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817" r:id="rId2"/>
  </p:sldMasterIdLst>
  <p:sldIdLst>
    <p:sldId id="256" r:id="rId3"/>
    <p:sldId id="259" r:id="rId4"/>
    <p:sldId id="269" r:id="rId5"/>
    <p:sldId id="264" r:id="rId6"/>
    <p:sldId id="271" r:id="rId7"/>
    <p:sldId id="258" r:id="rId8"/>
    <p:sldId id="261" r:id="rId9"/>
    <p:sldId id="262" r:id="rId10"/>
    <p:sldId id="266" r:id="rId11"/>
    <p:sldId id="267" r:id="rId12"/>
    <p:sldId id="268" r:id="rId13"/>
    <p:sldId id="270" r:id="rId14"/>
    <p:sldId id="275" r:id="rId15"/>
    <p:sldId id="273"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Rg st="1" end="31"/>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397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3/19/2012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BCA655D-34A8-4A40-81E6-2ED61F5BB621}" type="datetimeFigureOut">
              <a:rPr lang="en-IN" smtClean="0"/>
              <a:pPr/>
              <a:t>19-03-2012</a:t>
            </a:fld>
            <a:endParaRPr lang="en-IN"/>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87CBE33-0C4A-4B06-A802-34BFE818998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7CBE33-0C4A-4B06-A802-34BFE8189985}"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7CBE33-0C4A-4B06-A802-34BFE8189985}"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BCA655D-34A8-4A40-81E6-2ED61F5BB621}" type="datetimeFigureOut">
              <a:rPr lang="en-IN" smtClean="0"/>
              <a:pPr/>
              <a:t>19-03-2012</a:t>
            </a:fld>
            <a:endParaRPr lang="en-IN"/>
          </a:p>
        </p:txBody>
      </p:sp>
      <p:sp>
        <p:nvSpPr>
          <p:cNvPr id="10" name="Slide Number Placeholder 9"/>
          <p:cNvSpPr>
            <a:spLocks noGrp="1"/>
          </p:cNvSpPr>
          <p:nvPr>
            <p:ph type="sldNum" sz="quarter" idx="16"/>
          </p:nvPr>
        </p:nvSpPr>
        <p:spPr/>
        <p:txBody>
          <a:bodyPr rtlCol="0"/>
          <a:lstStyle/>
          <a:p>
            <a:fld id="{387CBE33-0C4A-4B06-A802-34BFE8189985}"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BCA655D-34A8-4A40-81E6-2ED61F5BB621}" type="datetimeFigureOut">
              <a:rPr lang="en-IN" smtClean="0"/>
              <a:pPr/>
              <a:t>19-03-2012</a:t>
            </a:fld>
            <a:endParaRPr lang="en-IN"/>
          </a:p>
        </p:txBody>
      </p:sp>
      <p:sp>
        <p:nvSpPr>
          <p:cNvPr id="12" name="Slide Number Placeholder 11"/>
          <p:cNvSpPr>
            <a:spLocks noGrp="1"/>
          </p:cNvSpPr>
          <p:nvPr>
            <p:ph type="sldNum" sz="quarter" idx="16"/>
          </p:nvPr>
        </p:nvSpPr>
        <p:spPr/>
        <p:txBody>
          <a:bodyPr rtlCol="0"/>
          <a:lstStyle/>
          <a:p>
            <a:fld id="{387CBE33-0C4A-4B06-A802-34BFE8189985}"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87CBE33-0C4A-4B06-A802-34BFE8189985}" type="slidenum">
              <a:rPr lang="en-IN" smtClean="0"/>
              <a:pPr/>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87CBE33-0C4A-4B06-A802-34BFE8189985}" type="slidenum">
              <a:rPr lang="en-IN" smtClean="0"/>
              <a:pPr/>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87CBE33-0C4A-4B06-A802-34BFE8189985}"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2"/>
            <a:ext cx="2667000" cy="365125"/>
          </a:xfrm>
        </p:spPr>
        <p:txBody>
          <a:bodyPr rtlCol="0"/>
          <a:lstStyle/>
          <a:p>
            <a:fld id="{ABCA655D-34A8-4A40-81E6-2ED61F5BB621}" type="datetimeFigureOut">
              <a:rPr lang="en-IN" smtClean="0"/>
              <a:pPr/>
              <a:t>19-03-2012</a:t>
            </a:fld>
            <a:endParaRPr lang="en-IN"/>
          </a:p>
        </p:txBody>
      </p:sp>
      <p:sp>
        <p:nvSpPr>
          <p:cNvPr id="13" name="Slide Number Placeholder 12"/>
          <p:cNvSpPr>
            <a:spLocks noGrp="1"/>
          </p:cNvSpPr>
          <p:nvPr>
            <p:ph type="sldNum" sz="quarter" idx="11"/>
          </p:nvPr>
        </p:nvSpPr>
        <p:spPr>
          <a:xfrm>
            <a:off x="0" y="4667251"/>
            <a:ext cx="1447800" cy="663578"/>
          </a:xfrm>
        </p:spPr>
        <p:txBody>
          <a:bodyPr rtlCol="0"/>
          <a:lstStyle>
            <a:lvl1pPr>
              <a:defRPr sz="2800"/>
            </a:lvl1pPr>
          </a:lstStyle>
          <a:p>
            <a:fld id="{387CBE33-0C4A-4B06-A802-34BFE8189985}" type="slidenum">
              <a:rPr lang="en-IN" smtClean="0"/>
              <a:pPr/>
              <a:t>‹#›</a:t>
            </a:fld>
            <a:endParaRPr lang="en-IN"/>
          </a:p>
        </p:txBody>
      </p:sp>
      <p:sp>
        <p:nvSpPr>
          <p:cNvPr id="14" name="Footer Placeholder 13"/>
          <p:cNvSpPr>
            <a:spLocks noGrp="1"/>
          </p:cNvSpPr>
          <p:nvPr>
            <p:ph type="ftr" sz="quarter" idx="12"/>
          </p:nvPr>
        </p:nvSpPr>
        <p:spPr>
          <a:xfrm>
            <a:off x="1600200" y="6248208"/>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ABCA655D-34A8-4A40-81E6-2ED61F5BB621}" type="datetimeFigureOut">
              <a:rPr lang="en-IN" smtClean="0"/>
              <a:pPr/>
              <a:t>19-03-2012</a:t>
            </a:fld>
            <a:endParaRPr lang="en-IN"/>
          </a:p>
        </p:txBody>
      </p:sp>
      <p:sp>
        <p:nvSpPr>
          <p:cNvPr id="5" name="Footer Placeholder 4"/>
          <p:cNvSpPr>
            <a:spLocks noGrp="1"/>
          </p:cNvSpPr>
          <p:nvPr>
            <p:ph type="ftr" sz="quarter" idx="11"/>
          </p:nvPr>
        </p:nvSpPr>
        <p:spPr>
          <a:xfrm>
            <a:off x="457201" y="6248209"/>
            <a:ext cx="5573483" cy="365125"/>
          </a:xfrm>
        </p:spPr>
        <p:txBody>
          <a:bodyPr/>
          <a:lstStyle/>
          <a:p>
            <a:endParaRPr lang="en-IN"/>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4"/>
            <a:ext cx="533400" cy="244476"/>
          </a:xfrm>
        </p:spPr>
        <p:txBody>
          <a:bodyPr/>
          <a:lstStyle/>
          <a:p>
            <a:fld id="{387CBE33-0C4A-4B06-A802-34BFE818998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CA655D-34A8-4A40-81E6-2ED61F5BB621}" type="datetimeFigureOut">
              <a:rPr lang="en-IN" smtClean="0"/>
              <a:pPr/>
              <a:t>19-03-2012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CBE33-0C4A-4B06-A802-34BFE8189985}" type="slidenum">
              <a:rPr lang="en-IN" smtClean="0"/>
              <a:pPr/>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655D-34A8-4A40-81E6-2ED61F5BB621}" type="datetimeFigureOut">
              <a:rPr lang="en-IN" smtClean="0"/>
              <a:pPr/>
              <a:t>19-03-2012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CBE33-0C4A-4B06-A802-34BFE818998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BCA655D-34A8-4A40-81E6-2ED61F5BB621}" type="datetimeFigureOut">
              <a:rPr lang="en-IN" smtClean="0"/>
              <a:pPr/>
              <a:t>19-03-2012</a:t>
            </a:fld>
            <a:endParaRPr lang="en-IN"/>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7CBE33-0C4A-4B06-A802-34BFE818998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1"/>
            <a:ext cx="8305800" cy="838200"/>
          </a:xfrm>
        </p:spPr>
        <p:txBody>
          <a:bodyPr>
            <a:normAutofit fontScale="90000"/>
          </a:bodyPr>
          <a:lstStyle/>
          <a:p>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3100" b="1" dirty="0" smtClean="0">
                <a:solidFill>
                  <a:schemeClr val="tx1"/>
                </a:solidFill>
                <a:latin typeface="Castellar" pitchFamily="18" charset="0"/>
              </a:rPr>
              <a:t>Basics of broadcasting</a:t>
            </a:r>
            <a:r>
              <a:rPr lang="en-US" sz="2400" b="1" dirty="0" smtClean="0">
                <a:solidFill>
                  <a:schemeClr val="tx1"/>
                </a:solidFill>
                <a:latin typeface="Castellar" pitchFamily="18" charset="0"/>
              </a:rPr>
              <a:t/>
            </a:r>
            <a:br>
              <a:rPr lang="en-US" sz="2400" b="1" dirty="0" smtClean="0">
                <a:solidFill>
                  <a:schemeClr val="tx1"/>
                </a:solidFill>
                <a:latin typeface="Castellar" pitchFamily="18" charset="0"/>
              </a:rPr>
            </a:br>
            <a:r>
              <a:rPr lang="en-US" sz="2400" b="1" dirty="0" smtClean="0">
                <a:solidFill>
                  <a:schemeClr val="tx1"/>
                </a:solidFill>
                <a:latin typeface="Castellar" pitchFamily="18" charset="0"/>
              </a:rPr>
              <a:t>                     -</a:t>
            </a:r>
            <a:r>
              <a:rPr lang="en-US" sz="1800" b="1" dirty="0" smtClean="0">
                <a:solidFill>
                  <a:schemeClr val="tx1"/>
                </a:solidFill>
                <a:latin typeface="Castellar" pitchFamily="18" charset="0"/>
              </a:rPr>
              <a:t>an Introduction to digital TV Technology</a:t>
            </a:r>
            <a:endParaRPr lang="en-IN" sz="1800" b="1" dirty="0">
              <a:solidFill>
                <a:schemeClr val="tx1"/>
              </a:solidFill>
              <a:latin typeface="Castellar" pitchFamily="18" charset="0"/>
            </a:endParaRPr>
          </a:p>
        </p:txBody>
      </p:sp>
      <p:sp>
        <p:nvSpPr>
          <p:cNvPr id="3" name="Subtitle 2"/>
          <p:cNvSpPr>
            <a:spLocks noGrp="1"/>
          </p:cNvSpPr>
          <p:nvPr>
            <p:ph type="subTitle" idx="1"/>
          </p:nvPr>
        </p:nvSpPr>
        <p:spPr/>
        <p:txBody>
          <a:bodyPr>
            <a:normAutofit fontScale="92500"/>
          </a:bodyPr>
          <a:lstStyle/>
          <a:p>
            <a:r>
              <a:rPr lang="en-US" dirty="0" smtClean="0"/>
              <a:t>                                  </a:t>
            </a:r>
            <a:r>
              <a:rPr lang="en-US" sz="2400" b="1" dirty="0" smtClean="0">
                <a:solidFill>
                  <a:srgbClr val="FFFF00"/>
                </a:solidFill>
                <a:latin typeface="Constantia" pitchFamily="18" charset="0"/>
              </a:rPr>
              <a:t>By Ravi Kumar (22-Jan-2012)</a:t>
            </a:r>
            <a:endParaRPr lang="en-IN" sz="2400" b="1" dirty="0">
              <a:solidFill>
                <a:srgbClr val="FFFF00"/>
              </a:solidFill>
              <a:latin typeface="Constantia"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Multiplexer</a:t>
            </a:r>
            <a:endParaRPr lang="en-IN" sz="4000" b="1" dirty="0">
              <a:latin typeface="Constantia" pitchFamily="18" charset="0"/>
            </a:endParaRPr>
          </a:p>
        </p:txBody>
      </p:sp>
      <p:sp>
        <p:nvSpPr>
          <p:cNvPr id="3" name="Content Placeholder 2"/>
          <p:cNvSpPr>
            <a:spLocks noGrp="1"/>
          </p:cNvSpPr>
          <p:nvPr>
            <p:ph sz="quarter" idx="1"/>
          </p:nvPr>
        </p:nvSpPr>
        <p:spPr>
          <a:xfrm>
            <a:off x="381000" y="14478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One of the jobs of the multiplexer is to fit a set of services in to the available bandwidth.</a:t>
            </a:r>
          </a:p>
          <a:p>
            <a:pPr>
              <a:buFont typeface="Wingdings" pitchFamily="2" charset="2"/>
              <a:buChar char="Ø"/>
            </a:pPr>
            <a:r>
              <a:rPr lang="en-US" sz="1600" dirty="0" smtClean="0">
                <a:latin typeface="Calibri" pitchFamily="34" charset="0"/>
                <a:cs typeface="Calibri" pitchFamily="34" charset="0"/>
              </a:rPr>
              <a:t>The easy way of doing this is to use constant bit-rate MPEG streams, because then the operator knows exactly how much bandwidth each stream will take, and setting up the multiplexer is easy.</a:t>
            </a:r>
          </a:p>
          <a:p>
            <a:pPr>
              <a:buFont typeface="Wingdings" pitchFamily="2" charset="2"/>
              <a:buChar char="Ø"/>
            </a:pPr>
            <a:r>
              <a:rPr lang="en-US" sz="1600" dirty="0" smtClean="0">
                <a:latin typeface="Calibri" pitchFamily="34" charset="0"/>
                <a:cs typeface="Calibri" pitchFamily="34" charset="0"/>
              </a:rPr>
              <a:t>Some streams may be using less than their share of the bandwidth, while others may need to reduce the picture quality in order to fit in their allocated share.</a:t>
            </a:r>
          </a:p>
          <a:p>
            <a:pPr>
              <a:buFont typeface="Wingdings" pitchFamily="2" charset="2"/>
              <a:buChar char="Ø"/>
            </a:pPr>
            <a:r>
              <a:rPr lang="en-US" sz="1600" dirty="0" smtClean="0">
                <a:latin typeface="Calibri" pitchFamily="34" charset="0"/>
                <a:cs typeface="Calibri" pitchFamily="34" charset="0"/>
              </a:rPr>
              <a:t>The way around to this is to use variable bit-rate MPEG streams and a technique known as statistical multiplexing.</a:t>
            </a:r>
          </a:p>
          <a:p>
            <a:pPr>
              <a:buFont typeface="Wingdings" pitchFamily="2" charset="2"/>
              <a:buChar char="Ø"/>
            </a:pPr>
            <a:r>
              <a:rPr lang="en-US" sz="1600" dirty="0" smtClean="0">
                <a:latin typeface="Calibri" pitchFamily="34" charset="0"/>
                <a:cs typeface="Calibri" pitchFamily="34" charset="0"/>
              </a:rPr>
              <a:t>This system takes advantage of the statistical properties of the multiplexed stream when compared to the properties of the several independent streams.</a:t>
            </a:r>
          </a:p>
          <a:p>
            <a:pPr>
              <a:buFont typeface="Wingdings" pitchFamily="2" charset="2"/>
              <a:buChar char="Ø"/>
            </a:pPr>
            <a:r>
              <a:rPr lang="en-US" sz="1600" dirty="0" smtClean="0">
                <a:latin typeface="Calibri" pitchFamily="34" charset="0"/>
                <a:cs typeface="Calibri" pitchFamily="34" charset="0"/>
              </a:rPr>
              <a:t>While the bit-rate of each individual stream can vary significantly, these variations are smoothed out when we consider 10 or 15 streams multiplexed together.</a:t>
            </a:r>
            <a:endParaRPr lang="en-IN" sz="1600" dirty="0" smtClean="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Multiplexer</a:t>
            </a:r>
            <a:endParaRPr lang="en-IN" sz="4000" b="1" dirty="0">
              <a:latin typeface="Constantia" pitchFamily="18" charset="0"/>
            </a:endParaRPr>
          </a:p>
        </p:txBody>
      </p:sp>
      <p:sp>
        <p:nvSpPr>
          <p:cNvPr id="3" name="Content Placeholder 2"/>
          <p:cNvSpPr>
            <a:spLocks noGrp="1"/>
          </p:cNvSpPr>
          <p:nvPr>
            <p:ph sz="quarter" idx="1"/>
          </p:nvPr>
        </p:nvSpPr>
        <p:spPr>
          <a:xfrm>
            <a:off x="381000" y="14478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Some streams will need a higher bit-rate than average at that time, but others will probably need less than average.</a:t>
            </a:r>
          </a:p>
          <a:p>
            <a:pPr>
              <a:buFont typeface="Wingdings" pitchFamily="2" charset="2"/>
              <a:buChar char="Ø"/>
            </a:pPr>
            <a:r>
              <a:rPr lang="en-US" sz="1600" dirty="0" smtClean="0">
                <a:latin typeface="Calibri" pitchFamily="34" charset="0"/>
                <a:cs typeface="Calibri" pitchFamily="34" charset="0"/>
              </a:rPr>
              <a:t>By maintaining a separate buffer model for each stream, the multiplexer can decide how to order packets in the most efficient way, while making sure that there are no glitches in any of the services.</a:t>
            </a:r>
          </a:p>
          <a:p>
            <a:pPr>
              <a:buFont typeface="Wingdings" pitchFamily="2" charset="2"/>
              <a:buChar char="Ø"/>
            </a:pPr>
            <a:r>
              <a:rPr lang="en-US" sz="1600" dirty="0" smtClean="0">
                <a:latin typeface="Calibri" pitchFamily="34" charset="0"/>
                <a:cs typeface="Calibri" pitchFamily="34" charset="0"/>
              </a:rPr>
              <a:t>At some points, the streams being multiplexed may have a bit-rate that is higher than the available bandwidth. A statistical multiplexer will use another one of the statistical features on MPEG streams to handle this situation.</a:t>
            </a:r>
          </a:p>
          <a:p>
            <a:pPr>
              <a:buFont typeface="Wingdings" pitchFamily="2" charset="2"/>
              <a:buChar char="Ø"/>
            </a:pPr>
            <a:r>
              <a:rPr lang="en-US" sz="1600" dirty="0" smtClean="0">
                <a:latin typeface="Calibri" pitchFamily="34" charset="0"/>
                <a:cs typeface="Calibri" pitchFamily="34" charset="0"/>
              </a:rPr>
              <a:t>Since most MPEG streams only reach their peak bandwidths at fairly wide intervals for fairly short periods, delaying one or more of the streams will move the peak to a point where the bandwidth is available to accommodate it.</a:t>
            </a:r>
          </a:p>
          <a:p>
            <a:pPr>
              <a:buFont typeface="Wingdings" pitchFamily="2" charset="2"/>
              <a:buChar char="Ø"/>
            </a:pPr>
            <a:r>
              <a:rPr lang="en-US" sz="1600" dirty="0" smtClean="0">
                <a:latin typeface="Calibri" pitchFamily="34" charset="0"/>
                <a:cs typeface="Calibri" pitchFamily="34" charset="0"/>
              </a:rPr>
              <a:t>This is another reason to maintain a buffer model for each stream – to ensure that these peaks are not moved to a point where they would cause a glitch in the service.</a:t>
            </a:r>
            <a:endParaRPr lang="en-IN" sz="1600" dirty="0" smtClean="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Conditional Access (CA)</a:t>
            </a:r>
            <a:endParaRPr lang="en-IN" sz="4000" b="1" dirty="0">
              <a:latin typeface="Constantia" pitchFamily="18" charset="0"/>
            </a:endParaRPr>
          </a:p>
        </p:txBody>
      </p:sp>
      <p:sp>
        <p:nvSpPr>
          <p:cNvPr id="3" name="Content Placeholder 2"/>
          <p:cNvSpPr>
            <a:spLocks noGrp="1"/>
          </p:cNvSpPr>
          <p:nvPr>
            <p:ph sz="quarter" idx="1"/>
          </p:nvPr>
        </p:nvSpPr>
        <p:spPr>
          <a:xfrm>
            <a:off x="381000" y="14478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Since we may not want to give our content away for free, we need some way of encrypting our services. This is handled by the conditional access (CA) system.</a:t>
            </a:r>
          </a:p>
          <a:p>
            <a:pPr>
              <a:buFont typeface="Wingdings" pitchFamily="2" charset="2"/>
              <a:buChar char="Ø"/>
            </a:pPr>
            <a:r>
              <a:rPr lang="en-US" sz="1600" dirty="0" smtClean="0">
                <a:latin typeface="Calibri" pitchFamily="34" charset="0"/>
                <a:cs typeface="Calibri" pitchFamily="34" charset="0"/>
              </a:rPr>
              <a:t>The algorithm that is used for this is proprietary to each Vendor.</a:t>
            </a:r>
          </a:p>
          <a:p>
            <a:pPr>
              <a:buFont typeface="Wingdings" pitchFamily="2" charset="2"/>
              <a:buChar char="Ø"/>
            </a:pPr>
            <a:r>
              <a:rPr lang="en-US" sz="1600" dirty="0" smtClean="0">
                <a:latin typeface="Calibri" pitchFamily="34" charset="0"/>
                <a:cs typeface="Calibri" pitchFamily="34" charset="0"/>
              </a:rPr>
              <a:t>In a DVB system, scrambling can work at either the level of the entire transport stream or on the level of individual elementary streams.</a:t>
            </a:r>
          </a:p>
          <a:p>
            <a:pPr>
              <a:buFont typeface="Wingdings" pitchFamily="2" charset="2"/>
              <a:buChar char="Ø"/>
            </a:pPr>
            <a:r>
              <a:rPr lang="en-US" sz="1600" dirty="0" smtClean="0">
                <a:latin typeface="Calibri" pitchFamily="34" charset="0"/>
                <a:cs typeface="Calibri" pitchFamily="34" charset="0"/>
              </a:rPr>
              <a:t>In the case of scrambled elementary streams, not all of the data is actually scrambled – the packet headers are left unscrambled so that decoders can work out their contents and handle them correctly.</a:t>
            </a:r>
          </a:p>
          <a:p>
            <a:pPr>
              <a:buFont typeface="Wingdings" pitchFamily="2" charset="2"/>
              <a:buChar char="Ø"/>
            </a:pPr>
            <a:r>
              <a:rPr lang="en-US" sz="1600" dirty="0" smtClean="0">
                <a:latin typeface="Calibri" pitchFamily="34" charset="0"/>
                <a:cs typeface="Calibri" pitchFamily="34" charset="0"/>
              </a:rPr>
              <a:t>In the case of transport stream scrambling, only the headers of the transport packets are left unencrypted – everything else is scrambled.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Basic Scrambling System</a:t>
            </a:r>
            <a:endParaRPr lang="en-IN" sz="4000" b="1" dirty="0">
              <a:latin typeface="Constantia"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04800" y="1676401"/>
            <a:ext cx="8610600" cy="4495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Conditional Access (CA)</a:t>
            </a:r>
            <a:endParaRPr lang="en-IN" sz="4000" b="1" dirty="0">
              <a:latin typeface="Constantia" pitchFamily="18" charset="0"/>
            </a:endParaRPr>
          </a:p>
        </p:txBody>
      </p:sp>
      <p:sp>
        <p:nvSpPr>
          <p:cNvPr id="3" name="Content Placeholder 2"/>
          <p:cNvSpPr>
            <a:spLocks noGrp="1"/>
          </p:cNvSpPr>
          <p:nvPr>
            <p:ph sz="quarter" idx="1"/>
          </p:nvPr>
        </p:nvSpPr>
        <p:spPr>
          <a:xfrm>
            <a:off x="381000" y="14478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As well as an encrypting the data that’s supposed to be encrypted, the CA system adds two types of data to the stream. </a:t>
            </a:r>
          </a:p>
          <a:p>
            <a:pPr>
              <a:buFont typeface="Wingdings" pitchFamily="2" charset="2"/>
              <a:buChar char="Ø"/>
            </a:pPr>
            <a:r>
              <a:rPr lang="en-US" sz="1600" dirty="0" smtClean="0">
                <a:latin typeface="Calibri" pitchFamily="34" charset="0"/>
                <a:cs typeface="Calibri" pitchFamily="34" charset="0"/>
              </a:rPr>
              <a:t>These are known as CA messages, and consist of Entitlement Control Messages (ECM) and Entitlement Management Messages (EMM).</a:t>
            </a:r>
          </a:p>
          <a:p>
            <a:pPr>
              <a:buFont typeface="Wingdings" pitchFamily="2" charset="2"/>
              <a:buChar char="Ø"/>
            </a:pPr>
            <a:r>
              <a:rPr lang="en-US" sz="1600" dirty="0" smtClean="0">
                <a:latin typeface="Calibri" pitchFamily="34" charset="0"/>
                <a:cs typeface="Calibri" pitchFamily="34" charset="0"/>
              </a:rPr>
              <a:t>These control the ability of individual or group of users to watch scrambled content.</a:t>
            </a:r>
          </a:p>
          <a:p>
            <a:pPr>
              <a:buFont typeface="Wingdings" pitchFamily="2" charset="2"/>
              <a:buChar char="Ø"/>
            </a:pPr>
            <a:r>
              <a:rPr lang="en-US" sz="1600" dirty="0" smtClean="0">
                <a:latin typeface="Calibri" pitchFamily="34" charset="0"/>
                <a:cs typeface="Calibri" pitchFamily="34" charset="0"/>
              </a:rPr>
              <a:t>The scrambling process relies on three pieces of information:</a:t>
            </a:r>
          </a:p>
          <a:p>
            <a:pPr lvl="1">
              <a:buFont typeface="Wingdings" pitchFamily="2" charset="2"/>
              <a:buChar char="Ø"/>
            </a:pPr>
            <a:r>
              <a:rPr lang="en-US" sz="1500" dirty="0" smtClean="0">
                <a:latin typeface="Calibri" pitchFamily="34" charset="0"/>
                <a:cs typeface="Calibri" pitchFamily="34" charset="0"/>
              </a:rPr>
              <a:t>The Control Word</a:t>
            </a:r>
          </a:p>
          <a:p>
            <a:pPr lvl="1">
              <a:buFont typeface="Wingdings" pitchFamily="2" charset="2"/>
              <a:buChar char="Ø"/>
            </a:pPr>
            <a:r>
              <a:rPr lang="en-US" sz="1500" dirty="0" smtClean="0">
                <a:latin typeface="Calibri" pitchFamily="34" charset="0"/>
                <a:cs typeface="Calibri" pitchFamily="34" charset="0"/>
              </a:rPr>
              <a:t>The Service Key</a:t>
            </a:r>
          </a:p>
          <a:p>
            <a:pPr lvl="1">
              <a:buFont typeface="Wingdings" pitchFamily="2" charset="2"/>
              <a:buChar char="Ø"/>
            </a:pPr>
            <a:r>
              <a:rPr lang="en-US" sz="1500" dirty="0" smtClean="0">
                <a:latin typeface="Calibri" pitchFamily="34" charset="0"/>
                <a:cs typeface="Calibri" pitchFamily="34" charset="0"/>
              </a:rPr>
              <a:t>The User Key</a:t>
            </a:r>
          </a:p>
        </p:txBody>
      </p:sp>
      <p:pic>
        <p:nvPicPr>
          <p:cNvPr id="1026" name="Picture 2"/>
          <p:cNvPicPr>
            <a:picLocks noChangeAspect="1" noChangeArrowheads="1"/>
          </p:cNvPicPr>
          <p:nvPr/>
        </p:nvPicPr>
        <p:blipFill>
          <a:blip r:embed="rId2" cstate="print"/>
          <a:srcRect/>
          <a:stretch>
            <a:fillRect/>
          </a:stretch>
        </p:blipFill>
        <p:spPr bwMode="auto">
          <a:xfrm>
            <a:off x="4038600" y="3733800"/>
            <a:ext cx="4257675" cy="2743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2800" b="1" dirty="0" smtClean="0">
                <a:latin typeface="Constantia" pitchFamily="18" charset="0"/>
              </a:rPr>
              <a:t>Scrambling with Encrypted Control Words</a:t>
            </a:r>
            <a:endParaRPr lang="en-IN" sz="2800" b="1" dirty="0">
              <a:latin typeface="Constantia" pitchFamily="18" charset="0"/>
            </a:endParaRPr>
          </a:p>
        </p:txBody>
      </p:sp>
      <p:pic>
        <p:nvPicPr>
          <p:cNvPr id="1028" name="Picture 4"/>
          <p:cNvPicPr>
            <a:picLocks noChangeAspect="1" noChangeArrowheads="1"/>
          </p:cNvPicPr>
          <p:nvPr/>
        </p:nvPicPr>
        <p:blipFill>
          <a:blip r:embed="rId2" cstate="print"/>
          <a:srcRect/>
          <a:stretch>
            <a:fillRect/>
          </a:stretch>
        </p:blipFill>
        <p:spPr bwMode="auto">
          <a:xfrm>
            <a:off x="152400" y="1676400"/>
            <a:ext cx="8839200" cy="4648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fontScale="90000"/>
          </a:bodyPr>
          <a:lstStyle/>
          <a:p>
            <a:r>
              <a:rPr lang="en-US" sz="2800" b="1" dirty="0" smtClean="0">
                <a:latin typeface="Constantia" pitchFamily="18" charset="0"/>
              </a:rPr>
              <a:t>Scrambling system with encrypted CW, EMM &amp; SMS</a:t>
            </a:r>
            <a:endParaRPr lang="en-IN" sz="2800" b="1" dirty="0">
              <a:latin typeface="Constantia"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228600" y="1524000"/>
            <a:ext cx="8610600" cy="51816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Conditional Access (CA)</a:t>
            </a:r>
            <a:endParaRPr lang="en-IN" sz="4000" b="1" dirty="0">
              <a:latin typeface="Constantia" pitchFamily="18" charset="0"/>
            </a:endParaRPr>
          </a:p>
        </p:txBody>
      </p:sp>
      <p:sp>
        <p:nvSpPr>
          <p:cNvPr id="3" name="Content Placeholder 2"/>
          <p:cNvSpPr>
            <a:spLocks noGrp="1"/>
          </p:cNvSpPr>
          <p:nvPr>
            <p:ph sz="quarter" idx="1"/>
          </p:nvPr>
        </p:nvSpPr>
        <p:spPr>
          <a:xfrm>
            <a:off x="381000" y="16002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The control word is encrypted using the service key, providing the first level of scrambling.</a:t>
            </a:r>
          </a:p>
          <a:p>
            <a:pPr>
              <a:buFont typeface="Wingdings" pitchFamily="2" charset="2"/>
              <a:buChar char="Ø"/>
            </a:pPr>
            <a:r>
              <a:rPr lang="en-US" sz="1600" dirty="0" smtClean="0">
                <a:latin typeface="Calibri" pitchFamily="34" charset="0"/>
                <a:cs typeface="Calibri" pitchFamily="34" charset="0"/>
              </a:rPr>
              <a:t>This service key may be common to a group of users, and typically each encrypted service will have one service key.</a:t>
            </a:r>
          </a:p>
          <a:p>
            <a:pPr>
              <a:buFont typeface="Wingdings" pitchFamily="2" charset="2"/>
              <a:buChar char="Ø"/>
            </a:pPr>
            <a:r>
              <a:rPr lang="en-US" sz="1600" dirty="0" smtClean="0">
                <a:latin typeface="Calibri" pitchFamily="34" charset="0"/>
                <a:cs typeface="Calibri" pitchFamily="34" charset="0"/>
              </a:rPr>
              <a:t>This encrypted control word is broadcast in an ECM approximately once every 2 sec and is what the decoder actually needs to descramble a service.</a:t>
            </a:r>
          </a:p>
          <a:p>
            <a:pPr>
              <a:buFont typeface="Wingdings" pitchFamily="2" charset="2"/>
              <a:buChar char="Ø"/>
            </a:pPr>
            <a:r>
              <a:rPr lang="en-US" sz="1600" dirty="0" smtClean="0">
                <a:latin typeface="Calibri" pitchFamily="34" charset="0"/>
                <a:cs typeface="Calibri" pitchFamily="34" charset="0"/>
              </a:rPr>
              <a:t>We have to make sure that only authorized users can decrypt the control word, to do this the service key is itself encrypted using the user key.</a:t>
            </a:r>
          </a:p>
          <a:p>
            <a:pPr>
              <a:buFont typeface="Wingdings" pitchFamily="2" charset="2"/>
              <a:buChar char="Ø"/>
            </a:pPr>
            <a:r>
              <a:rPr lang="en-US" sz="1600" dirty="0" smtClean="0">
                <a:latin typeface="Calibri" pitchFamily="34" charset="0"/>
                <a:cs typeface="Calibri" pitchFamily="34" charset="0"/>
              </a:rPr>
              <a:t>Each user key is unique to a single user, and so the service key must be encrypted with the user key for each user that is authorized to view the content.</a:t>
            </a:r>
          </a:p>
          <a:p>
            <a:pPr>
              <a:buFont typeface="Wingdings" pitchFamily="2" charset="2"/>
              <a:buChar char="Ø"/>
            </a:pPr>
            <a:r>
              <a:rPr lang="en-US" sz="1600" dirty="0" smtClean="0">
                <a:latin typeface="Calibri" pitchFamily="34" charset="0"/>
                <a:cs typeface="Calibri" pitchFamily="34" charset="0"/>
              </a:rPr>
              <a:t>Once we have encrypted the service, it is broadcast as part of an EMM.</a:t>
            </a:r>
          </a:p>
          <a:p>
            <a:pPr>
              <a:buFont typeface="Wingdings" pitchFamily="2" charset="2"/>
              <a:buChar char="Ø"/>
            </a:pPr>
            <a:r>
              <a:rPr lang="en-US" sz="1600" dirty="0" smtClean="0">
                <a:latin typeface="Calibri" pitchFamily="34" charset="0"/>
                <a:cs typeface="Calibri" pitchFamily="34" charset="0"/>
              </a:rPr>
              <a:t>Each EMM is broadcast approximately every 10 seconds.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Conditional Access (CA)</a:t>
            </a:r>
            <a:endParaRPr lang="en-IN" sz="4000" b="1" dirty="0">
              <a:latin typeface="Constantia" pitchFamily="18" charset="0"/>
            </a:endParaRPr>
          </a:p>
        </p:txBody>
      </p:sp>
      <p:sp>
        <p:nvSpPr>
          <p:cNvPr id="3" name="Content Placeholder 2"/>
          <p:cNvSpPr>
            <a:spLocks noGrp="1"/>
          </p:cNvSpPr>
          <p:nvPr>
            <p:ph sz="quarter" idx="1"/>
          </p:nvPr>
        </p:nvSpPr>
        <p:spPr>
          <a:xfrm>
            <a:off x="381000" y="16002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When a receiver gets a CA message, it’s passed to CA system.</a:t>
            </a:r>
          </a:p>
          <a:p>
            <a:pPr>
              <a:buFont typeface="Wingdings" pitchFamily="2" charset="2"/>
              <a:buChar char="Ø"/>
            </a:pPr>
            <a:r>
              <a:rPr lang="en-US" sz="1600" dirty="0" smtClean="0">
                <a:latin typeface="Calibri" pitchFamily="34" charset="0"/>
                <a:cs typeface="Calibri" pitchFamily="34" charset="0"/>
              </a:rPr>
              <a:t>In case of an EMM, the receiver will check whether the EMM is intended to that receiver(usually by checking the CA serial number or smart card number), and if it is, it will use its copy of the user key to decrypt the service key.</a:t>
            </a:r>
          </a:p>
          <a:p>
            <a:pPr>
              <a:buFont typeface="Wingdings" pitchFamily="2" charset="2"/>
              <a:buChar char="Ø"/>
            </a:pPr>
            <a:r>
              <a:rPr lang="en-US" sz="1600" dirty="0" smtClean="0">
                <a:latin typeface="Calibri" pitchFamily="34" charset="0"/>
                <a:cs typeface="Calibri" pitchFamily="34" charset="0"/>
              </a:rPr>
              <a:t>The service key is then used to decrypt any ECMs that are received for that service and recover the control word</a:t>
            </a:r>
          </a:p>
          <a:p>
            <a:pPr>
              <a:buFont typeface="Wingdings" pitchFamily="2" charset="2"/>
              <a:buChar char="Ø"/>
            </a:pPr>
            <a:r>
              <a:rPr lang="en-US" sz="1600" dirty="0" smtClean="0">
                <a:latin typeface="Calibri" pitchFamily="34" charset="0"/>
                <a:cs typeface="Calibri" pitchFamily="34" charset="0"/>
              </a:rPr>
              <a:t>Once the receiver has the correct control word, it can use this to descramble the content.</a:t>
            </a:r>
          </a:p>
          <a:p>
            <a:pPr>
              <a:buFont typeface="Wingdings" pitchFamily="2" charset="2"/>
              <a:buChar char="Ø"/>
            </a:pPr>
            <a:r>
              <a:rPr lang="en-US" sz="1600" dirty="0" smtClean="0">
                <a:latin typeface="Calibri" pitchFamily="34" charset="0"/>
                <a:cs typeface="Calibri" pitchFamily="34" charset="0"/>
              </a:rPr>
              <a:t>Sometimes EMMs may be used for other CA-related tasks besides decrypting service keys, such as controlling the pairing of a smart card and STB so that the smart card will work correctly in that receiver.</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Conditional Access (CA)</a:t>
            </a:r>
            <a:endParaRPr lang="en-IN" sz="4000" b="1" dirty="0">
              <a:latin typeface="Constantia" pitchFamily="18" charset="0"/>
            </a:endParaRPr>
          </a:p>
        </p:txBody>
      </p:sp>
      <p:sp>
        <p:nvSpPr>
          <p:cNvPr id="3" name="Content Placeholder 2"/>
          <p:cNvSpPr>
            <a:spLocks noGrp="1"/>
          </p:cNvSpPr>
          <p:nvPr>
            <p:ph sz="quarter" idx="1"/>
          </p:nvPr>
        </p:nvSpPr>
        <p:spPr>
          <a:xfrm>
            <a:off x="381000" y="14478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Subscriber Authorization System (SAS) is the centre responsible for organizing , sequencing and delivering EMM and ECM data streams under direction from SMS.</a:t>
            </a:r>
          </a:p>
          <a:p>
            <a:pPr>
              <a:buFont typeface="Wingdings" pitchFamily="2" charset="2"/>
              <a:buChar char="Ø"/>
            </a:pPr>
            <a:r>
              <a:rPr lang="en-US" sz="1600" dirty="0" smtClean="0">
                <a:latin typeface="Calibri" pitchFamily="34" charset="0"/>
                <a:cs typeface="Calibri" pitchFamily="34" charset="0"/>
              </a:rPr>
              <a:t>In order to generate the EMMs correctly, the CA system needs to know some information about which subscribers are entitled to watch which shows.</a:t>
            </a:r>
          </a:p>
          <a:p>
            <a:pPr>
              <a:buFont typeface="Wingdings" pitchFamily="2" charset="2"/>
              <a:buChar char="Ø"/>
            </a:pPr>
            <a:r>
              <a:rPr lang="en-US" sz="1600" dirty="0" smtClean="0">
                <a:latin typeface="Calibri" pitchFamily="34" charset="0"/>
                <a:cs typeface="Calibri" pitchFamily="34" charset="0"/>
              </a:rPr>
              <a:t>The Subscriber Management System (SMS) is used to set which channels an individual subscriber can watch.</a:t>
            </a:r>
          </a:p>
          <a:p>
            <a:pPr>
              <a:buFont typeface="Wingdings" pitchFamily="2" charset="2"/>
              <a:buChar char="Ø"/>
            </a:pPr>
            <a:r>
              <a:rPr lang="en-US" sz="1600" dirty="0" smtClean="0">
                <a:latin typeface="Calibri" pitchFamily="34" charset="0"/>
                <a:cs typeface="Calibri" pitchFamily="34" charset="0"/>
              </a:rPr>
              <a:t>This is a large database of all the subscribers that is connected to the billing system and to the CA system, and is used to control the CA system and decide which entitlements should be generated for which users.</a:t>
            </a:r>
          </a:p>
          <a:p>
            <a:pPr>
              <a:buFont typeface="Wingdings" pitchFamily="2" charset="2"/>
              <a:buChar char="Ø"/>
            </a:pPr>
            <a:r>
              <a:rPr lang="en-US" sz="1600" dirty="0" smtClean="0">
                <a:latin typeface="Calibri" pitchFamily="34" charset="0"/>
                <a:cs typeface="Calibri" pitchFamily="34" charset="0"/>
              </a:rPr>
              <a:t>The SMS and CA system are usually part of the same package from the CA vendor.</a:t>
            </a:r>
          </a:p>
          <a:p>
            <a:pPr>
              <a:buFont typeface="Wingdings" pitchFamily="2" charset="2"/>
              <a:buChar char="Ø"/>
            </a:pPr>
            <a:r>
              <a:rPr lang="en-US" sz="1600" dirty="0" smtClean="0">
                <a:latin typeface="Calibri" pitchFamily="34" charset="0"/>
                <a:cs typeface="Calibri" pitchFamily="34" charset="0"/>
              </a:rPr>
              <a:t>The ECMs and EMMs are broadcast as part of the service. </a:t>
            </a:r>
          </a:p>
          <a:p>
            <a:pPr>
              <a:buFont typeface="Wingdings" pitchFamily="2" charset="2"/>
              <a:buChar char="Ø"/>
            </a:pPr>
            <a:r>
              <a:rPr lang="en-US" sz="1600" dirty="0" smtClean="0">
                <a:latin typeface="Calibri" pitchFamily="34" charset="0"/>
                <a:cs typeface="Calibri" pitchFamily="34" charset="0"/>
              </a:rPr>
              <a:t>The PIDs for the CA data are listed in the Conditional Access Table (CAT), and different PIDs can be used for ECMs and EMMs.</a:t>
            </a:r>
          </a:p>
          <a:p>
            <a:pPr>
              <a:buFont typeface="Wingdings" pitchFamily="2" charset="2"/>
              <a:buChar char="Ø"/>
            </a:pPr>
            <a:r>
              <a:rPr lang="en-US" sz="1600" dirty="0" smtClean="0">
                <a:latin typeface="Calibri" pitchFamily="34" charset="0"/>
                <a:cs typeface="Calibri" pitchFamily="34" charset="0"/>
              </a:rPr>
              <a:t>This makes it easier for remultiplexing, where some of the CA data (ECMs) may be kept, while other data (EMMs) may be replaced.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Contents</a:t>
            </a:r>
            <a:endParaRPr lang="en-IN" sz="4000" b="1" dirty="0">
              <a:latin typeface="Constantia" pitchFamily="18" charset="0"/>
            </a:endParaRPr>
          </a:p>
        </p:txBody>
      </p:sp>
      <p:sp>
        <p:nvSpPr>
          <p:cNvPr id="3" name="Content Placeholder 2"/>
          <p:cNvSpPr>
            <a:spLocks noGrp="1"/>
          </p:cNvSpPr>
          <p:nvPr>
            <p:ph sz="quarter" idx="1"/>
          </p:nvPr>
        </p:nvSpPr>
        <p:spPr>
          <a:xfrm>
            <a:off x="152400" y="1600200"/>
            <a:ext cx="8839200" cy="5029200"/>
          </a:xfrm>
        </p:spPr>
        <p:txBody>
          <a:bodyPr/>
          <a:lstStyle/>
          <a:p>
            <a:pPr>
              <a:buNone/>
            </a:pPr>
            <a:r>
              <a:rPr lang="en-IN" sz="1600" dirty="0" smtClean="0">
                <a:latin typeface="Constantia" pitchFamily="18" charset="0"/>
              </a:rPr>
              <a:t>          </a:t>
            </a:r>
          </a:p>
          <a:p>
            <a:pPr>
              <a:buSzPct val="75000"/>
              <a:buFont typeface="Wingdings" pitchFamily="2" charset="2"/>
              <a:buChar char="q"/>
            </a:pPr>
            <a:r>
              <a:rPr lang="en-US" sz="2000" b="1" dirty="0" smtClean="0">
                <a:latin typeface="Calibri" pitchFamily="34" charset="0"/>
                <a:cs typeface="Calibri" pitchFamily="34" charset="0"/>
              </a:rPr>
              <a:t>Digital Television</a:t>
            </a:r>
          </a:p>
          <a:p>
            <a:pPr>
              <a:buSzPct val="75000"/>
              <a:buFont typeface="Wingdings" pitchFamily="2" charset="2"/>
              <a:buChar char="q"/>
            </a:pPr>
            <a:r>
              <a:rPr lang="en-US" sz="2000" b="1" dirty="0" smtClean="0">
                <a:latin typeface="Calibri" pitchFamily="34" charset="0"/>
                <a:cs typeface="Calibri" pitchFamily="34" charset="0"/>
              </a:rPr>
              <a:t>Benefits of Digital Television</a:t>
            </a:r>
          </a:p>
          <a:p>
            <a:pPr>
              <a:buSzPct val="75000"/>
              <a:buFont typeface="Wingdings" pitchFamily="2" charset="2"/>
              <a:buChar char="q"/>
            </a:pPr>
            <a:r>
              <a:rPr lang="en-US" sz="2000" b="1" dirty="0" smtClean="0">
                <a:latin typeface="Calibri" pitchFamily="34" charset="0"/>
                <a:cs typeface="Calibri" pitchFamily="34" charset="0"/>
              </a:rPr>
              <a:t>Digital TV Standards</a:t>
            </a:r>
          </a:p>
          <a:p>
            <a:pPr>
              <a:buSzPct val="75000"/>
              <a:buFont typeface="Wingdings" pitchFamily="2" charset="2"/>
              <a:buChar char="q"/>
            </a:pPr>
            <a:r>
              <a:rPr lang="en-US" sz="2000" b="1" dirty="0" smtClean="0">
                <a:latin typeface="Calibri" pitchFamily="34" charset="0"/>
                <a:cs typeface="Calibri" pitchFamily="34" charset="0"/>
              </a:rPr>
              <a:t>Digital TV Transmission Setup</a:t>
            </a:r>
          </a:p>
          <a:p>
            <a:pPr lvl="1">
              <a:buSzPct val="75000"/>
              <a:buFont typeface="Wingdings" pitchFamily="2" charset="2"/>
              <a:buChar char="§"/>
            </a:pPr>
            <a:r>
              <a:rPr lang="en-US" sz="1800" b="1" dirty="0" smtClean="0">
                <a:latin typeface="Calibri" pitchFamily="34" charset="0"/>
                <a:cs typeface="Calibri" pitchFamily="34" charset="0"/>
              </a:rPr>
              <a:t>Encoder</a:t>
            </a:r>
          </a:p>
          <a:p>
            <a:pPr lvl="1">
              <a:buSzPct val="75000"/>
              <a:buFont typeface="Wingdings" pitchFamily="2" charset="2"/>
              <a:buChar char="§"/>
            </a:pPr>
            <a:r>
              <a:rPr lang="en-US" sz="1800" b="1" dirty="0" smtClean="0">
                <a:latin typeface="Calibri" pitchFamily="34" charset="0"/>
                <a:cs typeface="Calibri" pitchFamily="34" charset="0"/>
              </a:rPr>
              <a:t>Multiplexer</a:t>
            </a:r>
          </a:p>
          <a:p>
            <a:pPr lvl="1">
              <a:buSzPct val="75000"/>
              <a:buFont typeface="Wingdings" pitchFamily="2" charset="2"/>
              <a:buChar char="§"/>
            </a:pPr>
            <a:r>
              <a:rPr lang="en-US" sz="1800" b="1" dirty="0" smtClean="0">
                <a:latin typeface="Calibri" pitchFamily="34" charset="0"/>
                <a:cs typeface="Calibri" pitchFamily="34" charset="0"/>
              </a:rPr>
              <a:t>Conditional access (CA)</a:t>
            </a:r>
          </a:p>
          <a:p>
            <a:pPr lvl="1">
              <a:buSzPct val="75000"/>
              <a:buFont typeface="Wingdings" pitchFamily="2" charset="2"/>
              <a:buChar char="§"/>
            </a:pPr>
            <a:r>
              <a:rPr lang="en-US" sz="1800" b="1" dirty="0" smtClean="0">
                <a:latin typeface="Calibri" pitchFamily="34" charset="0"/>
                <a:cs typeface="Calibri" pitchFamily="34" charset="0"/>
              </a:rPr>
              <a:t>Error correction and error prevention</a:t>
            </a:r>
          </a:p>
          <a:p>
            <a:pPr lvl="1">
              <a:buSzPct val="75000"/>
              <a:buFont typeface="Wingdings" pitchFamily="2" charset="2"/>
              <a:buChar char="§"/>
            </a:pPr>
            <a:r>
              <a:rPr lang="en-US" sz="1800" b="1" dirty="0" smtClean="0">
                <a:latin typeface="Calibri" pitchFamily="34" charset="0"/>
                <a:cs typeface="Calibri" pitchFamily="34" charset="0"/>
              </a:rPr>
              <a:t>Modulating the signal</a:t>
            </a:r>
          </a:p>
          <a:p>
            <a:pPr>
              <a:buSzPct val="75000"/>
              <a:buFont typeface="Wingdings" pitchFamily="2" charset="2"/>
              <a:buChar char="Ø"/>
            </a:pPr>
            <a:endParaRPr lang="en-IN" sz="16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Conditional Access (CA)</a:t>
            </a:r>
            <a:endParaRPr lang="en-IN" sz="4000" b="1" dirty="0">
              <a:latin typeface="Constantia" pitchFamily="18" charset="0"/>
            </a:endParaRPr>
          </a:p>
        </p:txBody>
      </p:sp>
      <p:sp>
        <p:nvSpPr>
          <p:cNvPr id="3" name="Content Placeholder 2"/>
          <p:cNvSpPr>
            <a:spLocks noGrp="1"/>
          </p:cNvSpPr>
          <p:nvPr>
            <p:ph sz="quarter" idx="1"/>
          </p:nvPr>
        </p:nvSpPr>
        <p:spPr>
          <a:xfrm>
            <a:off x="381000" y="16002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NDS and Nagravision are the two most common CA systems. </a:t>
            </a:r>
          </a:p>
          <a:p>
            <a:pPr>
              <a:buFont typeface="Wingdings" pitchFamily="2" charset="2"/>
              <a:buChar char="Ø"/>
            </a:pPr>
            <a:r>
              <a:rPr lang="en-US" sz="1600" dirty="0" smtClean="0">
                <a:latin typeface="Calibri" pitchFamily="34" charset="0"/>
                <a:cs typeface="Calibri" pitchFamily="34" charset="0"/>
              </a:rPr>
              <a:t>DVB systems can offer pluggable encryption modules using the DVB common interface (CI), which uses a PCMCIA card to contain the encryption hardware and software.</a:t>
            </a:r>
          </a:p>
          <a:p>
            <a:pPr>
              <a:buFont typeface="Wingdings" pitchFamily="2" charset="2"/>
              <a:buChar char="Ø"/>
            </a:pPr>
            <a:r>
              <a:rPr lang="en-US" sz="1600" dirty="0" smtClean="0">
                <a:latin typeface="Calibri" pitchFamily="34" charset="0"/>
                <a:cs typeface="Calibri" pitchFamily="34" charset="0"/>
              </a:rPr>
              <a:t>This means that the user can switch encryption systems without having to replace the entire STB.</a:t>
            </a:r>
          </a:p>
          <a:p>
            <a:pPr>
              <a:buFont typeface="Wingdings" pitchFamily="2" charset="2"/>
              <a:buChar char="Ø"/>
            </a:pPr>
            <a:r>
              <a:rPr lang="en-US" sz="1600" dirty="0" smtClean="0">
                <a:latin typeface="Calibri" pitchFamily="34" charset="0"/>
                <a:cs typeface="Calibri" pitchFamily="34" charset="0"/>
              </a:rPr>
              <a:t>Some companies are not convinced of the security of the DVB CI system, and so not all CA systems are available as CI modules.</a:t>
            </a:r>
          </a:p>
          <a:p>
            <a:pPr>
              <a:buFont typeface="Wingdings" pitchFamily="2" charset="2"/>
              <a:buChar char="Ø"/>
            </a:pPr>
            <a:r>
              <a:rPr lang="en-US" sz="1600" dirty="0" smtClean="0">
                <a:latin typeface="Calibri" pitchFamily="34" charset="0"/>
                <a:cs typeface="Calibri" pitchFamily="34" charset="0"/>
              </a:rPr>
              <a:t>ATSC uses a similar, slightly more secure, mechanism called the POD (Point of Deployment) module known as CableCARD in Open Cable systems.</a:t>
            </a:r>
          </a:p>
          <a:p>
            <a:pPr>
              <a:buFont typeface="Wingdings" pitchFamily="2" charset="2"/>
              <a:buChar char="Ø"/>
            </a:pPr>
            <a:r>
              <a:rPr lang="en-US" sz="1600" dirty="0" smtClean="0">
                <a:latin typeface="Calibri" pitchFamily="34" charset="0"/>
                <a:cs typeface="Calibri" pitchFamily="34" charset="0"/>
              </a:rPr>
              <a:t>These are more widely deployed in US markets and all OCAP receivers will include a CableCARD slot.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fontScale="90000"/>
          </a:bodyPr>
          <a:lstStyle/>
          <a:p>
            <a:r>
              <a:rPr lang="en-US" sz="4000" b="1" dirty="0" smtClean="0">
                <a:latin typeface="Constantia" pitchFamily="18" charset="0"/>
              </a:rPr>
              <a:t>Error correction and error prevention</a:t>
            </a:r>
            <a:endParaRPr lang="en-IN" sz="4000" b="1" dirty="0">
              <a:latin typeface="Constantia" pitchFamily="18" charset="0"/>
            </a:endParaRPr>
          </a:p>
        </p:txBody>
      </p:sp>
      <p:sp>
        <p:nvSpPr>
          <p:cNvPr id="3" name="Content Placeholder 2"/>
          <p:cNvSpPr>
            <a:spLocks noGrp="1"/>
          </p:cNvSpPr>
          <p:nvPr>
            <p:ph sz="quarter" idx="1"/>
          </p:nvPr>
        </p:nvSpPr>
        <p:spPr>
          <a:xfrm>
            <a:off x="381000" y="15240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Before we can transmit our signal we need to make sure that it will be received correctly. This means some way of identifying and correcting errors in the stream.</a:t>
            </a:r>
          </a:p>
          <a:p>
            <a:pPr>
              <a:buFont typeface="Wingdings" pitchFamily="2" charset="2"/>
              <a:buChar char="Ø"/>
            </a:pPr>
            <a:r>
              <a:rPr lang="en-US" sz="1600" dirty="0" smtClean="0">
                <a:latin typeface="Calibri" pitchFamily="34" charset="0"/>
                <a:cs typeface="Calibri" pitchFamily="34" charset="0"/>
              </a:rPr>
              <a:t>To do this we add some extra error correction data  to the MPEG packets, in order to allow us to correct data.</a:t>
            </a:r>
          </a:p>
          <a:p>
            <a:pPr>
              <a:buFont typeface="Wingdings" pitchFamily="2" charset="2"/>
              <a:buChar char="Ø"/>
            </a:pPr>
            <a:r>
              <a:rPr lang="en-US" sz="1600" dirty="0" smtClean="0">
                <a:latin typeface="Calibri" pitchFamily="34" charset="0"/>
                <a:cs typeface="Calibri" pitchFamily="34" charset="0"/>
              </a:rPr>
              <a:t>The most common requirement in DTV systems is for an MPEG stream to be quasi-error free (QEF), which means a bit error rate of approximately 1x10</a:t>
            </a:r>
            <a:r>
              <a:rPr lang="en-US" sz="1600" baseline="30000" dirty="0" smtClean="0">
                <a:latin typeface="Calibri" pitchFamily="34" charset="0"/>
                <a:cs typeface="Calibri" pitchFamily="34" charset="0"/>
              </a:rPr>
              <a:t>-10</a:t>
            </a:r>
            <a:r>
              <a:rPr lang="en-US" sz="1600" dirty="0" smtClean="0">
                <a:latin typeface="Calibri" pitchFamily="34" charset="0"/>
                <a:cs typeface="Calibri" pitchFamily="34" charset="0"/>
              </a:rPr>
              <a:t>, or one erroneous bit every 1 hr of video for a 30 Mbits/sec stream.</a:t>
            </a:r>
          </a:p>
          <a:p>
            <a:pPr>
              <a:buFont typeface="Wingdings" pitchFamily="2" charset="2"/>
              <a:buChar char="Ø"/>
            </a:pPr>
            <a:r>
              <a:rPr lang="en-US" sz="1600" dirty="0" smtClean="0">
                <a:latin typeface="Calibri" pitchFamily="34" charset="0"/>
                <a:cs typeface="Calibri" pitchFamily="34" charset="0"/>
              </a:rPr>
              <a:t>Forward Error Correction (FEC) is the process which is used to correct the errors in real-time.</a:t>
            </a:r>
          </a:p>
          <a:p>
            <a:pPr>
              <a:buFont typeface="Wingdings" pitchFamily="2" charset="2"/>
              <a:buChar char="Ø"/>
            </a:pPr>
            <a:r>
              <a:rPr lang="en-US" sz="1600" dirty="0" smtClean="0">
                <a:latin typeface="Calibri" pitchFamily="34" charset="0"/>
                <a:cs typeface="Calibri" pitchFamily="34" charset="0"/>
              </a:rPr>
              <a:t>Different transmission mechanisms (cable, satellite or terrestrial) all have different characteristics including different noise levels.</a:t>
            </a:r>
          </a:p>
          <a:p>
            <a:pPr>
              <a:buFont typeface="Wingdings" pitchFamily="2" charset="2"/>
              <a:buChar char="Ø"/>
            </a:pPr>
            <a:r>
              <a:rPr lang="en-US" sz="1600" dirty="0" smtClean="0">
                <a:latin typeface="Calibri" pitchFamily="34" charset="0"/>
                <a:cs typeface="Calibri" pitchFamily="34" charset="0"/>
              </a:rPr>
              <a:t>A satellite signal for instance can have a lot of errors introduced by conditions in the atmosphere.</a:t>
            </a:r>
          </a:p>
          <a:p>
            <a:pPr>
              <a:buFont typeface="Wingdings" pitchFamily="2" charset="2"/>
              <a:buChar char="Ø"/>
            </a:pPr>
            <a:r>
              <a:rPr lang="en-US" sz="1600" dirty="0" smtClean="0">
                <a:latin typeface="Calibri" pitchFamily="34" charset="0"/>
                <a:cs typeface="Calibri" pitchFamily="34" charset="0"/>
              </a:rPr>
              <a:t>A terrestrial signal may have errors introduced by reflections from buildings or by the receiving aerial not being aligned correctly.</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fontScale="90000"/>
          </a:bodyPr>
          <a:lstStyle/>
          <a:p>
            <a:r>
              <a:rPr lang="en-US" sz="4000" b="1" dirty="0" smtClean="0">
                <a:latin typeface="Constantia" pitchFamily="18" charset="0"/>
              </a:rPr>
              <a:t>Error correction and error prevention</a:t>
            </a:r>
            <a:endParaRPr lang="en-IN" sz="4000" b="1" dirty="0">
              <a:latin typeface="Constantia" pitchFamily="18" charset="0"/>
            </a:endParaRPr>
          </a:p>
        </p:txBody>
      </p:sp>
      <p:sp>
        <p:nvSpPr>
          <p:cNvPr id="3" name="Content Placeholder 2"/>
          <p:cNvSpPr>
            <a:spLocks noGrp="1"/>
          </p:cNvSpPr>
          <p:nvPr>
            <p:ph sz="quarter" idx="1"/>
          </p:nvPr>
        </p:nvSpPr>
        <p:spPr>
          <a:xfrm>
            <a:off x="381000" y="16002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These different conditions mean that very efficient error correction mechanisms are needed.</a:t>
            </a:r>
          </a:p>
          <a:p>
            <a:pPr>
              <a:buFont typeface="Wingdings" pitchFamily="2" charset="2"/>
              <a:buChar char="Ø"/>
            </a:pPr>
            <a:r>
              <a:rPr lang="en-US" sz="1600" dirty="0" smtClean="0">
                <a:latin typeface="Calibri" pitchFamily="34" charset="0"/>
                <a:cs typeface="Calibri" pitchFamily="34" charset="0"/>
              </a:rPr>
              <a:t>DVB and ATSC systems all use Reed-Solomon encoding to add a first layer of protection.</a:t>
            </a:r>
          </a:p>
          <a:p>
            <a:pPr>
              <a:buFont typeface="Wingdings" pitchFamily="2" charset="2"/>
              <a:buChar char="Ø"/>
            </a:pPr>
            <a:r>
              <a:rPr lang="en-US" sz="1600" dirty="0" smtClean="0">
                <a:latin typeface="Calibri" pitchFamily="34" charset="0"/>
                <a:cs typeface="Calibri" pitchFamily="34" charset="0"/>
              </a:rPr>
              <a:t>This adds a number of parity bytes to each packet. This 16 parity bytes are added to a 188-byte packet, which means that an 8-byte error can be corrected. Large errors can be detected but not corrected.</a:t>
            </a:r>
          </a:p>
          <a:p>
            <a:pPr>
              <a:buFont typeface="Wingdings" pitchFamily="2" charset="2"/>
              <a:buChar char="Ø"/>
            </a:pPr>
            <a:r>
              <a:rPr lang="en-US" sz="1600" dirty="0" smtClean="0">
                <a:latin typeface="Calibri" pitchFamily="34" charset="0"/>
                <a:cs typeface="Calibri" pitchFamily="34" charset="0"/>
              </a:rPr>
              <a:t>Once this is done a further layer or error correction coding is added to improve things still further.</a:t>
            </a:r>
          </a:p>
          <a:p>
            <a:pPr>
              <a:buFont typeface="Wingdings" pitchFamily="2" charset="2"/>
              <a:buChar char="Ø"/>
            </a:pPr>
            <a:r>
              <a:rPr lang="en-US" sz="1600" dirty="0" smtClean="0">
                <a:latin typeface="Calibri" pitchFamily="34" charset="0"/>
                <a:cs typeface="Calibri" pitchFamily="34" charset="0"/>
              </a:rPr>
              <a:t>Common coding mechanisms at this stage are trellis coding and viterbi coding.</a:t>
            </a:r>
          </a:p>
          <a:p>
            <a:pPr>
              <a:buFont typeface="Wingdings" pitchFamily="2" charset="2"/>
              <a:buChar char="Ø"/>
            </a:pPr>
            <a:r>
              <a:rPr lang="en-US" sz="1600" dirty="0" smtClean="0">
                <a:latin typeface="Calibri" pitchFamily="34" charset="0"/>
                <a:cs typeface="Calibri" pitchFamily="34" charset="0"/>
              </a:rPr>
              <a:t>These exploit the fact that data is not sent one bit at a time, but is instead sent as ‘symbols’ that can carry several bits of data.</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fontScale="90000"/>
          </a:bodyPr>
          <a:lstStyle/>
          <a:p>
            <a:r>
              <a:rPr lang="en-US" sz="4000" b="1" dirty="0" smtClean="0">
                <a:latin typeface="Constantia" pitchFamily="18" charset="0"/>
              </a:rPr>
              <a:t>Error correction and error prevention</a:t>
            </a:r>
            <a:endParaRPr lang="en-IN" sz="4000" b="1" dirty="0">
              <a:latin typeface="Constantia" pitchFamily="18" charset="0"/>
            </a:endParaRPr>
          </a:p>
        </p:txBody>
      </p:sp>
      <p:sp>
        <p:nvSpPr>
          <p:cNvPr id="3" name="Content Placeholder 2"/>
          <p:cNvSpPr>
            <a:spLocks noGrp="1"/>
          </p:cNvSpPr>
          <p:nvPr>
            <p:ph sz="quarter" idx="1"/>
          </p:nvPr>
        </p:nvSpPr>
        <p:spPr>
          <a:xfrm>
            <a:off x="381000" y="16002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In trellis coding, symbols are grouped together to form ‘trellises’.</a:t>
            </a:r>
          </a:p>
          <a:p>
            <a:pPr>
              <a:buFont typeface="Wingdings" pitchFamily="2" charset="2"/>
              <a:buChar char="Ø"/>
            </a:pPr>
            <a:r>
              <a:rPr lang="en-US" sz="1600" dirty="0" smtClean="0">
                <a:latin typeface="Calibri" pitchFamily="34" charset="0"/>
                <a:cs typeface="Calibri" pitchFamily="34" charset="0"/>
              </a:rPr>
              <a:t>For a group of three symbols, a modulation scheme that stores eight bits per symbol can store 512 separate values.</a:t>
            </a:r>
          </a:p>
          <a:p>
            <a:pPr>
              <a:buFont typeface="Wingdings" pitchFamily="2" charset="2"/>
              <a:buChar char="Ø"/>
            </a:pPr>
            <a:r>
              <a:rPr lang="en-US" sz="1600" dirty="0" smtClean="0">
                <a:latin typeface="Calibri" pitchFamily="34" charset="0"/>
                <a:cs typeface="Calibri" pitchFamily="34" charset="0"/>
              </a:rPr>
              <a:t>By using a subset of these as ‘valid’ values, the network operator can introduce some extra redundancy into the signal.</a:t>
            </a:r>
          </a:p>
          <a:p>
            <a:pPr>
              <a:buFont typeface="Wingdings" pitchFamily="2" charset="2"/>
              <a:buChar char="Ø"/>
            </a:pPr>
            <a:r>
              <a:rPr lang="en-US" sz="1600" dirty="0" smtClean="0">
                <a:latin typeface="Calibri" pitchFamily="34" charset="0"/>
                <a:cs typeface="Calibri" pitchFamily="34" charset="0"/>
              </a:rPr>
              <a:t>The effect of this is that each symbol may carry fewer bits of data, but for every group of three symbols, it is possible to correct one erroneous symbol by choosing the value for that symbol that gives a valid trellis.</a:t>
            </a:r>
          </a:p>
          <a:p>
            <a:pPr>
              <a:buFont typeface="Wingdings" pitchFamily="2" charset="2"/>
              <a:buChar char="Ø"/>
            </a:pPr>
            <a:r>
              <a:rPr lang="en-US" sz="1600" dirty="0" smtClean="0">
                <a:latin typeface="Calibri" pitchFamily="34" charset="0"/>
                <a:cs typeface="Calibri" pitchFamily="34" charset="0"/>
              </a:rPr>
              <a:t>This is the approach used by US digital terrestrial systems.</a:t>
            </a:r>
          </a:p>
          <a:p>
            <a:pPr>
              <a:buFont typeface="Wingdings" pitchFamily="2" charset="2"/>
              <a:buChar char="Ø"/>
            </a:pPr>
            <a:r>
              <a:rPr lang="en-US" sz="1600" dirty="0" smtClean="0">
                <a:latin typeface="Calibri" pitchFamily="34" charset="0"/>
                <a:cs typeface="Calibri" pitchFamily="34" charset="0"/>
              </a:rPr>
              <a:t>DVB systems use Viterbi coding instead, which is a modification of trellis coding that uses a slightly different algorithm to find the best matching trellis.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fontScale="90000"/>
          </a:bodyPr>
          <a:lstStyle/>
          <a:p>
            <a:r>
              <a:rPr lang="en-US" sz="4000" b="1" dirty="0" smtClean="0">
                <a:latin typeface="Constantia" pitchFamily="18" charset="0"/>
              </a:rPr>
              <a:t>Error correction and error prevention</a:t>
            </a:r>
            <a:endParaRPr lang="en-IN" sz="4000" b="1" dirty="0">
              <a:latin typeface="Constantia" pitchFamily="18" charset="0"/>
            </a:endParaRPr>
          </a:p>
        </p:txBody>
      </p:sp>
      <p:sp>
        <p:nvSpPr>
          <p:cNvPr id="3" name="Content Placeholder 2"/>
          <p:cNvSpPr>
            <a:spLocks noGrp="1"/>
          </p:cNvSpPr>
          <p:nvPr>
            <p:ph sz="quarter" idx="1"/>
          </p:nvPr>
        </p:nvSpPr>
        <p:spPr>
          <a:xfrm>
            <a:off x="381000" y="16002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To strengthen the error correction, another technique called </a:t>
            </a:r>
            <a:r>
              <a:rPr lang="en-US" sz="1600" i="1" dirty="0" smtClean="0">
                <a:latin typeface="Calibri" pitchFamily="34" charset="0"/>
                <a:cs typeface="Calibri" pitchFamily="34" charset="0"/>
              </a:rPr>
              <a:t>interleaving </a:t>
            </a:r>
            <a:r>
              <a:rPr lang="en-US" sz="1600" dirty="0" smtClean="0">
                <a:latin typeface="Calibri" pitchFamily="34" charset="0"/>
                <a:cs typeface="Calibri" pitchFamily="34" charset="0"/>
              </a:rPr>
              <a:t>may be added.</a:t>
            </a:r>
          </a:p>
          <a:p>
            <a:pPr>
              <a:buFont typeface="Wingdings" pitchFamily="2" charset="2"/>
              <a:buChar char="Ø"/>
            </a:pPr>
            <a:r>
              <a:rPr lang="en-US" sz="1600" dirty="0" smtClean="0">
                <a:latin typeface="Calibri" pitchFamily="34" charset="0"/>
                <a:cs typeface="Calibri" pitchFamily="34" charset="0"/>
              </a:rPr>
              <a:t>This helps to avoid situations where a burst of noise (e.g. a lightning strike causing electrical interference) can corrupt data past the point where FEC can fix it.</a:t>
            </a:r>
          </a:p>
          <a:p>
            <a:pPr>
              <a:buFont typeface="Wingdings" pitchFamily="2" charset="2"/>
              <a:buChar char="Ø"/>
            </a:pPr>
            <a:r>
              <a:rPr lang="en-US" sz="1600" dirty="0" smtClean="0">
                <a:latin typeface="Calibri" pitchFamily="34" charset="0"/>
                <a:cs typeface="Calibri" pitchFamily="34" charset="0"/>
              </a:rPr>
              <a:t>After the data has FEC added, but before it is transmitted, the data is written to a RAM buffer and then read out in a different order.</a:t>
            </a:r>
          </a:p>
          <a:p>
            <a:pPr>
              <a:buFont typeface="Wingdings" pitchFamily="2" charset="2"/>
              <a:buChar char="Ø"/>
            </a:pPr>
            <a:r>
              <a:rPr lang="en-US" sz="1600" dirty="0" smtClean="0">
                <a:latin typeface="Calibri" pitchFamily="34" charset="0"/>
                <a:cs typeface="Calibri" pitchFamily="34" charset="0"/>
              </a:rPr>
              <a:t>For instance, if we assume that our RAM buffer is a two-dimensional array with ten rows and ten columns, the data may be written to the buffer starting at row 1 and working down to row 10, then read from starting at the top of column 10 and working back to column 1.</a:t>
            </a:r>
          </a:p>
          <a:p>
            <a:pPr>
              <a:buFont typeface="Wingdings" pitchFamily="2" charset="2"/>
              <a:buChar char="Ø"/>
            </a:pPr>
            <a:r>
              <a:rPr lang="en-US" sz="1600" dirty="0" smtClean="0">
                <a:latin typeface="Calibri" pitchFamily="34" charset="0"/>
                <a:cs typeface="Calibri" pitchFamily="34" charset="0"/>
              </a:rPr>
              <a:t>This means that bytes from the same packet (which will share error correction) are spread over a longer transmission period and are less vulnerable to burst noise.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fontScale="90000"/>
          </a:bodyPr>
          <a:lstStyle/>
          <a:p>
            <a:r>
              <a:rPr lang="en-US" sz="4000" b="1" dirty="0" smtClean="0">
                <a:latin typeface="Constantia" pitchFamily="18" charset="0"/>
              </a:rPr>
              <a:t>Error correction and error prevention</a:t>
            </a:r>
            <a:endParaRPr lang="en-IN" sz="4000" b="1" dirty="0">
              <a:latin typeface="Constantia" pitchFamily="18" charset="0"/>
            </a:endParaRPr>
          </a:p>
        </p:txBody>
      </p:sp>
      <p:sp>
        <p:nvSpPr>
          <p:cNvPr id="3" name="Content Placeholder 2"/>
          <p:cNvSpPr>
            <a:spLocks noGrp="1"/>
          </p:cNvSpPr>
          <p:nvPr>
            <p:ph sz="quarter" idx="1"/>
          </p:nvPr>
        </p:nvSpPr>
        <p:spPr>
          <a:xfrm>
            <a:off x="381000" y="16002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At the receiver, the process is reversed and the original order of the bytes can be restored.</a:t>
            </a:r>
          </a:p>
          <a:p>
            <a:pPr>
              <a:buFont typeface="Wingdings" pitchFamily="2" charset="2"/>
              <a:buChar char="Ø"/>
            </a:pPr>
            <a:r>
              <a:rPr lang="en-US" sz="1600" dirty="0" smtClean="0">
                <a:latin typeface="Calibri" pitchFamily="34" charset="0"/>
                <a:cs typeface="Calibri" pitchFamily="34" charset="0"/>
              </a:rPr>
              <a:t>The interleaving scheme described here is not the only possible one, and other techniques will often be used instead.</a:t>
            </a:r>
          </a:p>
          <a:p>
            <a:pPr>
              <a:buFont typeface="Wingdings" pitchFamily="2" charset="2"/>
              <a:buChar char="Ø"/>
            </a:pPr>
            <a:r>
              <a:rPr lang="en-US" sz="1600" dirty="0" smtClean="0">
                <a:latin typeface="Calibri" pitchFamily="34" charset="0"/>
                <a:cs typeface="Calibri" pitchFamily="34" charset="0"/>
              </a:rPr>
              <a:t>Once we have added error correction, we need to do one more thing before it can be prepared for transmission.</a:t>
            </a:r>
          </a:p>
          <a:p>
            <a:pPr>
              <a:buFont typeface="Wingdings" pitchFamily="2" charset="2"/>
              <a:buChar char="Ø"/>
            </a:pPr>
            <a:r>
              <a:rPr lang="en-US" sz="1600" dirty="0" smtClean="0">
                <a:latin typeface="Calibri" pitchFamily="34" charset="0"/>
                <a:cs typeface="Calibri" pitchFamily="34" charset="0"/>
              </a:rPr>
              <a:t>If the digital bitstream contains a large run of 1’s, then there will be a current flowing in the transmission and reception equipment.</a:t>
            </a:r>
          </a:p>
          <a:p>
            <a:pPr>
              <a:buFont typeface="Wingdings" pitchFamily="2" charset="2"/>
              <a:buChar char="Ø"/>
            </a:pPr>
            <a:r>
              <a:rPr lang="en-US" sz="1600" dirty="0" smtClean="0">
                <a:latin typeface="Calibri" pitchFamily="34" charset="0"/>
                <a:cs typeface="Calibri" pitchFamily="34" charset="0"/>
              </a:rPr>
              <a:t>So some </a:t>
            </a:r>
            <a:r>
              <a:rPr lang="en-US" sz="1600" i="1" dirty="0" smtClean="0">
                <a:latin typeface="Calibri" pitchFamily="34" charset="0"/>
                <a:cs typeface="Calibri" pitchFamily="34" charset="0"/>
              </a:rPr>
              <a:t>randomization</a:t>
            </a:r>
            <a:r>
              <a:rPr lang="en-US" sz="1600" dirty="0" smtClean="0">
                <a:latin typeface="Calibri" pitchFamily="34" charset="0"/>
                <a:cs typeface="Calibri" pitchFamily="34" charset="0"/>
              </a:rPr>
              <a:t> is needed to make sure that there is never a long run of 1’s or 0’s in the bitstream and to disperse the energy in the signal across all of its bandwidth.</a:t>
            </a:r>
          </a:p>
          <a:p>
            <a:pPr>
              <a:buFont typeface="Wingdings" pitchFamily="2" charset="2"/>
              <a:buChar char="Ø"/>
            </a:pPr>
            <a:r>
              <a:rPr lang="en-US" sz="1600" dirty="0" smtClean="0">
                <a:latin typeface="Calibri" pitchFamily="34" charset="0"/>
                <a:cs typeface="Calibri" pitchFamily="34" charset="0"/>
              </a:rPr>
              <a:t>To do this a simple randomizer is used. The process is symmetrical, so the same hardware is used to de-randomize the signal in the receiver.</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fontScale="90000"/>
          </a:bodyPr>
          <a:lstStyle/>
          <a:p>
            <a:r>
              <a:rPr lang="en-US" sz="4000" b="1" dirty="0" smtClean="0">
                <a:latin typeface="Constantia" pitchFamily="18" charset="0"/>
              </a:rPr>
              <a:t>Error correction and error prevention</a:t>
            </a:r>
            <a:endParaRPr lang="en-IN" sz="4000" b="1" dirty="0">
              <a:latin typeface="Constantia" pitchFamily="18" charset="0"/>
            </a:endParaRPr>
          </a:p>
        </p:txBody>
      </p:sp>
      <p:sp>
        <p:nvSpPr>
          <p:cNvPr id="3" name="Content Placeholder 2"/>
          <p:cNvSpPr>
            <a:spLocks noGrp="1"/>
          </p:cNvSpPr>
          <p:nvPr>
            <p:ph sz="quarter" idx="1"/>
          </p:nvPr>
        </p:nvSpPr>
        <p:spPr>
          <a:xfrm>
            <a:off x="381000" y="1600200"/>
            <a:ext cx="8385048" cy="4953000"/>
          </a:xfrm>
        </p:spPr>
        <p:txBody>
          <a:bodyPr>
            <a:normAutofit/>
          </a:bodyPr>
          <a:lstStyle/>
          <a:p>
            <a:pPr>
              <a:buFont typeface="Wingdings" pitchFamily="2" charset="2"/>
              <a:buChar char="Ø"/>
            </a:pPr>
            <a:r>
              <a:rPr lang="en-US" sz="1400" dirty="0" smtClean="0">
                <a:latin typeface="Calibri" pitchFamily="34" charset="0"/>
                <a:cs typeface="Calibri" pitchFamily="34" charset="0"/>
              </a:rPr>
              <a:t>Every eight transport packets, the randomizer is reset and its register is loaded with the bit sequence 100101010000000.</a:t>
            </a:r>
          </a:p>
          <a:p>
            <a:pPr>
              <a:buFont typeface="Wingdings" pitchFamily="2" charset="2"/>
              <a:buChar char="Ø"/>
            </a:pPr>
            <a:r>
              <a:rPr lang="en-US" sz="1400" dirty="0" smtClean="0">
                <a:latin typeface="Calibri" pitchFamily="34" charset="0"/>
                <a:cs typeface="Calibri" pitchFamily="34" charset="0"/>
              </a:rPr>
              <a:t>The randomizer and the de-randomizer must both reset themselves at the same point in the stream, or the input can’t be recreated. This is done using the sync bytes from the transport packets.</a:t>
            </a:r>
          </a:p>
          <a:p>
            <a:pPr>
              <a:buFont typeface="Wingdings" pitchFamily="2" charset="2"/>
              <a:buChar char="Ø"/>
            </a:pPr>
            <a:r>
              <a:rPr lang="en-US" sz="1400" dirty="0" smtClean="0">
                <a:latin typeface="Calibri" pitchFamily="34" charset="0"/>
                <a:cs typeface="Calibri" pitchFamily="34" charset="0"/>
              </a:rPr>
              <a:t>These are not scrambled, so the start of a packet can always be identified, and at every eighth packet, the value of the sync byte is inverted.</a:t>
            </a:r>
          </a:p>
          <a:p>
            <a:pPr>
              <a:buFont typeface="Wingdings" pitchFamily="2" charset="2"/>
              <a:buChar char="Ø"/>
            </a:pPr>
            <a:r>
              <a:rPr lang="en-US" sz="1400" dirty="0" smtClean="0">
                <a:latin typeface="Calibri" pitchFamily="34" charset="0"/>
                <a:cs typeface="Calibri" pitchFamily="34" charset="0"/>
              </a:rPr>
              <a:t>This is the signal for the de-randomizer to reset itself, making sure that both the randomizer and the de-randomizer are synchronized correctly.</a:t>
            </a:r>
          </a:p>
          <a:p>
            <a:pPr>
              <a:buFont typeface="Wingdings" pitchFamily="2" charset="2"/>
              <a:buChar char="Ø"/>
            </a:pPr>
            <a:r>
              <a:rPr lang="en-US" sz="1400" dirty="0" smtClean="0">
                <a:latin typeface="Calibri" pitchFamily="34" charset="0"/>
                <a:cs typeface="Calibri" pitchFamily="34" charset="0"/>
              </a:rPr>
              <a:t>By doing this, we make sure that the energy is dispersed across the signal spectrum.</a:t>
            </a:r>
          </a:p>
          <a:p>
            <a:pPr>
              <a:buFont typeface="Wingdings" pitchFamily="2" charset="2"/>
              <a:buChar char="Ø"/>
            </a:pPr>
            <a:r>
              <a:rPr lang="en-US" sz="1400" dirty="0" smtClean="0">
                <a:latin typeface="Calibri" pitchFamily="34" charset="0"/>
                <a:cs typeface="Calibri" pitchFamily="34" charset="0"/>
              </a:rPr>
              <a:t>DVB requires a transmitter and receiver do this before transmitting the signal.</a:t>
            </a:r>
          </a:p>
          <a:p>
            <a:pPr>
              <a:buFont typeface="Wingdings" pitchFamily="2" charset="2"/>
              <a:buChar char="Ø"/>
            </a:pPr>
            <a:r>
              <a:rPr lang="en-US" sz="1400" dirty="0" smtClean="0">
                <a:latin typeface="Calibri" pitchFamily="34" charset="0"/>
                <a:cs typeface="Calibri" pitchFamily="34" charset="0"/>
              </a:rPr>
              <a:t>The randomizer and its inputs are standardized by DVB in the standards for satellite (EN 300 421), cable (EN 300 429) and terrestrial transmission (EN 300 744).</a:t>
            </a:r>
          </a:p>
          <a:p>
            <a:pPr>
              <a:buFont typeface="Wingdings" pitchFamily="2" charset="2"/>
              <a:buChar char="Ø"/>
            </a:pPr>
            <a:r>
              <a:rPr lang="en-US" sz="1400" dirty="0" smtClean="0">
                <a:latin typeface="Calibri" pitchFamily="34" charset="0"/>
                <a:cs typeface="Calibri" pitchFamily="34" charset="0"/>
              </a:rPr>
              <a:t>ATSC defines its own randomizer.</a:t>
            </a:r>
          </a:p>
        </p:txBody>
      </p:sp>
      <p:pic>
        <p:nvPicPr>
          <p:cNvPr id="2050" name="Picture 2"/>
          <p:cNvPicPr>
            <a:picLocks noChangeAspect="1" noChangeArrowheads="1"/>
          </p:cNvPicPr>
          <p:nvPr/>
        </p:nvPicPr>
        <p:blipFill>
          <a:blip r:embed="rId2" cstate="print"/>
          <a:srcRect/>
          <a:stretch>
            <a:fillRect/>
          </a:stretch>
        </p:blipFill>
        <p:spPr bwMode="auto">
          <a:xfrm>
            <a:off x="4657725" y="4686300"/>
            <a:ext cx="3724275" cy="2019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Modulating the signal</a:t>
            </a:r>
            <a:endParaRPr lang="en-IN" sz="4000" b="1" dirty="0">
              <a:latin typeface="Constantia" pitchFamily="18" charset="0"/>
            </a:endParaRPr>
          </a:p>
        </p:txBody>
      </p:sp>
      <p:sp>
        <p:nvSpPr>
          <p:cNvPr id="3" name="Content Placeholder 2"/>
          <p:cNvSpPr>
            <a:spLocks noGrp="1"/>
          </p:cNvSpPr>
          <p:nvPr>
            <p:ph sz="quarter" idx="1"/>
          </p:nvPr>
        </p:nvSpPr>
        <p:spPr>
          <a:xfrm>
            <a:off x="381000" y="1524000"/>
            <a:ext cx="8385048" cy="4953000"/>
          </a:xfrm>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Now we have a digital stream that is almost ready for broadcast.</a:t>
            </a:r>
          </a:p>
          <a:p>
            <a:pPr>
              <a:buFont typeface="Wingdings" pitchFamily="2" charset="2"/>
              <a:buChar char="Ø"/>
            </a:pPr>
            <a:r>
              <a:rPr lang="en-US" sz="1600" dirty="0" smtClean="0">
                <a:latin typeface="Calibri" pitchFamily="34" charset="0"/>
                <a:cs typeface="Calibri" pitchFamily="34" charset="0"/>
              </a:rPr>
              <a:t>We can’t directly broadcast digital data – first we have to modulate it – convert it to an analog signal so that we can broadcast it using radio signals or electrical voltages in a cable.</a:t>
            </a:r>
          </a:p>
          <a:p>
            <a:pPr>
              <a:buFont typeface="Wingdings" pitchFamily="2" charset="2"/>
              <a:buChar char="Ø"/>
            </a:pPr>
            <a:r>
              <a:rPr lang="en-US" sz="1600" dirty="0" smtClean="0">
                <a:latin typeface="Calibri" pitchFamily="34" charset="0"/>
                <a:cs typeface="Calibri" pitchFamily="34" charset="0"/>
              </a:rPr>
              <a:t>As we have already seen, each of the different transmission mechanism has different characteristics, and different strengths and limitations. So each type of signal uses a different modulation scheme.</a:t>
            </a:r>
          </a:p>
          <a:p>
            <a:pPr>
              <a:buFont typeface="Wingdings" pitchFamily="2" charset="2"/>
              <a:buChar char="Ø"/>
            </a:pPr>
            <a:r>
              <a:rPr lang="en-US" sz="1600" dirty="0" smtClean="0">
                <a:latin typeface="Calibri" pitchFamily="34" charset="0"/>
                <a:cs typeface="Calibri" pitchFamily="34" charset="0"/>
              </a:rPr>
              <a:t>The modulation scheme is just the way of converting digital information into an analog signal so that it can be transmitted.</a:t>
            </a:r>
          </a:p>
          <a:p>
            <a:pPr>
              <a:buFont typeface="Wingdings" pitchFamily="2" charset="2"/>
              <a:buChar char="Ø"/>
            </a:pPr>
            <a:r>
              <a:rPr lang="en-US" sz="1600" dirty="0" smtClean="0">
                <a:latin typeface="Calibri" pitchFamily="34" charset="0"/>
                <a:cs typeface="Calibri" pitchFamily="34" charset="0"/>
              </a:rPr>
              <a:t>The table below describes which modulation scheme is used by each of the transmission mechanisms in a DVB environment</a:t>
            </a:r>
            <a:r>
              <a:rPr lang="en-US" sz="1800" dirty="0" smtClean="0">
                <a:latin typeface="Calibri" pitchFamily="34" charset="0"/>
                <a:cs typeface="Calibri" pitchFamily="34" charset="0"/>
              </a:rPr>
              <a:t>.</a:t>
            </a:r>
          </a:p>
        </p:txBody>
      </p:sp>
      <p:graphicFrame>
        <p:nvGraphicFramePr>
          <p:cNvPr id="4" name="Table 3"/>
          <p:cNvGraphicFramePr>
            <a:graphicFrameLocks noGrp="1"/>
          </p:cNvGraphicFramePr>
          <p:nvPr/>
        </p:nvGraphicFramePr>
        <p:xfrm>
          <a:off x="1524000" y="49530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Transmission Mechanism</a:t>
                      </a:r>
                      <a:endParaRPr lang="en-US" dirty="0"/>
                    </a:p>
                  </a:txBody>
                  <a:tcPr/>
                </a:tc>
                <a:tc>
                  <a:txBody>
                    <a:bodyPr/>
                    <a:lstStyle/>
                    <a:p>
                      <a:pPr algn="ctr"/>
                      <a:r>
                        <a:rPr lang="en-US" dirty="0" smtClean="0"/>
                        <a:t>Modulation</a:t>
                      </a:r>
                      <a:endParaRPr lang="en-US" dirty="0"/>
                    </a:p>
                  </a:txBody>
                  <a:tcPr/>
                </a:tc>
              </a:tr>
              <a:tr h="370840">
                <a:tc>
                  <a:txBody>
                    <a:bodyPr/>
                    <a:lstStyle/>
                    <a:p>
                      <a:pPr algn="ctr"/>
                      <a:r>
                        <a:rPr lang="en-US" dirty="0" smtClean="0"/>
                        <a:t>Satellite</a:t>
                      </a:r>
                      <a:endParaRPr lang="en-US" dirty="0"/>
                    </a:p>
                  </a:txBody>
                  <a:tcPr/>
                </a:tc>
                <a:tc>
                  <a:txBody>
                    <a:bodyPr/>
                    <a:lstStyle/>
                    <a:p>
                      <a:pPr algn="ctr"/>
                      <a:r>
                        <a:rPr lang="en-US" dirty="0" smtClean="0"/>
                        <a:t>QPSK</a:t>
                      </a:r>
                      <a:endParaRPr lang="en-US" dirty="0"/>
                    </a:p>
                  </a:txBody>
                  <a:tcPr/>
                </a:tc>
              </a:tr>
              <a:tr h="370840">
                <a:tc>
                  <a:txBody>
                    <a:bodyPr/>
                    <a:lstStyle/>
                    <a:p>
                      <a:pPr algn="ctr"/>
                      <a:r>
                        <a:rPr lang="en-US" dirty="0" smtClean="0"/>
                        <a:t>Cable</a:t>
                      </a:r>
                      <a:endParaRPr lang="en-US" dirty="0"/>
                    </a:p>
                  </a:txBody>
                  <a:tcPr/>
                </a:tc>
                <a:tc>
                  <a:txBody>
                    <a:bodyPr/>
                    <a:lstStyle/>
                    <a:p>
                      <a:pPr algn="ctr"/>
                      <a:r>
                        <a:rPr lang="en-US" dirty="0" smtClean="0"/>
                        <a:t>QAM</a:t>
                      </a:r>
                      <a:endParaRPr lang="en-US" dirty="0"/>
                    </a:p>
                  </a:txBody>
                  <a:tcPr/>
                </a:tc>
              </a:tr>
              <a:tr h="370840">
                <a:tc>
                  <a:txBody>
                    <a:bodyPr/>
                    <a:lstStyle/>
                    <a:p>
                      <a:pPr algn="ctr"/>
                      <a:r>
                        <a:rPr lang="en-US" dirty="0" smtClean="0"/>
                        <a:t>Terrestrial</a:t>
                      </a:r>
                      <a:endParaRPr lang="en-US" dirty="0"/>
                    </a:p>
                  </a:txBody>
                  <a:tcPr/>
                </a:tc>
                <a:tc>
                  <a:txBody>
                    <a:bodyPr/>
                    <a:lstStyle/>
                    <a:p>
                      <a:pPr algn="ctr"/>
                      <a:r>
                        <a:rPr lang="en-US" dirty="0" smtClean="0"/>
                        <a:t>OFDM</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Modulating the signal</a:t>
            </a:r>
            <a:endParaRPr lang="en-IN" sz="4000" b="1" dirty="0">
              <a:latin typeface="Constantia" pitchFamily="18" charset="0"/>
            </a:endParaRPr>
          </a:p>
        </p:txBody>
      </p:sp>
      <p:sp>
        <p:nvSpPr>
          <p:cNvPr id="3" name="Content Placeholder 2"/>
          <p:cNvSpPr>
            <a:spLocks noGrp="1"/>
          </p:cNvSpPr>
          <p:nvPr>
            <p:ph sz="quarter" idx="1"/>
          </p:nvPr>
        </p:nvSpPr>
        <p:spPr>
          <a:xfrm>
            <a:off x="381000" y="1524000"/>
            <a:ext cx="8385048" cy="4953000"/>
          </a:xfrm>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Cable and satellite use a similar modulation scheme (it’s actually the same scheme, with different parameters).</a:t>
            </a:r>
          </a:p>
          <a:p>
            <a:pPr>
              <a:buFont typeface="Wingdings" pitchFamily="2" charset="2"/>
              <a:buChar char="Ø"/>
            </a:pPr>
            <a:r>
              <a:rPr lang="en-US" sz="1600" dirty="0" smtClean="0">
                <a:latin typeface="Calibri" pitchFamily="34" charset="0"/>
                <a:cs typeface="Calibri" pitchFamily="34" charset="0"/>
              </a:rPr>
              <a:t>The main difference is that satellite signals are more prone to errors and so use a less efficient way of sending the data that provides a bigger difference between symbols, making correct demodulation easier.</a:t>
            </a:r>
          </a:p>
          <a:p>
            <a:pPr>
              <a:buFont typeface="Wingdings" pitchFamily="2" charset="2"/>
              <a:buChar char="Ø"/>
            </a:pPr>
            <a:r>
              <a:rPr lang="en-US" sz="1600" dirty="0" smtClean="0">
                <a:latin typeface="Calibri" pitchFamily="34" charset="0"/>
                <a:cs typeface="Calibri" pitchFamily="34" charset="0"/>
              </a:rPr>
              <a:t>Terrestrial broadcasts use a different scheme in order to provide a much stronger resistance to errors caused by reflected signals.</a:t>
            </a:r>
          </a:p>
          <a:p>
            <a:pPr>
              <a:buFont typeface="Wingdings" pitchFamily="2" charset="2"/>
              <a:buChar char="Ø"/>
            </a:pPr>
            <a:r>
              <a:rPr lang="en-US" sz="1600" dirty="0" smtClean="0">
                <a:latin typeface="Calibri" pitchFamily="34" charset="0"/>
                <a:cs typeface="Calibri" pitchFamily="34" charset="0"/>
              </a:rPr>
              <a:t>The USA uses different schemes for modulation as shown in below table.</a:t>
            </a:r>
          </a:p>
        </p:txBody>
      </p:sp>
      <p:graphicFrame>
        <p:nvGraphicFramePr>
          <p:cNvPr id="4" name="Table 3"/>
          <p:cNvGraphicFramePr>
            <a:graphicFrameLocks noGrp="1"/>
          </p:cNvGraphicFramePr>
          <p:nvPr/>
        </p:nvGraphicFramePr>
        <p:xfrm>
          <a:off x="1524000" y="46482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Transmission Mechanism</a:t>
                      </a:r>
                      <a:endParaRPr lang="en-US" dirty="0"/>
                    </a:p>
                  </a:txBody>
                  <a:tcPr/>
                </a:tc>
                <a:tc>
                  <a:txBody>
                    <a:bodyPr/>
                    <a:lstStyle/>
                    <a:p>
                      <a:pPr algn="ctr"/>
                      <a:r>
                        <a:rPr lang="en-US" dirty="0" smtClean="0"/>
                        <a:t>Modulation</a:t>
                      </a:r>
                      <a:endParaRPr lang="en-US" dirty="0"/>
                    </a:p>
                  </a:txBody>
                  <a:tcPr/>
                </a:tc>
              </a:tr>
              <a:tr h="370840">
                <a:tc>
                  <a:txBody>
                    <a:bodyPr/>
                    <a:lstStyle/>
                    <a:p>
                      <a:pPr algn="ctr"/>
                      <a:r>
                        <a:rPr lang="en-US" dirty="0" smtClean="0"/>
                        <a:t>Satellite</a:t>
                      </a:r>
                      <a:endParaRPr lang="en-US" dirty="0"/>
                    </a:p>
                  </a:txBody>
                  <a:tcPr/>
                </a:tc>
                <a:tc>
                  <a:txBody>
                    <a:bodyPr/>
                    <a:lstStyle/>
                    <a:p>
                      <a:pPr algn="ctr"/>
                      <a:r>
                        <a:rPr lang="en-US" dirty="0" smtClean="0"/>
                        <a:t>QPSK</a:t>
                      </a:r>
                      <a:endParaRPr lang="en-US" dirty="0"/>
                    </a:p>
                  </a:txBody>
                  <a:tcPr/>
                </a:tc>
              </a:tr>
              <a:tr h="370840">
                <a:tc>
                  <a:txBody>
                    <a:bodyPr/>
                    <a:lstStyle/>
                    <a:p>
                      <a:pPr algn="ctr"/>
                      <a:r>
                        <a:rPr lang="en-US" dirty="0" smtClean="0"/>
                        <a:t>Cable</a:t>
                      </a:r>
                      <a:endParaRPr lang="en-US" dirty="0"/>
                    </a:p>
                  </a:txBody>
                  <a:tcPr/>
                </a:tc>
                <a:tc>
                  <a:txBody>
                    <a:bodyPr/>
                    <a:lstStyle/>
                    <a:p>
                      <a:pPr algn="ctr"/>
                      <a:r>
                        <a:rPr lang="en-US" dirty="0" smtClean="0"/>
                        <a:t>QAM</a:t>
                      </a:r>
                      <a:endParaRPr lang="en-US" dirty="0"/>
                    </a:p>
                  </a:txBody>
                  <a:tcPr/>
                </a:tc>
              </a:tr>
              <a:tr h="370840">
                <a:tc>
                  <a:txBody>
                    <a:bodyPr/>
                    <a:lstStyle/>
                    <a:p>
                      <a:pPr algn="ctr"/>
                      <a:r>
                        <a:rPr lang="en-US" dirty="0" smtClean="0"/>
                        <a:t>Terrestrial</a:t>
                      </a:r>
                      <a:endParaRPr lang="en-US" dirty="0"/>
                    </a:p>
                  </a:txBody>
                  <a:tcPr/>
                </a:tc>
                <a:tc>
                  <a:txBody>
                    <a:bodyPr/>
                    <a:lstStyle/>
                    <a:p>
                      <a:pPr algn="ctr"/>
                      <a:r>
                        <a:rPr lang="en-US" dirty="0" smtClean="0"/>
                        <a:t>8VSB</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Modulating the signal</a:t>
            </a:r>
            <a:endParaRPr lang="en-IN" sz="4000" b="1" dirty="0">
              <a:latin typeface="Constantia" pitchFamily="18" charset="0"/>
            </a:endParaRPr>
          </a:p>
        </p:txBody>
      </p:sp>
      <p:sp>
        <p:nvSpPr>
          <p:cNvPr id="3" name="Content Placeholder 2"/>
          <p:cNvSpPr>
            <a:spLocks noGrp="1"/>
          </p:cNvSpPr>
          <p:nvPr>
            <p:ph sz="quarter" idx="1"/>
          </p:nvPr>
        </p:nvSpPr>
        <p:spPr>
          <a:xfrm>
            <a:off x="381000" y="1524000"/>
            <a:ext cx="8385048" cy="4953000"/>
          </a:xfrm>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Some satellite providers follow the DVB standards, while other satellite networks and many cable networks use proprietary systems such as DigiCipher II (both cable and satellite) and DSS (satellite only).</a:t>
            </a:r>
          </a:p>
          <a:p>
            <a:pPr>
              <a:buFont typeface="Wingdings" pitchFamily="2" charset="2"/>
              <a:buChar char="Ø"/>
            </a:pPr>
            <a:r>
              <a:rPr lang="en-US" sz="1600" dirty="0" smtClean="0">
                <a:latin typeface="Calibri" pitchFamily="34" charset="0"/>
                <a:cs typeface="Calibri" pitchFamily="34" charset="0"/>
              </a:rPr>
              <a:t>In all cases they appear to use the same modulation scheme, but details of error correction and other parameters may be different.</a:t>
            </a:r>
          </a:p>
          <a:p>
            <a:pPr>
              <a:buFont typeface="Wingdings" pitchFamily="2" charset="2"/>
              <a:buChar char="Ø"/>
            </a:pPr>
            <a:r>
              <a:rPr lang="en-US" sz="1600" dirty="0" smtClean="0">
                <a:latin typeface="Calibri" pitchFamily="34" charset="0"/>
                <a:cs typeface="Calibri" pitchFamily="34" charset="0"/>
              </a:rPr>
              <a:t>The modulation is carried out by a device called a </a:t>
            </a:r>
            <a:r>
              <a:rPr lang="en-US" sz="1600" b="1" dirty="0" smtClean="0">
                <a:latin typeface="Calibri" pitchFamily="34" charset="0"/>
                <a:cs typeface="Calibri" pitchFamily="34" charset="0"/>
              </a:rPr>
              <a:t>modulator.</a:t>
            </a:r>
            <a:endParaRPr lang="en-US" sz="1600"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This takes the digital transport stream as an input, and produces an analog output that can be passed onto the transmission equipment.</a:t>
            </a:r>
          </a:p>
          <a:p>
            <a:pPr>
              <a:buFont typeface="Wingdings" pitchFamily="2" charset="2"/>
              <a:buChar char="Ø"/>
            </a:pPr>
            <a:r>
              <a:rPr lang="en-US" sz="1600" dirty="0" smtClean="0">
                <a:latin typeface="Calibri" pitchFamily="34" charset="0"/>
                <a:cs typeface="Calibri" pitchFamily="34" charset="0"/>
              </a:rPr>
              <a:t>The modulator is the last stage in the process that takes a digital input.</a:t>
            </a:r>
          </a:p>
          <a:p>
            <a:pPr>
              <a:buFont typeface="Wingdings" pitchFamily="2" charset="2"/>
              <a:buChar char="Ø"/>
            </a:pPr>
            <a:r>
              <a:rPr lang="en-US" sz="1600" dirty="0" smtClean="0">
                <a:latin typeface="Calibri" pitchFamily="34" charset="0"/>
                <a:cs typeface="Calibri" pitchFamily="34" charset="0"/>
              </a:rPr>
              <a:t>Typically, signals are modulated to a lower frequency than they are broadcast at.</a:t>
            </a:r>
          </a:p>
          <a:p>
            <a:pPr>
              <a:buFont typeface="Wingdings" pitchFamily="2" charset="2"/>
              <a:buChar char="Ø"/>
            </a:pPr>
            <a:r>
              <a:rPr lang="en-US" sz="1600" dirty="0" smtClean="0">
                <a:latin typeface="Calibri" pitchFamily="34" charset="0"/>
                <a:cs typeface="Calibri" pitchFamily="34" charset="0"/>
              </a:rPr>
              <a:t>Since the broadcast frequencies can be very high (up to 30GHz – satellite and up to 950MHz – cable signals), modulating the signals at these frequencies can be hard.</a:t>
            </a:r>
          </a:p>
          <a:p>
            <a:pPr>
              <a:buFont typeface="Wingdings" pitchFamily="2" charset="2"/>
              <a:buChar char="Ø"/>
            </a:pPr>
            <a:r>
              <a:rPr lang="en-US" sz="1600" dirty="0" smtClean="0">
                <a:latin typeface="Calibri" pitchFamily="34" charset="0"/>
                <a:cs typeface="Calibri" pitchFamily="34" charset="0"/>
              </a:rPr>
              <a:t>So the frequencies are modulated at a lower frequency, which is then converted to a higher frequency before transmission. This is done using an </a:t>
            </a:r>
            <a:r>
              <a:rPr lang="en-US" sz="1600" b="1" dirty="0" smtClean="0">
                <a:latin typeface="Calibri" pitchFamily="34" charset="0"/>
                <a:cs typeface="Calibri" pitchFamily="34" charset="0"/>
              </a:rPr>
              <a:t>upconverter</a:t>
            </a:r>
            <a:r>
              <a:rPr lang="en-US" sz="1600" i="1" dirty="0" smtClean="0">
                <a:latin typeface="Calibri" pitchFamily="34" charset="0"/>
                <a:cs typeface="Calibri" pitchFamily="34" charset="0"/>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Digital Television</a:t>
            </a:r>
            <a:endParaRPr lang="en-IN" sz="4000" b="1" dirty="0">
              <a:latin typeface="Constantia" pitchFamily="18" charset="0"/>
            </a:endParaRPr>
          </a:p>
        </p:txBody>
      </p:sp>
      <p:sp>
        <p:nvSpPr>
          <p:cNvPr id="3" name="Content Placeholder 2"/>
          <p:cNvSpPr>
            <a:spLocks noGrp="1"/>
          </p:cNvSpPr>
          <p:nvPr>
            <p:ph sz="quarter" idx="1"/>
          </p:nvPr>
        </p:nvSpPr>
        <p:spPr>
          <a:xfrm>
            <a:off x="152400" y="1600200"/>
            <a:ext cx="8839200" cy="5029200"/>
          </a:xfrm>
        </p:spPr>
        <p:txBody>
          <a:bodyPr/>
          <a:lstStyle/>
          <a:p>
            <a:pPr>
              <a:buNone/>
            </a:pPr>
            <a:r>
              <a:rPr lang="en-IN" sz="1600" dirty="0" smtClean="0">
                <a:latin typeface="Constantia" pitchFamily="18" charset="0"/>
              </a:rPr>
              <a:t>          </a:t>
            </a:r>
          </a:p>
          <a:p>
            <a:pPr>
              <a:buSzPct val="75000"/>
              <a:buFont typeface="Wingdings" pitchFamily="2" charset="2"/>
              <a:buChar char="Ø"/>
            </a:pPr>
            <a:r>
              <a:rPr lang="en-US" sz="1600" b="1" dirty="0" smtClean="0">
                <a:latin typeface="Calibri" pitchFamily="34" charset="0"/>
                <a:cs typeface="Calibri" pitchFamily="34" charset="0"/>
              </a:rPr>
              <a:t>Digital Television (DTV) </a:t>
            </a:r>
            <a:r>
              <a:rPr lang="en-US" sz="1600" dirty="0" smtClean="0">
                <a:latin typeface="Calibri" pitchFamily="34" charset="0"/>
                <a:cs typeface="Calibri" pitchFamily="34" charset="0"/>
              </a:rPr>
              <a:t>is the transmission of audio and video by </a:t>
            </a:r>
            <a:r>
              <a:rPr lang="en-US" sz="1600" b="1" dirty="0" smtClean="0">
                <a:latin typeface="Calibri" pitchFamily="34" charset="0"/>
                <a:cs typeface="Calibri" pitchFamily="34" charset="0"/>
              </a:rPr>
              <a:t>digital signals</a:t>
            </a:r>
            <a:r>
              <a:rPr lang="en-US" sz="1600" dirty="0" smtClean="0">
                <a:latin typeface="Calibri" pitchFamily="34" charset="0"/>
                <a:cs typeface="Calibri" pitchFamily="34" charset="0"/>
              </a:rPr>
              <a:t>, </a:t>
            </a:r>
            <a:r>
              <a:rPr lang="en-IN" sz="1600" dirty="0" smtClean="0">
                <a:latin typeface="Calibri" pitchFamily="34" charset="0"/>
                <a:cs typeface="Calibri" pitchFamily="34" charset="0"/>
              </a:rPr>
              <a:t>in contrast to the analog signals used by analog TV.  Many countries are replacing analog television broadcast with digital television to allow other uses of the television radio spectrum.</a:t>
            </a:r>
            <a:endParaRPr lang="en-IN" sz="1600" dirty="0" smtClean="0"/>
          </a:p>
          <a:p>
            <a:pPr>
              <a:buSzPct val="75000"/>
              <a:buFont typeface="Wingdings" pitchFamily="2" charset="2"/>
              <a:buChar char="Ø"/>
            </a:pPr>
            <a:r>
              <a:rPr lang="en-US" sz="1600" b="1" dirty="0" smtClean="0">
                <a:latin typeface="Calibri" pitchFamily="34" charset="0"/>
                <a:cs typeface="Calibri" pitchFamily="34" charset="0"/>
              </a:rPr>
              <a:t>Digital Signal </a:t>
            </a:r>
            <a:r>
              <a:rPr lang="en-US" sz="1600" dirty="0" smtClean="0">
                <a:latin typeface="Calibri" pitchFamily="34" charset="0"/>
                <a:cs typeface="Calibri" pitchFamily="34" charset="0"/>
              </a:rPr>
              <a:t>is a physical signal that is a representation of a sequence of discrete values (a quantified discrete-time signal), for example of an arbitrary bit stream, or of a digitized (sampled and analog-to-digital converted) analog signal. </a:t>
            </a:r>
          </a:p>
          <a:p>
            <a:pPr>
              <a:buNone/>
            </a:pPr>
            <a:r>
              <a:rPr lang="en-US" sz="1600" dirty="0" smtClean="0">
                <a:latin typeface="Calibri" pitchFamily="34" charset="0"/>
                <a:cs typeface="Calibri" pitchFamily="34" charset="0"/>
              </a:rPr>
              <a:t>       The term digital signal can refer to,</a:t>
            </a:r>
          </a:p>
          <a:p>
            <a:pPr lvl="1"/>
            <a:r>
              <a:rPr lang="en-US" sz="1600" dirty="0" smtClean="0">
                <a:latin typeface="Calibri" pitchFamily="34" charset="0"/>
                <a:cs typeface="Calibri" pitchFamily="34" charset="0"/>
              </a:rPr>
              <a:t>A continuous-time waveform signal used in any form of digital communication.</a:t>
            </a:r>
          </a:p>
          <a:p>
            <a:pPr lvl="1"/>
            <a:r>
              <a:rPr lang="en-US" sz="1600" dirty="0" smtClean="0">
                <a:latin typeface="Calibri" pitchFamily="34" charset="0"/>
                <a:cs typeface="Calibri" pitchFamily="34" charset="0"/>
              </a:rPr>
              <a:t>A signal that is generated by means of a digital modulation method, produced by a modem is considered as a digital signal.</a:t>
            </a:r>
            <a:endParaRPr lang="en-IN" sz="1600" dirty="0">
              <a:latin typeface="Calibri" pitchFamily="34" charset="0"/>
              <a:cs typeface="Calibri" pitchFamily="34" charset="0"/>
            </a:endParaRPr>
          </a:p>
        </p:txBody>
      </p:sp>
      <p:pic>
        <p:nvPicPr>
          <p:cNvPr id="17410" name="Picture 2"/>
          <p:cNvPicPr>
            <a:picLocks noChangeAspect="1" noChangeArrowheads="1"/>
          </p:cNvPicPr>
          <p:nvPr/>
        </p:nvPicPr>
        <p:blipFill>
          <a:blip r:embed="rId2" cstate="print"/>
          <a:srcRect/>
          <a:stretch>
            <a:fillRect/>
          </a:stretch>
        </p:blipFill>
        <p:spPr bwMode="auto">
          <a:xfrm>
            <a:off x="3810000" y="4876800"/>
            <a:ext cx="3349625" cy="13906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Modulating the signal</a:t>
            </a:r>
            <a:endParaRPr lang="en-IN" sz="4000" b="1" dirty="0">
              <a:latin typeface="Constantia" pitchFamily="18" charset="0"/>
            </a:endParaRPr>
          </a:p>
        </p:txBody>
      </p:sp>
      <p:sp>
        <p:nvSpPr>
          <p:cNvPr id="3" name="Content Placeholder 2"/>
          <p:cNvSpPr>
            <a:spLocks noGrp="1"/>
          </p:cNvSpPr>
          <p:nvPr>
            <p:ph sz="quarter" idx="1"/>
          </p:nvPr>
        </p:nvSpPr>
        <p:spPr>
          <a:xfrm>
            <a:off x="381000" y="1600200"/>
            <a:ext cx="8385048" cy="4953000"/>
          </a:xfrm>
        </p:spPr>
        <p:txBody>
          <a:bodyPr>
            <a:normAutofit/>
          </a:bodyPr>
          <a:lstStyle/>
          <a:p>
            <a:pPr>
              <a:buFont typeface="Wingdings" pitchFamily="2" charset="2"/>
              <a:buChar char="Ø"/>
            </a:pPr>
            <a:endParaRPr lang="en-US" sz="1800"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Basically, upconverter does nothing else except converting the signal from one frequency to another much higher frequency.</a:t>
            </a:r>
          </a:p>
          <a:p>
            <a:pPr>
              <a:buFont typeface="Wingdings" pitchFamily="2" charset="2"/>
              <a:buChar char="Ø"/>
            </a:pPr>
            <a:r>
              <a:rPr lang="en-US" sz="1600" dirty="0" smtClean="0">
                <a:latin typeface="Calibri" pitchFamily="34" charset="0"/>
                <a:cs typeface="Calibri" pitchFamily="34" charset="0"/>
              </a:rPr>
              <a:t>In this case that other frequency is the one used by the network that you are broadcasting on.</a:t>
            </a:r>
          </a:p>
          <a:p>
            <a:pPr>
              <a:buFont typeface="Wingdings" pitchFamily="2" charset="2"/>
              <a:buChar char="Ø"/>
            </a:pPr>
            <a:r>
              <a:rPr lang="en-US" sz="1600" dirty="0" smtClean="0">
                <a:latin typeface="Calibri" pitchFamily="34" charset="0"/>
                <a:cs typeface="Calibri" pitchFamily="34" charset="0"/>
              </a:rPr>
              <a:t>Each transport stream will be broadcast on a different frequency and so the upconverter will have different settings for each transport stream that it handles..</a:t>
            </a:r>
          </a:p>
          <a:p>
            <a:pPr>
              <a:buFont typeface="Wingdings" pitchFamily="2" charset="2"/>
              <a:buChar char="Ø"/>
            </a:pPr>
            <a:r>
              <a:rPr lang="en-US" sz="1600" dirty="0" smtClean="0">
                <a:latin typeface="Calibri" pitchFamily="34" charset="0"/>
                <a:cs typeface="Calibri" pitchFamily="34" charset="0"/>
              </a:rPr>
              <a:t>Once you have a modulated signal, the signal is ready for transmission.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667000"/>
            <a:ext cx="8385048" cy="1371600"/>
          </a:xfrm>
        </p:spPr>
        <p:txBody>
          <a:bodyPr>
            <a:normAutofit fontScale="25000" lnSpcReduction="20000"/>
          </a:bodyPr>
          <a:lstStyle/>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r>
              <a:rPr lang="en-US" sz="1800" dirty="0" smtClean="0">
                <a:latin typeface="Calibri" pitchFamily="34" charset="0"/>
                <a:cs typeface="Calibri" pitchFamily="34" charset="0"/>
              </a:rPr>
              <a:t>                                                                                                                                      </a:t>
            </a:r>
            <a:r>
              <a:rPr lang="en-US" sz="16000" b="1" i="1" dirty="0" smtClean="0">
                <a:solidFill>
                  <a:srgbClr val="7030A0"/>
                </a:solidFill>
                <a:latin typeface="Engravers MT" pitchFamily="18" charset="0"/>
                <a:cs typeface="Calibri" pitchFamily="34" charset="0"/>
              </a:rPr>
              <a:t>Thank You</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Benefits of Digital Television</a:t>
            </a:r>
            <a:endParaRPr lang="en-IN" sz="4000" b="1" dirty="0">
              <a:latin typeface="Constantia" pitchFamily="18" charset="0"/>
            </a:endParaRPr>
          </a:p>
        </p:txBody>
      </p:sp>
      <p:sp>
        <p:nvSpPr>
          <p:cNvPr id="3" name="Content Placeholder 2"/>
          <p:cNvSpPr>
            <a:spLocks noGrp="1"/>
          </p:cNvSpPr>
          <p:nvPr>
            <p:ph sz="quarter" idx="1"/>
          </p:nvPr>
        </p:nvSpPr>
        <p:spPr>
          <a:xfrm>
            <a:off x="304800" y="1600200"/>
            <a:ext cx="8534400" cy="4648200"/>
          </a:xfrm>
        </p:spPr>
        <p:txBody>
          <a:bodyPr/>
          <a:lstStyle/>
          <a:p>
            <a:pPr>
              <a:buNone/>
            </a:pPr>
            <a:r>
              <a:rPr lang="en-IN" sz="1600" dirty="0" smtClean="0">
                <a:latin typeface="Constantia" pitchFamily="18" charset="0"/>
              </a:rPr>
              <a:t>          </a:t>
            </a:r>
          </a:p>
          <a:p>
            <a:pPr>
              <a:buSzPct val="75000"/>
              <a:buFont typeface="Wingdings" pitchFamily="2" charset="2"/>
              <a:buChar char="Ø"/>
            </a:pPr>
            <a:r>
              <a:rPr lang="en-US" sz="1600" dirty="0" smtClean="0">
                <a:latin typeface="Calibri" pitchFamily="34" charset="0"/>
                <a:cs typeface="Calibri" pitchFamily="34" charset="0"/>
              </a:rPr>
              <a:t>Increased channel capacity such that more channels can be offered within a fixed amount of broadcast bandwidth.</a:t>
            </a:r>
          </a:p>
          <a:p>
            <a:pPr>
              <a:buSzPct val="75000"/>
              <a:buFont typeface="Wingdings" pitchFamily="2" charset="2"/>
              <a:buChar char="Ø"/>
            </a:pPr>
            <a:r>
              <a:rPr lang="en-US" sz="1600" dirty="0" smtClean="0">
                <a:latin typeface="Calibri" pitchFamily="34" charset="0"/>
                <a:cs typeface="Calibri" pitchFamily="34" charset="0"/>
              </a:rPr>
              <a:t>Increased programming options including interactivity and Video on Demand (VoD)</a:t>
            </a:r>
          </a:p>
          <a:p>
            <a:pPr>
              <a:buSzPct val="75000"/>
              <a:buFont typeface="Wingdings" pitchFamily="2" charset="2"/>
              <a:buChar char="Ø"/>
            </a:pPr>
            <a:r>
              <a:rPr lang="en-US" sz="1600" dirty="0" smtClean="0">
                <a:latin typeface="Calibri" pitchFamily="34" charset="0"/>
                <a:cs typeface="Calibri" pitchFamily="34" charset="0"/>
              </a:rPr>
              <a:t>Improved picture quality even with a standard-definition signal.</a:t>
            </a:r>
          </a:p>
          <a:p>
            <a:pPr>
              <a:buSzPct val="75000"/>
              <a:buFont typeface="Wingdings" pitchFamily="2" charset="2"/>
              <a:buChar char="Ø"/>
            </a:pPr>
            <a:r>
              <a:rPr lang="en-US" sz="1600" dirty="0" smtClean="0">
                <a:latin typeface="Calibri" pitchFamily="34" charset="0"/>
                <a:cs typeface="Calibri" pitchFamily="34" charset="0"/>
              </a:rPr>
              <a:t>Improved security to prevent unauthorized persons from receiving services.</a:t>
            </a:r>
            <a:endParaRPr lang="en-IN" sz="1600" dirty="0" smtClean="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Digital TV Standards</a:t>
            </a:r>
            <a:endParaRPr lang="en-IN" sz="4000" b="1" dirty="0">
              <a:latin typeface="Constantia" pitchFamily="18" charset="0"/>
            </a:endParaRPr>
          </a:p>
        </p:txBody>
      </p:sp>
      <p:pic>
        <p:nvPicPr>
          <p:cNvPr id="18435" name="Picture 3"/>
          <p:cNvPicPr>
            <a:picLocks noChangeAspect="1" noChangeArrowheads="1"/>
          </p:cNvPicPr>
          <p:nvPr/>
        </p:nvPicPr>
        <p:blipFill>
          <a:blip r:embed="rId2" cstate="print"/>
          <a:srcRect/>
          <a:stretch>
            <a:fillRect/>
          </a:stretch>
        </p:blipFill>
        <p:spPr bwMode="auto">
          <a:xfrm>
            <a:off x="685800" y="1981200"/>
            <a:ext cx="2438400" cy="3581400"/>
          </a:xfrm>
          <a:prstGeom prst="rect">
            <a:avLst/>
          </a:prstGeom>
          <a:noFill/>
          <a:ln w="9525">
            <a:noFill/>
            <a:miter lim="800000"/>
            <a:headEnd/>
            <a:tailEnd/>
          </a:ln>
        </p:spPr>
      </p:pic>
      <p:pic>
        <p:nvPicPr>
          <p:cNvPr id="18436" name="Picture 4"/>
          <p:cNvPicPr>
            <a:picLocks noGrp="1" noChangeAspect="1" noChangeArrowheads="1"/>
          </p:cNvPicPr>
          <p:nvPr>
            <p:ph sz="quarter" idx="1"/>
          </p:nvPr>
        </p:nvPicPr>
        <p:blipFill>
          <a:blip r:embed="rId3" cstate="print"/>
          <a:srcRect/>
          <a:stretch>
            <a:fillRect/>
          </a:stretch>
        </p:blipFill>
        <p:spPr bwMode="auto">
          <a:xfrm>
            <a:off x="3276600" y="1981200"/>
            <a:ext cx="1981200" cy="1371600"/>
          </a:xfrm>
          <a:prstGeom prst="rect">
            <a:avLst/>
          </a:prstGeom>
          <a:noFill/>
          <a:ln w="9525">
            <a:noFill/>
            <a:miter lim="800000"/>
            <a:headEnd/>
            <a:tailEnd/>
          </a:ln>
        </p:spPr>
      </p:pic>
      <p:pic>
        <p:nvPicPr>
          <p:cNvPr id="18437" name="Picture 5"/>
          <p:cNvPicPr>
            <a:picLocks noChangeAspect="1" noChangeArrowheads="1"/>
          </p:cNvPicPr>
          <p:nvPr/>
        </p:nvPicPr>
        <p:blipFill>
          <a:blip r:embed="rId4" cstate="print"/>
          <a:srcRect/>
          <a:stretch>
            <a:fillRect/>
          </a:stretch>
        </p:blipFill>
        <p:spPr bwMode="auto">
          <a:xfrm>
            <a:off x="3276600" y="3429000"/>
            <a:ext cx="2251075" cy="2362200"/>
          </a:xfrm>
          <a:prstGeom prst="rect">
            <a:avLst/>
          </a:prstGeom>
          <a:noFill/>
          <a:ln w="9525">
            <a:noFill/>
            <a:miter lim="800000"/>
            <a:headEnd/>
            <a:tailEnd/>
          </a:ln>
        </p:spPr>
      </p:pic>
      <p:pic>
        <p:nvPicPr>
          <p:cNvPr id="18439" name="Picture 7"/>
          <p:cNvPicPr>
            <a:picLocks noChangeAspect="1" noChangeArrowheads="1"/>
          </p:cNvPicPr>
          <p:nvPr/>
        </p:nvPicPr>
        <p:blipFill>
          <a:blip r:embed="rId5" cstate="print"/>
          <a:srcRect/>
          <a:stretch>
            <a:fillRect/>
          </a:stretch>
        </p:blipFill>
        <p:spPr bwMode="auto">
          <a:xfrm>
            <a:off x="6019800" y="1981200"/>
            <a:ext cx="2057400" cy="1524000"/>
          </a:xfrm>
          <a:prstGeom prst="rect">
            <a:avLst/>
          </a:prstGeom>
          <a:noFill/>
          <a:ln w="9525">
            <a:noFill/>
            <a:miter lim="800000"/>
            <a:headEnd/>
            <a:tailEnd/>
          </a:ln>
        </p:spPr>
      </p:pic>
      <p:pic>
        <p:nvPicPr>
          <p:cNvPr id="18440" name="Picture 8"/>
          <p:cNvPicPr>
            <a:picLocks noChangeAspect="1" noChangeArrowheads="1"/>
          </p:cNvPicPr>
          <p:nvPr/>
        </p:nvPicPr>
        <p:blipFill>
          <a:blip r:embed="rId6" cstate="print"/>
          <a:srcRect/>
          <a:stretch>
            <a:fillRect/>
          </a:stretch>
        </p:blipFill>
        <p:spPr bwMode="auto">
          <a:xfrm>
            <a:off x="6019800" y="3810000"/>
            <a:ext cx="2133600" cy="1905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a:ln>
            <a:solidFill>
              <a:schemeClr val="bg1"/>
            </a:solidFill>
          </a:ln>
        </p:spPr>
        <p:txBody>
          <a:bodyPr>
            <a:normAutofit/>
          </a:bodyPr>
          <a:lstStyle/>
          <a:p>
            <a:r>
              <a:rPr lang="en-US" sz="4000" b="1" dirty="0" smtClean="0">
                <a:latin typeface="Constantia" pitchFamily="18" charset="0"/>
              </a:rPr>
              <a:t>Digital TV Transmission Setup</a:t>
            </a:r>
            <a:endParaRPr lang="en-IN" sz="4000" b="1" dirty="0">
              <a:latin typeface="Constantia" pitchFamily="18" charset="0"/>
            </a:endParaRPr>
          </a:p>
        </p:txBody>
      </p:sp>
      <p:sp>
        <p:nvSpPr>
          <p:cNvPr id="3" name="Content Placeholder 2"/>
          <p:cNvSpPr>
            <a:spLocks noGrp="1"/>
          </p:cNvSpPr>
          <p:nvPr>
            <p:ph sz="quarter" idx="1"/>
          </p:nvPr>
        </p:nvSpPr>
        <p:spPr>
          <a:xfrm>
            <a:off x="457200" y="1219202"/>
            <a:ext cx="8229600" cy="5029198"/>
          </a:xfrm>
        </p:spPr>
        <p:txBody>
          <a:bodyPr/>
          <a:lstStyle/>
          <a:p>
            <a:pPr>
              <a:buNone/>
            </a:pPr>
            <a:r>
              <a:rPr lang="en-IN" sz="1600" dirty="0" smtClean="0">
                <a:latin typeface="Constantia" pitchFamily="18" charset="0"/>
              </a:rPr>
              <a:t>                           </a:t>
            </a:r>
            <a:r>
              <a:rPr lang="en-IN" sz="1600" dirty="0" smtClean="0"/>
              <a:t>The components that make up a typical broadcast system.</a:t>
            </a:r>
          </a:p>
          <a:p>
            <a:endParaRPr lang="en-IN" dirty="0"/>
          </a:p>
        </p:txBody>
      </p:sp>
      <p:pic>
        <p:nvPicPr>
          <p:cNvPr id="1026" name="Picture 2" descr="The components that make up a typical broadcast system"/>
          <p:cNvPicPr>
            <a:picLocks noChangeAspect="1" noChangeArrowheads="1"/>
          </p:cNvPicPr>
          <p:nvPr/>
        </p:nvPicPr>
        <p:blipFill>
          <a:blip r:embed="rId2" cstate="print"/>
          <a:srcRect/>
          <a:stretch>
            <a:fillRect/>
          </a:stretch>
        </p:blipFill>
        <p:spPr bwMode="auto">
          <a:xfrm>
            <a:off x="990600" y="1600200"/>
            <a:ext cx="6858000" cy="3810000"/>
          </a:xfrm>
          <a:prstGeom prst="rect">
            <a:avLst/>
          </a:prstGeom>
          <a:noFill/>
        </p:spPr>
      </p:pic>
      <p:sp>
        <p:nvSpPr>
          <p:cNvPr id="5" name="TextBox 4"/>
          <p:cNvSpPr txBox="1"/>
          <p:nvPr/>
        </p:nvSpPr>
        <p:spPr>
          <a:xfrm>
            <a:off x="457200" y="5638802"/>
            <a:ext cx="8153400" cy="584775"/>
          </a:xfrm>
          <a:prstGeom prst="rect">
            <a:avLst/>
          </a:prstGeom>
          <a:noFill/>
        </p:spPr>
        <p:txBody>
          <a:bodyPr wrap="square" rtlCol="0">
            <a:spAutoFit/>
          </a:bodyPr>
          <a:lstStyle/>
          <a:p>
            <a:r>
              <a:rPr lang="en-US" sz="1600" dirty="0" smtClean="0">
                <a:latin typeface="Calibri" pitchFamily="34" charset="0"/>
                <a:cs typeface="Calibri" pitchFamily="34" charset="0"/>
              </a:rPr>
              <a:t>This equipment is normally all connected together using high-speed connections like SDI (Serial Digital Interface) or ASI (Asynchronous Serial Interface) which are standard in the TV filed.</a:t>
            </a:r>
            <a:endParaRPr lang="en-IN" sz="16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Encoder</a:t>
            </a:r>
            <a:endParaRPr lang="en-IN" sz="4000" b="1" dirty="0">
              <a:latin typeface="Constantia" pitchFamily="18" charset="0"/>
            </a:endParaRPr>
          </a:p>
        </p:txBody>
      </p:sp>
      <p:sp>
        <p:nvSpPr>
          <p:cNvPr id="3" name="Content Placeholder 2"/>
          <p:cNvSpPr>
            <a:spLocks noGrp="1"/>
          </p:cNvSpPr>
          <p:nvPr>
            <p:ph sz="quarter" idx="1"/>
          </p:nvPr>
        </p:nvSpPr>
        <p:spPr>
          <a:xfrm>
            <a:off x="381000" y="1524000"/>
            <a:ext cx="8385048" cy="4876800"/>
          </a:xfrm>
        </p:spPr>
        <p:txBody>
          <a:bodyPr>
            <a:normAutofit fontScale="92500" lnSpcReduction="10000"/>
          </a:bodyPr>
          <a:lstStyle/>
          <a:p>
            <a:pPr>
              <a:buFont typeface="Wingdings" pitchFamily="2" charset="2"/>
              <a:buChar char="Ø"/>
            </a:pPr>
            <a:endParaRPr lang="en-US" sz="2000" b="1" dirty="0" smtClean="0">
              <a:latin typeface="Calibri" pitchFamily="34" charset="0"/>
              <a:cs typeface="Calibri" pitchFamily="34" charset="0"/>
            </a:endParaRPr>
          </a:p>
          <a:p>
            <a:pPr>
              <a:buFont typeface="Wingdings" pitchFamily="2" charset="2"/>
              <a:buChar char="Ø"/>
            </a:pPr>
            <a:r>
              <a:rPr lang="en-US" sz="1700" b="1" dirty="0" smtClean="0">
                <a:latin typeface="Calibri" pitchFamily="34" charset="0"/>
                <a:cs typeface="Calibri" pitchFamily="34" charset="0"/>
              </a:rPr>
              <a:t>Encoder: </a:t>
            </a:r>
            <a:r>
              <a:rPr lang="en-US" sz="1700" dirty="0" smtClean="0">
                <a:latin typeface="Calibri" pitchFamily="34" charset="0"/>
                <a:cs typeface="Calibri" pitchFamily="34" charset="0"/>
              </a:rPr>
              <a:t>A device used to change a signal (bit stream) or data into a code.</a:t>
            </a:r>
          </a:p>
          <a:p>
            <a:pPr>
              <a:buFont typeface="Wingdings" pitchFamily="2" charset="2"/>
              <a:buChar char="Ø"/>
            </a:pPr>
            <a:r>
              <a:rPr lang="en-US" sz="1700" dirty="0" smtClean="0">
                <a:latin typeface="Calibri" pitchFamily="34" charset="0"/>
                <a:cs typeface="Calibri" pitchFamily="34" charset="0"/>
              </a:rPr>
              <a:t>An </a:t>
            </a:r>
            <a:r>
              <a:rPr lang="en-US" sz="1700" b="1" dirty="0" smtClean="0">
                <a:latin typeface="Calibri" pitchFamily="34" charset="0"/>
                <a:cs typeface="Calibri" pitchFamily="34" charset="0"/>
              </a:rPr>
              <a:t>audio encoder </a:t>
            </a:r>
            <a:r>
              <a:rPr lang="en-US" sz="1700" dirty="0" smtClean="0">
                <a:latin typeface="Calibri" pitchFamily="34" charset="0"/>
                <a:cs typeface="Calibri" pitchFamily="34" charset="0"/>
              </a:rPr>
              <a:t>may be capable of capturing, compressing and converting audio.</a:t>
            </a:r>
          </a:p>
          <a:p>
            <a:pPr>
              <a:buFont typeface="Wingdings" pitchFamily="2" charset="2"/>
              <a:buChar char="Ø"/>
            </a:pPr>
            <a:r>
              <a:rPr lang="en-US" sz="1700" dirty="0" smtClean="0">
                <a:latin typeface="Calibri" pitchFamily="34" charset="0"/>
                <a:cs typeface="Calibri" pitchFamily="34" charset="0"/>
              </a:rPr>
              <a:t>A </a:t>
            </a:r>
            <a:r>
              <a:rPr lang="en-US" sz="1700" b="1" dirty="0" smtClean="0">
                <a:latin typeface="Calibri" pitchFamily="34" charset="0"/>
                <a:cs typeface="Calibri" pitchFamily="34" charset="0"/>
              </a:rPr>
              <a:t>video encoder</a:t>
            </a:r>
            <a:r>
              <a:rPr lang="en-US" sz="1700" dirty="0" smtClean="0">
                <a:latin typeface="Calibri" pitchFamily="34" charset="0"/>
                <a:cs typeface="Calibri" pitchFamily="34" charset="0"/>
              </a:rPr>
              <a:t> may be capable of capturing, compressing and converting audio/video.</a:t>
            </a:r>
            <a:endParaRPr lang="en-IN" sz="1700" dirty="0" smtClean="0">
              <a:latin typeface="Calibri" pitchFamily="34" charset="0"/>
              <a:cs typeface="Calibri" pitchFamily="34" charset="0"/>
            </a:endParaRPr>
          </a:p>
          <a:p>
            <a:pPr>
              <a:buFont typeface="Wingdings" pitchFamily="2" charset="2"/>
              <a:buChar char="Ø"/>
            </a:pPr>
            <a:r>
              <a:rPr lang="en-IN" sz="1700" dirty="0" smtClean="0">
                <a:latin typeface="Calibri" pitchFamily="34" charset="0"/>
                <a:cs typeface="Calibri" pitchFamily="34" charset="0"/>
              </a:rPr>
              <a:t>The  encoder is used to take an analog signal and convert it to MPEG-2</a:t>
            </a:r>
            <a:r>
              <a:rPr lang="en-IN" sz="1700" dirty="0" smtClean="0">
                <a:latin typeface="Constantia" pitchFamily="18" charset="0"/>
              </a:rPr>
              <a:t>.</a:t>
            </a:r>
          </a:p>
          <a:p>
            <a:pPr>
              <a:buFont typeface="Wingdings" pitchFamily="2" charset="2"/>
              <a:buChar char="Ø"/>
            </a:pPr>
            <a:r>
              <a:rPr lang="en-US" sz="1700" dirty="0" smtClean="0">
                <a:latin typeface="Calibri" pitchFamily="34" charset="0"/>
                <a:cs typeface="Calibri" pitchFamily="34" charset="0"/>
              </a:rPr>
              <a:t>This is more commonly used in live shows – for other shows we may have a selection of        pre-encoded MPEG streams that we can play out from a dedicated play out system.</a:t>
            </a:r>
          </a:p>
          <a:p>
            <a:pPr>
              <a:buFont typeface="Wingdings" pitchFamily="2" charset="2"/>
              <a:buChar char="Ø"/>
            </a:pPr>
            <a:r>
              <a:rPr lang="en-US" sz="1700" dirty="0" smtClean="0">
                <a:latin typeface="Calibri" pitchFamily="34" charset="0"/>
                <a:cs typeface="Calibri" pitchFamily="34" charset="0"/>
              </a:rPr>
              <a:t>An encoder can generate two types of MPEG stream.</a:t>
            </a:r>
          </a:p>
          <a:p>
            <a:pPr>
              <a:buFont typeface="Wingdings" pitchFamily="2" charset="2"/>
              <a:buChar char="Ø"/>
            </a:pPr>
            <a:r>
              <a:rPr lang="en-US" sz="1700" b="1" dirty="0" smtClean="0">
                <a:latin typeface="Calibri" pitchFamily="34" charset="0"/>
                <a:cs typeface="Calibri" pitchFamily="34" charset="0"/>
              </a:rPr>
              <a:t>Constant bit-rate MPEG streams</a:t>
            </a:r>
            <a:r>
              <a:rPr lang="en-US" sz="1700" dirty="0" smtClean="0">
                <a:latin typeface="Calibri" pitchFamily="34" charset="0"/>
                <a:cs typeface="Calibri" pitchFamily="34" charset="0"/>
              </a:rPr>
              <a:t> always have the same bit-rate, no matter what the complexity of the scene they contain.</a:t>
            </a:r>
            <a:endParaRPr lang="en-IN" sz="1700" dirty="0" smtClean="0">
              <a:latin typeface="Calibri" pitchFamily="34" charset="0"/>
              <a:cs typeface="Calibri" pitchFamily="34" charset="0"/>
            </a:endParaRPr>
          </a:p>
          <a:p>
            <a:pPr>
              <a:buFont typeface="Wingdings" pitchFamily="2" charset="2"/>
              <a:buChar char="Ø"/>
            </a:pPr>
            <a:r>
              <a:rPr lang="en-US" sz="1700" dirty="0" smtClean="0">
                <a:latin typeface="Calibri" pitchFamily="34" charset="0"/>
                <a:cs typeface="Calibri" pitchFamily="34" charset="0"/>
              </a:rPr>
              <a:t>If the signal is too complex to be coded at the specified bit-rate, the quality of the encoding will be reduced.</a:t>
            </a:r>
          </a:p>
          <a:p>
            <a:pPr>
              <a:buFont typeface="Wingdings" pitchFamily="2" charset="2"/>
              <a:buChar char="Ø"/>
            </a:pPr>
            <a:r>
              <a:rPr lang="en-US" sz="1700" dirty="0" smtClean="0">
                <a:latin typeface="Calibri" pitchFamily="34" charset="0"/>
                <a:cs typeface="Calibri" pitchFamily="34" charset="0"/>
              </a:rPr>
              <a:t>If the scene takes less data to code than the specified bit-rate, it will be stuffed with null packets until the constant bit-rate is reached.</a:t>
            </a:r>
          </a:p>
          <a:p>
            <a:pPr>
              <a:buFont typeface="Wingdings" pitchFamily="2" charset="2"/>
              <a:buChar char="Ø"/>
            </a:pPr>
            <a:r>
              <a:rPr lang="en-US" sz="1700" dirty="0" smtClean="0">
                <a:latin typeface="Calibri" pitchFamily="34" charset="0"/>
                <a:cs typeface="Calibri" pitchFamily="34" charset="0"/>
              </a:rPr>
              <a:t>This makes later parts of the processing easier, because the fact the bit-rate does not change makes things easier to predict later, but it does waste bandwidth.</a:t>
            </a:r>
            <a:endParaRPr lang="en-IN" sz="1700" dirty="0" smtClean="0">
              <a:latin typeface="Calibri" pitchFamily="34" charset="0"/>
              <a:cs typeface="Calibri" pitchFamily="34" charset="0"/>
            </a:endParaRPr>
          </a:p>
          <a:p>
            <a:pPr>
              <a:buNone/>
            </a:pPr>
            <a:r>
              <a:rPr lang="en-IN" sz="1800" dirty="0" smtClean="0">
                <a:latin typeface="Calibri" pitchFamily="34" charset="0"/>
                <a:cs typeface="Calibri" pitchFamily="34" charset="0"/>
              </a:rPr>
              <a: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Encoder</a:t>
            </a:r>
            <a:endParaRPr lang="en-IN" sz="4000" b="1" dirty="0">
              <a:latin typeface="Constantia" pitchFamily="18" charset="0"/>
            </a:endParaRPr>
          </a:p>
        </p:txBody>
      </p:sp>
      <p:sp>
        <p:nvSpPr>
          <p:cNvPr id="3" name="Content Placeholder 2"/>
          <p:cNvSpPr>
            <a:spLocks noGrp="1"/>
          </p:cNvSpPr>
          <p:nvPr>
            <p:ph sz="quarter" idx="1"/>
          </p:nvPr>
        </p:nvSpPr>
        <p:spPr>
          <a:xfrm>
            <a:off x="381000" y="1447800"/>
            <a:ext cx="8385048" cy="4953000"/>
          </a:xfrm>
        </p:spPr>
        <p:txBody>
          <a:bodyPr>
            <a:normAutofit/>
          </a:bodyPr>
          <a:lstStyle/>
          <a:p>
            <a:pPr>
              <a:buFont typeface="Wingdings" pitchFamily="2" charset="2"/>
              <a:buChar char="Ø"/>
            </a:pPr>
            <a:endParaRPr lang="en-US" sz="2000" b="1" dirty="0" smtClean="0">
              <a:latin typeface="Calibri" pitchFamily="34" charset="0"/>
              <a:cs typeface="Calibri" pitchFamily="34" charset="0"/>
            </a:endParaRPr>
          </a:p>
          <a:p>
            <a:pPr>
              <a:buFont typeface="Wingdings" pitchFamily="2" charset="2"/>
              <a:buChar char="Ø"/>
            </a:pPr>
            <a:r>
              <a:rPr lang="en-US" sz="1600" b="1" dirty="0" smtClean="0">
                <a:latin typeface="Calibri" pitchFamily="34" charset="0"/>
                <a:cs typeface="Calibri" pitchFamily="34" charset="0"/>
              </a:rPr>
              <a:t>Variable bit-rate MPEG streams: </a:t>
            </a:r>
            <a:r>
              <a:rPr lang="en-US" sz="1600" dirty="0" smtClean="0">
                <a:latin typeface="Calibri" pitchFamily="34" charset="0"/>
                <a:cs typeface="Calibri" pitchFamily="34" charset="0"/>
              </a:rPr>
              <a:t>In this case, the bit-rate can be adjusted dynamically, as more or less bandwidth is needed to encode the images with a given picture quality.</a:t>
            </a:r>
          </a:p>
          <a:p>
            <a:pPr>
              <a:buFont typeface="Wingdings" pitchFamily="2" charset="2"/>
              <a:buChar char="Ø"/>
            </a:pPr>
            <a:r>
              <a:rPr lang="en-US" sz="1600" dirty="0" smtClean="0">
                <a:latin typeface="Calibri" pitchFamily="34" charset="0"/>
                <a:cs typeface="Calibri" pitchFamily="34" charset="0"/>
              </a:rPr>
              <a:t>Since some scenes takes significantly more bandwidth to encode than others, this lets the picture quality be maintained throughout a show while the bandwidth changes.</a:t>
            </a:r>
          </a:p>
          <a:p>
            <a:pPr>
              <a:buFont typeface="Wingdings" pitchFamily="2" charset="2"/>
              <a:buChar char="Ø"/>
            </a:pPr>
            <a:r>
              <a:rPr lang="en-US" sz="1600" dirty="0" smtClean="0">
                <a:latin typeface="Calibri" pitchFamily="34" charset="0"/>
                <a:cs typeface="Calibri" pitchFamily="34" charset="0"/>
              </a:rPr>
              <a:t>The fact that the bit-rate of the stream can change doesn’t mean that it will reach higher levels than a constant bit-rate encoding of the same stream.</a:t>
            </a:r>
          </a:p>
          <a:p>
            <a:pPr>
              <a:buFont typeface="Wingdings" pitchFamily="2" charset="2"/>
              <a:buChar char="Ø"/>
            </a:pPr>
            <a:r>
              <a:rPr lang="en-US" sz="1600" dirty="0" smtClean="0">
                <a:latin typeface="Calibri" pitchFamily="34" charset="0"/>
                <a:cs typeface="Calibri" pitchFamily="34" charset="0"/>
              </a:rPr>
              <a:t>The operator can usually set the maximum bit-rate that the encoder can use, and the encoder will reduce the quality of the encoded output.</a:t>
            </a:r>
          </a:p>
          <a:p>
            <a:pPr>
              <a:buFont typeface="Wingdings" pitchFamily="2" charset="2"/>
              <a:buChar char="Ø"/>
            </a:pPr>
            <a:r>
              <a:rPr lang="en-US" sz="1600" dirty="0" smtClean="0">
                <a:latin typeface="Calibri" pitchFamily="34" charset="0"/>
                <a:cs typeface="Calibri" pitchFamily="34" charset="0"/>
              </a:rPr>
              <a:t>Most broadcasters today use variable bit-rate encoding because it offers better quality while using lower bandwidth. In particular, variable bit-rate encoding lets us make maximum use of the available bandwidth at the multiplexing stage.</a:t>
            </a:r>
            <a:endParaRPr lang="en-IN" sz="1600" dirty="0" smtClean="0">
              <a:latin typeface="Calibri" pitchFamily="34" charset="0"/>
              <a:cs typeface="Calibri" pitchFamily="34" charset="0"/>
            </a:endParaRPr>
          </a:p>
          <a:p>
            <a:pPr>
              <a:buNone/>
            </a:pPr>
            <a:r>
              <a:rPr lang="en-IN" sz="1800" dirty="0" smtClean="0">
                <a:latin typeface="Calibri" pitchFamily="34" charset="0"/>
                <a:cs typeface="Calibri" pitchFamily="34" charset="0"/>
              </a:rPr>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a:ln>
            <a:solidFill>
              <a:schemeClr val="bg1"/>
            </a:solidFill>
          </a:ln>
        </p:spPr>
        <p:txBody>
          <a:bodyPr>
            <a:normAutofit/>
          </a:bodyPr>
          <a:lstStyle/>
          <a:p>
            <a:r>
              <a:rPr lang="en-US" sz="4000" b="1" dirty="0" smtClean="0">
                <a:latin typeface="Constantia" pitchFamily="18" charset="0"/>
              </a:rPr>
              <a:t>Multiplexer</a:t>
            </a:r>
            <a:endParaRPr lang="en-IN" sz="4000" b="1" dirty="0">
              <a:latin typeface="Constantia" pitchFamily="18" charset="0"/>
            </a:endParaRPr>
          </a:p>
        </p:txBody>
      </p:sp>
      <p:sp>
        <p:nvSpPr>
          <p:cNvPr id="3" name="Content Placeholder 2"/>
          <p:cNvSpPr>
            <a:spLocks noGrp="1"/>
          </p:cNvSpPr>
          <p:nvPr>
            <p:ph sz="quarter" idx="1"/>
          </p:nvPr>
        </p:nvSpPr>
        <p:spPr>
          <a:xfrm>
            <a:off x="381000" y="1447800"/>
            <a:ext cx="8385048" cy="4953000"/>
          </a:xfrm>
        </p:spPr>
        <p:txBody>
          <a:bodyPr>
            <a:normAutofit/>
          </a:bodyPr>
          <a:lstStyle/>
          <a:p>
            <a:pPr>
              <a:buFont typeface="Wingdings" pitchFamily="2" charset="2"/>
              <a:buChar char="Ø"/>
            </a:pPr>
            <a:endParaRPr lang="en-US" sz="1800" b="1" dirty="0" smtClean="0">
              <a:latin typeface="Calibri" pitchFamily="34" charset="0"/>
              <a:cs typeface="Calibri" pitchFamily="34" charset="0"/>
            </a:endParaRPr>
          </a:p>
          <a:p>
            <a:pPr>
              <a:buFont typeface="Wingdings" pitchFamily="2" charset="2"/>
              <a:buChar char="Ø"/>
            </a:pPr>
            <a:r>
              <a:rPr lang="en-US" sz="1600" dirty="0" smtClean="0">
                <a:latin typeface="Calibri" pitchFamily="34" charset="0"/>
                <a:cs typeface="Calibri" pitchFamily="34" charset="0"/>
              </a:rPr>
              <a:t>One MPEG stream on its own is not much use to us as a TV broadcast. Even several MPEG streams are not very useful, because we have no way of associating</a:t>
            </a:r>
            <a:r>
              <a:rPr lang="en-US" sz="1600" b="1" dirty="0" smtClean="0">
                <a:latin typeface="Calibri" pitchFamily="34" charset="0"/>
                <a:cs typeface="Calibri" pitchFamily="34" charset="0"/>
              </a:rPr>
              <a:t> </a:t>
            </a:r>
            <a:r>
              <a:rPr lang="en-IN" sz="1600" dirty="0" smtClean="0">
                <a:latin typeface="Calibri" pitchFamily="34" charset="0"/>
                <a:cs typeface="Calibri" pitchFamily="34" charset="0"/>
              </a:rPr>
              <a:t> them with each other.</a:t>
            </a:r>
          </a:p>
          <a:p>
            <a:pPr>
              <a:buFont typeface="Wingdings" pitchFamily="2" charset="2"/>
              <a:buChar char="Ø"/>
            </a:pPr>
            <a:r>
              <a:rPr lang="en-IN" sz="1600" dirty="0" smtClean="0">
                <a:latin typeface="Calibri" pitchFamily="34" charset="0"/>
                <a:cs typeface="Calibri" pitchFamily="34" charset="0"/>
              </a:rPr>
              <a:t>We really need a single stream containing all the MPEG streams needed for a single service or multiple services, and that single stream is called as ‘Transport Stream’</a:t>
            </a:r>
          </a:p>
          <a:p>
            <a:pPr>
              <a:buFont typeface="Wingdings" pitchFamily="2" charset="2"/>
              <a:buChar char="Ø"/>
            </a:pPr>
            <a:r>
              <a:rPr lang="en-IN" sz="1600" dirty="0" smtClean="0">
                <a:latin typeface="Calibri" pitchFamily="34" charset="0"/>
                <a:cs typeface="Calibri" pitchFamily="34" charset="0"/>
              </a:rPr>
              <a:t>The multiplexer takes one or more MPEG streams and converts them into a single transport stream.</a:t>
            </a:r>
          </a:p>
          <a:p>
            <a:pPr>
              <a:buFont typeface="Wingdings" pitchFamily="2" charset="2"/>
              <a:buChar char="Ø"/>
            </a:pPr>
            <a:r>
              <a:rPr lang="en-US" sz="1600" b="1" dirty="0" smtClean="0">
                <a:latin typeface="Calibri" pitchFamily="34" charset="0"/>
                <a:cs typeface="Calibri" pitchFamily="34" charset="0"/>
              </a:rPr>
              <a:t>Multiplexing </a:t>
            </a:r>
            <a:r>
              <a:rPr lang="en-US" sz="1600" dirty="0" smtClean="0">
                <a:latin typeface="Calibri" pitchFamily="34" charset="0"/>
                <a:cs typeface="Calibri" pitchFamily="34" charset="0"/>
              </a:rPr>
              <a:t>is sending multiple signals or streams of information on a carrier at the same time in the form of a single, complex signal and then recovering the separate signals at the receiving end.</a:t>
            </a:r>
          </a:p>
          <a:p>
            <a:pPr>
              <a:buFont typeface="Wingdings" pitchFamily="2" charset="2"/>
              <a:buChar char="Ø"/>
            </a:pPr>
            <a:r>
              <a:rPr lang="en-US" sz="1600" dirty="0" smtClean="0">
                <a:latin typeface="Calibri" pitchFamily="34" charset="0"/>
                <a:cs typeface="Calibri" pitchFamily="34" charset="0"/>
              </a:rPr>
              <a:t>In digital transmission, signals are commonly multiplexed using time-division multiplexing (TMD), in which the multiple signals are carried over the same channel in alternating time slots.</a:t>
            </a:r>
            <a:endParaRPr lang="en-IN" sz="1600" dirty="0" smtClean="0">
              <a:latin typeface="Calibri" pitchFamily="34" charset="0"/>
              <a:cs typeface="Calibri" pitchFamily="34" charset="0"/>
            </a:endParaRPr>
          </a:p>
          <a:p>
            <a:pPr>
              <a:buFont typeface="Wingdings" pitchFamily="2" charset="2"/>
              <a:buChar char="Ø"/>
            </a:pPr>
            <a:r>
              <a:rPr lang="en-IN" sz="1600" dirty="0" smtClean="0">
                <a:latin typeface="Calibri" pitchFamily="34" charset="0"/>
                <a:cs typeface="Calibri" pitchFamily="34" charset="0"/>
              </a:rPr>
              <a:t>The input streams may be individual elementary streams, transport streams or even raw MPEG data.</a:t>
            </a:r>
          </a:p>
          <a:p>
            <a:pPr>
              <a:buFont typeface="Wingdings" pitchFamily="2" charset="2"/>
              <a:buChar char="Ø"/>
            </a:pPr>
            <a:r>
              <a:rPr lang="en-IN" sz="1600" dirty="0" smtClean="0">
                <a:latin typeface="Calibri" pitchFamily="34" charset="0"/>
                <a:cs typeface="Calibri" pitchFamily="34" charset="0"/>
              </a:rPr>
              <a:t>Each transport stream typically has a fixed bandwidth available to it, which depends on the transmission medium and the way the transmission network is set up.</a:t>
            </a:r>
          </a:p>
        </p:txBody>
      </p:sp>
    </p:spTree>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2103</TotalTime>
  <Words>3532</Words>
  <Application>Microsoft Office PowerPoint</Application>
  <PresentationFormat>On-screen Show (4:3)</PresentationFormat>
  <Paragraphs>228</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Custom Design</vt:lpstr>
      <vt:lpstr>Median</vt:lpstr>
      <vt:lpstr>         Basics of broadcasting                      -an Introduction to digital TV Technology</vt:lpstr>
      <vt:lpstr>Contents</vt:lpstr>
      <vt:lpstr>Digital Television</vt:lpstr>
      <vt:lpstr>Benefits of Digital Television</vt:lpstr>
      <vt:lpstr>Digital TV Standards</vt:lpstr>
      <vt:lpstr>Digital TV Transmission Setup</vt:lpstr>
      <vt:lpstr>Encoder</vt:lpstr>
      <vt:lpstr>Encoder</vt:lpstr>
      <vt:lpstr>Multiplexer</vt:lpstr>
      <vt:lpstr>Multiplexer</vt:lpstr>
      <vt:lpstr>Multiplexer</vt:lpstr>
      <vt:lpstr>Conditional Access (CA)</vt:lpstr>
      <vt:lpstr>Basic Scrambling System</vt:lpstr>
      <vt:lpstr>Conditional Access (CA)</vt:lpstr>
      <vt:lpstr>Scrambling with Encrypted Control Words</vt:lpstr>
      <vt:lpstr>Scrambling system with encrypted CW, EMM &amp; SMS</vt:lpstr>
      <vt:lpstr>Conditional Access (CA)</vt:lpstr>
      <vt:lpstr>Conditional Access (CA)</vt:lpstr>
      <vt:lpstr>Conditional Access (CA)</vt:lpstr>
      <vt:lpstr>Conditional Access (CA)</vt:lpstr>
      <vt:lpstr>Error correction and error prevention</vt:lpstr>
      <vt:lpstr>Error correction and error prevention</vt:lpstr>
      <vt:lpstr>Error correction and error prevention</vt:lpstr>
      <vt:lpstr>Error correction and error prevention</vt:lpstr>
      <vt:lpstr>Error correction and error prevention</vt:lpstr>
      <vt:lpstr>Error correction and error prevention</vt:lpstr>
      <vt:lpstr>Modulating the signal</vt:lpstr>
      <vt:lpstr>Modulating the signal</vt:lpstr>
      <vt:lpstr>Modulating the signal</vt:lpstr>
      <vt:lpstr>Modulating the signal</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MPEG</dc:title>
  <dc:creator>Ravi Kumar Peddamma - ERS, HCL Tech</dc:creator>
  <cp:lastModifiedBy>ravikumar.peddamma</cp:lastModifiedBy>
  <cp:revision>204</cp:revision>
  <dcterms:created xsi:type="dcterms:W3CDTF">2006-08-16T00:00:00Z</dcterms:created>
  <dcterms:modified xsi:type="dcterms:W3CDTF">2012-03-19T06:11:19Z</dcterms:modified>
</cp:coreProperties>
</file>