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337" r:id="rId4"/>
    <p:sldId id="338" r:id="rId5"/>
    <p:sldId id="319" r:id="rId6"/>
    <p:sldId id="362" r:id="rId7"/>
    <p:sldId id="320" r:id="rId8"/>
    <p:sldId id="341" r:id="rId9"/>
    <p:sldId id="363" r:id="rId10"/>
    <p:sldId id="339" r:id="rId11"/>
    <p:sldId id="350" r:id="rId12"/>
    <p:sldId id="349" r:id="rId13"/>
    <p:sldId id="346" r:id="rId14"/>
    <p:sldId id="323" r:id="rId15"/>
    <p:sldId id="324" r:id="rId16"/>
    <p:sldId id="345" r:id="rId17"/>
    <p:sldId id="325" r:id="rId18"/>
    <p:sldId id="361" r:id="rId19"/>
    <p:sldId id="261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234" autoAdjust="0"/>
    <p:restoredTop sz="92240" autoAdjust="0"/>
  </p:normalViewPr>
  <p:slideViewPr>
    <p:cSldViewPr>
      <p:cViewPr>
        <p:scale>
          <a:sx n="100" d="100"/>
          <a:sy n="100" d="100"/>
        </p:scale>
        <p:origin x="-54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F73A80-9D11-4DB0-942E-9BB3B0ADB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75053-0C2E-4496-83AD-34097F953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F0F038-5C15-4ED0-A808-BE4942BDD621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66305-EF9D-4547-B3FF-CE3CEE4FE119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510213" cy="4183063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sz="10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E1638-697D-41F0-90C0-8DA2301C070B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F8EE0-02E7-474D-A45E-C9C4A03B4148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b="2217"/>
          <a:stretch>
            <a:fillRect/>
          </a:stretch>
        </p:blipFill>
        <p:spPr bwMode="auto">
          <a:xfrm>
            <a:off x="0" y="-76200"/>
            <a:ext cx="9124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9A497-0A19-4501-9B82-9FA822865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F4D76-375D-47A2-AB2C-AC8B6CF4B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8CBE9-5AE5-41B7-AFFC-12644D07D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84AF5-7189-46F0-8BF3-671A68448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76C7B-D806-421B-8346-8C0DEA5BE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6F0CD-0F7F-4629-9108-26493FC1F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6B442-80D2-4137-B8E7-AC75C886B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60241-6D5A-4457-853A-D4F8A9C66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1473A-D629-4AF6-9FF7-1AB0B1C9A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1D57E-1CAF-4F65-B2D0-753E30C49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E2DC-CBCA-450D-AAB0-395991D35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4"/>
          <a:srcRect t="71330" b="-49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2EE22F73-6B41-4BFD-8996-1FB249011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1969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DTV Receiver – Hardware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Hardware Architecture of DTV 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C50AAE-8A71-47C5-B83C-4A26D124E0A9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/>
        </p:nvSpPr>
        <p:spPr bwMode="auto">
          <a:xfrm>
            <a:off x="8151813" y="6364288"/>
            <a:ext cx="8064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FC0724CA-3F6A-4E45-8D08-D1A4BAC50F03}" type="slidenum">
              <a:rPr lang="en-US" sz="1400">
                <a:latin typeface="Times"/>
                <a:cs typeface="Arial" pitchFamily="34" charset="0"/>
              </a:rPr>
              <a:pPr algn="r" eaLnBrk="0" hangingPunct="0"/>
              <a:t>10</a:t>
            </a:fld>
            <a:endParaRPr lang="en-US" sz="1400">
              <a:latin typeface="Times"/>
              <a:cs typeface="Arial" pitchFamily="34" charset="0"/>
            </a:endParaRPr>
          </a:p>
        </p:txBody>
      </p:sp>
      <p:grpSp>
        <p:nvGrpSpPr>
          <p:cNvPr id="12293" name="Group 55"/>
          <p:cNvGrpSpPr>
            <a:grpSpLocks/>
          </p:cNvGrpSpPr>
          <p:nvPr/>
        </p:nvGrpSpPr>
        <p:grpSpPr bwMode="auto">
          <a:xfrm>
            <a:off x="3175" y="1219200"/>
            <a:ext cx="9137650" cy="4911725"/>
            <a:chOff x="3175" y="1219200"/>
            <a:chExt cx="9137650" cy="4911725"/>
          </a:xfrm>
        </p:grpSpPr>
        <p:sp>
          <p:nvSpPr>
            <p:cNvPr id="12297" name="AutoShape 2"/>
            <p:cNvSpPr>
              <a:spLocks noChangeArrowheads="1"/>
            </p:cNvSpPr>
            <p:nvPr/>
          </p:nvSpPr>
          <p:spPr bwMode="auto">
            <a:xfrm>
              <a:off x="1049338" y="2211388"/>
              <a:ext cx="6364287" cy="2824162"/>
            </a:xfrm>
            <a:prstGeom prst="roundRect">
              <a:avLst>
                <a:gd name="adj" fmla="val 1440"/>
              </a:avLst>
            </a:prstGeom>
            <a:gradFill rotWithShape="1">
              <a:gsLst>
                <a:gs pos="0">
                  <a:srgbClr val="B1B1B1"/>
                </a:gs>
                <a:gs pos="50000">
                  <a:srgbClr val="DDDDDD"/>
                </a:gs>
                <a:gs pos="100000">
                  <a:srgbClr val="B1B1B1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ObliqueBottom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endParaRPr lang="en-US">
                <a:cs typeface="Arial" pitchFamily="34" charset="0"/>
              </a:endParaRP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1851025" y="2324100"/>
              <a:ext cx="5397500" cy="18923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cs typeface="Arial" pitchFamily="34" charset="0"/>
              </a:endParaRPr>
            </a:p>
          </p:txBody>
        </p:sp>
        <p:grpSp>
          <p:nvGrpSpPr>
            <p:cNvPr id="12299" name="Group 9"/>
            <p:cNvGrpSpPr>
              <a:grpSpLocks/>
            </p:cNvGrpSpPr>
            <p:nvPr/>
          </p:nvGrpSpPr>
          <p:grpSpPr bwMode="auto">
            <a:xfrm>
              <a:off x="815975" y="4437063"/>
              <a:ext cx="3179763" cy="1577975"/>
              <a:chOff x="1062" y="3200"/>
              <a:chExt cx="2003" cy="994"/>
            </a:xfrm>
          </p:grpSpPr>
          <p:sp>
            <p:nvSpPr>
              <p:cNvPr id="12343" name="AutoShape 72"/>
              <p:cNvSpPr>
                <a:spLocks noChangeArrowheads="1"/>
              </p:cNvSpPr>
              <p:nvPr/>
            </p:nvSpPr>
            <p:spPr bwMode="auto">
              <a:xfrm rot="5400000" flipV="1">
                <a:off x="1567" y="2695"/>
                <a:ext cx="994" cy="20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4666 h 21600"/>
                  <a:gd name="T20" fmla="*/ 1871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710" y="0"/>
                    </a:moveTo>
                    <a:lnTo>
                      <a:pt x="9820" y="8293"/>
                    </a:lnTo>
                    <a:lnTo>
                      <a:pt x="12709" y="8293"/>
                    </a:lnTo>
                    <a:lnTo>
                      <a:pt x="12709" y="14671"/>
                    </a:lnTo>
                    <a:lnTo>
                      <a:pt x="0" y="14671"/>
                    </a:lnTo>
                    <a:lnTo>
                      <a:pt x="0" y="21600"/>
                    </a:lnTo>
                    <a:lnTo>
                      <a:pt x="18711" y="21600"/>
                    </a:lnTo>
                    <a:lnTo>
                      <a:pt x="18711" y="8293"/>
                    </a:lnTo>
                    <a:lnTo>
                      <a:pt x="21600" y="82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DDDDDD"/>
                  </a:gs>
                  <a:gs pos="100000">
                    <a:srgbClr val="C0C0C0"/>
                  </a:gs>
                </a:gsLst>
                <a:lin ang="2700000" scaled="1"/>
              </a:gra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vert="eaVert" wrap="none" anchor="ctr">
                <a:flatTx/>
              </a:bodyPr>
              <a:lstStyle/>
              <a:p>
                <a:pPr algn="ctr" eaLnBrk="0" hangingPunct="0"/>
                <a:r>
                  <a:rPr lang="en-US">
                    <a:cs typeface="Arial" pitchFamily="34" charset="0"/>
                  </a:rPr>
                  <a:t>Return</a:t>
                </a:r>
              </a:p>
              <a:p>
                <a:pPr algn="ctr" eaLnBrk="0" hangingPunct="0"/>
                <a:r>
                  <a:rPr lang="en-US">
                    <a:cs typeface="Arial" pitchFamily="34" charset="0"/>
                  </a:rPr>
                  <a:t>Path</a:t>
                </a:r>
              </a:p>
            </p:txBody>
          </p:sp>
          <p:sp>
            <p:nvSpPr>
              <p:cNvPr id="12344" name="Text Box 74"/>
              <p:cNvSpPr txBox="1">
                <a:spLocks noChangeArrowheads="1"/>
              </p:cNvSpPr>
              <p:nvPr/>
            </p:nvSpPr>
            <p:spPr bwMode="auto">
              <a:xfrm>
                <a:off x="1488" y="3816"/>
                <a:ext cx="13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cs typeface="Arial" pitchFamily="34" charset="0"/>
                  </a:rPr>
                  <a:t>Tel./Cable/ADSL Modem </a:t>
                </a:r>
              </a:p>
            </p:txBody>
          </p:sp>
        </p:grpSp>
        <p:grpSp>
          <p:nvGrpSpPr>
            <p:cNvPr id="12300" name="Group 10"/>
            <p:cNvGrpSpPr>
              <a:grpSpLocks/>
            </p:cNvGrpSpPr>
            <p:nvPr/>
          </p:nvGrpSpPr>
          <p:grpSpPr bwMode="auto">
            <a:xfrm>
              <a:off x="5932488" y="3892550"/>
              <a:ext cx="2970212" cy="2238375"/>
              <a:chOff x="3747" y="2572"/>
              <a:chExt cx="1871" cy="1410"/>
            </a:xfrm>
          </p:grpSpPr>
          <p:sp>
            <p:nvSpPr>
              <p:cNvPr id="12338" name="Rectangle 55"/>
              <p:cNvSpPr>
                <a:spLocks noChangeArrowheads="1"/>
              </p:cNvSpPr>
              <p:nvPr/>
            </p:nvSpPr>
            <p:spPr bwMode="auto">
              <a:xfrm>
                <a:off x="4679" y="2572"/>
                <a:ext cx="103" cy="276"/>
              </a:xfrm>
              <a:prstGeom prst="rect">
                <a:avLst/>
              </a:prstGeom>
              <a:solidFill>
                <a:srgbClr val="DDDDDD"/>
              </a:solidFill>
              <a:ln w="9525">
                <a:miter lim="800000"/>
                <a:headEnd/>
                <a:tailEnd/>
              </a:ln>
              <a:scene3d>
                <a:camera prst="legacyOblique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777777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2339" name="Rectangle 56"/>
              <p:cNvSpPr>
                <a:spLocks noChangeArrowheads="1"/>
              </p:cNvSpPr>
              <p:nvPr/>
            </p:nvSpPr>
            <p:spPr bwMode="auto">
              <a:xfrm>
                <a:off x="4679" y="2935"/>
                <a:ext cx="103" cy="276"/>
              </a:xfrm>
              <a:prstGeom prst="rect">
                <a:avLst/>
              </a:prstGeom>
              <a:solidFill>
                <a:srgbClr val="DDDDDD"/>
              </a:solidFill>
              <a:ln w="9525">
                <a:miter lim="800000"/>
                <a:headEnd/>
                <a:tailEnd/>
              </a:ln>
              <a:scene3d>
                <a:camera prst="legacyOblique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777777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58" name="AutoShape 68"/>
              <p:cNvSpPr>
                <a:spLocks noChangeArrowheads="1"/>
              </p:cNvSpPr>
              <p:nvPr/>
            </p:nvSpPr>
            <p:spPr bwMode="auto">
              <a:xfrm>
                <a:off x="4820" y="3481"/>
                <a:ext cx="798" cy="501"/>
              </a:xfrm>
              <a:prstGeom prst="wedgeRectCallout">
                <a:avLst>
                  <a:gd name="adj1" fmla="val -48120"/>
                  <a:gd name="adj2" fmla="val -169560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chemeClr val="accent1"/>
                  </a:gs>
                  <a:gs pos="100000">
                    <a:srgbClr val="C0C0C0"/>
                  </a:gs>
                </a:gsLst>
                <a:lin ang="2700000" scaled="1"/>
              </a:gradFill>
              <a:ln w="9525" algn="ctr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/>
                  <a:t>Ports: </a:t>
                </a:r>
              </a:p>
              <a:p>
                <a:pPr>
                  <a:defRPr/>
                </a:pPr>
                <a:r>
                  <a:rPr lang="en-US" sz="1400" dirty="0"/>
                  <a:t>RS-232; </a:t>
                </a:r>
                <a:r>
                  <a:rPr lang="en-US" sz="1400" dirty="0" smtClean="0"/>
                  <a:t>USB</a:t>
                </a:r>
                <a:endParaRPr lang="en-US" sz="1400" dirty="0"/>
              </a:p>
            </p:txBody>
          </p:sp>
          <p:sp>
            <p:nvSpPr>
              <p:cNvPr id="12341" name="AutoShape 71"/>
              <p:cNvSpPr>
                <a:spLocks noChangeArrowheads="1"/>
              </p:cNvSpPr>
              <p:nvPr/>
            </p:nvSpPr>
            <p:spPr bwMode="auto">
              <a:xfrm>
                <a:off x="3747" y="2927"/>
                <a:ext cx="750" cy="151"/>
              </a:xfrm>
              <a:prstGeom prst="flowChartMagneticDisk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60" name="AutoShape 76"/>
              <p:cNvSpPr>
                <a:spLocks noChangeArrowheads="1"/>
              </p:cNvSpPr>
              <p:nvPr/>
            </p:nvSpPr>
            <p:spPr bwMode="auto">
              <a:xfrm>
                <a:off x="3771" y="3504"/>
                <a:ext cx="695" cy="169"/>
              </a:xfrm>
              <a:prstGeom prst="wedgeRectCallout">
                <a:avLst>
                  <a:gd name="adj1" fmla="val -10431"/>
                  <a:gd name="adj2" fmla="val -306213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chemeClr val="accent1"/>
                  </a:gs>
                  <a:gs pos="100000">
                    <a:srgbClr val="C0C0C0"/>
                  </a:gs>
                </a:gsLst>
                <a:lin ang="2700000" scaled="1"/>
              </a:gradFill>
              <a:ln w="9525" algn="ctr">
                <a:noFill/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/>
                  <a:t>HardDisk</a:t>
                </a:r>
                <a:endParaRPr lang="en-US" sz="1200"/>
              </a:p>
            </p:txBody>
          </p:sp>
        </p:grpSp>
        <p:sp>
          <p:nvSpPr>
            <p:cNvPr id="12301" name="Line 88"/>
            <p:cNvSpPr>
              <a:spLocks noChangeShapeType="1"/>
            </p:cNvSpPr>
            <p:nvPr/>
          </p:nvSpPr>
          <p:spPr bwMode="auto">
            <a:xfrm>
              <a:off x="2838450" y="1435100"/>
              <a:ext cx="0" cy="3806825"/>
            </a:xfrm>
            <a:prstGeom prst="line">
              <a:avLst/>
            </a:prstGeom>
            <a:noFill/>
            <a:ln w="50800">
              <a:solidFill>
                <a:srgbClr val="777777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02" name="Group 13"/>
            <p:cNvGrpSpPr>
              <a:grpSpLocks/>
            </p:cNvGrpSpPr>
            <p:nvPr/>
          </p:nvGrpSpPr>
          <p:grpSpPr bwMode="auto">
            <a:xfrm>
              <a:off x="3175" y="1219200"/>
              <a:ext cx="2867025" cy="2265363"/>
              <a:chOff x="12" y="560"/>
              <a:chExt cx="1806" cy="1755"/>
            </a:xfrm>
          </p:grpSpPr>
          <p:sp>
            <p:nvSpPr>
              <p:cNvPr id="12333" name="AutoShape 8"/>
              <p:cNvSpPr>
                <a:spLocks noChangeArrowheads="1"/>
              </p:cNvSpPr>
              <p:nvPr/>
            </p:nvSpPr>
            <p:spPr bwMode="auto">
              <a:xfrm>
                <a:off x="12" y="1989"/>
                <a:ext cx="673" cy="326"/>
              </a:xfrm>
              <a:prstGeom prst="homePlate">
                <a:avLst>
                  <a:gd name="adj" fmla="val 51610"/>
                </a:avLst>
              </a:prstGeom>
              <a:gradFill rotWithShape="1">
                <a:gsLst>
                  <a:gs pos="0">
                    <a:srgbClr val="B1B1B1"/>
                  </a:gs>
                  <a:gs pos="50000">
                    <a:srgbClr val="DDDDDD"/>
                  </a:gs>
                  <a:gs pos="100000">
                    <a:srgbClr val="B1B1B1"/>
                  </a:gs>
                </a:gsLst>
                <a:lin ang="2700000" scaled="1"/>
              </a:gradFill>
              <a:ln w="9525">
                <a:miter lim="800000"/>
                <a:headEnd/>
                <a:tailEnd/>
              </a:ln>
              <a:scene3d>
                <a:camera prst="legacyObliqueBottom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DDDDDD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000">
                    <a:cs typeface="Arial" pitchFamily="34" charset="0"/>
                  </a:rPr>
                  <a:t>Digital TS </a:t>
                </a:r>
              </a:p>
              <a:p>
                <a:pPr algn="ctr" eaLnBrk="0" hangingPunct="0"/>
                <a:r>
                  <a:rPr lang="en-US" sz="1000">
                    <a:cs typeface="Arial" pitchFamily="34" charset="0"/>
                  </a:rPr>
                  <a:t>On (Analog) </a:t>
                </a:r>
              </a:p>
              <a:p>
                <a:pPr algn="ctr" eaLnBrk="0" hangingPunct="0"/>
                <a:r>
                  <a:rPr lang="en-US" sz="1000">
                    <a:cs typeface="Arial" pitchFamily="34" charset="0"/>
                  </a:rPr>
                  <a:t>Carrier Wave</a:t>
                </a:r>
              </a:p>
            </p:txBody>
          </p:sp>
          <p:sp>
            <p:nvSpPr>
              <p:cNvPr id="12334" name="Rectangle 49"/>
              <p:cNvSpPr>
                <a:spLocks noChangeArrowheads="1"/>
              </p:cNvSpPr>
              <p:nvPr/>
            </p:nvSpPr>
            <p:spPr bwMode="auto">
              <a:xfrm>
                <a:off x="692" y="2075"/>
                <a:ext cx="426" cy="165"/>
              </a:xfrm>
              <a:prstGeom prst="rect">
                <a:avLst/>
              </a:prstGeom>
              <a:solidFill>
                <a:srgbClr val="FFFFCC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1400" b="1">
                    <a:cs typeface="Arial" pitchFamily="34" charset="0"/>
                  </a:rPr>
                  <a:t>Tuner</a:t>
                </a:r>
              </a:p>
            </p:txBody>
          </p:sp>
          <p:sp>
            <p:nvSpPr>
              <p:cNvPr id="12335" name="Line 14"/>
              <p:cNvSpPr>
                <a:spLocks noChangeShapeType="1"/>
              </p:cNvSpPr>
              <p:nvPr/>
            </p:nvSpPr>
            <p:spPr bwMode="auto">
              <a:xfrm rot="-5400000">
                <a:off x="1236" y="2070"/>
                <a:ext cx="0" cy="204"/>
              </a:xfrm>
              <a:prstGeom prst="line">
                <a:avLst/>
              </a:prstGeom>
              <a:noFill/>
              <a:ln w="76200">
                <a:solidFill>
                  <a:srgbClr val="FFCC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6" name="Rectangle 51"/>
              <p:cNvSpPr>
                <a:spLocks noChangeArrowheads="1"/>
              </p:cNvSpPr>
              <p:nvPr/>
            </p:nvSpPr>
            <p:spPr bwMode="auto">
              <a:xfrm>
                <a:off x="1331" y="2020"/>
                <a:ext cx="355" cy="272"/>
              </a:xfrm>
              <a:prstGeom prst="rect">
                <a:avLst/>
              </a:prstGeom>
              <a:solidFill>
                <a:srgbClr val="FFFFCC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21600" tIns="46038" rIns="21600" bIns="46038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1400" b="1">
                    <a:cs typeface="Arial" pitchFamily="34" charset="0"/>
                  </a:rPr>
                  <a:t>De-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1400" b="1">
                    <a:cs typeface="Arial" pitchFamily="34" charset="0"/>
                  </a:rPr>
                  <a:t>mod</a:t>
                </a:r>
              </a:p>
            </p:txBody>
          </p:sp>
          <p:sp>
            <p:nvSpPr>
              <p:cNvPr id="12337" name="Rectangle 52"/>
              <p:cNvSpPr>
                <a:spLocks noChangeArrowheads="1"/>
              </p:cNvSpPr>
              <p:nvPr/>
            </p:nvSpPr>
            <p:spPr bwMode="auto">
              <a:xfrm>
                <a:off x="657" y="560"/>
                <a:ext cx="1161" cy="3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cs typeface="Arial" pitchFamily="34" charset="0"/>
                  </a:rPr>
                  <a:t>Front End</a:t>
                </a:r>
              </a:p>
            </p:txBody>
          </p:sp>
        </p:grpSp>
        <p:grpSp>
          <p:nvGrpSpPr>
            <p:cNvPr id="12303" name="Group 14"/>
            <p:cNvGrpSpPr>
              <a:grpSpLocks/>
            </p:cNvGrpSpPr>
            <p:nvPr/>
          </p:nvGrpSpPr>
          <p:grpSpPr bwMode="auto">
            <a:xfrm>
              <a:off x="4405313" y="2438400"/>
              <a:ext cx="2619375" cy="1631950"/>
              <a:chOff x="2785" y="1656"/>
              <a:chExt cx="1650" cy="1028"/>
            </a:xfrm>
          </p:grpSpPr>
          <p:sp>
            <p:nvSpPr>
              <p:cNvPr id="12325" name="Rectangle 40"/>
              <p:cNvSpPr>
                <a:spLocks noChangeArrowheads="1"/>
              </p:cNvSpPr>
              <p:nvPr/>
            </p:nvSpPr>
            <p:spPr bwMode="auto">
              <a:xfrm>
                <a:off x="3290" y="1666"/>
                <a:ext cx="5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000">
                    <a:cs typeface="Arial" pitchFamily="34" charset="0"/>
                  </a:rPr>
                  <a:t>Audio;</a:t>
                </a:r>
              </a:p>
              <a:p>
                <a:pPr algn="ctr" eaLnBrk="0" hangingPunct="0"/>
                <a:r>
                  <a:rPr lang="en-US" sz="1000">
                    <a:cs typeface="Arial" pitchFamily="34" charset="0"/>
                  </a:rPr>
                  <a:t>Video</a:t>
                </a:r>
              </a:p>
            </p:txBody>
          </p:sp>
          <p:grpSp>
            <p:nvGrpSpPr>
              <p:cNvPr id="12326" name="Group 41"/>
              <p:cNvGrpSpPr>
                <a:grpSpLocks/>
              </p:cNvGrpSpPr>
              <p:nvPr/>
            </p:nvGrpSpPr>
            <p:grpSpPr bwMode="auto">
              <a:xfrm>
                <a:off x="3342" y="1903"/>
                <a:ext cx="546" cy="96"/>
                <a:chOff x="4332" y="1943"/>
                <a:chExt cx="252" cy="96"/>
              </a:xfrm>
            </p:grpSpPr>
            <p:sp>
              <p:nvSpPr>
                <p:cNvPr id="12331" name="Line 26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458" y="1817"/>
                  <a:ext cx="0" cy="2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2" name="Line 2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458" y="1913"/>
                  <a:ext cx="0" cy="2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27" name="Rectangle 42"/>
              <p:cNvSpPr>
                <a:spLocks noChangeArrowheads="1"/>
              </p:cNvSpPr>
              <p:nvPr/>
            </p:nvSpPr>
            <p:spPr bwMode="auto">
              <a:xfrm>
                <a:off x="3914" y="1656"/>
                <a:ext cx="521" cy="1028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FFF6D1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FFCC00"/>
                </a:extrusionClr>
              </a:sp3d>
            </p:spPr>
            <p:txBody>
              <a:bodyPr lIns="0" tIns="10800" rIns="0" bIns="46038">
                <a:flatTx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1200">
                    <a:cs typeface="Arial" pitchFamily="34" charset="0"/>
                  </a:rPr>
                  <a:t>MPEG Chip</a:t>
                </a:r>
              </a:p>
            </p:txBody>
          </p:sp>
          <p:sp>
            <p:nvSpPr>
              <p:cNvPr id="12328" name="Rectangle 43"/>
              <p:cNvSpPr>
                <a:spLocks noChangeArrowheads="1"/>
              </p:cNvSpPr>
              <p:nvPr/>
            </p:nvSpPr>
            <p:spPr bwMode="auto">
              <a:xfrm>
                <a:off x="3997" y="2139"/>
                <a:ext cx="344" cy="127"/>
              </a:xfrm>
              <a:prstGeom prst="rect">
                <a:avLst/>
              </a:prstGeom>
              <a:gradFill rotWithShape="0">
                <a:gsLst>
                  <a:gs pos="0">
                    <a:srgbClr val="76765E"/>
                  </a:gs>
                  <a:gs pos="50000">
                    <a:srgbClr val="FFFFCC"/>
                  </a:gs>
                  <a:gs pos="100000">
                    <a:srgbClr val="76765E"/>
                  </a:gs>
                </a:gsLst>
                <a:lin ang="270000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lIns="21600" tIns="46038" rIns="21600" bIns="46038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900">
                    <a:cs typeface="Arial" pitchFamily="34" charset="0"/>
                  </a:rPr>
                  <a:t>Memory</a:t>
                </a:r>
              </a:p>
            </p:txBody>
          </p:sp>
          <p:sp>
            <p:nvSpPr>
              <p:cNvPr id="12329" name="Rectangle 44"/>
              <p:cNvSpPr>
                <a:spLocks noChangeArrowheads="1"/>
              </p:cNvSpPr>
              <p:nvPr/>
            </p:nvSpPr>
            <p:spPr bwMode="auto">
              <a:xfrm>
                <a:off x="3938" y="1790"/>
                <a:ext cx="460" cy="3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 lIns="21600" tIns="46038" rIns="21600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1100">
                    <a:cs typeface="Arial" pitchFamily="34" charset="0"/>
                  </a:rPr>
                  <a:t>MPEG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1100">
                    <a:cs typeface="Arial" pitchFamily="34" charset="0"/>
                  </a:rPr>
                  <a:t>Decoder</a:t>
                </a:r>
              </a:p>
            </p:txBody>
          </p:sp>
          <p:sp>
            <p:nvSpPr>
              <p:cNvPr id="12330" name="AutoShape 54"/>
              <p:cNvSpPr>
                <a:spLocks noChangeArrowheads="1"/>
              </p:cNvSpPr>
              <p:nvPr/>
            </p:nvSpPr>
            <p:spPr bwMode="auto">
              <a:xfrm>
                <a:off x="2785" y="1810"/>
                <a:ext cx="550" cy="274"/>
              </a:xfrm>
              <a:prstGeom prst="homePlate">
                <a:avLst>
                  <a:gd name="adj" fmla="val 50182"/>
                </a:avLst>
              </a:prstGeom>
              <a:solidFill>
                <a:srgbClr val="FFCC00"/>
              </a:solidFill>
              <a:ln w="9525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/>
                <a:r>
                  <a:rPr lang="en-US" sz="1000">
                    <a:cs typeface="Arial" pitchFamily="34" charset="0"/>
                  </a:rPr>
                  <a:t>Audio/Video</a:t>
                </a:r>
              </a:p>
              <a:p>
                <a:pPr algn="ctr" eaLnBrk="0" hangingPunct="0"/>
                <a:r>
                  <a:rPr lang="en-US" sz="1000">
                    <a:cs typeface="Arial" pitchFamily="34" charset="0"/>
                  </a:rPr>
                  <a:t>PES</a:t>
                </a:r>
              </a:p>
            </p:txBody>
          </p:sp>
        </p:grpSp>
        <p:grpSp>
          <p:nvGrpSpPr>
            <p:cNvPr id="12304" name="Group 15"/>
            <p:cNvGrpSpPr>
              <a:grpSpLocks/>
            </p:cNvGrpSpPr>
            <p:nvPr/>
          </p:nvGrpSpPr>
          <p:grpSpPr bwMode="auto">
            <a:xfrm>
              <a:off x="7073900" y="2749550"/>
              <a:ext cx="2066925" cy="1139825"/>
              <a:chOff x="4466" y="1852"/>
              <a:chExt cx="1302" cy="718"/>
            </a:xfrm>
          </p:grpSpPr>
          <p:grpSp>
            <p:nvGrpSpPr>
              <p:cNvPr id="12318" name="Group 32"/>
              <p:cNvGrpSpPr>
                <a:grpSpLocks/>
              </p:cNvGrpSpPr>
              <p:nvPr/>
            </p:nvGrpSpPr>
            <p:grpSpPr bwMode="auto">
              <a:xfrm>
                <a:off x="4616" y="2049"/>
                <a:ext cx="134" cy="246"/>
                <a:chOff x="4608" y="2049"/>
                <a:chExt cx="134" cy="246"/>
              </a:xfrm>
            </p:grpSpPr>
            <p:sp>
              <p:nvSpPr>
                <p:cNvPr id="12323" name="Oval 38"/>
                <p:cNvSpPr>
                  <a:spLocks noChangeArrowheads="1"/>
                </p:cNvSpPr>
                <p:nvPr/>
              </p:nvSpPr>
              <p:spPr bwMode="auto">
                <a:xfrm>
                  <a:off x="4608" y="2049"/>
                  <a:ext cx="134" cy="246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round/>
                  <a:headEnd/>
                  <a:tailEnd/>
                </a:ln>
                <a:scene3d>
                  <a:camera prst="legacyObliqueRight"/>
                  <a:lightRig rig="legacyFlat3" dir="b"/>
                </a:scene3d>
                <a:sp3d extrusionH="735000" prstMaterial="legacyMatte">
                  <a:bevelT w="13500" h="13500" prst="angle"/>
                  <a:bevelB w="13500" h="13500" prst="angle"/>
                  <a:extrusionClr>
                    <a:srgbClr val="DDDDDD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eaLnBrk="0" hangingPunct="0"/>
                  <a:endParaRPr lang="en-US">
                    <a:cs typeface="Arial" pitchFamily="34" charset="0"/>
                  </a:endParaRPr>
                </a:p>
              </p:txBody>
            </p:sp>
            <p:sp>
              <p:nvSpPr>
                <p:cNvPr id="12324" name="Oval 39"/>
                <p:cNvSpPr>
                  <a:spLocks noChangeArrowheads="1"/>
                </p:cNvSpPr>
                <p:nvPr/>
              </p:nvSpPr>
              <p:spPr bwMode="auto">
                <a:xfrm>
                  <a:off x="4646" y="2154"/>
                  <a:ext cx="34" cy="54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round/>
                  <a:headEnd/>
                  <a:tailEnd/>
                </a:ln>
                <a:scene3d>
                  <a:camera prst="legacyObliqueRight"/>
                  <a:lightRig rig="legacyFlat3" dir="b"/>
                </a:scene3d>
                <a:sp3d extrusionH="100000" prstMaterial="legacyMatte">
                  <a:bevelT w="13500" h="13500" prst="angle"/>
                  <a:bevelB w="13500" h="13500" prst="angle"/>
                  <a:extrusionClr>
                    <a:srgbClr val="DDDDDD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eaLnBrk="0" hangingPunct="0"/>
                  <a:endParaRPr lang="en-US">
                    <a:cs typeface="Arial" pitchFamily="34" charset="0"/>
                  </a:endParaRPr>
                </a:p>
              </p:txBody>
            </p:sp>
          </p:grpSp>
          <p:pic>
            <p:nvPicPr>
              <p:cNvPr id="12319" name="Picture 34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879" y="1852"/>
                <a:ext cx="889" cy="71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grpSp>
            <p:nvGrpSpPr>
              <p:cNvPr id="12320" name="Group 35"/>
              <p:cNvGrpSpPr>
                <a:grpSpLocks/>
              </p:cNvGrpSpPr>
              <p:nvPr/>
            </p:nvGrpSpPr>
            <p:grpSpPr bwMode="auto">
              <a:xfrm>
                <a:off x="4466" y="2143"/>
                <a:ext cx="174" cy="96"/>
                <a:chOff x="4332" y="1943"/>
                <a:chExt cx="252" cy="96"/>
              </a:xfrm>
            </p:grpSpPr>
            <p:sp>
              <p:nvSpPr>
                <p:cNvPr id="12321" name="Line 5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458" y="1817"/>
                  <a:ext cx="0" cy="2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2" name="Line 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458" y="1913"/>
                  <a:ext cx="0" cy="2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759200" y="2730500"/>
              <a:ext cx="630238" cy="1143000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2075" tIns="46038" rIns="92075" bIns="46038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500" b="1"/>
                <a:t>De-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500" b="1"/>
                <a:t>mux</a:t>
              </a: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2919413" y="2735263"/>
              <a:ext cx="587375" cy="10604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777777"/>
              </a:solidFill>
              <a:miter lim="800000"/>
              <a:headEnd/>
              <a:tailEnd/>
            </a:ln>
          </p:spPr>
          <p:txBody>
            <a:bodyPr lIns="0" tIns="46038" rIns="0" bIns="46038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500" b="1">
                  <a:cs typeface="Arial" pitchFamily="34" charset="0"/>
                </a:rPr>
                <a:t>CA</a:t>
              </a:r>
            </a:p>
            <a:p>
              <a:pPr algn="ctr" eaLnBrk="0" hangingPunct="0">
                <a:lnSpc>
                  <a:spcPct val="80000"/>
                </a:lnSpc>
              </a:pPr>
              <a:endParaRPr lang="en-US" sz="1500" b="1">
                <a:cs typeface="Arial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endParaRPr lang="en-US" sz="1500" b="1">
                <a:cs typeface="Arial" pitchFamily="34" charset="0"/>
              </a:endParaRP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300">
                  <a:cs typeface="Arial" pitchFamily="34" charset="0"/>
                </a:rPr>
                <a:t>Module</a:t>
              </a:r>
            </a:p>
          </p:txBody>
        </p:sp>
        <p:grpSp>
          <p:nvGrpSpPr>
            <p:cNvPr id="12307" name="Group 18"/>
            <p:cNvGrpSpPr>
              <a:grpSpLocks/>
            </p:cNvGrpSpPr>
            <p:nvPr/>
          </p:nvGrpSpPr>
          <p:grpSpPr bwMode="auto">
            <a:xfrm>
              <a:off x="2686050" y="1219200"/>
              <a:ext cx="3328988" cy="2152650"/>
              <a:chOff x="1702" y="568"/>
              <a:chExt cx="2097" cy="1676"/>
            </a:xfrm>
          </p:grpSpPr>
          <p:sp>
            <p:nvSpPr>
              <p:cNvPr id="12316" name="Rectangle 30"/>
              <p:cNvSpPr>
                <a:spLocks noChangeArrowheads="1"/>
              </p:cNvSpPr>
              <p:nvPr/>
            </p:nvSpPr>
            <p:spPr bwMode="auto">
              <a:xfrm>
                <a:off x="2638" y="568"/>
                <a:ext cx="1161" cy="3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cs typeface="Arial" pitchFamily="34" charset="0"/>
                  </a:rPr>
                  <a:t>Back End</a:t>
                </a:r>
              </a:p>
            </p:txBody>
          </p:sp>
          <p:sp>
            <p:nvSpPr>
              <p:cNvPr id="12317" name="AutoShape 83"/>
              <p:cNvSpPr>
                <a:spLocks noChangeArrowheads="1"/>
              </p:cNvSpPr>
              <p:nvPr/>
            </p:nvSpPr>
            <p:spPr bwMode="auto">
              <a:xfrm>
                <a:off x="1702" y="2094"/>
                <a:ext cx="674" cy="150"/>
              </a:xfrm>
              <a:prstGeom prst="homePlate">
                <a:avLst>
                  <a:gd name="adj" fmla="val 112333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 algn="ctr" eaLnBrk="0" hangingPunct="0"/>
                <a:r>
                  <a:rPr lang="en-US" sz="900">
                    <a:cs typeface="Arial" pitchFamily="34" charset="0"/>
                  </a:rPr>
                  <a:t>Digital TS</a:t>
                </a:r>
              </a:p>
            </p:txBody>
          </p:sp>
        </p:grpSp>
        <p:grpSp>
          <p:nvGrpSpPr>
            <p:cNvPr id="12308" name="Group 19"/>
            <p:cNvGrpSpPr>
              <a:grpSpLocks/>
            </p:cNvGrpSpPr>
            <p:nvPr/>
          </p:nvGrpSpPr>
          <p:grpSpPr bwMode="auto">
            <a:xfrm>
              <a:off x="4189413" y="3294063"/>
              <a:ext cx="2762250" cy="1949450"/>
              <a:chOff x="2649" y="2195"/>
              <a:chExt cx="1740" cy="1228"/>
            </a:xfrm>
          </p:grpSpPr>
          <p:sp>
            <p:nvSpPr>
              <p:cNvPr id="24" name="AutoShape 84"/>
              <p:cNvSpPr>
                <a:spLocks noChangeArrowheads="1"/>
              </p:cNvSpPr>
              <p:nvPr/>
            </p:nvSpPr>
            <p:spPr bwMode="auto">
              <a:xfrm>
                <a:off x="2649" y="3250"/>
                <a:ext cx="976" cy="173"/>
              </a:xfrm>
              <a:prstGeom prst="wedgeRectCallout">
                <a:avLst>
                  <a:gd name="adj1" fmla="val -16167"/>
                  <a:gd name="adj2" fmla="val -418787"/>
                </a:avLst>
              </a:prstGeom>
              <a:gradFill rotWithShape="1">
                <a:gsLst>
                  <a:gs pos="0">
                    <a:srgbClr val="C0C0C0"/>
                  </a:gs>
                  <a:gs pos="50000">
                    <a:schemeClr val="accent1"/>
                  </a:gs>
                  <a:gs pos="100000">
                    <a:srgbClr val="C0C0C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ObliqueBottomLef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spAutoFit/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/>
                  <a:t>PSI/SI;CA; iTV Data</a:t>
                </a:r>
              </a:p>
            </p:txBody>
          </p:sp>
          <p:sp>
            <p:nvSpPr>
              <p:cNvPr id="12310" name="Rectangle 24"/>
              <p:cNvSpPr>
                <a:spLocks noChangeArrowheads="1"/>
              </p:cNvSpPr>
              <p:nvPr/>
            </p:nvSpPr>
            <p:spPr bwMode="auto">
              <a:xfrm>
                <a:off x="3956" y="2270"/>
                <a:ext cx="433" cy="324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 lIns="21600" tIns="46038" rIns="21600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b="1">
                    <a:cs typeface="Arial" pitchFamily="34" charset="0"/>
                    <a:hlinkClick r:id="rId3" action="ppaction://hlinksldjump"/>
                  </a:rPr>
                  <a:t>Graphics &amp; OSD Generator</a:t>
                </a:r>
                <a:endParaRPr lang="en-US" sz="1000">
                  <a:cs typeface="Arial" pitchFamily="34" charset="0"/>
                </a:endParaRPr>
              </a:p>
            </p:txBody>
          </p:sp>
          <p:sp>
            <p:nvSpPr>
              <p:cNvPr id="12311" name="Line 51"/>
              <p:cNvSpPr>
                <a:spLocks noChangeShapeType="1"/>
              </p:cNvSpPr>
              <p:nvPr/>
            </p:nvSpPr>
            <p:spPr bwMode="auto">
              <a:xfrm rot="-5400000">
                <a:off x="3899" y="2353"/>
                <a:ext cx="0" cy="137"/>
              </a:xfrm>
              <a:prstGeom prst="line">
                <a:avLst/>
              </a:prstGeom>
              <a:noFill/>
              <a:ln w="76200">
                <a:solidFill>
                  <a:srgbClr val="9966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26"/>
              <p:cNvSpPr>
                <a:spLocks noChangeArrowheads="1"/>
              </p:cNvSpPr>
              <p:nvPr/>
            </p:nvSpPr>
            <p:spPr bwMode="auto">
              <a:xfrm>
                <a:off x="3407" y="2623"/>
                <a:ext cx="356" cy="196"/>
              </a:xfrm>
              <a:prstGeom prst="rect">
                <a:avLst/>
              </a:prstGeom>
              <a:gradFill rotWithShape="0">
                <a:gsLst>
                  <a:gs pos="0">
                    <a:srgbClr val="76765E"/>
                  </a:gs>
                  <a:gs pos="50000">
                    <a:srgbClr val="FFFFCC"/>
                  </a:gs>
                  <a:gs pos="100000">
                    <a:srgbClr val="76765E"/>
                  </a:gs>
                </a:gsLst>
                <a:lin ang="270000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lIns="21600" tIns="46038" rIns="21600" bIns="46038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900" b="1">
                    <a:cs typeface="Arial" pitchFamily="34" charset="0"/>
                  </a:rPr>
                  <a:t>CPU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sz="900" b="1">
                    <a:cs typeface="Arial" pitchFamily="34" charset="0"/>
                  </a:rPr>
                  <a:t>Memory</a:t>
                </a:r>
              </a:p>
            </p:txBody>
          </p:sp>
          <p:sp>
            <p:nvSpPr>
              <p:cNvPr id="12313" name="Rectangle 27"/>
              <p:cNvSpPr>
                <a:spLocks noChangeArrowheads="1"/>
              </p:cNvSpPr>
              <p:nvPr/>
            </p:nvSpPr>
            <p:spPr bwMode="auto">
              <a:xfrm>
                <a:off x="3331" y="2237"/>
                <a:ext cx="508" cy="39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1500" b="1">
                    <a:cs typeface="Arial" pitchFamily="34" charset="0"/>
                  </a:rPr>
                  <a:t>CPU</a:t>
                </a:r>
              </a:p>
            </p:txBody>
          </p:sp>
          <p:sp>
            <p:nvSpPr>
              <p:cNvPr id="12314" name="AutoShape 92"/>
              <p:cNvSpPr>
                <a:spLocks noChangeArrowheads="1"/>
              </p:cNvSpPr>
              <p:nvPr/>
            </p:nvSpPr>
            <p:spPr bwMode="auto">
              <a:xfrm>
                <a:off x="2791" y="2288"/>
                <a:ext cx="562" cy="322"/>
              </a:xfrm>
              <a:prstGeom prst="homePlate">
                <a:avLst>
                  <a:gd name="adj" fmla="val 43634"/>
                </a:avLst>
              </a:prstGeom>
              <a:solidFill>
                <a:srgbClr val="FFCC00"/>
              </a:solidFill>
              <a:ln w="9525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 eaLnBrk="0" hangingPunct="0"/>
                <a:r>
                  <a:rPr lang="en-US" sz="1400" b="1">
                    <a:cs typeface="Arial" pitchFamily="34" charset="0"/>
                  </a:rPr>
                  <a:t>Data</a:t>
                </a:r>
                <a:r>
                  <a:rPr lang="en-US" sz="1200">
                    <a:cs typeface="Arial" pitchFamily="34" charset="0"/>
                  </a:rPr>
                  <a:t> </a:t>
                </a:r>
              </a:p>
              <a:p>
                <a:pPr algn="ctr" eaLnBrk="0" hangingPunct="0"/>
                <a:r>
                  <a:rPr lang="en-US" sz="900" b="1">
                    <a:cs typeface="Arial" pitchFamily="34" charset="0"/>
                  </a:rPr>
                  <a:t>Packets</a:t>
                </a:r>
              </a:p>
              <a:p>
                <a:pPr algn="ctr" eaLnBrk="0" hangingPunct="0"/>
                <a:r>
                  <a:rPr lang="en-US" sz="900">
                    <a:cs typeface="Arial" pitchFamily="34" charset="0"/>
                  </a:rPr>
                  <a:t>(Sections)</a:t>
                </a:r>
              </a:p>
            </p:txBody>
          </p:sp>
          <p:sp>
            <p:nvSpPr>
              <p:cNvPr id="12315" name="Rectangle 29"/>
              <p:cNvSpPr>
                <a:spLocks noChangeArrowheads="1"/>
              </p:cNvSpPr>
              <p:nvPr/>
            </p:nvSpPr>
            <p:spPr bwMode="auto">
              <a:xfrm>
                <a:off x="3062" y="2195"/>
                <a:ext cx="275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sz="800">
                    <a:cs typeface="Arial" pitchFamily="34" charset="0"/>
                  </a:rPr>
                  <a:t>Subtitles</a:t>
                </a:r>
              </a:p>
            </p:txBody>
          </p:sp>
        </p:grpSp>
      </p:grpSp>
      <p:grpSp>
        <p:nvGrpSpPr>
          <p:cNvPr id="12294" name="Group 20"/>
          <p:cNvGrpSpPr>
            <a:grpSpLocks/>
          </p:cNvGrpSpPr>
          <p:nvPr/>
        </p:nvGrpSpPr>
        <p:grpSpPr bwMode="auto">
          <a:xfrm>
            <a:off x="-2147483648" y="-2147287425"/>
            <a:ext cx="2147483647" cy="2147483647"/>
            <a:chOff x="2120" y="2528"/>
            <a:chExt cx="4734980" cy="6537972"/>
          </a:xfrm>
        </p:grpSpPr>
        <p:pic>
          <p:nvPicPr>
            <p:cNvPr id="12295" name="Object 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03688" y="5776913"/>
              <a:ext cx="633412" cy="763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6" name="Line 119"/>
            <p:cNvSpPr>
              <a:spLocks noChangeShapeType="1"/>
            </p:cNvSpPr>
            <p:nvPr/>
          </p:nvSpPr>
          <p:spPr bwMode="auto">
            <a:xfrm>
              <a:off x="2120" y="2528"/>
              <a:ext cx="568" cy="1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Tuner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Tuner is a device which receives RF analog signal and outputs the MPEG Transport Stream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Tuners can be divided into three broad categories: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Broadcast In-band (IB) Tuner:</a:t>
            </a:r>
            <a:r>
              <a:rPr lang="en-US" sz="1400" dirty="0" smtClean="0">
                <a:solidFill>
                  <a:schemeClr val="tx1"/>
                </a:solidFill>
              </a:rPr>
              <a:t>  Once the signal arrives from the physical transmission media, the IB tuner will isolate a physical from a multiplex of channels and convert to baseband. The term ‘’baseband’’ is used to describe a </a:t>
            </a:r>
            <a:r>
              <a:rPr lang="en-US" sz="1400" b="1" dirty="0" smtClean="0">
                <a:solidFill>
                  <a:schemeClr val="tx1"/>
                </a:solidFill>
              </a:rPr>
              <a:t>single channel</a:t>
            </a:r>
            <a:r>
              <a:rPr lang="en-US" sz="1400" dirty="0" smtClean="0">
                <a:solidFill>
                  <a:schemeClr val="tx1"/>
                </a:solidFill>
              </a:rPr>
              <a:t> or digital signal, extracted from broadband signal which is basically a stream of multiple channels. 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Out Of Band (OOB) Tuner:</a:t>
            </a:r>
            <a:r>
              <a:rPr lang="en-US" sz="1400" dirty="0" smtClean="0">
                <a:solidFill>
                  <a:schemeClr val="tx1"/>
                </a:solidFill>
              </a:rPr>
              <a:t>  This type of tuner facilitates the transfer of data between the head-end systems and the set-top box. They are widely used in cable set-top boxes for providing subscribers with medley of interactive services. Implementations of the OOB tuner tend to operate within 100 to 350 MHz frequency band. 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Return Path Tuner:  </a:t>
            </a:r>
            <a:r>
              <a:rPr lang="en-US" sz="1400" dirty="0" smtClean="0">
                <a:solidFill>
                  <a:schemeClr val="tx1"/>
                </a:solidFill>
              </a:rPr>
              <a:t>This tuner allows a subscriber to activate the return of path and send data back to the interactive services provider. Implementations of this tuner tend to operate within the 5 to 60 MHz frequency band.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E0CCCB-5882-4FE2-8848-9B11DC41035A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Demodulator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FFF1A6-9123-4E82-B660-515712524139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4267200"/>
          <a:ext cx="2743200" cy="156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41937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Transmission mechanism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821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Satellite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QPSK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821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Cable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QAM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821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Terrestrial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OFDM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357" name="TextBox 6"/>
          <p:cNvSpPr txBox="1">
            <a:spLocks noChangeArrowheads="1"/>
          </p:cNvSpPr>
          <p:nvPr/>
        </p:nvSpPr>
        <p:spPr bwMode="auto">
          <a:xfrm>
            <a:off x="2971800" y="3733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Modulation schemes in </a:t>
            </a:r>
            <a:r>
              <a:rPr lang="en-US" sz="1400" dirty="0" smtClean="0"/>
              <a:t>DTV network</a:t>
            </a:r>
            <a:endParaRPr lang="en-US" sz="1400" dirty="0"/>
          </a:p>
          <a:p>
            <a:endParaRPr lang="en-US" dirty="0"/>
          </a:p>
        </p:txBody>
      </p:sp>
      <p:sp>
        <p:nvSpPr>
          <p:cNvPr id="14358" name="Content Placeholder 7"/>
          <p:cNvSpPr>
            <a:spLocks noGrp="1"/>
          </p:cNvSpPr>
          <p:nvPr>
            <p:ph idx="1"/>
          </p:nvPr>
        </p:nvSpPr>
        <p:spPr>
          <a:xfrm>
            <a:off x="1066800" y="1219200"/>
            <a:ext cx="7086600" cy="18288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Demodulator converts the Analog signal to Digital signal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Then, it checks for errors and forward the bit stream to the </a:t>
            </a:r>
            <a:r>
              <a:rPr lang="en-US" dirty="0" err="1" smtClean="0">
                <a:solidFill>
                  <a:schemeClr val="tx1"/>
                </a:solidFill>
              </a:rPr>
              <a:t>demultiplexer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Conditional Access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Conditional Access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b="1" dirty="0" smtClean="0">
                <a:solidFill>
                  <a:schemeClr val="tx1"/>
                </a:solidFill>
              </a:rPr>
              <a:t>CA</a:t>
            </a:r>
            <a:r>
              <a:rPr lang="en-US" sz="1600" dirty="0" smtClean="0">
                <a:solidFill>
                  <a:schemeClr val="tx1"/>
                </a:solidFill>
              </a:rPr>
              <a:t>) is the protection of content by requiring certain criteria to be met before granting access to this content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Access to the content is provided only to those with </a:t>
            </a:r>
            <a:r>
              <a:rPr lang="en-US" sz="1600" b="1" dirty="0" smtClean="0">
                <a:solidFill>
                  <a:schemeClr val="tx1"/>
                </a:solidFill>
              </a:rPr>
              <a:t>valid decryption smart cards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Algorithm is proprietary to the user</a:t>
            </a:r>
          </a:p>
          <a:p>
            <a:pPr lvl="1"/>
            <a:r>
              <a:rPr lang="en-US" sz="1200" dirty="0" smtClean="0">
                <a:solidFill>
                  <a:schemeClr val="tx1"/>
                </a:solidFill>
              </a:rPr>
              <a:t>e.g. DVB Common Scrambling Algorithm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Scrambling and Encryption are used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Scrambling Vs Encryption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Scrambling</a:t>
            </a:r>
            <a:r>
              <a:rPr lang="en-US" sz="1400" dirty="0" smtClean="0">
                <a:solidFill>
                  <a:schemeClr val="tx1"/>
                </a:solidFill>
              </a:rPr>
              <a:t> is a technique used to </a:t>
            </a:r>
            <a:r>
              <a:rPr lang="en-US" sz="1400" b="1" dirty="0" smtClean="0">
                <a:solidFill>
                  <a:schemeClr val="tx1"/>
                </a:solidFill>
              </a:rPr>
              <a:t>distort or garble </a:t>
            </a:r>
            <a:r>
              <a:rPr lang="en-US" sz="1400" dirty="0" smtClean="0">
                <a:solidFill>
                  <a:schemeClr val="tx1"/>
                </a:solidFill>
              </a:rPr>
              <a:t>(a signal) so as to render it </a:t>
            </a:r>
            <a:r>
              <a:rPr lang="en-US" sz="1400" b="1" dirty="0" smtClean="0">
                <a:solidFill>
                  <a:schemeClr val="tx1"/>
                </a:solidFill>
              </a:rPr>
              <a:t>unintelligible</a:t>
            </a:r>
            <a:r>
              <a:rPr lang="en-US" sz="1400" dirty="0" smtClean="0">
                <a:solidFill>
                  <a:schemeClr val="tx1"/>
                </a:solidFill>
              </a:rPr>
              <a:t> without a special receiver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Scrambling</a:t>
            </a:r>
            <a:r>
              <a:rPr lang="en-US" sz="1400" dirty="0" smtClean="0">
                <a:solidFill>
                  <a:schemeClr val="tx1"/>
                </a:solidFill>
              </a:rPr>
              <a:t> is a form of analogue signal manipulation that is applied pseudo-randomly to analogue signals, generally under the control of an encrypted digital code that is transmitted in the </a:t>
            </a:r>
            <a:r>
              <a:rPr lang="en-US" sz="1400" b="1" dirty="0" smtClean="0">
                <a:solidFill>
                  <a:schemeClr val="tx1"/>
                </a:solidFill>
              </a:rPr>
              <a:t>vertical interval of the television signal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1400" b="1" dirty="0" smtClean="0">
                <a:solidFill>
                  <a:schemeClr val="tx1"/>
                </a:solidFill>
              </a:rPr>
              <a:t>Encryption</a:t>
            </a:r>
            <a:r>
              <a:rPr lang="en-US" sz="1400" dirty="0" smtClean="0">
                <a:solidFill>
                  <a:schemeClr val="tx1"/>
                </a:solidFill>
              </a:rPr>
              <a:t> is a process of combining the entire digital bit stream representing the digital television signal with a </a:t>
            </a:r>
            <a:r>
              <a:rPr lang="en-US" sz="1400" b="1" dirty="0" smtClean="0">
                <a:solidFill>
                  <a:schemeClr val="tx1"/>
                </a:solidFill>
              </a:rPr>
              <a:t>digital encryption code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DDBAFE-9F28-4A41-B6A9-78131B4F3E38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De-Multiplexer</a:t>
            </a: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TW" sz="1800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 err="1" smtClean="0">
                <a:solidFill>
                  <a:schemeClr val="tx1"/>
                </a:solidFill>
                <a:ea typeface="新細明體" pitchFamily="18" charset="-120"/>
              </a:rPr>
              <a:t>Demultiplexer</a:t>
            </a: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 takes an MPEG-2 transport stream and locates the required elements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2000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Audio and video streams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Broadcast data streams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Service information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Some service information for the network are also added</a:t>
            </a:r>
          </a:p>
          <a:p>
            <a:pPr lvl="1">
              <a:lnSpc>
                <a:spcPct val="80000"/>
              </a:lnSpc>
            </a:pPr>
            <a:endParaRPr lang="en-US" altLang="zh-TW" sz="2400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 err="1" smtClean="0">
                <a:solidFill>
                  <a:schemeClr val="tx1"/>
                </a:solidFill>
                <a:ea typeface="新細明體" pitchFamily="18" charset="-120"/>
              </a:rPr>
              <a:t>Demultiplexer</a:t>
            </a: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 passes these streams on to other parts of the system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Service information and data streams to the CPU (if it is interested)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Audio and video to the MPEG decoder</a:t>
            </a:r>
          </a:p>
          <a:p>
            <a:pPr lvl="1">
              <a:lnSpc>
                <a:spcPct val="80000"/>
              </a:lnSpc>
              <a:buNone/>
            </a:pPr>
            <a:endParaRPr lang="en-US" altLang="zh-TW" sz="2400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GB" sz="1800" dirty="0" smtClean="0">
                <a:solidFill>
                  <a:schemeClr val="tx1"/>
                </a:solidFill>
              </a:rPr>
              <a:t>Other data from the transport stream is thrown away</a:t>
            </a:r>
          </a:p>
          <a:p>
            <a:pPr>
              <a:lnSpc>
                <a:spcPct val="80000"/>
              </a:lnSpc>
            </a:pPr>
            <a:endParaRPr lang="en-GB" sz="18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1800" dirty="0" err="1" smtClean="0">
                <a:solidFill>
                  <a:schemeClr val="tx1"/>
                </a:solidFill>
              </a:rPr>
              <a:t>D</a:t>
            </a:r>
            <a:r>
              <a:rPr lang="en-GB" sz="1800" dirty="0" err="1" smtClean="0">
                <a:solidFill>
                  <a:schemeClr val="tx1"/>
                </a:solidFill>
              </a:rPr>
              <a:t>emultiplexer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may include section filtering capability to filter other MPEG-2 sections as requested by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MPEG Decoder</a:t>
            </a:r>
            <a:endParaRPr lang="en-GB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MPEG Decoder </a:t>
            </a:r>
            <a:r>
              <a:rPr lang="en-US" altLang="zh-TW" sz="1800" b="1" dirty="0" smtClean="0">
                <a:solidFill>
                  <a:schemeClr val="tx1"/>
                </a:solidFill>
                <a:ea typeface="新細明體" pitchFamily="18" charset="-120"/>
              </a:rPr>
              <a:t>decodes audio and video MPEG streams </a:t>
            </a: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and displays them on the screen</a:t>
            </a:r>
          </a:p>
          <a:p>
            <a:pPr>
              <a:lnSpc>
                <a:spcPct val="80000"/>
              </a:lnSpc>
            </a:pPr>
            <a:endParaRPr lang="en-US" altLang="zh-TW" sz="1800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It  may include support for graphical overlays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>
                <a:solidFill>
                  <a:schemeClr val="tx1"/>
                </a:solidFill>
              </a:rPr>
              <a:t>Cursor, graphics</a:t>
            </a:r>
          </a:p>
          <a:p>
            <a:pPr lvl="1">
              <a:lnSpc>
                <a:spcPct val="80000"/>
              </a:lnSpc>
            </a:pPr>
            <a:r>
              <a:rPr lang="en-GB" sz="1600" dirty="0" smtClean="0">
                <a:solidFill>
                  <a:schemeClr val="tx1"/>
                </a:solidFill>
              </a:rPr>
              <a:t>Some receivers support up to five graphics planes</a:t>
            </a:r>
          </a:p>
          <a:p>
            <a:pPr lvl="2">
              <a:lnSpc>
                <a:spcPct val="80000"/>
              </a:lnSpc>
            </a:pPr>
            <a:r>
              <a:rPr lang="en-GB" sz="1400" dirty="0" smtClean="0">
                <a:solidFill>
                  <a:schemeClr val="tx1"/>
                </a:solidFill>
              </a:rPr>
              <a:t>Background, video, two graphics planes, cursor</a:t>
            </a:r>
          </a:p>
          <a:p>
            <a:pPr lvl="1">
              <a:lnSpc>
                <a:spcPct val="80000"/>
              </a:lnSpc>
            </a:pPr>
            <a:endParaRPr lang="en-GB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1800" dirty="0" smtClean="0">
                <a:solidFill>
                  <a:schemeClr val="tx1"/>
                </a:solidFill>
              </a:rPr>
              <a:t>It may include support for scaling, clipping and repositioning video, but this may be limited</a:t>
            </a:r>
            <a:endParaRPr lang="en-GB" sz="2400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endParaRPr lang="en-GB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1800" dirty="0" smtClean="0">
                <a:solidFill>
                  <a:schemeClr val="tx1"/>
                </a:solidFill>
              </a:rPr>
              <a:t>It is typically combined with the graphics processor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>
                <a:solidFill>
                  <a:schemeClr val="tx1"/>
                </a:solidFill>
              </a:rPr>
              <a:t>Makes it easier to integrate different elements of the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NVRAM and Flash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NVRAM (Non Volatile RAM) stores the </a:t>
            </a:r>
            <a:r>
              <a:rPr lang="en-US" sz="1400" b="1" dirty="0" smtClean="0">
                <a:solidFill>
                  <a:schemeClr val="tx1"/>
                </a:solidFill>
              </a:rPr>
              <a:t>configuration information</a:t>
            </a:r>
            <a:r>
              <a:rPr lang="en-US" sz="1400" dirty="0" smtClean="0">
                <a:solidFill>
                  <a:schemeClr val="tx1"/>
                </a:solidFill>
              </a:rPr>
              <a:t>, which may include: 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Country Code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Language Preferences  - </a:t>
            </a:r>
            <a:r>
              <a:rPr lang="en-US" sz="1050" dirty="0" smtClean="0">
                <a:solidFill>
                  <a:schemeClr val="tx1"/>
                </a:solidFill>
              </a:rPr>
              <a:t> OSD,  Audio,  Subtitle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Audio Mode – Mono, Stereo, Left, Right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Volume Level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OSD Transparency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Last Viewed Channel – Channel No, Service ID, Service Type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Channel Lock Password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Display Parameters – Brightness, Contrast, Saturation, Tint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 Software Version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Flash stores the following  details: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Applications and system software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Frequency Database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 Database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Country Database</a:t>
            </a:r>
          </a:p>
          <a:p>
            <a:pPr lvl="1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Icons used in the platforms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000911-6365-49FB-9A85-93BF0CA6CBFA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CPU</a:t>
            </a:r>
            <a:endParaRPr lang="en-GB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CPU handles all of the other tasks in the system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Decoding and handling service information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Decoding broadcast data streams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User interaction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Running built-in or downloaded applications</a:t>
            </a:r>
          </a:p>
          <a:p>
            <a:pPr>
              <a:lnSpc>
                <a:spcPct val="80000"/>
              </a:lnSpc>
            </a:pPr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It is integrated with the MPEG-2 decoder and other components in most of the cases </a:t>
            </a:r>
          </a:p>
          <a:p>
            <a:pPr>
              <a:lnSpc>
                <a:spcPct val="80000"/>
              </a:lnSpc>
            </a:pPr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2AE65A-E8CD-4032-8E07-C14F8A6599A5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2057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600" dirty="0" smtClean="0">
                <a:solidFill>
                  <a:schemeClr val="tx1"/>
                </a:solidFill>
                <a:latin typeface="Monotype Corsiva" pitchFamily="66" charset="0"/>
              </a:rPr>
              <a:t>Thank 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FCAC27-5CD2-479C-9E2A-E75B49D0674C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3" name="Picture 4" descr="l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610600" cy="762000"/>
          </a:xfrm>
          <a:noFill/>
        </p:spPr>
        <p:txBody>
          <a:bodyPr/>
          <a:lstStyle/>
          <a:p>
            <a:r>
              <a:rPr lang="en-US" sz="2400" dirty="0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152525"/>
            <a:ext cx="7940675" cy="5019675"/>
          </a:xfrm>
          <a:solidFill>
            <a:schemeClr val="bg1"/>
          </a:solidFill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What is DTV?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Benefits of DTV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What is DTV Receiver?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Types of DTV Receiver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Hardware architecture of DTV Receiver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Tuner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Demodulator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CA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De-Multiplexer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MPEG Decoder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NVRAM and Flash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CPU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endParaRPr lang="en-US" sz="1800" b="1" dirty="0" smtClean="0"/>
          </a:p>
        </p:txBody>
      </p: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DTV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27E836-390E-4124-B9E8-6081C44D70D5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229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 smtClean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latin typeface="+mn-lt"/>
              </a:rPr>
              <a:t>Digital </a:t>
            </a:r>
            <a:r>
              <a:rPr lang="en-US" kern="0" dirty="0">
                <a:latin typeface="+mn-lt"/>
              </a:rPr>
              <a:t>Television (DTV) is a system for  transmitting, receiving and viewing </a:t>
            </a:r>
            <a:r>
              <a:rPr lang="en-US" b="1" kern="0" dirty="0">
                <a:latin typeface="+mn-lt"/>
              </a:rPr>
              <a:t>higher quality television images</a:t>
            </a:r>
            <a:r>
              <a:rPr lang="en-US" kern="0" dirty="0">
                <a:latin typeface="+mn-lt"/>
              </a:rPr>
              <a:t> and </a:t>
            </a:r>
            <a:r>
              <a:rPr lang="en-US" b="1" kern="0" dirty="0">
                <a:latin typeface="+mn-lt"/>
              </a:rPr>
              <a:t>stereo </a:t>
            </a:r>
            <a:r>
              <a:rPr lang="en-US" b="1" kern="0" dirty="0" smtClean="0">
                <a:latin typeface="+mn-lt"/>
              </a:rPr>
              <a:t>audio.</a:t>
            </a:r>
            <a:endParaRPr lang="en-US" b="1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DTV is </a:t>
            </a:r>
            <a:r>
              <a:rPr lang="en-US" b="1" kern="0" dirty="0">
                <a:latin typeface="+mn-lt"/>
              </a:rPr>
              <a:t>completely digital </a:t>
            </a:r>
            <a:r>
              <a:rPr lang="en-US" kern="0" dirty="0">
                <a:latin typeface="+mn-lt"/>
              </a:rPr>
              <a:t>and involves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Digital cameras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Digital transmission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Digital display 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The video and audio information is </a:t>
            </a:r>
            <a:r>
              <a:rPr lang="en-US" b="1" kern="0" dirty="0">
                <a:latin typeface="+mn-lt"/>
              </a:rPr>
              <a:t>digitized and compressed </a:t>
            </a:r>
            <a:r>
              <a:rPr lang="en-US" kern="0" dirty="0">
                <a:latin typeface="+mn-lt"/>
              </a:rPr>
              <a:t>using the MPEG compression standard (source coding)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dirty="0"/>
              <a:t>DTV Standards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1600" dirty="0"/>
              <a:t>  Digital Video Broadcasting (DVB)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1600" dirty="0"/>
              <a:t>  Advanced Television Systems Committee (ATSC)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1600" dirty="0"/>
              <a:t>  Integrated Services Digital Broadcasting (ISDB)</a:t>
            </a:r>
            <a:endParaRPr lang="fi-FI" sz="1600" kern="0" dirty="0">
              <a:latin typeface="Arial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Benefits of DTV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Increased </a:t>
            </a:r>
            <a:r>
              <a:rPr lang="en-US" sz="1800" b="1" dirty="0" smtClean="0">
                <a:solidFill>
                  <a:schemeClr val="tx1"/>
                </a:solidFill>
              </a:rPr>
              <a:t>channel capacity </a:t>
            </a:r>
            <a:r>
              <a:rPr lang="en-US" sz="1800" dirty="0" smtClean="0">
                <a:solidFill>
                  <a:schemeClr val="tx1"/>
                </a:solidFill>
              </a:rPr>
              <a:t>such that more channels can be offered within a fixed amount of broadcast bandwidth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Increased </a:t>
            </a:r>
            <a:r>
              <a:rPr lang="en-US" sz="1800" b="1" dirty="0" smtClean="0">
                <a:solidFill>
                  <a:schemeClr val="tx1"/>
                </a:solidFill>
              </a:rPr>
              <a:t>programming options </a:t>
            </a:r>
            <a:r>
              <a:rPr lang="en-US" sz="1800" dirty="0" smtClean="0">
                <a:solidFill>
                  <a:schemeClr val="tx1"/>
                </a:solidFill>
              </a:rPr>
              <a:t>including interactivity and Video on Demand (</a:t>
            </a:r>
            <a:r>
              <a:rPr lang="en-US" sz="1800" dirty="0" err="1" smtClean="0">
                <a:solidFill>
                  <a:schemeClr val="tx1"/>
                </a:solidFill>
              </a:rPr>
              <a:t>VoD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  <a:p>
            <a:pPr lvl="1">
              <a:lnSpc>
                <a:spcPct val="9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Improved </a:t>
            </a:r>
            <a:r>
              <a:rPr lang="en-US" sz="1800" b="1" dirty="0" smtClean="0">
                <a:solidFill>
                  <a:schemeClr val="tx1"/>
                </a:solidFill>
              </a:rPr>
              <a:t>picture quality </a:t>
            </a:r>
            <a:r>
              <a:rPr lang="en-US" sz="1800" dirty="0" smtClean="0">
                <a:solidFill>
                  <a:schemeClr val="tx1"/>
                </a:solidFill>
              </a:rPr>
              <a:t>even with a standard-definition signal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Improved </a:t>
            </a:r>
            <a:r>
              <a:rPr lang="en-US" sz="1800" b="1" dirty="0" smtClean="0">
                <a:solidFill>
                  <a:schemeClr val="tx1"/>
                </a:solidFill>
              </a:rPr>
              <a:t>security </a:t>
            </a:r>
            <a:r>
              <a:rPr lang="en-US" sz="1800" dirty="0" smtClean="0">
                <a:solidFill>
                  <a:schemeClr val="tx1"/>
                </a:solidFill>
              </a:rPr>
              <a:t>to prevent unauthorized persons from receiving </a:t>
            </a:r>
            <a:r>
              <a:rPr lang="en-US" sz="1800" dirty="0" smtClean="0">
                <a:solidFill>
                  <a:schemeClr val="tx1"/>
                </a:solidFill>
              </a:rPr>
              <a:t>services</a:t>
            </a:r>
          </a:p>
          <a:p>
            <a:pPr lvl="1">
              <a:lnSpc>
                <a:spcPct val="90000"/>
              </a:lnSpc>
            </a:pPr>
            <a:endParaRPr lang="fi-FI" sz="1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fi-FI" sz="1800" dirty="0" smtClean="0">
                <a:solidFill>
                  <a:schemeClr val="tx1"/>
                </a:solidFill>
              </a:rPr>
              <a:t>Ease of </a:t>
            </a:r>
            <a:r>
              <a:rPr lang="fi-FI" sz="1800" b="1" dirty="0" smtClean="0">
                <a:solidFill>
                  <a:schemeClr val="tx1"/>
                </a:solidFill>
              </a:rPr>
              <a:t>storing data </a:t>
            </a:r>
            <a:r>
              <a:rPr lang="fi-FI" sz="1800" dirty="0" smtClean="0">
                <a:solidFill>
                  <a:schemeClr val="tx1"/>
                </a:solidFill>
              </a:rPr>
              <a:t>for future use and </a:t>
            </a:r>
            <a:r>
              <a:rPr lang="fi-FI" sz="1800" dirty="0" smtClean="0">
                <a:solidFill>
                  <a:schemeClr val="tx1"/>
                </a:solidFill>
              </a:rPr>
              <a:t>reprocessing</a:t>
            </a:r>
          </a:p>
          <a:p>
            <a:pPr lvl="1">
              <a:lnSpc>
                <a:spcPct val="90000"/>
              </a:lnSpc>
              <a:buNone/>
            </a:pPr>
            <a:endParaRPr lang="fi-FI" sz="18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fi-FI" sz="1800" dirty="0" smtClean="0">
                <a:solidFill>
                  <a:schemeClr val="tx1"/>
                </a:solidFill>
              </a:rPr>
              <a:t>Ability to supply more services like </a:t>
            </a:r>
          </a:p>
          <a:p>
            <a:pPr lvl="2">
              <a:lnSpc>
                <a:spcPct val="90000"/>
              </a:lnSpc>
            </a:pPr>
            <a:r>
              <a:rPr lang="fi-FI" sz="1400" dirty="0" smtClean="0">
                <a:solidFill>
                  <a:schemeClr val="tx1"/>
                </a:solidFill>
              </a:rPr>
              <a:t>MHP (Multimedia Home Platform)</a:t>
            </a:r>
          </a:p>
          <a:p>
            <a:pPr lvl="2">
              <a:lnSpc>
                <a:spcPct val="90000"/>
              </a:lnSpc>
            </a:pPr>
            <a:r>
              <a:rPr lang="fi-FI" sz="1400" dirty="0" smtClean="0">
                <a:solidFill>
                  <a:schemeClr val="tx1"/>
                </a:solidFill>
              </a:rPr>
              <a:t>EPG (Electronic Program Guide)  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CC1754-D474-4539-A2A8-882A8003F77D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What is DTV receiver?</a:t>
            </a:r>
            <a:endParaRPr lang="en-GB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DTV stands for </a:t>
            </a:r>
            <a:r>
              <a:rPr lang="en-US" sz="1600" b="1" dirty="0" smtClean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igital </a:t>
            </a:r>
            <a:r>
              <a:rPr lang="en-US" sz="1600" b="1" dirty="0" err="1" smtClean="0">
                <a:solidFill>
                  <a:schemeClr val="tx1"/>
                </a:solidFill>
              </a:rPr>
              <a:t>T</a:t>
            </a:r>
            <a:r>
              <a:rPr lang="en-US" sz="1600" dirty="0" err="1" smtClean="0">
                <a:solidFill>
                  <a:schemeClr val="tx1"/>
                </a:solidFill>
              </a:rPr>
              <a:t>ele</a:t>
            </a:r>
            <a:r>
              <a:rPr lang="en-US" sz="1600" b="1" dirty="0" err="1" smtClean="0">
                <a:solidFill>
                  <a:schemeClr val="tx1"/>
                </a:solidFill>
              </a:rPr>
              <a:t>V</a:t>
            </a:r>
            <a:r>
              <a:rPr lang="en-US" sz="1600" dirty="0" err="1" smtClean="0">
                <a:solidFill>
                  <a:schemeClr val="tx1"/>
                </a:solidFill>
              </a:rPr>
              <a:t>ision</a:t>
            </a:r>
            <a:r>
              <a:rPr lang="en-US" sz="1600" dirty="0" smtClean="0">
                <a:solidFill>
                  <a:schemeClr val="tx1"/>
                </a:solidFill>
              </a:rPr>
              <a:t> -  Transmitting TV using digital signals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  <a:ea typeface="新細明體" pitchFamily="18" charset="-120"/>
              </a:rPr>
              <a:t>DTV receiver</a:t>
            </a:r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 is a set top box  that permits the reception of Digital Television.  It is usually connected to the  TV set or incorporated in the TV set</a:t>
            </a:r>
          </a:p>
          <a:p>
            <a:pPr lvl="1"/>
            <a:endParaRPr lang="en-US" altLang="zh-TW" sz="2000" dirty="0" smtClean="0">
              <a:solidFill>
                <a:schemeClr val="tx1"/>
              </a:solidFill>
              <a:ea typeface="新細明體" pitchFamily="18" charset="-12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Functions</a:t>
            </a:r>
          </a:p>
          <a:p>
            <a:pPr lvl="1"/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Receives digital TV broadcasts from a cable, satellite or terrestrial network</a:t>
            </a:r>
          </a:p>
          <a:p>
            <a:pPr lvl="1"/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Decodes the incoming signal</a:t>
            </a:r>
          </a:p>
          <a:p>
            <a:pPr lvl="1"/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Displays good quality pictures </a:t>
            </a:r>
          </a:p>
          <a:p>
            <a:pPr lvl="1"/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Outputs  digital </a:t>
            </a:r>
            <a:r>
              <a:rPr lang="en-US" altLang="zh-TW" sz="1600" b="1" dirty="0" smtClean="0">
                <a:solidFill>
                  <a:schemeClr val="tx1"/>
                </a:solidFill>
                <a:ea typeface="新細明體" pitchFamily="18" charset="-120"/>
              </a:rPr>
              <a:t>surround sound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Renders internet services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Provides interactive games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Surround Sound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106680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An audio recording and playback system that uses </a:t>
            </a:r>
            <a:r>
              <a:rPr lang="en-US" sz="1600" b="1" dirty="0" smtClean="0">
                <a:solidFill>
                  <a:schemeClr val="tx1"/>
                </a:solidFill>
              </a:rPr>
              <a:t>five or more audio channels</a:t>
            </a:r>
            <a:r>
              <a:rPr lang="en-US" sz="1600" dirty="0" smtClean="0">
                <a:solidFill>
                  <a:schemeClr val="tx1"/>
                </a:solidFill>
              </a:rPr>
              <a:t> plus a </a:t>
            </a:r>
            <a:r>
              <a:rPr lang="en-US" sz="1600" b="1" dirty="0" smtClean="0">
                <a:solidFill>
                  <a:schemeClr val="tx1"/>
                </a:solidFill>
              </a:rPr>
              <a:t>subwoofer channel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8227DB-65F7-4CD0-9292-B2A8A24E46ED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8197" name="Picture 4" descr="51CHAN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62200"/>
            <a:ext cx="2819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 descr="71CHAN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438400"/>
            <a:ext cx="2209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61CHAN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514600"/>
            <a:ext cx="26289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Types of Digital TV Receiver</a:t>
            </a:r>
            <a:endParaRPr lang="en-GB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Set-top box (STB)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Separate box to be connected  for receiving Digital data and is connected to a analog TV</a:t>
            </a:r>
          </a:p>
          <a:p>
            <a:pPr lvl="2">
              <a:defRPr/>
            </a:pPr>
            <a:endParaRPr lang="en-US" altLang="zh-TW" sz="1050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Integrated Digital TV (IDTV)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Receiver is built into a TV set 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Can receive digital or analog broadcasts with no extra hardware</a:t>
            </a:r>
          </a:p>
          <a:p>
            <a:pPr>
              <a:defRPr/>
            </a:pPr>
            <a:endParaRPr lang="en-GB" sz="16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PC with digital tuner card</a:t>
            </a:r>
          </a:p>
          <a:p>
            <a:pPr lvl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pitchFamily="18" charset="-120"/>
              </a:rPr>
              <a:t>Similar to analog TV tuners, except it decodes digital TV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6D770B-D1C9-4AF6-945F-81C6BF2ACD3C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024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8" y="1066800"/>
            <a:ext cx="8086725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Set Top Box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US" dirty="0" smtClean="0"/>
              <a:t>SP/DIF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953000" cy="54102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SP/DIF </a:t>
            </a:r>
            <a:r>
              <a:rPr lang="en-US" sz="1400" dirty="0" smtClean="0">
                <a:solidFill>
                  <a:schemeClr val="tx1"/>
                </a:solidFill>
              </a:rPr>
              <a:t>stands for</a:t>
            </a:r>
            <a:r>
              <a:rPr lang="en-US" sz="1400" b="1" dirty="0" smtClean="0">
                <a:solidFill>
                  <a:schemeClr val="tx1"/>
                </a:solidFill>
              </a:rPr>
              <a:t> S</a:t>
            </a:r>
            <a:r>
              <a:rPr lang="en-US" sz="1400" dirty="0" smtClean="0">
                <a:solidFill>
                  <a:schemeClr val="tx1"/>
                </a:solidFill>
              </a:rPr>
              <a:t>ony/</a:t>
            </a:r>
            <a:r>
              <a:rPr lang="en-US" sz="1400" b="1" dirty="0" smtClean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hilips </a:t>
            </a:r>
            <a:r>
              <a:rPr lang="en-US" sz="1400" b="1" dirty="0" smtClean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igital </a:t>
            </a:r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dirty="0" err="1" smtClean="0">
                <a:solidFill>
                  <a:schemeClr val="tx1"/>
                </a:solidFill>
              </a:rPr>
              <a:t>nter</a:t>
            </a:r>
            <a:r>
              <a:rPr lang="en-US" sz="1400" b="1" dirty="0" err="1" smtClean="0">
                <a:solidFill>
                  <a:schemeClr val="tx1"/>
                </a:solidFill>
              </a:rPr>
              <a:t>F</a:t>
            </a:r>
            <a:r>
              <a:rPr lang="en-US" sz="1400" dirty="0" err="1" smtClean="0">
                <a:solidFill>
                  <a:schemeClr val="tx1"/>
                </a:solidFill>
              </a:rPr>
              <a:t>ace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It is a serial interface for transferring digital audio from CD and DVD players to amplifiers and TVs.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It is typically used to transmit PCM and Dolby Digital 5.1, but is not tied to any sampling rate or audio standard.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S/PDIF uses unbalanced 75 ohm coaxial cable up to 10 meters with </a:t>
            </a:r>
            <a:r>
              <a:rPr lang="en-US" sz="1400" b="1" dirty="0" smtClean="0">
                <a:solidFill>
                  <a:schemeClr val="tx1"/>
                </a:solidFill>
              </a:rPr>
              <a:t>RCA connectors </a:t>
            </a:r>
            <a:r>
              <a:rPr lang="en-US" sz="1400" dirty="0" smtClean="0">
                <a:solidFill>
                  <a:schemeClr val="tx1"/>
                </a:solidFill>
              </a:rPr>
              <a:t>or optical fiber terminated with a </a:t>
            </a:r>
            <a:r>
              <a:rPr lang="en-US" sz="1400" dirty="0" err="1" smtClean="0">
                <a:solidFill>
                  <a:schemeClr val="tx1"/>
                </a:solidFill>
              </a:rPr>
              <a:t>Toslink</a:t>
            </a:r>
            <a:r>
              <a:rPr lang="en-US" sz="1400" dirty="0" smtClean="0">
                <a:solidFill>
                  <a:schemeClr val="tx1"/>
                </a:solidFill>
              </a:rPr>
              <a:t> (Toshiba link) connector.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AES/EBU </a:t>
            </a:r>
            <a:r>
              <a:rPr lang="en-US" sz="1400" dirty="0" smtClean="0">
                <a:solidFill>
                  <a:schemeClr val="tx1"/>
                </a:solidFill>
              </a:rPr>
              <a:t> is the professional version of S/PDIF and uses a higher signal voltage.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They both support the same audio data with slight differences in the frame bits.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Conversion between these interfaces must be handled with electronic circuits, not by adapting one connector to another. </a:t>
            </a:r>
            <a:br>
              <a:rPr lang="en-US" sz="1400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05BADE-1FCB-4FC4-9748-895CA2220FFA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1269" name="Picture 4" descr="SPDIF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295400"/>
            <a:ext cx="32956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|52.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1237</Words>
  <Application>Microsoft Office PowerPoint</Application>
  <PresentationFormat>On-screen Show (4:3)</PresentationFormat>
  <Paragraphs>217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DTV Receiver – Hardware Architecture</vt:lpstr>
      <vt:lpstr>Topics</vt:lpstr>
      <vt:lpstr>What is DTV</vt:lpstr>
      <vt:lpstr>Benefits of DTV</vt:lpstr>
      <vt:lpstr>What is DTV receiver?</vt:lpstr>
      <vt:lpstr>Surround Sound</vt:lpstr>
      <vt:lpstr>Types of Digital TV Receiver</vt:lpstr>
      <vt:lpstr>Set Top Box </vt:lpstr>
      <vt:lpstr>SP/DIF</vt:lpstr>
      <vt:lpstr>Hardware Architecture of DTV </vt:lpstr>
      <vt:lpstr>Tuner </vt:lpstr>
      <vt:lpstr>Demodulator</vt:lpstr>
      <vt:lpstr>Conditional Access</vt:lpstr>
      <vt:lpstr>De-Multiplexer</vt:lpstr>
      <vt:lpstr>MPEG Decoder</vt:lpstr>
      <vt:lpstr>NVRAM and Flash</vt:lpstr>
      <vt:lpstr>CPU</vt:lpstr>
      <vt:lpstr>Slide 18</vt:lpstr>
      <vt:lpstr>Slide 19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</dc:title>
  <cp:lastModifiedBy>soumya_r</cp:lastModifiedBy>
  <cp:revision>378</cp:revision>
  <dcterms:created xsi:type="dcterms:W3CDTF">2005-08-31T12:40:43Z</dcterms:created>
  <dcterms:modified xsi:type="dcterms:W3CDTF">2010-06-29T05:28:46Z</dcterms:modified>
</cp:coreProperties>
</file>