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7" r:id="rId3"/>
    <p:sldId id="354" r:id="rId4"/>
    <p:sldId id="330" r:id="rId5"/>
    <p:sldId id="352" r:id="rId6"/>
    <p:sldId id="359" r:id="rId7"/>
    <p:sldId id="357" r:id="rId8"/>
    <p:sldId id="358" r:id="rId9"/>
    <p:sldId id="360" r:id="rId10"/>
    <p:sldId id="353" r:id="rId11"/>
    <p:sldId id="356" r:id="rId12"/>
    <p:sldId id="361" r:id="rId13"/>
    <p:sldId id="261" r:id="rId1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234" autoAdjust="0"/>
    <p:restoredTop sz="92240" autoAdjust="0"/>
  </p:normalViewPr>
  <p:slideViewPr>
    <p:cSldViewPr>
      <p:cViewPr>
        <p:scale>
          <a:sx n="71" d="100"/>
          <a:sy n="71" d="100"/>
        </p:scale>
        <p:origin x="-1380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2F73A80-9D11-4DB0-942E-9BB3B0ADB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75053-0C2E-4496-83AD-34097F953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F0F038-5C15-4ED0-A808-BE4942BDD621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66305-EF9D-4547-B3FF-CE3CEE4FE119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510213" cy="4183063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sz="10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F8EE0-02E7-474D-A45E-C9C4A03B4148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/>
          <a:srcRect b="2217"/>
          <a:stretch>
            <a:fillRect/>
          </a:stretch>
        </p:blipFill>
        <p:spPr bwMode="auto">
          <a:xfrm>
            <a:off x="0" y="-76200"/>
            <a:ext cx="91249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9A497-0A19-4501-9B82-9FA822865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F4D76-375D-47A2-AB2C-AC8B6CF4B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8CBE9-5AE5-41B7-AFFC-12644D07D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84AF5-7189-46F0-8BF3-671A68448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76C7B-D806-421B-8346-8C0DEA5BE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6F0CD-0F7F-4629-9108-26493FC1F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6B442-80D2-4137-B8E7-AC75C886B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60241-6D5A-4457-853A-D4F8A9C66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1473A-D629-4AF6-9FF7-1AB0B1C9A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1D57E-1CAF-4F65-B2D0-753E30C49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CE2DC-CBCA-450D-AAB0-395991D35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4"/>
          <a:srcRect t="71330" b="-49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2EE22F73-6B41-4BFD-8996-1FB249011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1969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DTV Receiver – Software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Electronic Program Guide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525963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EPG is a electronic equivalent of </a:t>
            </a:r>
            <a:r>
              <a:rPr lang="en-US" sz="1800" b="1" dirty="0" smtClean="0">
                <a:solidFill>
                  <a:schemeClr val="tx1"/>
                </a:solidFill>
              </a:rPr>
              <a:t>TV events page in newspaper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EPG provide detail information about the </a:t>
            </a:r>
            <a:r>
              <a:rPr lang="en-US" sz="1800" b="1" dirty="0" smtClean="0">
                <a:solidFill>
                  <a:schemeClr val="tx1"/>
                </a:solidFill>
              </a:rPr>
              <a:t>event schedule </a:t>
            </a:r>
            <a:r>
              <a:rPr lang="en-US" sz="1800" dirty="0" smtClean="0">
                <a:solidFill>
                  <a:schemeClr val="tx1"/>
                </a:solidFill>
              </a:rPr>
              <a:t>such as start time, duration, rating etc.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Events are classified in different categories such as Sports, Movies, News, etc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EPG also provides </a:t>
            </a:r>
            <a:r>
              <a:rPr lang="en-US" sz="1800" b="1" dirty="0" smtClean="0">
                <a:solidFill>
                  <a:schemeClr val="tx1"/>
                </a:solidFill>
              </a:rPr>
              <a:t>short and long description about the event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EIT Present/Following table will carry </a:t>
            </a:r>
            <a:r>
              <a:rPr lang="en-US" sz="1800" b="1" dirty="0" smtClean="0">
                <a:solidFill>
                  <a:schemeClr val="tx1"/>
                </a:solidFill>
              </a:rPr>
              <a:t>current/next event information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EIT0-15 tables will carry </a:t>
            </a:r>
            <a:r>
              <a:rPr lang="en-US" sz="1800" b="1" dirty="0" smtClean="0">
                <a:solidFill>
                  <a:schemeClr val="tx1"/>
                </a:solidFill>
              </a:rPr>
              <a:t>schedule event information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EPG database for </a:t>
            </a:r>
            <a:r>
              <a:rPr lang="en-US" sz="1800" b="1" dirty="0" smtClean="0">
                <a:solidFill>
                  <a:schemeClr val="tx1"/>
                </a:solidFill>
              </a:rPr>
              <a:t>maintaining all the event information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2605AF-ABDC-41E3-98E9-69673167CB3D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UI Framework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5181600" cy="5257800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GUI Framework will have common logic used by applications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Provide controls such as list, button etc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Provide region management such creation, deletion etc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Provide support for palette, Bitmap display, drawing routine etc.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Provide support for color conversion routines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Provide fonts support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Support for compression for icons and bitmaps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4C6853-2CD9-48EA-B08F-FC34924092F4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295400"/>
            <a:ext cx="3886200" cy="3276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2AE65A-E8CD-4032-8E07-C14F8A6599A5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229600" cy="2057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600" dirty="0" smtClean="0">
                <a:solidFill>
                  <a:schemeClr val="tx1"/>
                </a:solidFill>
                <a:latin typeface="Monotype Corsiva" pitchFamily="66" charset="0"/>
              </a:rPr>
              <a:t>Thank 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FCAC27-5CD2-479C-9E2A-E75B49D0674C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2773" name="Picture 4" descr="la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610600" cy="762000"/>
          </a:xfrm>
          <a:noFill/>
        </p:spPr>
        <p:txBody>
          <a:bodyPr/>
          <a:lstStyle/>
          <a:p>
            <a:r>
              <a:rPr lang="en-US" sz="2400" dirty="0" smtClean="0"/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152525"/>
            <a:ext cx="7940675" cy="4791075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Software Architecture of DTV Receiver 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Middleware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SI Parser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Database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Teletext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Subtitle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EPG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UI Framework</a:t>
            </a:r>
          </a:p>
          <a:p>
            <a:endParaRPr lang="en-US" sz="2400" b="1" dirty="0" smtClean="0"/>
          </a:p>
        </p:txBody>
      </p:sp>
    </p:spTree>
    <p:custDataLst>
      <p:tags r:id="rId1"/>
    </p:custData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Software Architecture of DTV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0B3606-F305-40A5-9FAD-F0CCA2CFB2B7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71613"/>
            <a:ext cx="8915400" cy="485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Middleware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DTV Middleware provides a common software platform for application development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It is usually a C or Java code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Every middleware platform has basically the same features </a:t>
            </a:r>
          </a:p>
          <a:p>
            <a:pPr lvl="1">
              <a:lnSpc>
                <a:spcPct val="9000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e,g</a:t>
            </a:r>
            <a:r>
              <a:rPr lang="en-US" sz="1400" dirty="0" smtClean="0">
                <a:solidFill>
                  <a:schemeClr val="tx1"/>
                </a:solidFill>
              </a:rPr>
              <a:t>.  Graphics &amp; video manipulation, return channel access, access to service information, etc.</a:t>
            </a:r>
          </a:p>
          <a:p>
            <a:pPr>
              <a:lnSpc>
                <a:spcPct val="90000"/>
              </a:lnSpc>
            </a:pPr>
            <a:endParaRPr lang="en-US" sz="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Various </a:t>
            </a:r>
            <a:r>
              <a:rPr lang="en-US" sz="1600" b="1" dirty="0" smtClean="0">
                <a:solidFill>
                  <a:schemeClr val="tx1"/>
                </a:solidFill>
              </a:rPr>
              <a:t>modules of DTV  Middleware </a:t>
            </a:r>
            <a:r>
              <a:rPr lang="en-US" sz="1600" dirty="0" smtClean="0">
                <a:solidFill>
                  <a:schemeClr val="tx1"/>
                </a:solidFill>
              </a:rPr>
              <a:t>are: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SI Parser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Service Database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Tele text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Subtitles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EPG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Parental Control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UI Framework</a:t>
            </a: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endParaRPr 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SI Parser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3352800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SI (Service Information) Parser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SI is responsible for collecting MPEG,DVB tables and Parsing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SI is also responsible for parsing all the descriptors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Updates database with service and events information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Monitor the version change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Generally SI parser module is divided as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SI Capture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SI Parser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Service Database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Used for storing service and tuning information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Interfaces to be provided to application such as add, delete, move, sort, store, reload etc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Common database interface API’s for accessing service data from the different database 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30375A-521A-42C4-8D0A-018F20D41419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smtClean="0"/>
              <a:t>Database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5410200" cy="4525963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Used for storing service and tuning information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Interfaces to be provided to application such as add, delete, move, sort, store, reload etc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Common database interface API’s for accessing service data from the different databases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Pan-European requirements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Service Replacement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Logical Channel Number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Parental Control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Duplicate Service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564489-495F-4BA7-B393-465D0184842C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209800"/>
            <a:ext cx="3438525" cy="2600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Teletext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5486400" cy="4525963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Teletext provides public information such as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 Local Weather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 Sports News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 Train Timings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 Stock Exchange etc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Teletext is organized as magazines and pages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Users can navigate through either through embedded links of by page numbers directly.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Teletext Service is carried in a separate PID and is broadcast periodically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Typically these pages are </a:t>
            </a:r>
            <a:r>
              <a:rPr lang="en-US" sz="1600" b="1" dirty="0" smtClean="0">
                <a:solidFill>
                  <a:schemeClr val="tx1"/>
                </a:solidFill>
              </a:rPr>
              <a:t>cached</a:t>
            </a:r>
            <a:r>
              <a:rPr lang="en-US" sz="1600" dirty="0" smtClean="0">
                <a:solidFill>
                  <a:schemeClr val="tx1"/>
                </a:solidFill>
              </a:rPr>
              <a:t> in memory for faster access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8E09BF-63C6-43AB-8E68-1708D6008D7A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286000"/>
            <a:ext cx="32575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Subtitle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5257800" cy="4525963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Subtitle is a visual representation of speech (audio)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 For Languages other than transmitted audio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 For hearing impaired persons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Subtitles are transmitted as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 Text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 Graphics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Subtitles are of 2 types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 Open - Part of video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 Closed – Can be hidden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Subtitles comes as PES packets in a separate PID</a:t>
            </a:r>
          </a:p>
          <a:p>
            <a:pPr>
              <a:buFont typeface="Wingdings" pitchFamily="2" charset="2"/>
              <a:buNone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166C7C-C59E-49A5-964D-A4E766E52F36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35623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Subtitle (contd)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They need to extracted, decoded and overlaid on video.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 Graphics Subtitles are </a:t>
            </a:r>
            <a:r>
              <a:rPr lang="en-US" sz="1400" b="1" dirty="0" smtClean="0">
                <a:solidFill>
                  <a:schemeClr val="tx1"/>
                </a:solidFill>
              </a:rPr>
              <a:t>RLE (Run Length Encoding) </a:t>
            </a:r>
            <a:r>
              <a:rPr lang="en-US" sz="1400" dirty="0" smtClean="0">
                <a:solidFill>
                  <a:schemeClr val="tx1"/>
                </a:solidFill>
              </a:rPr>
              <a:t>encoded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 Indexed Formats are used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 Overlays can timeout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Subtitles are synched with the video based on their presentation time stamps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Subtitles are organized hierarchically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 Page – Entire Canvas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 Regions - Rectangular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 Objects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817196F-E68C-4E1D-86A3-85F99167DCBC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6|52.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576</Words>
  <Application>Microsoft Office PowerPoint</Application>
  <PresentationFormat>On-screen Show (4:3)</PresentationFormat>
  <Paragraphs>108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DTV Receiver – Software Architecture</vt:lpstr>
      <vt:lpstr>Topics</vt:lpstr>
      <vt:lpstr>Software Architecture of DTV</vt:lpstr>
      <vt:lpstr>Middleware</vt:lpstr>
      <vt:lpstr>SI Parser</vt:lpstr>
      <vt:lpstr>Database</vt:lpstr>
      <vt:lpstr>Teletext</vt:lpstr>
      <vt:lpstr>Subtitle</vt:lpstr>
      <vt:lpstr>Subtitle (contd)</vt:lpstr>
      <vt:lpstr>Electronic Program Guide</vt:lpstr>
      <vt:lpstr>UI Framework</vt:lpstr>
      <vt:lpstr>Slide 12</vt:lpstr>
      <vt:lpstr>Slide 13</vt:lpstr>
    </vt:vector>
  </TitlesOfParts>
  <Company>HCL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</dc:title>
  <cp:lastModifiedBy>ramaprabhac</cp:lastModifiedBy>
  <cp:revision>374</cp:revision>
  <dcterms:created xsi:type="dcterms:W3CDTF">2005-08-31T12:40:43Z</dcterms:created>
  <dcterms:modified xsi:type="dcterms:W3CDTF">2009-03-18T08:27:04Z</dcterms:modified>
</cp:coreProperties>
</file>