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9" r:id="rId2"/>
    <p:sldMasterId id="2147483721" r:id="rId3"/>
    <p:sldMasterId id="2147483733" r:id="rId4"/>
    <p:sldMasterId id="2147483746" r:id="rId5"/>
    <p:sldMasterId id="2147483758" r:id="rId6"/>
  </p:sldMasterIdLst>
  <p:notesMasterIdLst>
    <p:notesMasterId r:id="rId29"/>
  </p:notesMasterIdLst>
  <p:sldIdLst>
    <p:sldId id="256" r:id="rId7"/>
    <p:sldId id="278" r:id="rId8"/>
    <p:sldId id="279" r:id="rId9"/>
    <p:sldId id="280" r:id="rId10"/>
    <p:sldId id="281" r:id="rId11"/>
    <p:sldId id="282" r:id="rId12"/>
    <p:sldId id="283" r:id="rId13"/>
    <p:sldId id="284" r:id="rId14"/>
    <p:sldId id="286" r:id="rId15"/>
    <p:sldId id="285" r:id="rId16"/>
    <p:sldId id="287" r:id="rId17"/>
    <p:sldId id="288" r:id="rId18"/>
    <p:sldId id="289" r:id="rId19"/>
    <p:sldId id="290" r:id="rId20"/>
    <p:sldId id="291" r:id="rId21"/>
    <p:sldId id="292" r:id="rId22"/>
    <p:sldId id="293" r:id="rId23"/>
    <p:sldId id="294" r:id="rId24"/>
    <p:sldId id="295" r:id="rId25"/>
    <p:sldId id="297" r:id="rId26"/>
    <p:sldId id="296" r:id="rId27"/>
    <p:sldId id="27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02" autoAdjust="0"/>
  </p:normalViewPr>
  <p:slideViewPr>
    <p:cSldViewPr snapToGrid="0">
      <p:cViewPr>
        <p:scale>
          <a:sx n="78" d="100"/>
          <a:sy n="78" d="100"/>
        </p:scale>
        <p:origin x="-672"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302BFF-3EE6-47C7-8BFB-77E37E6BCF9C}" type="datetimeFigureOut">
              <a:rPr lang="en-US" smtClean="0"/>
              <a:pPr/>
              <a:t>6/11/2008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C87A0D-F6FA-429A-B1B8-5D6182F9AC1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C87A0D-F6FA-429A-B1B8-5D6182F9AC1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C87A0D-F6FA-429A-B1B8-5D6182F9AC1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C87A0D-F6FA-429A-B1B8-5D6182F9AC1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C87A0D-F6FA-429A-B1B8-5D6182F9AC1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C87A0D-F6FA-429A-B1B8-5D6182F9AC1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C87A0D-F6FA-429A-B1B8-5D6182F9AC1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C87A0D-F6FA-429A-B1B8-5D6182F9AC1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C87A0D-F6FA-429A-B1B8-5D6182F9AC1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C87A0D-F6FA-429A-B1B8-5D6182F9AC1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C87A0D-F6FA-429A-B1B8-5D6182F9AC1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C87A0D-F6FA-429A-B1B8-5D6182F9AC1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C87A0D-F6FA-429A-B1B8-5D6182F9AC1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C87A0D-F6FA-429A-B1B8-5D6182F9AC1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C87A0D-F6FA-429A-B1B8-5D6182F9AC1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dt" sz="quarter" idx="1"/>
          </p:nvPr>
        </p:nvSpPr>
        <p:spPr bwMode="auto">
          <a:noFill/>
          <a:ln>
            <a:miter lim="800000"/>
            <a:headEnd/>
            <a:tailEnd/>
          </a:ln>
        </p:spPr>
        <p:txBody>
          <a:bodyPr wrap="square" numCol="1" anchor="t" anchorCtr="0" compatLnSpc="1">
            <a:prstTxWarp prst="textNoShape">
              <a:avLst/>
            </a:prstTxWarp>
          </a:bodyPr>
          <a:lstStyle/>
          <a:p>
            <a:fld id="{163AFAFA-BE0F-4672-8E35-848556D0877D}" type="datetime8">
              <a:rPr lang="en-US" smtClean="0"/>
              <a:pPr/>
              <a:t>6/11/2008 10:55 AM</a:t>
            </a:fld>
            <a:endParaRPr lang="en-US" smtClean="0"/>
          </a:p>
        </p:txBody>
      </p:sp>
      <p:sp>
        <p:nvSpPr>
          <p:cNvPr id="36867"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p:txBody>
      </p:sp>
      <p:sp>
        <p:nvSpPr>
          <p:cNvPr id="3686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E72A7AB-8057-4A49-8418-761F6F0B672B}" type="slidenum">
              <a:rPr lang="en-US" smtClean="0"/>
              <a:pPr/>
              <a:t>22</a:t>
            </a:fld>
            <a:endParaRPr lang="en-US" smtClean="0"/>
          </a:p>
        </p:txBody>
      </p:sp>
      <p:sp>
        <p:nvSpPr>
          <p:cNvPr id="36869" name="Rectangle 4"/>
          <p:cNvSpPr>
            <a:spLocks noGrp="1" noRot="1" noChangeAspect="1" noChangeArrowheads="1" noTextEdit="1"/>
          </p:cNvSpPr>
          <p:nvPr>
            <p:ph type="sldImg"/>
          </p:nvPr>
        </p:nvSpPr>
        <p:spPr bwMode="auto">
          <a:noFill/>
          <a:ln>
            <a:solidFill>
              <a:srgbClr val="000000"/>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C87A0D-F6FA-429A-B1B8-5D6182F9AC1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C87A0D-F6FA-429A-B1B8-5D6182F9AC1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C87A0D-F6FA-429A-B1B8-5D6182F9AC1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C87A0D-F6FA-429A-B1B8-5D6182F9AC1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C87A0D-F6FA-429A-B1B8-5D6182F9AC1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C87A0D-F6FA-429A-B1B8-5D6182F9AC1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C87A0D-F6FA-429A-B1B8-5D6182F9AC1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0363" y="228600"/>
            <a:ext cx="2128837" cy="3403600"/>
          </a:xfrm>
        </p:spPr>
        <p:txBody>
          <a:bodyPr vert="eaVert"/>
          <a:lstStyle/>
          <a:p>
            <a:r>
              <a:rPr lang="en-US" smtClean="0"/>
              <a:t>Click to add title</a:t>
            </a:r>
            <a:endParaRPr lang="en-US"/>
          </a:p>
        </p:txBody>
      </p:sp>
      <p:sp>
        <p:nvSpPr>
          <p:cNvPr id="3" name="Vertical Text Placeholder 2"/>
          <p:cNvSpPr>
            <a:spLocks noGrp="1"/>
          </p:cNvSpPr>
          <p:nvPr>
            <p:ph type="body" orient="vert" idx="1"/>
          </p:nvPr>
        </p:nvSpPr>
        <p:spPr>
          <a:xfrm>
            <a:off x="323850" y="228600"/>
            <a:ext cx="6234113" cy="340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7638"/>
            <a:ext cx="4144963"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8363" y="1417638"/>
            <a:ext cx="4146550"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0363" y="228600"/>
            <a:ext cx="2128837" cy="3403600"/>
          </a:xfrm>
        </p:spPr>
        <p:txBody>
          <a:bodyPr vert="eaVert"/>
          <a:lstStyle/>
          <a:p>
            <a:r>
              <a:rPr lang="en-US" smtClean="0"/>
              <a:t>Click to add title</a:t>
            </a:r>
            <a:endParaRPr lang="en-US"/>
          </a:p>
        </p:txBody>
      </p:sp>
      <p:sp>
        <p:nvSpPr>
          <p:cNvPr id="3" name="Vertical Text Placeholder 2"/>
          <p:cNvSpPr>
            <a:spLocks noGrp="1"/>
          </p:cNvSpPr>
          <p:nvPr>
            <p:ph type="body" orient="vert" idx="1"/>
          </p:nvPr>
        </p:nvSpPr>
        <p:spPr>
          <a:xfrm>
            <a:off x="323850" y="228600"/>
            <a:ext cx="6234113" cy="340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7638"/>
            <a:ext cx="4144963"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8363" y="1417638"/>
            <a:ext cx="4146550"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0363" y="228600"/>
            <a:ext cx="2128837" cy="3403600"/>
          </a:xfrm>
        </p:spPr>
        <p:txBody>
          <a:bodyPr vert="eaVert"/>
          <a:lstStyle/>
          <a:p>
            <a:r>
              <a:rPr lang="en-US" smtClean="0"/>
              <a:t>Click to add title</a:t>
            </a:r>
            <a:endParaRPr lang="en-US"/>
          </a:p>
        </p:txBody>
      </p:sp>
      <p:sp>
        <p:nvSpPr>
          <p:cNvPr id="3" name="Vertical Text Placeholder 2"/>
          <p:cNvSpPr>
            <a:spLocks noGrp="1"/>
          </p:cNvSpPr>
          <p:nvPr>
            <p:ph type="body" orient="vert" idx="1"/>
          </p:nvPr>
        </p:nvSpPr>
        <p:spPr>
          <a:xfrm>
            <a:off x="323850" y="228600"/>
            <a:ext cx="6234113" cy="340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757130"/>
          </a:xfrm>
        </p:spPr>
        <p:txBody>
          <a:bodyPr/>
          <a:lstStyle>
            <a:lvl1pPr>
              <a:defRPr baseline="0">
                <a:latin typeface="+mn-lt"/>
              </a:defRPr>
            </a:lvl1pPr>
          </a:lstStyle>
          <a:p>
            <a:r>
              <a:rPr lang="en-US" dirty="0" smtClean="0"/>
              <a:t>Name of your presentation</a:t>
            </a:r>
            <a:endParaRPr lang="en-US" dirty="0"/>
          </a:p>
        </p:txBody>
      </p:sp>
      <p:sp>
        <p:nvSpPr>
          <p:cNvPr id="3" name="Subtitle 2"/>
          <p:cNvSpPr>
            <a:spLocks noGrp="1"/>
          </p:cNvSpPr>
          <p:nvPr>
            <p:ph type="subTitle" idx="1" hasCustomPrompt="1"/>
          </p:nvPr>
        </p:nvSpPr>
        <p:spPr>
          <a:xfrm>
            <a:off x="1371600" y="3886200"/>
            <a:ext cx="6400800" cy="535531"/>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Your name and Title, Contacts</a:t>
            </a:r>
            <a:endParaRPr lang="en-US" dirty="0"/>
          </a:p>
        </p:txBody>
      </p:sp>
      <p:sp>
        <p:nvSpPr>
          <p:cNvPr id="5" name="TextBox 4"/>
          <p:cNvSpPr txBox="1"/>
          <p:nvPr/>
        </p:nvSpPr>
        <p:spPr>
          <a:xfrm>
            <a:off x="3250611" y="154858"/>
            <a:ext cx="2589752" cy="276999"/>
          </a:xfrm>
          <a:prstGeom prst="rect">
            <a:avLst/>
          </a:prstGeom>
          <a:noFill/>
        </p:spPr>
        <p:txBody>
          <a:bodyPr wrap="square" rtlCol="0">
            <a:spAutoFit/>
          </a:bodyPr>
          <a:lstStyle/>
          <a:p>
            <a:r>
              <a:rPr lang="en-US" sz="1200" baseline="0" dirty="0" smtClean="0"/>
              <a:t>Spring 2008,  Redmond,  Washington</a:t>
            </a:r>
            <a:endParaRPr lang="en-US" sz="1200" dirty="0"/>
          </a:p>
        </p:txBody>
      </p:sp>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smtClean="0"/>
              <a:t>Click to edit Master title style</a:t>
            </a:r>
            <a:endParaRPr lang="en-US"/>
          </a:p>
        </p:txBody>
      </p:sp>
      <p:sp>
        <p:nvSpPr>
          <p:cNvPr id="3" name="Content Placeholder 2"/>
          <p:cNvSpPr>
            <a:spLocks noGrp="1"/>
          </p:cNvSpPr>
          <p:nvPr>
            <p:ph sz="half" idx="1"/>
          </p:nvPr>
        </p:nvSpPr>
        <p:spPr>
          <a:xfrm>
            <a:off x="381000" y="1417638"/>
            <a:ext cx="4144963"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8363" y="1417638"/>
            <a:ext cx="4146550"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57130"/>
          </a:xfrm>
        </p:spPr>
        <p:txBody>
          <a:bodyPr/>
          <a:lstStyle>
            <a:lvl1pPr>
              <a:defRPr>
                <a:latin typeface="+mn-lt"/>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7638"/>
            <a:ext cx="4144963"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8363" y="1417638"/>
            <a:ext cx="4146550"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smtClean="0"/>
              <a:t>Click to edit Master title style</a:t>
            </a:r>
            <a:endParaRPr lang="en-US"/>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0363" y="228600"/>
            <a:ext cx="2128837" cy="340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228600"/>
            <a:ext cx="6234113" cy="340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7638"/>
            <a:ext cx="4144963"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8363" y="1417638"/>
            <a:ext cx="4146550"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0363" y="228600"/>
            <a:ext cx="2128837" cy="340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228600"/>
            <a:ext cx="6234113" cy="340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7638"/>
            <a:ext cx="4144963"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8363" y="1417638"/>
            <a:ext cx="4146550"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0363" y="228600"/>
            <a:ext cx="2128837" cy="340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228600"/>
            <a:ext cx="6234113" cy="340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5.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image" Target="../media/image4.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3.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6" Type="http://schemas.openxmlformats.org/officeDocument/2006/relationships/image" Target="../media/image4.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3.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6.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image" Target="../media/image4.png"/><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6.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image" Target="../media/image4.png"/><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3850" y="228600"/>
            <a:ext cx="8515350" cy="750888"/>
          </a:xfrm>
          <a:prstGeom prst="rect">
            <a:avLst/>
          </a:prstGeom>
          <a:noFill/>
          <a:ln w="9525">
            <a:noFill/>
            <a:miter lim="800000"/>
            <a:headEnd/>
            <a:tailEnd/>
          </a:ln>
          <a:effectLst/>
        </p:spPr>
        <p:txBody>
          <a:bodyPr vert="horz" wrap="square" lIns="91440" tIns="45720" rIns="91440" bIns="45720" numCol="1" anchor="t" anchorCtr="0" compatLnSpc="1">
            <a:spAutoFit/>
          </a:bodyPr>
          <a:lstStyle/>
          <a:p>
            <a:pPr lvl="0"/>
            <a:r>
              <a:rPr lang="en-US" smtClean="0"/>
              <a:t>Click to edit Title Slide</a:t>
            </a:r>
          </a:p>
        </p:txBody>
      </p:sp>
      <p:sp>
        <p:nvSpPr>
          <p:cNvPr id="1032" name="Rectangle 8"/>
          <p:cNvSpPr>
            <a:spLocks noGrp="1" noChangeArrowheads="1"/>
          </p:cNvSpPr>
          <p:nvPr>
            <p:ph type="body" idx="1"/>
          </p:nvPr>
        </p:nvSpPr>
        <p:spPr bwMode="auto">
          <a:xfrm>
            <a:off x="381000" y="1417638"/>
            <a:ext cx="8443913" cy="2214562"/>
          </a:xfrm>
          <a:prstGeom prst="rect">
            <a:avLst/>
          </a:prstGeom>
          <a:noFill/>
          <a:ln w="9525">
            <a:noFill/>
            <a:miter lim="800000"/>
            <a:headEnd/>
            <a:tailEnd/>
          </a:ln>
          <a:effectLst/>
        </p:spPr>
        <p:txBody>
          <a:bodyPr vert="horz" wrap="square" lIns="91440" tIns="45720" rIns="91440" bIns="45720" numCol="1" anchor="t" anchorCtr="0" compatLnSpc="1">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19" descr="WinV-logo-glass-rgb-h_rev"/>
          <p:cNvPicPr>
            <a:picLocks noChangeAspect="1" noChangeArrowheads="1"/>
          </p:cNvPicPr>
          <p:nvPr/>
        </p:nvPicPr>
        <p:blipFill>
          <a:blip r:embed="rId15"/>
          <a:srcRect/>
          <a:stretch>
            <a:fillRect/>
          </a:stretch>
        </p:blipFill>
        <p:spPr bwMode="invGray">
          <a:xfrm>
            <a:off x="5510213" y="5815013"/>
            <a:ext cx="3513137" cy="1042987"/>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ransition>
    <p:fade/>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mj-lt"/>
          <a:ea typeface="+mj-ea"/>
          <a:cs typeface="+mj-cs"/>
        </a:defRPr>
      </a:lvl1pPr>
      <a:lvl2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2pPr>
      <a:lvl3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3pPr>
      <a:lvl4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4pPr>
      <a:lvl5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9pPr>
    </p:titleStyle>
    <p:bodyStyle>
      <a:lvl1pPr marL="447675" indent="-447675" algn="l" rtl="0" eaLnBrk="1" fontAlgn="base" hangingPunct="1">
        <a:lnSpc>
          <a:spcPct val="90000"/>
        </a:lnSpc>
        <a:spcBef>
          <a:spcPct val="30000"/>
        </a:spcBef>
        <a:spcAft>
          <a:spcPct val="0"/>
        </a:spcAft>
        <a:buClr>
          <a:schemeClr val="tx2"/>
        </a:buClr>
        <a:buFont typeface="Wingdings 2" pitchFamily="18" charset="2"/>
        <a:buBlip>
          <a:blip r:embed="rId16"/>
        </a:buBlip>
        <a:defRPr sz="3200">
          <a:solidFill>
            <a:schemeClr val="tx1"/>
          </a:solidFill>
          <a:effectLst>
            <a:outerShdw blurRad="38100" dist="38100" dir="2700000" algn="tl">
              <a:srgbClr val="000000">
                <a:alpha val="43137"/>
              </a:srgbClr>
            </a:outerShdw>
          </a:effectLst>
          <a:latin typeface="+mn-lt"/>
          <a:ea typeface="+mn-ea"/>
          <a:cs typeface="+mn-cs"/>
        </a:defRPr>
      </a:lvl1pPr>
      <a:lvl2pPr marL="858838" indent="-409575" algn="l" rtl="0" eaLnBrk="1" fontAlgn="base" hangingPunct="1">
        <a:lnSpc>
          <a:spcPct val="90000"/>
        </a:lnSpc>
        <a:spcBef>
          <a:spcPct val="30000"/>
        </a:spcBef>
        <a:spcAft>
          <a:spcPct val="0"/>
        </a:spcAft>
        <a:buClr>
          <a:schemeClr val="tx2"/>
        </a:buClr>
        <a:buSzPct val="75000"/>
        <a:buFont typeface="Wingdings 2" pitchFamily="18" charset="2"/>
        <a:buBlip>
          <a:blip r:embed="rId17"/>
        </a:buBlip>
        <a:defRPr sz="2800">
          <a:solidFill>
            <a:schemeClr val="tx1"/>
          </a:solidFill>
          <a:effectLst>
            <a:outerShdw blurRad="38100" dist="38100" dir="2700000" algn="tl">
              <a:srgbClr val="000000">
                <a:alpha val="43137"/>
              </a:srgbClr>
            </a:outerShdw>
          </a:effectLst>
          <a:latin typeface="+mn-lt"/>
        </a:defRPr>
      </a:lvl2pPr>
      <a:lvl3pPr marL="1262063" indent="-401638" algn="l" rtl="0" eaLnBrk="1" fontAlgn="base" hangingPunct="1">
        <a:lnSpc>
          <a:spcPct val="90000"/>
        </a:lnSpc>
        <a:spcBef>
          <a:spcPct val="30000"/>
        </a:spcBef>
        <a:spcAft>
          <a:spcPct val="0"/>
        </a:spcAft>
        <a:buClr>
          <a:schemeClr val="tx2"/>
        </a:buClr>
        <a:buSzPct val="75000"/>
        <a:buFont typeface="Wingdings 2" pitchFamily="18" charset="2"/>
        <a:buBlip>
          <a:blip r:embed="rId17"/>
        </a:buBlip>
        <a:defRPr sz="2400">
          <a:solidFill>
            <a:schemeClr val="tx1"/>
          </a:solidFill>
          <a:effectLst>
            <a:outerShdw blurRad="38100" dist="38100" dir="2700000" algn="tl">
              <a:srgbClr val="000000">
                <a:alpha val="43137"/>
              </a:srgbClr>
            </a:outerShdw>
          </a:effectLst>
          <a:latin typeface="+mn-lt"/>
        </a:defRPr>
      </a:lvl3pPr>
      <a:lvl4pPr marL="1600200" indent="-336550" algn="l" rtl="0" eaLnBrk="1" fontAlgn="base" hangingPunct="1">
        <a:lnSpc>
          <a:spcPct val="90000"/>
        </a:lnSpc>
        <a:spcBef>
          <a:spcPct val="30000"/>
        </a:spcBef>
        <a:spcAft>
          <a:spcPct val="0"/>
        </a:spcAft>
        <a:buClr>
          <a:schemeClr val="tx2"/>
        </a:buClr>
        <a:buSzPct val="75000"/>
        <a:buFont typeface="Wingdings 2" pitchFamily="18" charset="2"/>
        <a:buBlip>
          <a:blip r:embed="rId17"/>
        </a:buBlip>
        <a:defRPr sz="2000">
          <a:solidFill>
            <a:schemeClr val="tx1"/>
          </a:solidFill>
          <a:effectLst>
            <a:outerShdw blurRad="38100" dist="38100" dir="2700000" algn="tl">
              <a:srgbClr val="000000">
                <a:alpha val="43137"/>
              </a:srgbClr>
            </a:outerShdw>
          </a:effectLst>
          <a:latin typeface="+mn-lt"/>
        </a:defRPr>
      </a:lvl4pPr>
      <a:lvl5pPr marL="19478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7"/>
        </a:buBlip>
        <a:defRPr sz="2000">
          <a:solidFill>
            <a:schemeClr val="tx1"/>
          </a:solidFill>
          <a:effectLst>
            <a:outerShdw blurRad="38100" dist="38100" dir="2700000" algn="tl">
              <a:srgbClr val="000000">
                <a:alpha val="43137"/>
              </a:srgbClr>
            </a:outerShdw>
          </a:effectLst>
          <a:latin typeface="+mn-lt"/>
        </a:defRPr>
      </a:lvl5pPr>
      <a:lvl6pPr marL="24050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7"/>
        </a:buBlip>
        <a:defRPr sz="2000">
          <a:solidFill>
            <a:schemeClr val="tx1"/>
          </a:solidFill>
          <a:effectLst>
            <a:outerShdw blurRad="38100" dist="38100" dir="2700000" algn="tl">
              <a:srgbClr val="000000">
                <a:alpha val="43137"/>
              </a:srgbClr>
            </a:outerShdw>
          </a:effectLst>
          <a:latin typeface="+mn-lt"/>
        </a:defRPr>
      </a:lvl6pPr>
      <a:lvl7pPr marL="28622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7"/>
        </a:buBlip>
        <a:defRPr sz="2000">
          <a:solidFill>
            <a:schemeClr val="tx1"/>
          </a:solidFill>
          <a:effectLst>
            <a:outerShdw blurRad="38100" dist="38100" dir="2700000" algn="tl">
              <a:srgbClr val="000000">
                <a:alpha val="43137"/>
              </a:srgbClr>
            </a:outerShdw>
          </a:effectLst>
          <a:latin typeface="+mn-lt"/>
        </a:defRPr>
      </a:lvl7pPr>
      <a:lvl8pPr marL="33194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7"/>
        </a:buBlip>
        <a:defRPr sz="2000">
          <a:solidFill>
            <a:schemeClr val="tx1"/>
          </a:solidFill>
          <a:effectLst>
            <a:outerShdw blurRad="38100" dist="38100" dir="2700000" algn="tl">
              <a:srgbClr val="000000">
                <a:alpha val="43137"/>
              </a:srgbClr>
            </a:outerShdw>
          </a:effectLst>
          <a:latin typeface="+mn-lt"/>
        </a:defRPr>
      </a:lvl8pPr>
      <a:lvl9pPr marL="37766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7"/>
        </a:buBlip>
        <a:defRPr sz="2000">
          <a:solidFill>
            <a:schemeClr val="tx1"/>
          </a:solidFill>
          <a:effectLst>
            <a:outerShdw blurRad="38100" dist="38100" dir="2700000" algn="tl">
              <a:srgbClr val="000000">
                <a:alpha val="43137"/>
              </a:srgbClr>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3850" y="228600"/>
            <a:ext cx="8515350" cy="750888"/>
          </a:xfrm>
          <a:prstGeom prst="rect">
            <a:avLst/>
          </a:prstGeom>
          <a:noFill/>
          <a:ln w="9525">
            <a:noFill/>
            <a:miter lim="800000"/>
            <a:headEnd/>
            <a:tailEnd/>
          </a:ln>
          <a:effectLst/>
        </p:spPr>
        <p:txBody>
          <a:bodyPr vert="horz" wrap="square" lIns="91440" tIns="45720" rIns="91440" bIns="45720" numCol="1" anchor="t" anchorCtr="0" compatLnSpc="1">
            <a:spAutoFit/>
          </a:bodyPr>
          <a:lstStyle/>
          <a:p>
            <a:pPr lvl="0"/>
            <a:r>
              <a:rPr lang="en-US" smtClean="0"/>
              <a:t>Click to edit Title Slide</a:t>
            </a:r>
          </a:p>
        </p:txBody>
      </p:sp>
      <p:sp>
        <p:nvSpPr>
          <p:cNvPr id="1032" name="Rectangle 8"/>
          <p:cNvSpPr>
            <a:spLocks noGrp="1" noChangeArrowheads="1"/>
          </p:cNvSpPr>
          <p:nvPr>
            <p:ph type="body" idx="1"/>
          </p:nvPr>
        </p:nvSpPr>
        <p:spPr bwMode="auto">
          <a:xfrm>
            <a:off x="381000" y="1417638"/>
            <a:ext cx="8443913" cy="2214562"/>
          </a:xfrm>
          <a:prstGeom prst="rect">
            <a:avLst/>
          </a:prstGeom>
          <a:noFill/>
          <a:ln w="9525">
            <a:noFill/>
            <a:miter lim="800000"/>
            <a:headEnd/>
            <a:tailEnd/>
          </a:ln>
          <a:effectLst/>
        </p:spPr>
        <p:txBody>
          <a:bodyPr vert="horz" wrap="square" lIns="91440" tIns="45720" rIns="91440" bIns="45720" numCol="1" anchor="t" anchorCtr="0" compatLnSpc="1">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2" name="Picture 11" descr="bullet"/>
          <p:cNvPicPr>
            <a:picLocks noChangeAspect="1" noChangeArrowheads="1"/>
          </p:cNvPicPr>
          <p:nvPr/>
        </p:nvPicPr>
        <p:blipFill>
          <a:blip r:embed="rId14"/>
          <a:srcRect/>
          <a:stretch>
            <a:fillRect/>
          </a:stretch>
        </p:blipFill>
        <p:spPr bwMode="auto">
          <a:xfrm>
            <a:off x="9336088" y="0"/>
            <a:ext cx="241300" cy="241300"/>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p:fade/>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mj-lt"/>
          <a:ea typeface="+mj-ea"/>
          <a:cs typeface="+mj-cs"/>
        </a:defRPr>
      </a:lvl1pPr>
      <a:lvl2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2pPr>
      <a:lvl3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3pPr>
      <a:lvl4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4pPr>
      <a:lvl5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9pPr>
    </p:titleStyle>
    <p:bodyStyle>
      <a:lvl1pPr marL="447675" indent="-447675" algn="l" rtl="0" eaLnBrk="1" fontAlgn="base" hangingPunct="1">
        <a:lnSpc>
          <a:spcPct val="90000"/>
        </a:lnSpc>
        <a:spcBef>
          <a:spcPct val="30000"/>
        </a:spcBef>
        <a:spcAft>
          <a:spcPct val="0"/>
        </a:spcAft>
        <a:buClr>
          <a:schemeClr val="tx2"/>
        </a:buClr>
        <a:buFont typeface="Wingdings 2" pitchFamily="18" charset="2"/>
        <a:buBlip>
          <a:blip r:embed="rId15"/>
        </a:buBlip>
        <a:defRPr sz="3200">
          <a:solidFill>
            <a:schemeClr val="tx1"/>
          </a:solidFill>
          <a:effectLst>
            <a:outerShdw blurRad="38100" dist="38100" dir="2700000" algn="tl">
              <a:srgbClr val="000000">
                <a:alpha val="43137"/>
              </a:srgbClr>
            </a:outerShdw>
          </a:effectLst>
          <a:latin typeface="+mn-lt"/>
          <a:ea typeface="+mn-ea"/>
          <a:cs typeface="+mn-cs"/>
        </a:defRPr>
      </a:lvl1pPr>
      <a:lvl2pPr marL="858838" indent="-409575"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800">
          <a:solidFill>
            <a:schemeClr val="tx1"/>
          </a:solidFill>
          <a:effectLst>
            <a:outerShdw blurRad="38100" dist="38100" dir="2700000" algn="tl">
              <a:srgbClr val="000000">
                <a:alpha val="43137"/>
              </a:srgbClr>
            </a:outerShdw>
          </a:effectLst>
          <a:latin typeface="+mn-lt"/>
        </a:defRPr>
      </a:lvl2pPr>
      <a:lvl3pPr marL="1262063" indent="-401638"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400">
          <a:solidFill>
            <a:schemeClr val="tx1"/>
          </a:solidFill>
          <a:effectLst>
            <a:outerShdw blurRad="38100" dist="38100" dir="2700000" algn="tl">
              <a:srgbClr val="000000">
                <a:alpha val="43137"/>
              </a:srgbClr>
            </a:outerShdw>
          </a:effectLst>
          <a:latin typeface="+mn-lt"/>
        </a:defRPr>
      </a:lvl3pPr>
      <a:lvl4pPr marL="1600200" indent="-336550"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alpha val="43137"/>
              </a:srgbClr>
            </a:outerShdw>
          </a:effectLst>
          <a:latin typeface="+mn-lt"/>
        </a:defRPr>
      </a:lvl4pPr>
      <a:lvl5pPr marL="19478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alpha val="43137"/>
              </a:srgbClr>
            </a:outerShdw>
          </a:effectLst>
          <a:latin typeface="+mn-lt"/>
        </a:defRPr>
      </a:lvl5pPr>
      <a:lvl6pPr marL="24050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alpha val="43137"/>
              </a:srgbClr>
            </a:outerShdw>
          </a:effectLst>
          <a:latin typeface="+mn-lt"/>
        </a:defRPr>
      </a:lvl6pPr>
      <a:lvl7pPr marL="28622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alpha val="43137"/>
              </a:srgbClr>
            </a:outerShdw>
          </a:effectLst>
          <a:latin typeface="+mn-lt"/>
        </a:defRPr>
      </a:lvl7pPr>
      <a:lvl8pPr marL="33194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alpha val="43137"/>
              </a:srgbClr>
            </a:outerShdw>
          </a:effectLst>
          <a:latin typeface="+mn-lt"/>
        </a:defRPr>
      </a:lvl8pPr>
      <a:lvl9pPr marL="37766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alpha val="43137"/>
              </a:srgbClr>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3850" y="228600"/>
            <a:ext cx="8515350" cy="750888"/>
          </a:xfrm>
          <a:prstGeom prst="rect">
            <a:avLst/>
          </a:prstGeom>
          <a:noFill/>
          <a:ln w="9525">
            <a:noFill/>
            <a:miter lim="800000"/>
            <a:headEnd/>
            <a:tailEnd/>
          </a:ln>
          <a:effectLst/>
        </p:spPr>
        <p:txBody>
          <a:bodyPr vert="horz" wrap="square" lIns="91440" tIns="45720" rIns="91440" bIns="45720" numCol="1" anchor="t" anchorCtr="0" compatLnSpc="1">
            <a:spAutoFit/>
          </a:bodyPr>
          <a:lstStyle/>
          <a:p>
            <a:pPr lvl="0"/>
            <a:r>
              <a:rPr lang="en-US" smtClean="0"/>
              <a:t>Click to edit Title Slide</a:t>
            </a:r>
          </a:p>
        </p:txBody>
      </p:sp>
      <p:sp>
        <p:nvSpPr>
          <p:cNvPr id="1032" name="Rectangle 8"/>
          <p:cNvSpPr>
            <a:spLocks noGrp="1" noChangeArrowheads="1"/>
          </p:cNvSpPr>
          <p:nvPr>
            <p:ph type="body" idx="1"/>
          </p:nvPr>
        </p:nvSpPr>
        <p:spPr bwMode="auto">
          <a:xfrm>
            <a:off x="381000" y="1417638"/>
            <a:ext cx="8443913" cy="2214562"/>
          </a:xfrm>
          <a:prstGeom prst="rect">
            <a:avLst/>
          </a:prstGeom>
          <a:noFill/>
          <a:ln w="9525">
            <a:noFill/>
            <a:miter lim="800000"/>
            <a:headEnd/>
            <a:tailEnd/>
          </a:ln>
          <a:effectLst/>
        </p:spPr>
        <p:txBody>
          <a:bodyPr vert="horz" wrap="square" lIns="91440" tIns="45720" rIns="91440" bIns="45720" numCol="1" anchor="t" anchorCtr="0" compatLnSpc="1">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076" name="Picture 11" descr="bullet"/>
          <p:cNvPicPr>
            <a:picLocks noChangeAspect="1" noChangeArrowheads="1"/>
          </p:cNvPicPr>
          <p:nvPr/>
        </p:nvPicPr>
        <p:blipFill>
          <a:blip r:embed="rId14"/>
          <a:srcRect/>
          <a:stretch>
            <a:fillRect/>
          </a:stretch>
        </p:blipFill>
        <p:spPr bwMode="auto">
          <a:xfrm>
            <a:off x="9336088" y="0"/>
            <a:ext cx="241300" cy="241300"/>
          </a:xfrm>
          <a:prstGeom prst="rect">
            <a:avLst/>
          </a:prstGeom>
          <a:noFill/>
          <a:ln w="9525">
            <a:noFill/>
            <a:miter lim="800000"/>
            <a:headEnd/>
            <a:tailEnd/>
          </a:ln>
        </p:spPr>
      </p:pic>
      <p:sp>
        <p:nvSpPr>
          <p:cNvPr id="5" name="Rectangle 4"/>
          <p:cNvSpPr>
            <a:spLocks noChangeArrowheads="1"/>
          </p:cNvSpPr>
          <p:nvPr/>
        </p:nvSpPr>
        <p:spPr bwMode="auto">
          <a:xfrm>
            <a:off x="6043613" y="130175"/>
            <a:ext cx="2992437" cy="246063"/>
          </a:xfrm>
          <a:prstGeom prst="rect">
            <a:avLst/>
          </a:prstGeom>
          <a:noFill/>
          <a:ln w="12700" cap="flat" cmpd="sng" algn="ctr">
            <a:noFill/>
            <a:prstDash val="solid"/>
            <a:miter lim="800000"/>
            <a:headEnd/>
            <a:tailEnd/>
          </a:ln>
          <a:effectLst/>
        </p:spPr>
        <p:txBody>
          <a:bodyPr vert="horz" wrap="none" lIns="91440" tIns="45720" rIns="91440" bIns="45720" numCol="1" anchor="ctr" anchorCtr="0" compatLnSpc="1">
            <a:spAutoFit/>
          </a:bodyPr>
          <a:lstStyle>
            <a:defPPr>
              <a:defRPr lang="en-US"/>
            </a:defPPr>
            <a:lvl1pPr algn="l" rtl="0" fontAlgn="base">
              <a:spcBef>
                <a:spcPct val="0"/>
              </a:spcBef>
              <a:spcAft>
                <a:spcPct val="0"/>
              </a:spcAft>
              <a:defRPr>
                <a:solidFill>
                  <a:schemeClr val="tx1"/>
                </a:solidFill>
                <a:latin typeface="Segoe Semibold" pitchFamily="34" charset="0"/>
                <a:ea typeface="+mn-ea"/>
                <a:cs typeface="+mn-cs"/>
              </a:defRPr>
            </a:lvl1pPr>
            <a:lvl2pPr marL="457200" algn="l" rtl="0" fontAlgn="base">
              <a:spcBef>
                <a:spcPct val="0"/>
              </a:spcBef>
              <a:spcAft>
                <a:spcPct val="0"/>
              </a:spcAft>
              <a:defRPr>
                <a:solidFill>
                  <a:schemeClr val="tx1"/>
                </a:solidFill>
                <a:latin typeface="Segoe Semibold" pitchFamily="34" charset="0"/>
                <a:ea typeface="+mn-ea"/>
                <a:cs typeface="+mn-cs"/>
              </a:defRPr>
            </a:lvl2pPr>
            <a:lvl3pPr marL="914400" algn="l" rtl="0" fontAlgn="base">
              <a:spcBef>
                <a:spcPct val="0"/>
              </a:spcBef>
              <a:spcAft>
                <a:spcPct val="0"/>
              </a:spcAft>
              <a:defRPr>
                <a:solidFill>
                  <a:schemeClr val="tx1"/>
                </a:solidFill>
                <a:latin typeface="Segoe Semibold" pitchFamily="34" charset="0"/>
                <a:ea typeface="+mn-ea"/>
                <a:cs typeface="+mn-cs"/>
              </a:defRPr>
            </a:lvl3pPr>
            <a:lvl4pPr marL="1371600" algn="l" rtl="0" fontAlgn="base">
              <a:spcBef>
                <a:spcPct val="0"/>
              </a:spcBef>
              <a:spcAft>
                <a:spcPct val="0"/>
              </a:spcAft>
              <a:defRPr>
                <a:solidFill>
                  <a:schemeClr val="tx1"/>
                </a:solidFill>
                <a:latin typeface="Segoe Semibold" pitchFamily="34" charset="0"/>
                <a:ea typeface="+mn-ea"/>
                <a:cs typeface="+mn-cs"/>
              </a:defRPr>
            </a:lvl4pPr>
            <a:lvl5pPr marL="1828800" algn="l" rtl="0" fontAlgn="base">
              <a:spcBef>
                <a:spcPct val="0"/>
              </a:spcBef>
              <a:spcAft>
                <a:spcPct val="0"/>
              </a:spcAft>
              <a:defRPr>
                <a:solidFill>
                  <a:schemeClr val="tx1"/>
                </a:solidFill>
                <a:latin typeface="Segoe Semibold" pitchFamily="34" charset="0"/>
                <a:ea typeface="+mn-ea"/>
                <a:cs typeface="+mn-cs"/>
              </a:defRPr>
            </a:lvl5pPr>
            <a:lvl6pPr marL="2286000" algn="l" defTabSz="914400" rtl="0" latinLnBrk="0">
              <a:defRPr>
                <a:solidFill>
                  <a:schemeClr val="tx1"/>
                </a:solidFill>
                <a:latin typeface="Segoe Semibold" pitchFamily="34" charset="0"/>
                <a:ea typeface="+mn-ea"/>
                <a:cs typeface="+mn-cs"/>
              </a:defRPr>
            </a:lvl6pPr>
            <a:lvl7pPr marL="2743200" algn="l" defTabSz="914400" rtl="0" latinLnBrk="0">
              <a:defRPr>
                <a:solidFill>
                  <a:schemeClr val="tx1"/>
                </a:solidFill>
                <a:latin typeface="Segoe Semibold" pitchFamily="34" charset="0"/>
                <a:ea typeface="+mn-ea"/>
                <a:cs typeface="+mn-cs"/>
              </a:defRPr>
            </a:lvl7pPr>
            <a:lvl8pPr marL="3200400" algn="l" defTabSz="914400" rtl="0" latinLnBrk="0">
              <a:defRPr>
                <a:solidFill>
                  <a:schemeClr val="tx1"/>
                </a:solidFill>
                <a:latin typeface="Segoe Semibold" pitchFamily="34" charset="0"/>
                <a:ea typeface="+mn-ea"/>
                <a:cs typeface="+mn-cs"/>
              </a:defRPr>
            </a:lvl8pPr>
            <a:lvl9pPr marL="3657600" algn="l" defTabSz="914400" rtl="0" latinLnBrk="0">
              <a:defRPr>
                <a:solidFill>
                  <a:schemeClr val="tx1"/>
                </a:solidFill>
                <a:latin typeface="Segoe Semibold" pitchFamily="34" charset="0"/>
                <a:ea typeface="+mn-ea"/>
                <a:cs typeface="+mn-cs"/>
              </a:defRPr>
            </a:lvl9pPr>
          </a:lstStyle>
          <a:p>
            <a:pPr>
              <a:lnSpc>
                <a:spcPct val="100000"/>
              </a:lnSpc>
              <a:defRPr/>
            </a:pPr>
            <a:r>
              <a:rPr lang="en-US" sz="1000" b="1" i="1" kern="0" dirty="0" smtClean="0">
                <a:effectLst/>
                <a:latin typeface="Tahoma" pitchFamily="34" charset="0"/>
                <a:ea typeface="Calibri" pitchFamily="34" charset="0"/>
                <a:cs typeface="Tahoma" pitchFamily="34" charset="0"/>
              </a:rPr>
              <a:t>Covered under Microsoft NDA - Confidential</a:t>
            </a:r>
            <a:endParaRPr lang="en-US" sz="1800" kern="0" dirty="0" smtClean="0">
              <a:effectLst/>
            </a:endParaRPr>
          </a:p>
        </p:txBody>
      </p:sp>
    </p:spTree>
  </p:cSld>
  <p:clrMap bg1="dk2" tx1="lt1" bg2="dk1"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ransition>
    <p:fade/>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mj-lt"/>
          <a:ea typeface="+mj-ea"/>
          <a:cs typeface="+mj-cs"/>
        </a:defRPr>
      </a:lvl1pPr>
      <a:lvl2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2pPr>
      <a:lvl3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3pPr>
      <a:lvl4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4pPr>
      <a:lvl5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9pPr>
    </p:titleStyle>
    <p:bodyStyle>
      <a:lvl1pPr marL="447675" indent="-447675" algn="l" rtl="0" eaLnBrk="1" fontAlgn="base" hangingPunct="1">
        <a:lnSpc>
          <a:spcPct val="90000"/>
        </a:lnSpc>
        <a:spcBef>
          <a:spcPct val="30000"/>
        </a:spcBef>
        <a:spcAft>
          <a:spcPct val="0"/>
        </a:spcAft>
        <a:buClr>
          <a:schemeClr val="tx2"/>
        </a:buClr>
        <a:buFont typeface="Wingdings 2" pitchFamily="18" charset="2"/>
        <a:buBlip>
          <a:blip r:embed="rId15"/>
        </a:buBlip>
        <a:defRPr sz="3200">
          <a:solidFill>
            <a:schemeClr val="tx1"/>
          </a:solidFill>
          <a:effectLst>
            <a:outerShdw blurRad="38100" dist="38100" dir="2700000" algn="tl">
              <a:srgbClr val="000000">
                <a:alpha val="43137"/>
              </a:srgbClr>
            </a:outerShdw>
          </a:effectLst>
          <a:latin typeface="+mn-lt"/>
          <a:ea typeface="+mn-ea"/>
          <a:cs typeface="+mn-cs"/>
        </a:defRPr>
      </a:lvl1pPr>
      <a:lvl2pPr marL="858838" indent="-409575"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800">
          <a:solidFill>
            <a:schemeClr val="tx1"/>
          </a:solidFill>
          <a:effectLst>
            <a:outerShdw blurRad="38100" dist="38100" dir="2700000" algn="tl">
              <a:srgbClr val="000000">
                <a:alpha val="43137"/>
              </a:srgbClr>
            </a:outerShdw>
          </a:effectLst>
          <a:latin typeface="+mn-lt"/>
        </a:defRPr>
      </a:lvl2pPr>
      <a:lvl3pPr marL="1262063" indent="-401638"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400">
          <a:solidFill>
            <a:schemeClr val="tx1"/>
          </a:solidFill>
          <a:effectLst>
            <a:outerShdw blurRad="38100" dist="38100" dir="2700000" algn="tl">
              <a:srgbClr val="000000">
                <a:alpha val="43137"/>
              </a:srgbClr>
            </a:outerShdw>
          </a:effectLst>
          <a:latin typeface="+mn-lt"/>
        </a:defRPr>
      </a:lvl3pPr>
      <a:lvl4pPr marL="1600200" indent="-336550"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alpha val="43137"/>
              </a:srgbClr>
            </a:outerShdw>
          </a:effectLst>
          <a:latin typeface="+mn-lt"/>
        </a:defRPr>
      </a:lvl4pPr>
      <a:lvl5pPr marL="19478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alpha val="43137"/>
              </a:srgbClr>
            </a:outerShdw>
          </a:effectLst>
          <a:latin typeface="+mn-lt"/>
        </a:defRPr>
      </a:lvl5pPr>
      <a:lvl6pPr marL="24050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alpha val="43137"/>
              </a:srgbClr>
            </a:outerShdw>
          </a:effectLst>
          <a:latin typeface="+mn-lt"/>
        </a:defRPr>
      </a:lvl6pPr>
      <a:lvl7pPr marL="28622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alpha val="43137"/>
              </a:srgbClr>
            </a:outerShdw>
          </a:effectLst>
          <a:latin typeface="+mn-lt"/>
        </a:defRPr>
      </a:lvl7pPr>
      <a:lvl8pPr marL="33194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alpha val="43137"/>
              </a:srgbClr>
            </a:outerShdw>
          </a:effectLst>
          <a:latin typeface="+mn-lt"/>
        </a:defRPr>
      </a:lvl8pPr>
      <a:lvl9pPr marL="37766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alpha val="43137"/>
              </a:srgbClr>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lumMod val="75000"/>
              </a:schemeClr>
            </a:gs>
            <a:gs pos="100000">
              <a:schemeClr val="bg1">
                <a:shade val="30000"/>
                <a:satMod val="200000"/>
              </a:schemeClr>
            </a:gs>
          </a:gsLst>
          <a:path path="circle">
            <a:fillToRect l="100000" t="100000" r="100000" b="100000"/>
          </a:path>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3850" y="228600"/>
            <a:ext cx="8515350" cy="750888"/>
          </a:xfrm>
          <a:prstGeom prst="rect">
            <a:avLst/>
          </a:prstGeom>
          <a:noFill/>
          <a:ln w="9525">
            <a:noFill/>
            <a:miter lim="800000"/>
            <a:headEnd/>
            <a:tailEnd/>
          </a:ln>
          <a:effectLst/>
        </p:spPr>
        <p:txBody>
          <a:bodyPr vert="horz" wrap="square" lIns="91440" tIns="45720" rIns="91440" bIns="45720" numCol="1" anchor="t" anchorCtr="0" compatLnSpc="1">
            <a:spAutoFit/>
          </a:bodyPr>
          <a:lstStyle/>
          <a:p>
            <a:pPr lvl="0"/>
            <a:r>
              <a:rPr lang="en-US" smtClean="0"/>
              <a:t>Click to edit Title Slide</a:t>
            </a:r>
          </a:p>
        </p:txBody>
      </p:sp>
      <p:sp>
        <p:nvSpPr>
          <p:cNvPr id="1032" name="Rectangle 8"/>
          <p:cNvSpPr>
            <a:spLocks noGrp="1" noChangeArrowheads="1"/>
          </p:cNvSpPr>
          <p:nvPr>
            <p:ph type="body" idx="1"/>
          </p:nvPr>
        </p:nvSpPr>
        <p:spPr bwMode="auto">
          <a:xfrm>
            <a:off x="381000" y="1417638"/>
            <a:ext cx="8443913" cy="2214562"/>
          </a:xfrm>
          <a:prstGeom prst="rect">
            <a:avLst/>
          </a:prstGeom>
          <a:noFill/>
          <a:ln w="9525">
            <a:noFill/>
            <a:miter lim="800000"/>
            <a:headEnd/>
            <a:tailEnd/>
          </a:ln>
          <a:effectLst/>
        </p:spPr>
        <p:txBody>
          <a:bodyPr vert="horz" wrap="square" lIns="91440" tIns="45720" rIns="91440" bIns="45720" numCol="1" anchor="t" anchorCtr="0" compatLnSpc="1">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19" descr="WinV-logo-glass-rgb-h_rev"/>
          <p:cNvPicPr>
            <a:picLocks noChangeAspect="1" noChangeArrowheads="1"/>
          </p:cNvPicPr>
          <p:nvPr/>
        </p:nvPicPr>
        <p:blipFill>
          <a:blip r:embed="rId14"/>
          <a:srcRect/>
          <a:stretch>
            <a:fillRect/>
          </a:stretch>
        </p:blipFill>
        <p:spPr bwMode="invGray">
          <a:xfrm>
            <a:off x="5510213" y="5815013"/>
            <a:ext cx="3513137" cy="1042987"/>
          </a:xfrm>
          <a:prstGeom prst="rect">
            <a:avLst/>
          </a:prstGeom>
          <a:noFill/>
          <a:ln w="9525">
            <a:noFill/>
            <a:miter lim="800000"/>
            <a:headEnd/>
            <a:tailEnd/>
          </a:ln>
        </p:spPr>
      </p:pic>
      <p:sp>
        <p:nvSpPr>
          <p:cNvPr id="5" name="TextBox 4"/>
          <p:cNvSpPr txBox="1"/>
          <p:nvPr userDrawn="1"/>
        </p:nvSpPr>
        <p:spPr>
          <a:xfrm>
            <a:off x="152400" y="5968014"/>
            <a:ext cx="3238870" cy="769441"/>
          </a:xfrm>
          <a:prstGeom prst="rect">
            <a:avLst/>
          </a:prstGeom>
          <a:noFill/>
        </p:spPr>
        <p:txBody>
          <a:bodyPr wrap="square" rtlCol="0">
            <a:spAutoFit/>
          </a:bodyPr>
          <a:lstStyle/>
          <a:p>
            <a:r>
              <a:rPr lang="en-US" sz="2400" b="1" dirty="0" smtClean="0"/>
              <a:t>Rally</a:t>
            </a:r>
            <a:r>
              <a:rPr lang="en-US" sz="2400" dirty="0" smtClean="0"/>
              <a:t> </a:t>
            </a:r>
            <a:r>
              <a:rPr lang="en-US" sz="2000" dirty="0" smtClean="0"/>
              <a:t>Technologies</a:t>
            </a:r>
            <a:endParaRPr lang="en-US" sz="2000" dirty="0"/>
          </a:p>
          <a:p>
            <a:r>
              <a:rPr lang="en-US" sz="2000" dirty="0" smtClean="0"/>
              <a:t>www.microsoft.com/rally</a:t>
            </a:r>
          </a:p>
        </p:txBody>
      </p:sp>
    </p:spTree>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ransition>
    <p:fade/>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mj-lt"/>
          <a:ea typeface="+mj-ea"/>
          <a:cs typeface="+mj-cs"/>
        </a:defRPr>
      </a:lvl1pPr>
      <a:lvl2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2pPr>
      <a:lvl3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3pPr>
      <a:lvl4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4pPr>
      <a:lvl5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9pPr>
    </p:titleStyle>
    <p:bodyStyle>
      <a:lvl1pPr marL="447675" indent="-447675" algn="l" rtl="0" eaLnBrk="1" fontAlgn="base" hangingPunct="1">
        <a:lnSpc>
          <a:spcPct val="90000"/>
        </a:lnSpc>
        <a:spcBef>
          <a:spcPct val="30000"/>
        </a:spcBef>
        <a:spcAft>
          <a:spcPct val="0"/>
        </a:spcAft>
        <a:buClr>
          <a:schemeClr val="tx2"/>
        </a:buClr>
        <a:buFont typeface="Wingdings 2" pitchFamily="18" charset="2"/>
        <a:buBlip>
          <a:blip r:embed="rId15"/>
        </a:buBlip>
        <a:defRPr sz="3200">
          <a:solidFill>
            <a:schemeClr val="tx1"/>
          </a:solidFill>
          <a:effectLst>
            <a:outerShdw blurRad="38100" dist="38100" dir="2700000" algn="tl">
              <a:srgbClr val="000000">
                <a:alpha val="43137"/>
              </a:srgbClr>
            </a:outerShdw>
          </a:effectLst>
          <a:latin typeface="+mn-lt"/>
          <a:ea typeface="+mn-ea"/>
          <a:cs typeface="+mn-cs"/>
        </a:defRPr>
      </a:lvl1pPr>
      <a:lvl2pPr marL="858838" indent="-409575"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800">
          <a:solidFill>
            <a:schemeClr val="tx1"/>
          </a:solidFill>
          <a:effectLst>
            <a:outerShdw blurRad="38100" dist="38100" dir="2700000" algn="tl">
              <a:srgbClr val="000000">
                <a:alpha val="43137"/>
              </a:srgbClr>
            </a:outerShdw>
          </a:effectLst>
          <a:latin typeface="+mn-lt"/>
        </a:defRPr>
      </a:lvl2pPr>
      <a:lvl3pPr marL="1262063" indent="-401638"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400">
          <a:solidFill>
            <a:schemeClr val="tx1"/>
          </a:solidFill>
          <a:effectLst>
            <a:outerShdw blurRad="38100" dist="38100" dir="2700000" algn="tl">
              <a:srgbClr val="000000">
                <a:alpha val="43137"/>
              </a:srgbClr>
            </a:outerShdw>
          </a:effectLst>
          <a:latin typeface="+mn-lt"/>
        </a:defRPr>
      </a:lvl3pPr>
      <a:lvl4pPr marL="1600200" indent="-336550"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alpha val="43137"/>
              </a:srgbClr>
            </a:outerShdw>
          </a:effectLst>
          <a:latin typeface="+mn-lt"/>
        </a:defRPr>
      </a:lvl4pPr>
      <a:lvl5pPr marL="19478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alpha val="43137"/>
              </a:srgbClr>
            </a:outerShdw>
          </a:effectLst>
          <a:latin typeface="+mn-lt"/>
        </a:defRPr>
      </a:lvl5pPr>
      <a:lvl6pPr marL="24050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alpha val="43137"/>
              </a:srgbClr>
            </a:outerShdw>
          </a:effectLst>
          <a:latin typeface="+mn-lt"/>
        </a:defRPr>
      </a:lvl6pPr>
      <a:lvl7pPr marL="28622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alpha val="43137"/>
              </a:srgbClr>
            </a:outerShdw>
          </a:effectLst>
          <a:latin typeface="+mn-lt"/>
        </a:defRPr>
      </a:lvl7pPr>
      <a:lvl8pPr marL="33194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alpha val="43137"/>
              </a:srgbClr>
            </a:outerShdw>
          </a:effectLst>
          <a:latin typeface="+mn-lt"/>
        </a:defRPr>
      </a:lvl8pPr>
      <a:lvl9pPr marL="37766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6"/>
        </a:buBlip>
        <a:defRPr sz="2000">
          <a:solidFill>
            <a:schemeClr val="tx1"/>
          </a:solidFill>
          <a:effectLst>
            <a:outerShdw blurRad="38100" dist="38100" dir="2700000" algn="tl">
              <a:srgbClr val="000000">
                <a:alpha val="43137"/>
              </a:srgbClr>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lumMod val="75000"/>
              </a:schemeClr>
            </a:gs>
            <a:gs pos="100000">
              <a:schemeClr val="bg1">
                <a:shade val="30000"/>
                <a:satMod val="200000"/>
              </a:schemeClr>
            </a:gs>
          </a:gsLst>
          <a:path path="circle">
            <a:fillToRect l="100000" t="100000" r="100000" b="100000"/>
          </a:path>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3850" y="228600"/>
            <a:ext cx="8515350" cy="750888"/>
          </a:xfrm>
          <a:prstGeom prst="rect">
            <a:avLst/>
          </a:prstGeom>
          <a:noFill/>
          <a:ln w="9525">
            <a:noFill/>
            <a:miter lim="800000"/>
            <a:headEnd/>
            <a:tailEnd/>
          </a:ln>
          <a:effectLst/>
        </p:spPr>
        <p:txBody>
          <a:bodyPr vert="horz" wrap="square" lIns="91440" tIns="45720" rIns="91440" bIns="45720" numCol="1" anchor="t" anchorCtr="0" compatLnSpc="1">
            <a:spAutoFit/>
          </a:bodyPr>
          <a:lstStyle/>
          <a:p>
            <a:pPr lvl="0"/>
            <a:r>
              <a:rPr lang="en-US" smtClean="0"/>
              <a:t>Click to edit Title Slide</a:t>
            </a:r>
          </a:p>
        </p:txBody>
      </p:sp>
      <p:sp>
        <p:nvSpPr>
          <p:cNvPr id="1032" name="Rectangle 8"/>
          <p:cNvSpPr>
            <a:spLocks noGrp="1" noChangeArrowheads="1"/>
          </p:cNvSpPr>
          <p:nvPr>
            <p:ph type="body" idx="1"/>
          </p:nvPr>
        </p:nvSpPr>
        <p:spPr bwMode="auto">
          <a:xfrm>
            <a:off x="381000" y="1417638"/>
            <a:ext cx="8443913" cy="2214562"/>
          </a:xfrm>
          <a:prstGeom prst="rect">
            <a:avLst/>
          </a:prstGeom>
          <a:noFill/>
          <a:ln w="9525">
            <a:noFill/>
            <a:miter lim="800000"/>
            <a:headEnd/>
            <a:tailEnd/>
          </a:ln>
          <a:effectLst/>
        </p:spPr>
        <p:txBody>
          <a:bodyPr vert="horz" wrap="square" lIns="91440" tIns="45720" rIns="91440" bIns="45720" numCol="1" anchor="t" anchorCtr="0" compatLnSpc="1">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2" name="Picture 11" descr="bullet"/>
          <p:cNvPicPr>
            <a:picLocks noChangeAspect="1" noChangeArrowheads="1"/>
          </p:cNvPicPr>
          <p:nvPr/>
        </p:nvPicPr>
        <p:blipFill>
          <a:blip r:embed="rId13"/>
          <a:srcRect/>
          <a:stretch>
            <a:fillRect/>
          </a:stretch>
        </p:blipFill>
        <p:spPr bwMode="auto">
          <a:xfrm>
            <a:off x="9336088" y="0"/>
            <a:ext cx="241300" cy="241300"/>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ransition>
    <p:fade/>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mj-lt"/>
          <a:ea typeface="+mj-ea"/>
          <a:cs typeface="+mj-cs"/>
        </a:defRPr>
      </a:lvl1pPr>
      <a:lvl2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2pPr>
      <a:lvl3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3pPr>
      <a:lvl4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4pPr>
      <a:lvl5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9pPr>
    </p:titleStyle>
    <p:bodyStyle>
      <a:lvl1pPr marL="447675" indent="-447675" algn="l" rtl="0" eaLnBrk="1" fontAlgn="base" hangingPunct="1">
        <a:lnSpc>
          <a:spcPct val="90000"/>
        </a:lnSpc>
        <a:spcBef>
          <a:spcPct val="30000"/>
        </a:spcBef>
        <a:spcAft>
          <a:spcPct val="0"/>
        </a:spcAft>
        <a:buClr>
          <a:schemeClr val="tx2"/>
        </a:buClr>
        <a:buFont typeface="Wingdings 2" pitchFamily="18" charset="2"/>
        <a:buBlip>
          <a:blip r:embed="rId14"/>
        </a:buBlip>
        <a:defRPr sz="3200">
          <a:solidFill>
            <a:schemeClr val="tx1"/>
          </a:solidFill>
          <a:effectLst>
            <a:outerShdw blurRad="38100" dist="38100" dir="2700000" algn="tl">
              <a:srgbClr val="000000">
                <a:alpha val="43137"/>
              </a:srgbClr>
            </a:outerShdw>
          </a:effectLst>
          <a:latin typeface="+mn-lt"/>
          <a:ea typeface="+mn-ea"/>
          <a:cs typeface="+mn-cs"/>
        </a:defRPr>
      </a:lvl1pPr>
      <a:lvl2pPr marL="858838" indent="-409575" algn="l" rtl="0" eaLnBrk="1" fontAlgn="base" hangingPunct="1">
        <a:lnSpc>
          <a:spcPct val="90000"/>
        </a:lnSpc>
        <a:spcBef>
          <a:spcPct val="30000"/>
        </a:spcBef>
        <a:spcAft>
          <a:spcPct val="0"/>
        </a:spcAft>
        <a:buClr>
          <a:schemeClr val="tx2"/>
        </a:buClr>
        <a:buSzPct val="75000"/>
        <a:buFont typeface="Wingdings 2" pitchFamily="18" charset="2"/>
        <a:buBlip>
          <a:blip r:embed="rId15"/>
        </a:buBlip>
        <a:defRPr sz="2800">
          <a:solidFill>
            <a:schemeClr val="tx1"/>
          </a:solidFill>
          <a:effectLst>
            <a:outerShdw blurRad="38100" dist="38100" dir="2700000" algn="tl">
              <a:srgbClr val="000000">
                <a:alpha val="43137"/>
              </a:srgbClr>
            </a:outerShdw>
          </a:effectLst>
          <a:latin typeface="+mn-lt"/>
        </a:defRPr>
      </a:lvl2pPr>
      <a:lvl3pPr marL="1262063" indent="-401638" algn="l" rtl="0" eaLnBrk="1" fontAlgn="base" hangingPunct="1">
        <a:lnSpc>
          <a:spcPct val="90000"/>
        </a:lnSpc>
        <a:spcBef>
          <a:spcPct val="30000"/>
        </a:spcBef>
        <a:spcAft>
          <a:spcPct val="0"/>
        </a:spcAft>
        <a:buClr>
          <a:schemeClr val="tx2"/>
        </a:buClr>
        <a:buSzPct val="75000"/>
        <a:buFont typeface="Wingdings 2" pitchFamily="18" charset="2"/>
        <a:buBlip>
          <a:blip r:embed="rId15"/>
        </a:buBlip>
        <a:defRPr sz="2400">
          <a:solidFill>
            <a:schemeClr val="tx1"/>
          </a:solidFill>
          <a:effectLst>
            <a:outerShdw blurRad="38100" dist="38100" dir="2700000" algn="tl">
              <a:srgbClr val="000000">
                <a:alpha val="43137"/>
              </a:srgbClr>
            </a:outerShdw>
          </a:effectLst>
          <a:latin typeface="+mn-lt"/>
        </a:defRPr>
      </a:lvl3pPr>
      <a:lvl4pPr marL="1600200" indent="-336550" algn="l" rtl="0" eaLnBrk="1" fontAlgn="base" hangingPunct="1">
        <a:lnSpc>
          <a:spcPct val="90000"/>
        </a:lnSpc>
        <a:spcBef>
          <a:spcPct val="30000"/>
        </a:spcBef>
        <a:spcAft>
          <a:spcPct val="0"/>
        </a:spcAft>
        <a:buClr>
          <a:schemeClr val="tx2"/>
        </a:buClr>
        <a:buSzPct val="75000"/>
        <a:buFont typeface="Wingdings 2" pitchFamily="18" charset="2"/>
        <a:buBlip>
          <a:blip r:embed="rId15"/>
        </a:buBlip>
        <a:defRPr sz="2000">
          <a:solidFill>
            <a:schemeClr val="tx1"/>
          </a:solidFill>
          <a:effectLst>
            <a:outerShdw blurRad="38100" dist="38100" dir="2700000" algn="tl">
              <a:srgbClr val="000000">
                <a:alpha val="43137"/>
              </a:srgbClr>
            </a:outerShdw>
          </a:effectLst>
          <a:latin typeface="+mn-lt"/>
        </a:defRPr>
      </a:lvl4pPr>
      <a:lvl5pPr marL="19478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5"/>
        </a:buBlip>
        <a:defRPr sz="2000">
          <a:solidFill>
            <a:schemeClr val="tx1"/>
          </a:solidFill>
          <a:effectLst>
            <a:outerShdw blurRad="38100" dist="38100" dir="2700000" algn="tl">
              <a:srgbClr val="000000">
                <a:alpha val="43137"/>
              </a:srgbClr>
            </a:outerShdw>
          </a:effectLst>
          <a:latin typeface="+mn-lt"/>
        </a:defRPr>
      </a:lvl5pPr>
      <a:lvl6pPr marL="24050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5"/>
        </a:buBlip>
        <a:defRPr sz="2000">
          <a:solidFill>
            <a:schemeClr val="tx1"/>
          </a:solidFill>
          <a:effectLst>
            <a:outerShdw blurRad="38100" dist="38100" dir="2700000" algn="tl">
              <a:srgbClr val="000000">
                <a:alpha val="43137"/>
              </a:srgbClr>
            </a:outerShdw>
          </a:effectLst>
          <a:latin typeface="+mn-lt"/>
        </a:defRPr>
      </a:lvl6pPr>
      <a:lvl7pPr marL="28622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5"/>
        </a:buBlip>
        <a:defRPr sz="2000">
          <a:solidFill>
            <a:schemeClr val="tx1"/>
          </a:solidFill>
          <a:effectLst>
            <a:outerShdw blurRad="38100" dist="38100" dir="2700000" algn="tl">
              <a:srgbClr val="000000">
                <a:alpha val="43137"/>
              </a:srgbClr>
            </a:outerShdw>
          </a:effectLst>
          <a:latin typeface="+mn-lt"/>
        </a:defRPr>
      </a:lvl7pPr>
      <a:lvl8pPr marL="33194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5"/>
        </a:buBlip>
        <a:defRPr sz="2000">
          <a:solidFill>
            <a:schemeClr val="tx1"/>
          </a:solidFill>
          <a:effectLst>
            <a:outerShdw blurRad="38100" dist="38100" dir="2700000" algn="tl">
              <a:srgbClr val="000000">
                <a:alpha val="43137"/>
              </a:srgbClr>
            </a:outerShdw>
          </a:effectLst>
          <a:latin typeface="+mn-lt"/>
        </a:defRPr>
      </a:lvl8pPr>
      <a:lvl9pPr marL="37766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5"/>
        </a:buBlip>
        <a:defRPr sz="2000">
          <a:solidFill>
            <a:schemeClr val="tx1"/>
          </a:solidFill>
          <a:effectLst>
            <a:outerShdw blurRad="38100" dist="38100" dir="2700000" algn="tl">
              <a:srgbClr val="000000">
                <a:alpha val="43137"/>
              </a:srgbClr>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lumMod val="75000"/>
              </a:schemeClr>
            </a:gs>
            <a:gs pos="100000">
              <a:schemeClr val="bg1">
                <a:shade val="30000"/>
                <a:satMod val="200000"/>
              </a:schemeClr>
            </a:gs>
          </a:gsLst>
          <a:path path="circle">
            <a:fillToRect l="100000" t="100000" r="100000" b="100000"/>
          </a:path>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3850" y="228600"/>
            <a:ext cx="8515350" cy="750888"/>
          </a:xfrm>
          <a:prstGeom prst="rect">
            <a:avLst/>
          </a:prstGeom>
          <a:noFill/>
          <a:ln w="9525">
            <a:noFill/>
            <a:miter lim="800000"/>
            <a:headEnd/>
            <a:tailEnd/>
          </a:ln>
          <a:effectLst/>
        </p:spPr>
        <p:txBody>
          <a:bodyPr vert="horz" wrap="square" lIns="91440" tIns="45720" rIns="91440" bIns="45720" numCol="1" anchor="t" anchorCtr="0" compatLnSpc="1">
            <a:spAutoFit/>
          </a:bodyPr>
          <a:lstStyle/>
          <a:p>
            <a:pPr lvl="0"/>
            <a:r>
              <a:rPr lang="en-US" smtClean="0"/>
              <a:t>Click to edit Title Slide</a:t>
            </a:r>
          </a:p>
        </p:txBody>
      </p:sp>
      <p:sp>
        <p:nvSpPr>
          <p:cNvPr id="1032" name="Rectangle 8"/>
          <p:cNvSpPr>
            <a:spLocks noGrp="1" noChangeArrowheads="1"/>
          </p:cNvSpPr>
          <p:nvPr>
            <p:ph type="body" idx="1"/>
          </p:nvPr>
        </p:nvSpPr>
        <p:spPr bwMode="auto">
          <a:xfrm>
            <a:off x="381000" y="1417638"/>
            <a:ext cx="8443913" cy="2214562"/>
          </a:xfrm>
          <a:prstGeom prst="rect">
            <a:avLst/>
          </a:prstGeom>
          <a:noFill/>
          <a:ln w="9525">
            <a:noFill/>
            <a:miter lim="800000"/>
            <a:headEnd/>
            <a:tailEnd/>
          </a:ln>
          <a:effectLst/>
        </p:spPr>
        <p:txBody>
          <a:bodyPr vert="horz" wrap="square" lIns="91440" tIns="45720" rIns="91440" bIns="45720" numCol="1" anchor="t" anchorCtr="0" compatLnSpc="1">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076" name="Picture 11" descr="bullet"/>
          <p:cNvPicPr>
            <a:picLocks noChangeAspect="1" noChangeArrowheads="1"/>
          </p:cNvPicPr>
          <p:nvPr/>
        </p:nvPicPr>
        <p:blipFill>
          <a:blip r:embed="rId13"/>
          <a:srcRect/>
          <a:stretch>
            <a:fillRect/>
          </a:stretch>
        </p:blipFill>
        <p:spPr bwMode="auto">
          <a:xfrm>
            <a:off x="9336088" y="0"/>
            <a:ext cx="241300" cy="241300"/>
          </a:xfrm>
          <a:prstGeom prst="rect">
            <a:avLst/>
          </a:prstGeom>
          <a:noFill/>
          <a:ln w="9525">
            <a:noFill/>
            <a:miter lim="800000"/>
            <a:headEnd/>
            <a:tailEnd/>
          </a:ln>
        </p:spPr>
      </p:pic>
      <p:sp>
        <p:nvSpPr>
          <p:cNvPr id="5" name="Rectangle 4"/>
          <p:cNvSpPr>
            <a:spLocks noChangeArrowheads="1"/>
          </p:cNvSpPr>
          <p:nvPr/>
        </p:nvSpPr>
        <p:spPr bwMode="auto">
          <a:xfrm>
            <a:off x="6043613" y="130175"/>
            <a:ext cx="2992437" cy="246063"/>
          </a:xfrm>
          <a:prstGeom prst="rect">
            <a:avLst/>
          </a:prstGeom>
          <a:noFill/>
          <a:ln w="12700" cap="flat" cmpd="sng" algn="ctr">
            <a:noFill/>
            <a:prstDash val="solid"/>
            <a:miter lim="800000"/>
            <a:headEnd/>
            <a:tailEnd/>
          </a:ln>
          <a:effectLst/>
        </p:spPr>
        <p:txBody>
          <a:bodyPr vert="horz" wrap="none" lIns="91440" tIns="45720" rIns="91440" bIns="45720" numCol="1" anchor="ctr" anchorCtr="0" compatLnSpc="1">
            <a:spAutoFit/>
          </a:bodyPr>
          <a:lstStyle>
            <a:defPPr>
              <a:defRPr lang="en-US"/>
            </a:defPPr>
            <a:lvl1pPr algn="l" rtl="0" fontAlgn="base">
              <a:spcBef>
                <a:spcPct val="0"/>
              </a:spcBef>
              <a:spcAft>
                <a:spcPct val="0"/>
              </a:spcAft>
              <a:defRPr>
                <a:solidFill>
                  <a:schemeClr val="tx1"/>
                </a:solidFill>
                <a:latin typeface="Segoe Semibold" pitchFamily="34" charset="0"/>
                <a:ea typeface="+mn-ea"/>
                <a:cs typeface="+mn-cs"/>
              </a:defRPr>
            </a:lvl1pPr>
            <a:lvl2pPr marL="457200" algn="l" rtl="0" fontAlgn="base">
              <a:spcBef>
                <a:spcPct val="0"/>
              </a:spcBef>
              <a:spcAft>
                <a:spcPct val="0"/>
              </a:spcAft>
              <a:defRPr>
                <a:solidFill>
                  <a:schemeClr val="tx1"/>
                </a:solidFill>
                <a:latin typeface="Segoe Semibold" pitchFamily="34" charset="0"/>
                <a:ea typeface="+mn-ea"/>
                <a:cs typeface="+mn-cs"/>
              </a:defRPr>
            </a:lvl2pPr>
            <a:lvl3pPr marL="914400" algn="l" rtl="0" fontAlgn="base">
              <a:spcBef>
                <a:spcPct val="0"/>
              </a:spcBef>
              <a:spcAft>
                <a:spcPct val="0"/>
              </a:spcAft>
              <a:defRPr>
                <a:solidFill>
                  <a:schemeClr val="tx1"/>
                </a:solidFill>
                <a:latin typeface="Segoe Semibold" pitchFamily="34" charset="0"/>
                <a:ea typeface="+mn-ea"/>
                <a:cs typeface="+mn-cs"/>
              </a:defRPr>
            </a:lvl3pPr>
            <a:lvl4pPr marL="1371600" algn="l" rtl="0" fontAlgn="base">
              <a:spcBef>
                <a:spcPct val="0"/>
              </a:spcBef>
              <a:spcAft>
                <a:spcPct val="0"/>
              </a:spcAft>
              <a:defRPr>
                <a:solidFill>
                  <a:schemeClr val="tx1"/>
                </a:solidFill>
                <a:latin typeface="Segoe Semibold" pitchFamily="34" charset="0"/>
                <a:ea typeface="+mn-ea"/>
                <a:cs typeface="+mn-cs"/>
              </a:defRPr>
            </a:lvl4pPr>
            <a:lvl5pPr marL="1828800" algn="l" rtl="0" fontAlgn="base">
              <a:spcBef>
                <a:spcPct val="0"/>
              </a:spcBef>
              <a:spcAft>
                <a:spcPct val="0"/>
              </a:spcAft>
              <a:defRPr>
                <a:solidFill>
                  <a:schemeClr val="tx1"/>
                </a:solidFill>
                <a:latin typeface="Segoe Semibold" pitchFamily="34" charset="0"/>
                <a:ea typeface="+mn-ea"/>
                <a:cs typeface="+mn-cs"/>
              </a:defRPr>
            </a:lvl5pPr>
            <a:lvl6pPr marL="2286000" algn="l" defTabSz="914400" rtl="0" latinLnBrk="0">
              <a:defRPr>
                <a:solidFill>
                  <a:schemeClr val="tx1"/>
                </a:solidFill>
                <a:latin typeface="Segoe Semibold" pitchFamily="34" charset="0"/>
                <a:ea typeface="+mn-ea"/>
                <a:cs typeface="+mn-cs"/>
              </a:defRPr>
            </a:lvl6pPr>
            <a:lvl7pPr marL="2743200" algn="l" defTabSz="914400" rtl="0" latinLnBrk="0">
              <a:defRPr>
                <a:solidFill>
                  <a:schemeClr val="tx1"/>
                </a:solidFill>
                <a:latin typeface="Segoe Semibold" pitchFamily="34" charset="0"/>
                <a:ea typeface="+mn-ea"/>
                <a:cs typeface="+mn-cs"/>
              </a:defRPr>
            </a:lvl7pPr>
            <a:lvl8pPr marL="3200400" algn="l" defTabSz="914400" rtl="0" latinLnBrk="0">
              <a:defRPr>
                <a:solidFill>
                  <a:schemeClr val="tx1"/>
                </a:solidFill>
                <a:latin typeface="Segoe Semibold" pitchFamily="34" charset="0"/>
                <a:ea typeface="+mn-ea"/>
                <a:cs typeface="+mn-cs"/>
              </a:defRPr>
            </a:lvl8pPr>
            <a:lvl9pPr marL="3657600" algn="l" defTabSz="914400" rtl="0" latinLnBrk="0">
              <a:defRPr>
                <a:solidFill>
                  <a:schemeClr val="tx1"/>
                </a:solidFill>
                <a:latin typeface="Segoe Semibold" pitchFamily="34" charset="0"/>
                <a:ea typeface="+mn-ea"/>
                <a:cs typeface="+mn-cs"/>
              </a:defRPr>
            </a:lvl9pPr>
          </a:lstStyle>
          <a:p>
            <a:pPr>
              <a:lnSpc>
                <a:spcPct val="100000"/>
              </a:lnSpc>
              <a:defRPr/>
            </a:pPr>
            <a:r>
              <a:rPr lang="en-US" sz="1000" b="1" i="1" kern="0" dirty="0" smtClean="0">
                <a:effectLst/>
                <a:latin typeface="Tahoma" pitchFamily="34" charset="0"/>
                <a:ea typeface="Calibri" pitchFamily="34" charset="0"/>
                <a:cs typeface="Tahoma" pitchFamily="34" charset="0"/>
              </a:rPr>
              <a:t>Covered under Microsoft NDA - Confidential</a:t>
            </a:r>
            <a:endParaRPr lang="en-US" sz="1800" kern="0" dirty="0" smtClean="0">
              <a:effectLst/>
            </a:endParaRPr>
          </a:p>
        </p:txBody>
      </p:sp>
    </p:spTree>
  </p:cSld>
  <p:clrMap bg1="dk2" tx1="lt1" bg2="dk1"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ransition>
    <p:fade/>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mj-lt"/>
          <a:ea typeface="+mj-ea"/>
          <a:cs typeface="+mj-cs"/>
        </a:defRPr>
      </a:lvl1pPr>
      <a:lvl2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2pPr>
      <a:lvl3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3pPr>
      <a:lvl4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4pPr>
      <a:lvl5pPr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alpha val="43137"/>
              </a:srgbClr>
            </a:outerShdw>
          </a:effectLst>
          <a:latin typeface="Segoe Semibold" pitchFamily="34" charset="0"/>
        </a:defRPr>
      </a:lvl9pPr>
    </p:titleStyle>
    <p:bodyStyle>
      <a:lvl1pPr marL="447675" indent="-447675" algn="l" rtl="0" eaLnBrk="1" fontAlgn="base" hangingPunct="1">
        <a:lnSpc>
          <a:spcPct val="90000"/>
        </a:lnSpc>
        <a:spcBef>
          <a:spcPct val="30000"/>
        </a:spcBef>
        <a:spcAft>
          <a:spcPct val="0"/>
        </a:spcAft>
        <a:buClr>
          <a:schemeClr val="tx2"/>
        </a:buClr>
        <a:buFont typeface="Wingdings 2" pitchFamily="18" charset="2"/>
        <a:buBlip>
          <a:blip r:embed="rId14"/>
        </a:buBlip>
        <a:defRPr sz="3200">
          <a:solidFill>
            <a:schemeClr val="tx1"/>
          </a:solidFill>
          <a:effectLst>
            <a:outerShdw blurRad="38100" dist="38100" dir="2700000" algn="tl">
              <a:srgbClr val="000000">
                <a:alpha val="43137"/>
              </a:srgbClr>
            </a:outerShdw>
          </a:effectLst>
          <a:latin typeface="+mn-lt"/>
          <a:ea typeface="+mn-ea"/>
          <a:cs typeface="+mn-cs"/>
        </a:defRPr>
      </a:lvl1pPr>
      <a:lvl2pPr marL="858838" indent="-409575" algn="l" rtl="0" eaLnBrk="1" fontAlgn="base" hangingPunct="1">
        <a:lnSpc>
          <a:spcPct val="90000"/>
        </a:lnSpc>
        <a:spcBef>
          <a:spcPct val="30000"/>
        </a:spcBef>
        <a:spcAft>
          <a:spcPct val="0"/>
        </a:spcAft>
        <a:buClr>
          <a:schemeClr val="tx2"/>
        </a:buClr>
        <a:buSzPct val="75000"/>
        <a:buFont typeface="Wingdings 2" pitchFamily="18" charset="2"/>
        <a:buBlip>
          <a:blip r:embed="rId15"/>
        </a:buBlip>
        <a:defRPr sz="2800">
          <a:solidFill>
            <a:schemeClr val="tx1"/>
          </a:solidFill>
          <a:effectLst>
            <a:outerShdw blurRad="38100" dist="38100" dir="2700000" algn="tl">
              <a:srgbClr val="000000">
                <a:alpha val="43137"/>
              </a:srgbClr>
            </a:outerShdw>
          </a:effectLst>
          <a:latin typeface="+mn-lt"/>
        </a:defRPr>
      </a:lvl2pPr>
      <a:lvl3pPr marL="1262063" indent="-401638" algn="l" rtl="0" eaLnBrk="1" fontAlgn="base" hangingPunct="1">
        <a:lnSpc>
          <a:spcPct val="90000"/>
        </a:lnSpc>
        <a:spcBef>
          <a:spcPct val="30000"/>
        </a:spcBef>
        <a:spcAft>
          <a:spcPct val="0"/>
        </a:spcAft>
        <a:buClr>
          <a:schemeClr val="tx2"/>
        </a:buClr>
        <a:buSzPct val="75000"/>
        <a:buFont typeface="Wingdings 2" pitchFamily="18" charset="2"/>
        <a:buBlip>
          <a:blip r:embed="rId15"/>
        </a:buBlip>
        <a:defRPr sz="2400">
          <a:solidFill>
            <a:schemeClr val="tx1"/>
          </a:solidFill>
          <a:effectLst>
            <a:outerShdw blurRad="38100" dist="38100" dir="2700000" algn="tl">
              <a:srgbClr val="000000">
                <a:alpha val="43137"/>
              </a:srgbClr>
            </a:outerShdw>
          </a:effectLst>
          <a:latin typeface="+mn-lt"/>
        </a:defRPr>
      </a:lvl3pPr>
      <a:lvl4pPr marL="1600200" indent="-336550" algn="l" rtl="0" eaLnBrk="1" fontAlgn="base" hangingPunct="1">
        <a:lnSpc>
          <a:spcPct val="90000"/>
        </a:lnSpc>
        <a:spcBef>
          <a:spcPct val="30000"/>
        </a:spcBef>
        <a:spcAft>
          <a:spcPct val="0"/>
        </a:spcAft>
        <a:buClr>
          <a:schemeClr val="tx2"/>
        </a:buClr>
        <a:buSzPct val="75000"/>
        <a:buFont typeface="Wingdings 2" pitchFamily="18" charset="2"/>
        <a:buBlip>
          <a:blip r:embed="rId15"/>
        </a:buBlip>
        <a:defRPr sz="2000">
          <a:solidFill>
            <a:schemeClr val="tx1"/>
          </a:solidFill>
          <a:effectLst>
            <a:outerShdw blurRad="38100" dist="38100" dir="2700000" algn="tl">
              <a:srgbClr val="000000">
                <a:alpha val="43137"/>
              </a:srgbClr>
            </a:outerShdw>
          </a:effectLst>
          <a:latin typeface="+mn-lt"/>
        </a:defRPr>
      </a:lvl4pPr>
      <a:lvl5pPr marL="19478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5"/>
        </a:buBlip>
        <a:defRPr sz="2000">
          <a:solidFill>
            <a:schemeClr val="tx1"/>
          </a:solidFill>
          <a:effectLst>
            <a:outerShdw blurRad="38100" dist="38100" dir="2700000" algn="tl">
              <a:srgbClr val="000000">
                <a:alpha val="43137"/>
              </a:srgbClr>
            </a:outerShdw>
          </a:effectLst>
          <a:latin typeface="+mn-lt"/>
        </a:defRPr>
      </a:lvl5pPr>
      <a:lvl6pPr marL="24050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5"/>
        </a:buBlip>
        <a:defRPr sz="2000">
          <a:solidFill>
            <a:schemeClr val="tx1"/>
          </a:solidFill>
          <a:effectLst>
            <a:outerShdw blurRad="38100" dist="38100" dir="2700000" algn="tl">
              <a:srgbClr val="000000">
                <a:alpha val="43137"/>
              </a:srgbClr>
            </a:outerShdw>
          </a:effectLst>
          <a:latin typeface="+mn-lt"/>
        </a:defRPr>
      </a:lvl6pPr>
      <a:lvl7pPr marL="28622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5"/>
        </a:buBlip>
        <a:defRPr sz="2000">
          <a:solidFill>
            <a:schemeClr val="tx1"/>
          </a:solidFill>
          <a:effectLst>
            <a:outerShdw blurRad="38100" dist="38100" dir="2700000" algn="tl">
              <a:srgbClr val="000000">
                <a:alpha val="43137"/>
              </a:srgbClr>
            </a:outerShdw>
          </a:effectLst>
          <a:latin typeface="+mn-lt"/>
        </a:defRPr>
      </a:lvl7pPr>
      <a:lvl8pPr marL="33194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5"/>
        </a:buBlip>
        <a:defRPr sz="2000">
          <a:solidFill>
            <a:schemeClr val="tx1"/>
          </a:solidFill>
          <a:effectLst>
            <a:outerShdw blurRad="38100" dist="38100" dir="2700000" algn="tl">
              <a:srgbClr val="000000">
                <a:alpha val="43137"/>
              </a:srgbClr>
            </a:outerShdw>
          </a:effectLst>
          <a:latin typeface="+mn-lt"/>
        </a:defRPr>
      </a:lvl8pPr>
      <a:lvl9pPr marL="3776663" indent="-346075" algn="l" rtl="0" eaLnBrk="1" fontAlgn="base" hangingPunct="1">
        <a:lnSpc>
          <a:spcPct val="90000"/>
        </a:lnSpc>
        <a:spcBef>
          <a:spcPct val="30000"/>
        </a:spcBef>
        <a:spcAft>
          <a:spcPct val="0"/>
        </a:spcAft>
        <a:buClr>
          <a:schemeClr val="tx2"/>
        </a:buClr>
        <a:buSzPct val="75000"/>
        <a:buFont typeface="Wingdings 2" pitchFamily="18" charset="2"/>
        <a:buBlip>
          <a:blip r:embed="rId15"/>
        </a:buBlip>
        <a:defRPr sz="2000">
          <a:solidFill>
            <a:schemeClr val="tx1"/>
          </a:solidFill>
          <a:effectLst>
            <a:outerShdw blurRad="38100" dist="38100" dir="2700000" algn="tl">
              <a:srgbClr val="000000">
                <a:alpha val="43137"/>
              </a:srgbClr>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12.xml"/><Relationship Id="rId1" Type="http://schemas.openxmlformats.org/officeDocument/2006/relationships/slideLayout" Target="../slideLayouts/slideLayout36.xml"/><Relationship Id="rId5" Type="http://schemas.openxmlformats.org/officeDocument/2006/relationships/image" Target="../media/image39.gif"/><Relationship Id="rId4" Type="http://schemas.openxmlformats.org/officeDocument/2006/relationships/image" Target="../media/image36.wmf"/></Relationships>
</file>

<file path=ppt/slides/_rels/slide13.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13.xml"/><Relationship Id="rId1" Type="http://schemas.openxmlformats.org/officeDocument/2006/relationships/slideLayout" Target="../slideLayouts/slideLayout36.xml"/><Relationship Id="rId6" Type="http://schemas.openxmlformats.org/officeDocument/2006/relationships/image" Target="../media/image34.wmf"/><Relationship Id="rId5" Type="http://schemas.openxmlformats.org/officeDocument/2006/relationships/image" Target="../media/image36.wmf"/><Relationship Id="rId4" Type="http://schemas.openxmlformats.org/officeDocument/2006/relationships/image" Target="../media/image39.gi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gif"/><Relationship Id="rId18" Type="http://schemas.openxmlformats.org/officeDocument/2006/relationships/image" Target="../media/image22.jpeg"/><Relationship Id="rId26" Type="http://schemas.openxmlformats.org/officeDocument/2006/relationships/image" Target="../media/image30.gif"/><Relationship Id="rId3" Type="http://schemas.openxmlformats.org/officeDocument/2006/relationships/image" Target="../media/image7.gif"/><Relationship Id="rId21" Type="http://schemas.openxmlformats.org/officeDocument/2006/relationships/image" Target="../media/image25.jpeg"/><Relationship Id="rId7" Type="http://schemas.openxmlformats.org/officeDocument/2006/relationships/image" Target="../media/image11.gif"/><Relationship Id="rId12" Type="http://schemas.openxmlformats.org/officeDocument/2006/relationships/image" Target="../media/image16.gif"/><Relationship Id="rId17" Type="http://schemas.openxmlformats.org/officeDocument/2006/relationships/image" Target="../media/image21.gif"/><Relationship Id="rId25" Type="http://schemas.openxmlformats.org/officeDocument/2006/relationships/image" Target="../media/image29.gif"/><Relationship Id="rId2" Type="http://schemas.openxmlformats.org/officeDocument/2006/relationships/notesSlide" Target="../notesSlides/notesSlide2.xml"/><Relationship Id="rId16" Type="http://schemas.openxmlformats.org/officeDocument/2006/relationships/image" Target="../media/image20.jpeg"/><Relationship Id="rId20" Type="http://schemas.openxmlformats.org/officeDocument/2006/relationships/image" Target="../media/image24.gif"/><Relationship Id="rId29" Type="http://schemas.openxmlformats.org/officeDocument/2006/relationships/image" Target="../media/image33.gif"/><Relationship Id="rId1" Type="http://schemas.openxmlformats.org/officeDocument/2006/relationships/slideLayout" Target="../slideLayouts/slideLayout36.xml"/><Relationship Id="rId6" Type="http://schemas.openxmlformats.org/officeDocument/2006/relationships/image" Target="../media/image10.jpeg"/><Relationship Id="rId11" Type="http://schemas.openxmlformats.org/officeDocument/2006/relationships/image" Target="../media/image15.gif"/><Relationship Id="rId24" Type="http://schemas.openxmlformats.org/officeDocument/2006/relationships/image" Target="../media/image28.gif"/><Relationship Id="rId5" Type="http://schemas.openxmlformats.org/officeDocument/2006/relationships/image" Target="../media/image9.gif"/><Relationship Id="rId15" Type="http://schemas.openxmlformats.org/officeDocument/2006/relationships/image" Target="../media/image19.gif"/><Relationship Id="rId23" Type="http://schemas.openxmlformats.org/officeDocument/2006/relationships/image" Target="../media/image27.gif"/><Relationship Id="rId28" Type="http://schemas.openxmlformats.org/officeDocument/2006/relationships/image" Target="../media/image32.gif"/><Relationship Id="rId10" Type="http://schemas.openxmlformats.org/officeDocument/2006/relationships/image" Target="../media/image14.gif"/><Relationship Id="rId19" Type="http://schemas.openxmlformats.org/officeDocument/2006/relationships/image" Target="../media/image23.gif"/><Relationship Id="rId4" Type="http://schemas.openxmlformats.org/officeDocument/2006/relationships/image" Target="../media/image8.jpeg"/><Relationship Id="rId9" Type="http://schemas.openxmlformats.org/officeDocument/2006/relationships/image" Target="../media/image13.jpeg"/><Relationship Id="rId14" Type="http://schemas.openxmlformats.org/officeDocument/2006/relationships/image" Target="../media/image18.gif"/><Relationship Id="rId22" Type="http://schemas.openxmlformats.org/officeDocument/2006/relationships/image" Target="../media/image26.gif"/><Relationship Id="rId27" Type="http://schemas.openxmlformats.org/officeDocument/2006/relationships/image" Target="../media/image31.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5.xml"/><Relationship Id="rId1" Type="http://schemas.openxmlformats.org/officeDocument/2006/relationships/slideLayout" Target="../slideLayouts/slideLayout36.xml"/><Relationship Id="rId6" Type="http://schemas.openxmlformats.org/officeDocument/2006/relationships/image" Target="../media/image37.png"/><Relationship Id="rId5" Type="http://schemas.openxmlformats.org/officeDocument/2006/relationships/image" Target="../media/image36.wmf"/><Relationship Id="rId4" Type="http://schemas.openxmlformats.org/officeDocument/2006/relationships/image" Target="../media/image35.wmf"/></Relationships>
</file>

<file path=ppt/slides/_rels/slide6.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6.xml"/><Relationship Id="rId1" Type="http://schemas.openxmlformats.org/officeDocument/2006/relationships/slideLayout" Target="../slideLayouts/slideLayout36.xml"/><Relationship Id="rId5" Type="http://schemas.openxmlformats.org/officeDocument/2006/relationships/image" Target="../media/image38.png"/><Relationship Id="rId4" Type="http://schemas.openxmlformats.org/officeDocument/2006/relationships/image" Target="../media/image34.wmf"/></Relationships>
</file>

<file path=ppt/slides/_rels/slide7.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7.xml"/><Relationship Id="rId1" Type="http://schemas.openxmlformats.org/officeDocument/2006/relationships/slideLayout" Target="../slideLayouts/slideLayout36.xml"/><Relationship Id="rId5" Type="http://schemas.openxmlformats.org/officeDocument/2006/relationships/image" Target="../media/image39.gif"/><Relationship Id="rId4" Type="http://schemas.openxmlformats.org/officeDocument/2006/relationships/image" Target="../media/image36.wmf"/></Relationships>
</file>

<file path=ppt/slides/_rels/slide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8.xml"/><Relationship Id="rId1" Type="http://schemas.openxmlformats.org/officeDocument/2006/relationships/slideLayout" Target="../slideLayouts/slideLayout36.xml"/><Relationship Id="rId6" Type="http://schemas.openxmlformats.org/officeDocument/2006/relationships/image" Target="../media/image34.wmf"/><Relationship Id="rId5" Type="http://schemas.openxmlformats.org/officeDocument/2006/relationships/image" Target="../media/image39.gif"/><Relationship Id="rId4" Type="http://schemas.openxmlformats.org/officeDocument/2006/relationships/image" Target="../media/image35.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047" y="2130425"/>
            <a:ext cx="8693063" cy="750561"/>
          </a:xfrm>
        </p:spPr>
        <p:txBody>
          <a:bodyPr>
            <a:normAutofit fontScale="90000"/>
          </a:bodyPr>
          <a:lstStyle/>
          <a:p>
            <a:pPr algn="ctr"/>
            <a:r>
              <a:rPr lang="en-US" sz="4400" dirty="0" smtClean="0"/>
              <a:t>An Overview of the DLNA Architecture</a:t>
            </a:r>
            <a:endParaRPr lang="en-US" sz="4400" dirty="0"/>
          </a:p>
        </p:txBody>
      </p:sp>
      <p:sp>
        <p:nvSpPr>
          <p:cNvPr id="3" name="Subtitle 2"/>
          <p:cNvSpPr>
            <a:spLocks noGrp="1"/>
          </p:cNvSpPr>
          <p:nvPr>
            <p:ph type="subTitle" idx="1"/>
          </p:nvPr>
        </p:nvSpPr>
        <p:spPr>
          <a:xfrm>
            <a:off x="1371600" y="3886200"/>
            <a:ext cx="6400800" cy="1163395"/>
          </a:xfrm>
        </p:spPr>
        <p:txBody>
          <a:bodyPr/>
          <a:lstStyle/>
          <a:p>
            <a:r>
              <a:rPr lang="en-US" sz="2400" dirty="0" smtClean="0"/>
              <a:t>Edwin Heredia</a:t>
            </a:r>
          </a:p>
          <a:p>
            <a:r>
              <a:rPr lang="en-US" sz="2000" dirty="0" smtClean="0"/>
              <a:t>Program Manager</a:t>
            </a:r>
          </a:p>
          <a:p>
            <a:r>
              <a:rPr lang="en-US" sz="2000" dirty="0" smtClean="0"/>
              <a:t>Windows Devices &amp; Media</a:t>
            </a:r>
            <a:endParaRPr lang="en-US" sz="20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Classes</a:t>
            </a:r>
            <a:endParaRPr lang="en-US" dirty="0"/>
          </a:p>
        </p:txBody>
      </p:sp>
      <p:sp>
        <p:nvSpPr>
          <p:cNvPr id="7" name="Rectangle 6"/>
          <p:cNvSpPr/>
          <p:nvPr/>
        </p:nvSpPr>
        <p:spPr bwMode="auto">
          <a:xfrm>
            <a:off x="255181" y="1509824"/>
            <a:ext cx="4157330"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rPr>
              <a:t>Digital Media Server (DMS)</a:t>
            </a:r>
          </a:p>
        </p:txBody>
      </p:sp>
      <p:sp>
        <p:nvSpPr>
          <p:cNvPr id="9" name="Rectangle 8"/>
          <p:cNvSpPr/>
          <p:nvPr/>
        </p:nvSpPr>
        <p:spPr bwMode="auto">
          <a:xfrm>
            <a:off x="258727" y="1885508"/>
            <a:ext cx="4157330"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rPr>
              <a:t>Digital Media Player (DMP)</a:t>
            </a:r>
          </a:p>
        </p:txBody>
      </p:sp>
      <p:sp>
        <p:nvSpPr>
          <p:cNvPr id="10" name="Rectangle 9"/>
          <p:cNvSpPr/>
          <p:nvPr/>
        </p:nvSpPr>
        <p:spPr bwMode="auto">
          <a:xfrm>
            <a:off x="262271" y="2250559"/>
            <a:ext cx="4157330"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rPr>
              <a:t>Digital Media Renderer (DMR)</a:t>
            </a:r>
          </a:p>
        </p:txBody>
      </p:sp>
      <p:sp>
        <p:nvSpPr>
          <p:cNvPr id="11" name="Rectangle 10"/>
          <p:cNvSpPr/>
          <p:nvPr/>
        </p:nvSpPr>
        <p:spPr bwMode="auto">
          <a:xfrm>
            <a:off x="262272" y="2633329"/>
            <a:ext cx="4157330"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rPr>
              <a:t>Digital Media Controller (DMC)</a:t>
            </a:r>
          </a:p>
        </p:txBody>
      </p:sp>
      <p:sp>
        <p:nvSpPr>
          <p:cNvPr id="12" name="Rectangle 11"/>
          <p:cNvSpPr/>
          <p:nvPr/>
        </p:nvSpPr>
        <p:spPr bwMode="auto">
          <a:xfrm>
            <a:off x="265817" y="3040911"/>
            <a:ext cx="4157330"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rPr>
              <a:t>Digital Media Printer (DMPr)</a:t>
            </a:r>
          </a:p>
        </p:txBody>
      </p:sp>
      <p:sp>
        <p:nvSpPr>
          <p:cNvPr id="13" name="Rectangle 12"/>
          <p:cNvSpPr/>
          <p:nvPr/>
        </p:nvSpPr>
        <p:spPr bwMode="auto">
          <a:xfrm>
            <a:off x="4579090" y="1516911"/>
            <a:ext cx="4267198"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rPr>
              <a:t>Mobile Digital Media</a:t>
            </a:r>
            <a:r>
              <a:rPr kumimoji="0" lang="en-US" sz="1600" b="0" i="0" u="none" strike="noStrike" cap="none" normalizeH="0" dirty="0" smtClean="0">
                <a:solidFill>
                  <a:schemeClr val="bg2">
                    <a:lumMod val="50000"/>
                  </a:schemeClr>
                </a:solidFill>
                <a:effectLst>
                  <a:outerShdw blurRad="38100" dist="38100" dir="2700000" algn="tl">
                    <a:srgbClr val="000000">
                      <a:alpha val="43137"/>
                    </a:srgbClr>
                  </a:outerShdw>
                </a:effectLst>
                <a:latin typeface="Segoe Semibold" pitchFamily="34" charset="0"/>
              </a:rPr>
              <a:t> Server</a:t>
            </a:r>
            <a:r>
              <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rPr>
              <a:t> (M-DMS)</a:t>
            </a:r>
          </a:p>
        </p:txBody>
      </p:sp>
      <p:sp>
        <p:nvSpPr>
          <p:cNvPr id="14" name="Rectangle 13"/>
          <p:cNvSpPr/>
          <p:nvPr/>
        </p:nvSpPr>
        <p:spPr bwMode="auto">
          <a:xfrm>
            <a:off x="4568458" y="1889050"/>
            <a:ext cx="4299096"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rPr>
              <a:t>Mobile Digital Media Player (M-DMP)</a:t>
            </a:r>
          </a:p>
        </p:txBody>
      </p:sp>
      <p:sp>
        <p:nvSpPr>
          <p:cNvPr id="15" name="Rectangle 14"/>
          <p:cNvSpPr/>
          <p:nvPr/>
        </p:nvSpPr>
        <p:spPr bwMode="auto">
          <a:xfrm>
            <a:off x="4579089" y="2643962"/>
            <a:ext cx="4320362"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rPr>
              <a:t>Mobile Digital Media Controller (M-DMC)</a:t>
            </a:r>
          </a:p>
        </p:txBody>
      </p:sp>
      <p:sp>
        <p:nvSpPr>
          <p:cNvPr id="16" name="Rectangle 15"/>
          <p:cNvSpPr/>
          <p:nvPr/>
        </p:nvSpPr>
        <p:spPr bwMode="auto">
          <a:xfrm>
            <a:off x="4625164" y="3455580"/>
            <a:ext cx="4320362"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rPr>
              <a:t>Mobile Digital Media Uploader (M-DMU)</a:t>
            </a:r>
            <a:endParaRPr kumimoji="0" lang="en-US"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endParaRPr>
          </a:p>
        </p:txBody>
      </p:sp>
      <p:sp>
        <p:nvSpPr>
          <p:cNvPr id="17" name="Rectangle 16"/>
          <p:cNvSpPr/>
          <p:nvPr/>
        </p:nvSpPr>
        <p:spPr bwMode="auto">
          <a:xfrm>
            <a:off x="4635796" y="3870250"/>
            <a:ext cx="4320362"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rPr>
              <a:t>Mobile Digital Media Downloader (M-DMD)</a:t>
            </a:r>
          </a:p>
        </p:txBody>
      </p:sp>
      <p:sp>
        <p:nvSpPr>
          <p:cNvPr id="18" name="TextBox 17"/>
          <p:cNvSpPr txBox="1"/>
          <p:nvPr/>
        </p:nvSpPr>
        <p:spPr>
          <a:xfrm>
            <a:off x="212651" y="1116419"/>
            <a:ext cx="3941272" cy="338554"/>
          </a:xfrm>
          <a:prstGeom prst="rect">
            <a:avLst/>
          </a:prstGeom>
          <a:noFill/>
        </p:spPr>
        <p:txBody>
          <a:bodyPr wrap="none" rtlCol="0">
            <a:spAutoFit/>
          </a:bodyPr>
          <a:lstStyle/>
          <a:p>
            <a:r>
              <a:rPr lang="en-US" sz="1600" dirty="0" smtClean="0">
                <a:solidFill>
                  <a:schemeClr val="tx2">
                    <a:lumMod val="75000"/>
                  </a:schemeClr>
                </a:solidFill>
              </a:rPr>
              <a:t>Category: Home Networked Devices (HND)</a:t>
            </a:r>
            <a:endParaRPr lang="en-US" sz="1600" dirty="0">
              <a:solidFill>
                <a:schemeClr val="tx2">
                  <a:lumMod val="75000"/>
                </a:schemeClr>
              </a:solidFill>
            </a:endParaRPr>
          </a:p>
        </p:txBody>
      </p:sp>
      <p:sp>
        <p:nvSpPr>
          <p:cNvPr id="19" name="TextBox 18"/>
          <p:cNvSpPr txBox="1"/>
          <p:nvPr/>
        </p:nvSpPr>
        <p:spPr>
          <a:xfrm>
            <a:off x="4564911" y="1130596"/>
            <a:ext cx="3820020" cy="338554"/>
          </a:xfrm>
          <a:prstGeom prst="rect">
            <a:avLst/>
          </a:prstGeom>
          <a:noFill/>
        </p:spPr>
        <p:txBody>
          <a:bodyPr wrap="none" rtlCol="0">
            <a:spAutoFit/>
          </a:bodyPr>
          <a:lstStyle/>
          <a:p>
            <a:r>
              <a:rPr lang="en-US" sz="1600" dirty="0" smtClean="0">
                <a:solidFill>
                  <a:schemeClr val="tx2">
                    <a:lumMod val="75000"/>
                  </a:schemeClr>
                </a:solidFill>
              </a:rPr>
              <a:t>Category: Mobile Handheld Devices (MHD)</a:t>
            </a:r>
            <a:endParaRPr lang="en-US" sz="1600" dirty="0">
              <a:solidFill>
                <a:schemeClr val="tx2">
                  <a:lumMod val="75000"/>
                </a:schemeClr>
              </a:solidFill>
            </a:endParaRPr>
          </a:p>
        </p:txBody>
      </p:sp>
      <p:cxnSp>
        <p:nvCxnSpPr>
          <p:cNvPr id="26" name="Straight Connector 25"/>
          <p:cNvCxnSpPr/>
          <p:nvPr/>
        </p:nvCxnSpPr>
        <p:spPr bwMode="auto">
          <a:xfrm>
            <a:off x="0" y="4401878"/>
            <a:ext cx="9144000" cy="21265"/>
          </a:xfrm>
          <a:prstGeom prst="line">
            <a:avLst/>
          </a:prstGeom>
          <a:noFill/>
          <a:ln w="9525" cap="flat" cmpd="sng" algn="ctr">
            <a:solidFill>
              <a:schemeClr val="tx2">
                <a:lumMod val="75000"/>
              </a:schemeClr>
            </a:solidFill>
            <a:prstDash val="solid"/>
            <a:round/>
            <a:headEnd type="none" w="med" len="med"/>
            <a:tailEnd type="none" w="med" len="med"/>
          </a:ln>
          <a:effectLst/>
        </p:spPr>
      </p:cxnSp>
      <p:sp>
        <p:nvSpPr>
          <p:cNvPr id="34" name="TextBox 33"/>
          <p:cNvSpPr txBox="1"/>
          <p:nvPr/>
        </p:nvSpPr>
        <p:spPr>
          <a:xfrm>
            <a:off x="194931" y="4543647"/>
            <a:ext cx="4467762" cy="338554"/>
          </a:xfrm>
          <a:prstGeom prst="rect">
            <a:avLst/>
          </a:prstGeom>
          <a:noFill/>
        </p:spPr>
        <p:txBody>
          <a:bodyPr wrap="none" rtlCol="0">
            <a:spAutoFit/>
          </a:bodyPr>
          <a:lstStyle/>
          <a:p>
            <a:r>
              <a:rPr lang="en-US" sz="1600" dirty="0" smtClean="0">
                <a:solidFill>
                  <a:schemeClr val="tx2">
                    <a:lumMod val="75000"/>
                  </a:schemeClr>
                </a:solidFill>
              </a:rPr>
              <a:t>Category: Networked Infrastructure Devices (NID)</a:t>
            </a:r>
            <a:endParaRPr lang="en-US" sz="1600" dirty="0">
              <a:solidFill>
                <a:schemeClr val="tx2">
                  <a:lumMod val="75000"/>
                </a:schemeClr>
              </a:solidFill>
            </a:endParaRPr>
          </a:p>
        </p:txBody>
      </p:sp>
      <p:sp>
        <p:nvSpPr>
          <p:cNvPr id="35" name="Rectangle 34"/>
          <p:cNvSpPr/>
          <p:nvPr/>
        </p:nvSpPr>
        <p:spPr bwMode="auto">
          <a:xfrm>
            <a:off x="279990" y="4926419"/>
            <a:ext cx="4157330"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lang="en-US" sz="1600" dirty="0" smtClean="0">
                <a:solidFill>
                  <a:schemeClr val="bg2">
                    <a:lumMod val="50000"/>
                  </a:schemeClr>
                </a:solidFill>
                <a:effectLst>
                  <a:outerShdw blurRad="38100" dist="38100" dir="2700000" algn="tl">
                    <a:srgbClr val="000000">
                      <a:alpha val="43137"/>
                    </a:srgbClr>
                  </a:outerShdw>
                </a:effectLst>
                <a:latin typeface="Segoe Semibold" pitchFamily="34" charset="0"/>
              </a:rPr>
              <a:t>Media Interoperability Unit</a:t>
            </a:r>
            <a:r>
              <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rPr>
              <a:t> (MIU)</a:t>
            </a:r>
          </a:p>
        </p:txBody>
      </p:sp>
      <p:sp>
        <p:nvSpPr>
          <p:cNvPr id="36" name="Rectangle 35"/>
          <p:cNvSpPr/>
          <p:nvPr/>
        </p:nvSpPr>
        <p:spPr bwMode="auto">
          <a:xfrm>
            <a:off x="4522382" y="5309190"/>
            <a:ext cx="4463122"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rPr>
              <a:t>Mobile </a:t>
            </a:r>
            <a:r>
              <a:rPr lang="en-US" sz="1600" dirty="0" smtClean="0">
                <a:solidFill>
                  <a:schemeClr val="bg2">
                    <a:lumMod val="50000"/>
                  </a:schemeClr>
                </a:solidFill>
                <a:effectLst>
                  <a:outerShdw blurRad="38100" dist="38100" dir="2700000" algn="tl">
                    <a:srgbClr val="000000">
                      <a:alpha val="43137"/>
                    </a:srgbClr>
                  </a:outerShdw>
                </a:effectLst>
                <a:latin typeface="Segoe Semibold" pitchFamily="34" charset="0"/>
              </a:rPr>
              <a:t>Network Connectivity Function</a:t>
            </a:r>
            <a:r>
              <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rPr>
              <a:t> (M-NCF)</a:t>
            </a:r>
          </a:p>
        </p:txBody>
      </p:sp>
      <p:cxnSp>
        <p:nvCxnSpPr>
          <p:cNvPr id="37" name="Straight Connector 36"/>
          <p:cNvCxnSpPr/>
          <p:nvPr/>
        </p:nvCxnSpPr>
        <p:spPr bwMode="auto">
          <a:xfrm>
            <a:off x="0" y="5755758"/>
            <a:ext cx="9144000" cy="21265"/>
          </a:xfrm>
          <a:prstGeom prst="line">
            <a:avLst/>
          </a:prstGeom>
          <a:noFill/>
          <a:ln w="9525" cap="flat" cmpd="sng" algn="ctr">
            <a:solidFill>
              <a:schemeClr val="tx2">
                <a:lumMod val="75000"/>
              </a:schemeClr>
            </a:solidFill>
            <a:prstDash val="solid"/>
            <a:round/>
            <a:headEnd type="none" w="med" len="med"/>
            <a:tailEnd type="none" w="med" len="med"/>
          </a:ln>
          <a:effectLst/>
        </p:spPr>
      </p:cxn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Capabilities</a:t>
            </a:r>
            <a:endParaRPr lang="en-US" dirty="0"/>
          </a:p>
        </p:txBody>
      </p:sp>
      <p:sp>
        <p:nvSpPr>
          <p:cNvPr id="4" name="Rectangle 3"/>
          <p:cNvSpPr/>
          <p:nvPr/>
        </p:nvSpPr>
        <p:spPr bwMode="auto">
          <a:xfrm>
            <a:off x="255181" y="1509824"/>
            <a:ext cx="4157330"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lang="en-US" sz="1600" dirty="0" smtClean="0">
                <a:solidFill>
                  <a:schemeClr val="bg2">
                    <a:lumMod val="50000"/>
                  </a:schemeClr>
                </a:solidFill>
                <a:effectLst>
                  <a:outerShdw blurRad="38100" dist="38100" dir="2700000" algn="tl">
                    <a:srgbClr val="000000">
                      <a:alpha val="43137"/>
                    </a:srgbClr>
                  </a:outerShdw>
                </a:effectLst>
                <a:latin typeface="Segoe Semibold" pitchFamily="34" charset="0"/>
              </a:rPr>
              <a:t>Upload Controller (+UP+)</a:t>
            </a:r>
            <a:endPar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endParaRPr>
          </a:p>
        </p:txBody>
      </p:sp>
      <p:sp>
        <p:nvSpPr>
          <p:cNvPr id="5" name="Rectangle 4"/>
          <p:cNvSpPr/>
          <p:nvPr/>
        </p:nvSpPr>
        <p:spPr bwMode="auto">
          <a:xfrm>
            <a:off x="248093" y="2023731"/>
            <a:ext cx="4157330"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lang="en-US" sz="1600" dirty="0" smtClean="0">
                <a:solidFill>
                  <a:schemeClr val="bg2">
                    <a:lumMod val="50000"/>
                  </a:schemeClr>
                </a:solidFill>
                <a:effectLst>
                  <a:outerShdw blurRad="38100" dist="38100" dir="2700000" algn="tl">
                    <a:srgbClr val="000000">
                      <a:alpha val="43137"/>
                    </a:srgbClr>
                  </a:outerShdw>
                </a:effectLst>
                <a:latin typeface="Segoe Semibold" pitchFamily="34" charset="0"/>
              </a:rPr>
              <a:t>Download Controller (+DN+)</a:t>
            </a:r>
            <a:endPar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endParaRPr>
          </a:p>
        </p:txBody>
      </p:sp>
      <p:sp>
        <p:nvSpPr>
          <p:cNvPr id="6" name="Rectangle 5"/>
          <p:cNvSpPr/>
          <p:nvPr/>
        </p:nvSpPr>
        <p:spPr bwMode="auto">
          <a:xfrm>
            <a:off x="258725" y="2555359"/>
            <a:ext cx="4157330"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lang="en-US" sz="1600" dirty="0" smtClean="0">
                <a:solidFill>
                  <a:schemeClr val="bg2">
                    <a:lumMod val="50000"/>
                  </a:schemeClr>
                </a:solidFill>
                <a:effectLst>
                  <a:outerShdw blurRad="38100" dist="38100" dir="2700000" algn="tl">
                    <a:srgbClr val="000000">
                      <a:alpha val="43137"/>
                    </a:srgbClr>
                  </a:outerShdw>
                </a:effectLst>
                <a:latin typeface="Segoe Semibold" pitchFamily="34" charset="0"/>
              </a:rPr>
              <a:t>Push Controller (+PU+)</a:t>
            </a:r>
            <a:endPar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endParaRPr>
          </a:p>
        </p:txBody>
      </p:sp>
      <p:sp>
        <p:nvSpPr>
          <p:cNvPr id="7" name="Rectangle 6"/>
          <p:cNvSpPr/>
          <p:nvPr/>
        </p:nvSpPr>
        <p:spPr bwMode="auto">
          <a:xfrm>
            <a:off x="258725" y="3065722"/>
            <a:ext cx="4157330"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lang="en-US" sz="1600" dirty="0" smtClean="0">
                <a:solidFill>
                  <a:schemeClr val="bg2">
                    <a:lumMod val="50000"/>
                  </a:schemeClr>
                </a:solidFill>
                <a:effectLst>
                  <a:outerShdw blurRad="38100" dist="38100" dir="2700000" algn="tl">
                    <a:srgbClr val="000000">
                      <a:alpha val="43137"/>
                    </a:srgbClr>
                  </a:outerShdw>
                </a:effectLst>
                <a:latin typeface="Segoe Semibold" pitchFamily="34" charset="0"/>
              </a:rPr>
              <a:t>Printing Controller 1 (+PR1+)</a:t>
            </a:r>
            <a:endPar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endParaRPr>
          </a:p>
        </p:txBody>
      </p:sp>
      <p:sp>
        <p:nvSpPr>
          <p:cNvPr id="8" name="Rectangle 7"/>
          <p:cNvSpPr/>
          <p:nvPr/>
        </p:nvSpPr>
        <p:spPr bwMode="auto">
          <a:xfrm>
            <a:off x="290623" y="3650513"/>
            <a:ext cx="4157330"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lang="en-US" sz="1600" dirty="0" smtClean="0">
                <a:solidFill>
                  <a:schemeClr val="bg2">
                    <a:lumMod val="50000"/>
                  </a:schemeClr>
                </a:solidFill>
                <a:effectLst>
                  <a:outerShdw blurRad="38100" dist="38100" dir="2700000" algn="tl">
                    <a:srgbClr val="000000">
                      <a:alpha val="43137"/>
                    </a:srgbClr>
                  </a:outerShdw>
                </a:effectLst>
                <a:latin typeface="Segoe Semibold" pitchFamily="34" charset="0"/>
              </a:rPr>
              <a:t>Printing Controller 2 (+PR2+)</a:t>
            </a:r>
            <a:endPar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endParaRPr>
          </a:p>
        </p:txBody>
      </p:sp>
      <p:cxnSp>
        <p:nvCxnSpPr>
          <p:cNvPr id="10" name="Straight Arrow Connector 9"/>
          <p:cNvCxnSpPr/>
          <p:nvPr/>
        </p:nvCxnSpPr>
        <p:spPr bwMode="auto">
          <a:xfrm>
            <a:off x="4444409" y="1658679"/>
            <a:ext cx="361507" cy="1588"/>
          </a:xfrm>
          <a:prstGeom prst="straightConnector1">
            <a:avLst/>
          </a:prstGeom>
          <a:noFill/>
          <a:ln w="28575" cap="flat" cmpd="sng" algn="ctr">
            <a:solidFill>
              <a:schemeClr val="tx2">
                <a:lumMod val="75000"/>
              </a:schemeClr>
            </a:solidFill>
            <a:prstDash val="solid"/>
            <a:round/>
            <a:headEnd type="none" w="med" len="med"/>
            <a:tailEnd type="arrow"/>
          </a:ln>
          <a:effectLst/>
        </p:spPr>
      </p:cxnSp>
      <p:sp>
        <p:nvSpPr>
          <p:cNvPr id="11" name="Rectangle 10"/>
          <p:cNvSpPr/>
          <p:nvPr/>
        </p:nvSpPr>
        <p:spPr bwMode="auto">
          <a:xfrm>
            <a:off x="4905154" y="1502736"/>
            <a:ext cx="2899144"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lang="en-US" sz="1600" dirty="0" smtClean="0">
                <a:solidFill>
                  <a:schemeClr val="bg2">
                    <a:lumMod val="50000"/>
                  </a:schemeClr>
                </a:solidFill>
                <a:effectLst>
                  <a:outerShdw blurRad="38100" dist="38100" dir="2700000" algn="tl">
                    <a:srgbClr val="000000">
                      <a:alpha val="43137"/>
                    </a:srgbClr>
                  </a:outerShdw>
                </a:effectLst>
                <a:latin typeface="Segoe Semibold" pitchFamily="34" charset="0"/>
              </a:rPr>
              <a:t>DMS with upload support</a:t>
            </a:r>
            <a:endPar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endParaRPr>
          </a:p>
        </p:txBody>
      </p:sp>
      <p:cxnSp>
        <p:nvCxnSpPr>
          <p:cNvPr id="12" name="Straight Arrow Connector 11"/>
          <p:cNvCxnSpPr/>
          <p:nvPr/>
        </p:nvCxnSpPr>
        <p:spPr bwMode="auto">
          <a:xfrm>
            <a:off x="4437321" y="2151321"/>
            <a:ext cx="361507" cy="1588"/>
          </a:xfrm>
          <a:prstGeom prst="straightConnector1">
            <a:avLst/>
          </a:prstGeom>
          <a:noFill/>
          <a:ln w="28575" cap="flat" cmpd="sng" algn="ctr">
            <a:solidFill>
              <a:schemeClr val="tx2">
                <a:lumMod val="75000"/>
              </a:schemeClr>
            </a:solidFill>
            <a:prstDash val="solid"/>
            <a:round/>
            <a:headEnd type="none" w="med" len="med"/>
            <a:tailEnd type="arrow"/>
          </a:ln>
          <a:effectLst/>
        </p:spPr>
      </p:cxnSp>
      <p:cxnSp>
        <p:nvCxnSpPr>
          <p:cNvPr id="13" name="Straight Arrow Connector 12"/>
          <p:cNvCxnSpPr/>
          <p:nvPr/>
        </p:nvCxnSpPr>
        <p:spPr bwMode="auto">
          <a:xfrm>
            <a:off x="4447953" y="2704214"/>
            <a:ext cx="361507" cy="1588"/>
          </a:xfrm>
          <a:prstGeom prst="straightConnector1">
            <a:avLst/>
          </a:prstGeom>
          <a:noFill/>
          <a:ln w="28575" cap="flat" cmpd="sng" algn="ctr">
            <a:solidFill>
              <a:schemeClr val="tx2">
                <a:lumMod val="75000"/>
              </a:schemeClr>
            </a:solidFill>
            <a:prstDash val="solid"/>
            <a:round/>
            <a:headEnd type="none" w="med" len="med"/>
            <a:tailEnd type="arrow"/>
          </a:ln>
          <a:effectLst/>
        </p:spPr>
      </p:cxnSp>
      <p:cxnSp>
        <p:nvCxnSpPr>
          <p:cNvPr id="14" name="Straight Arrow Connector 13"/>
          <p:cNvCxnSpPr/>
          <p:nvPr/>
        </p:nvCxnSpPr>
        <p:spPr bwMode="auto">
          <a:xfrm>
            <a:off x="4437321" y="3203944"/>
            <a:ext cx="361507" cy="1588"/>
          </a:xfrm>
          <a:prstGeom prst="straightConnector1">
            <a:avLst/>
          </a:prstGeom>
          <a:noFill/>
          <a:ln w="28575" cap="flat" cmpd="sng" algn="ctr">
            <a:solidFill>
              <a:schemeClr val="tx2">
                <a:lumMod val="75000"/>
              </a:schemeClr>
            </a:solidFill>
            <a:prstDash val="solid"/>
            <a:round/>
            <a:headEnd type="none" w="med" len="med"/>
            <a:tailEnd type="arrow"/>
          </a:ln>
          <a:effectLst/>
        </p:spPr>
      </p:cxnSp>
      <p:cxnSp>
        <p:nvCxnSpPr>
          <p:cNvPr id="15" name="Straight Arrow Connector 14"/>
          <p:cNvCxnSpPr/>
          <p:nvPr/>
        </p:nvCxnSpPr>
        <p:spPr bwMode="auto">
          <a:xfrm>
            <a:off x="4469218" y="3810000"/>
            <a:ext cx="361507" cy="1588"/>
          </a:xfrm>
          <a:prstGeom prst="straightConnector1">
            <a:avLst/>
          </a:prstGeom>
          <a:noFill/>
          <a:ln w="28575" cap="flat" cmpd="sng" algn="ctr">
            <a:solidFill>
              <a:schemeClr val="tx2">
                <a:lumMod val="75000"/>
              </a:schemeClr>
            </a:solidFill>
            <a:prstDash val="solid"/>
            <a:round/>
            <a:headEnd type="none" w="med" len="med"/>
            <a:tailEnd type="arrow"/>
          </a:ln>
          <a:effectLst/>
        </p:spPr>
      </p:cxnSp>
      <p:sp>
        <p:nvSpPr>
          <p:cNvPr id="16" name="Rectangle 15"/>
          <p:cNvSpPr/>
          <p:nvPr/>
        </p:nvSpPr>
        <p:spPr bwMode="auto">
          <a:xfrm>
            <a:off x="4908698" y="2016643"/>
            <a:ext cx="2938129"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lang="en-US" sz="1600" dirty="0" smtClean="0">
                <a:solidFill>
                  <a:schemeClr val="bg2">
                    <a:lumMod val="50000"/>
                  </a:schemeClr>
                </a:solidFill>
                <a:effectLst>
                  <a:outerShdw blurRad="38100" dist="38100" dir="2700000" algn="tl">
                    <a:srgbClr val="000000">
                      <a:alpha val="43137"/>
                    </a:srgbClr>
                  </a:outerShdw>
                </a:effectLst>
                <a:latin typeface="Segoe Semibold" pitchFamily="34" charset="0"/>
              </a:rPr>
              <a:t>DMS with download support</a:t>
            </a:r>
            <a:endPar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endParaRPr>
          </a:p>
        </p:txBody>
      </p:sp>
      <p:sp>
        <p:nvSpPr>
          <p:cNvPr id="17" name="Rectangle 16"/>
          <p:cNvSpPr/>
          <p:nvPr/>
        </p:nvSpPr>
        <p:spPr bwMode="auto">
          <a:xfrm>
            <a:off x="4890977" y="2594345"/>
            <a:ext cx="2938129"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lang="en-US" sz="1600" dirty="0" smtClean="0">
                <a:solidFill>
                  <a:schemeClr val="bg2">
                    <a:lumMod val="50000"/>
                  </a:schemeClr>
                </a:solidFill>
                <a:effectLst>
                  <a:outerShdw blurRad="38100" dist="38100" dir="2700000" algn="tl">
                    <a:srgbClr val="000000">
                      <a:alpha val="43137"/>
                    </a:srgbClr>
                  </a:outerShdw>
                </a:effectLst>
                <a:latin typeface="Segoe Semibold" pitchFamily="34" charset="0"/>
              </a:rPr>
              <a:t>DMR</a:t>
            </a:r>
            <a:endPar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endParaRPr>
          </a:p>
        </p:txBody>
      </p:sp>
      <p:sp>
        <p:nvSpPr>
          <p:cNvPr id="18" name="TextBox 17"/>
          <p:cNvSpPr txBox="1"/>
          <p:nvPr/>
        </p:nvSpPr>
        <p:spPr>
          <a:xfrm>
            <a:off x="3934047" y="1073888"/>
            <a:ext cx="1424493" cy="338554"/>
          </a:xfrm>
          <a:prstGeom prst="rect">
            <a:avLst/>
          </a:prstGeom>
          <a:noFill/>
        </p:spPr>
        <p:txBody>
          <a:bodyPr wrap="none" rtlCol="0">
            <a:spAutoFit/>
          </a:bodyPr>
          <a:lstStyle/>
          <a:p>
            <a:r>
              <a:rPr lang="en-US" sz="1600" i="1" dirty="0" smtClean="0">
                <a:solidFill>
                  <a:schemeClr val="tx2">
                    <a:lumMod val="75000"/>
                  </a:schemeClr>
                </a:solidFill>
              </a:rPr>
              <a:t>Interacts with…</a:t>
            </a:r>
            <a:endParaRPr lang="en-US" sz="1600" i="1" dirty="0">
              <a:solidFill>
                <a:schemeClr val="tx2">
                  <a:lumMod val="75000"/>
                </a:schemeClr>
              </a:solidFill>
            </a:endParaRPr>
          </a:p>
        </p:txBody>
      </p:sp>
      <p:sp>
        <p:nvSpPr>
          <p:cNvPr id="19" name="Rectangle 18"/>
          <p:cNvSpPr/>
          <p:nvPr/>
        </p:nvSpPr>
        <p:spPr bwMode="auto">
          <a:xfrm>
            <a:off x="4883889" y="3097620"/>
            <a:ext cx="2938129"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lang="en-US" sz="1600" dirty="0" smtClean="0">
                <a:solidFill>
                  <a:schemeClr val="bg2">
                    <a:lumMod val="50000"/>
                  </a:schemeClr>
                </a:solidFill>
                <a:effectLst>
                  <a:outerShdw blurRad="38100" dist="38100" dir="2700000" algn="tl">
                    <a:srgbClr val="000000">
                      <a:alpha val="43137"/>
                    </a:srgbClr>
                  </a:outerShdw>
                </a:effectLst>
                <a:latin typeface="Segoe Semibold" pitchFamily="34" charset="0"/>
              </a:rPr>
              <a:t>DMPr</a:t>
            </a:r>
            <a:endPar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endParaRPr>
          </a:p>
        </p:txBody>
      </p:sp>
      <p:sp>
        <p:nvSpPr>
          <p:cNvPr id="20" name="Rectangle 19"/>
          <p:cNvSpPr/>
          <p:nvPr/>
        </p:nvSpPr>
        <p:spPr bwMode="auto">
          <a:xfrm>
            <a:off x="4898066" y="3664690"/>
            <a:ext cx="2938129" cy="3139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r>
              <a:rPr lang="en-US" sz="1600" dirty="0" smtClean="0">
                <a:solidFill>
                  <a:schemeClr val="bg2">
                    <a:lumMod val="50000"/>
                  </a:schemeClr>
                </a:solidFill>
                <a:effectLst>
                  <a:outerShdw blurRad="38100" dist="38100" dir="2700000" algn="tl">
                    <a:srgbClr val="000000">
                      <a:alpha val="43137"/>
                    </a:srgbClr>
                  </a:outerShdw>
                </a:effectLst>
                <a:latin typeface="Segoe Semibold" pitchFamily="34" charset="0"/>
              </a:rPr>
              <a:t>DMPr</a:t>
            </a:r>
            <a:endParaRPr kumimoji="0" lang="en-US" sz="1600" b="0" i="0" u="none" strike="noStrike" cap="none" normalizeH="0" baseline="0" dirty="0" smtClean="0">
              <a:solidFill>
                <a:schemeClr val="bg2">
                  <a:lumMod val="50000"/>
                </a:schemeClr>
              </a:solidFill>
              <a:effectLst>
                <a:outerShdw blurRad="38100" dist="38100" dir="2700000" algn="tl">
                  <a:srgbClr val="000000">
                    <a:alpha val="43137"/>
                  </a:srgbClr>
                </a:outerShdw>
              </a:effectLst>
              <a:latin typeface="Segoe Semibold" pitchFamily="34" charset="0"/>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bwMode="auto">
          <a:xfrm>
            <a:off x="1768549" y="4309730"/>
            <a:ext cx="978196" cy="1531089"/>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endParaRPr>
          </a:p>
        </p:txBody>
      </p:sp>
      <p:sp>
        <p:nvSpPr>
          <p:cNvPr id="50" name="Rounded Rectangle 49"/>
          <p:cNvSpPr/>
          <p:nvPr/>
        </p:nvSpPr>
        <p:spPr bwMode="auto">
          <a:xfrm>
            <a:off x="6574464" y="1375144"/>
            <a:ext cx="978196" cy="1531089"/>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endParaRPr>
          </a:p>
        </p:txBody>
      </p:sp>
      <p:sp>
        <p:nvSpPr>
          <p:cNvPr id="49" name="Rounded Rectangle 48"/>
          <p:cNvSpPr/>
          <p:nvPr/>
        </p:nvSpPr>
        <p:spPr bwMode="auto">
          <a:xfrm>
            <a:off x="1796902" y="1403498"/>
            <a:ext cx="978196" cy="1531089"/>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endParaRPr>
          </a:p>
        </p:txBody>
      </p:sp>
      <p:sp>
        <p:nvSpPr>
          <p:cNvPr id="2" name="Title 1"/>
          <p:cNvSpPr>
            <a:spLocks noGrp="1"/>
          </p:cNvSpPr>
          <p:nvPr>
            <p:ph type="title"/>
          </p:nvPr>
        </p:nvSpPr>
        <p:spPr/>
        <p:txBody>
          <a:bodyPr/>
          <a:lstStyle/>
          <a:p>
            <a:r>
              <a:rPr lang="en-US" dirty="0" smtClean="0"/>
              <a:t>DLNA 2-Box Models Revisited</a:t>
            </a:r>
            <a:endParaRPr lang="en-US" dirty="0"/>
          </a:p>
        </p:txBody>
      </p:sp>
      <p:grpSp>
        <p:nvGrpSpPr>
          <p:cNvPr id="3" name="Group 3"/>
          <p:cNvGrpSpPr/>
          <p:nvPr/>
        </p:nvGrpSpPr>
        <p:grpSpPr>
          <a:xfrm>
            <a:off x="3089563" y="1586346"/>
            <a:ext cx="3144982" cy="422563"/>
            <a:chOff x="2742406" y="1371600"/>
            <a:chExt cx="2743994" cy="306388"/>
          </a:xfrm>
        </p:grpSpPr>
        <p:cxnSp>
          <p:nvCxnSpPr>
            <p:cNvPr id="5" name="Straight Connector 4"/>
            <p:cNvCxnSpPr/>
            <p:nvPr/>
          </p:nvCxnSpPr>
          <p:spPr>
            <a:xfrm rot="10800000">
              <a:off x="2743200" y="13716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2590800" y="1524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743200" y="1676400"/>
              <a:ext cx="27432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3255818" y="1212273"/>
            <a:ext cx="2517805" cy="369332"/>
          </a:xfrm>
          <a:prstGeom prst="rect">
            <a:avLst/>
          </a:prstGeom>
          <a:noFill/>
        </p:spPr>
        <p:txBody>
          <a:bodyPr wrap="none" rtlCol="0">
            <a:spAutoFit/>
          </a:bodyPr>
          <a:lstStyle/>
          <a:p>
            <a:r>
              <a:rPr lang="en-US" dirty="0" smtClean="0"/>
              <a:t>1. Get Media Library info</a:t>
            </a:r>
            <a:endParaRPr lang="en-US" dirty="0"/>
          </a:p>
        </p:txBody>
      </p:sp>
      <p:sp>
        <p:nvSpPr>
          <p:cNvPr id="9" name="Arc 8"/>
          <p:cNvSpPr/>
          <p:nvPr/>
        </p:nvSpPr>
        <p:spPr>
          <a:xfrm rot="18646109">
            <a:off x="7586386" y="1504751"/>
            <a:ext cx="685800" cy="609600"/>
          </a:xfrm>
          <a:prstGeom prst="arc">
            <a:avLst>
              <a:gd name="adj1" fmla="val 13098177"/>
              <a:gd name="adj2" fmla="val 9094257"/>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904018" y="969818"/>
            <a:ext cx="1012778" cy="646331"/>
          </a:xfrm>
          <a:prstGeom prst="rect">
            <a:avLst/>
          </a:prstGeom>
          <a:noFill/>
        </p:spPr>
        <p:txBody>
          <a:bodyPr wrap="none" rtlCol="0">
            <a:spAutoFit/>
          </a:bodyPr>
          <a:lstStyle/>
          <a:p>
            <a:r>
              <a:rPr lang="en-US" dirty="0" smtClean="0"/>
              <a:t>2. Select </a:t>
            </a:r>
          </a:p>
          <a:p>
            <a:r>
              <a:rPr lang="en-US" dirty="0" smtClean="0"/>
              <a:t>content</a:t>
            </a:r>
            <a:endParaRPr lang="en-US" dirty="0"/>
          </a:p>
        </p:txBody>
      </p:sp>
      <p:grpSp>
        <p:nvGrpSpPr>
          <p:cNvPr id="4" name="Group 10"/>
          <p:cNvGrpSpPr/>
          <p:nvPr/>
        </p:nvGrpSpPr>
        <p:grpSpPr>
          <a:xfrm>
            <a:off x="3124200" y="2452253"/>
            <a:ext cx="3124200" cy="415637"/>
            <a:chOff x="2742406" y="1371600"/>
            <a:chExt cx="2743994" cy="306388"/>
          </a:xfrm>
        </p:grpSpPr>
        <p:cxnSp>
          <p:nvCxnSpPr>
            <p:cNvPr id="12" name="Straight Connector 11"/>
            <p:cNvCxnSpPr/>
            <p:nvPr/>
          </p:nvCxnSpPr>
          <p:spPr>
            <a:xfrm rot="10800000">
              <a:off x="2743200" y="13716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2590800" y="1524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743200" y="1676400"/>
              <a:ext cx="27432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90454" y="2050473"/>
            <a:ext cx="2367508" cy="369332"/>
          </a:xfrm>
          <a:prstGeom prst="rect">
            <a:avLst/>
          </a:prstGeom>
          <a:noFill/>
        </p:spPr>
        <p:txBody>
          <a:bodyPr wrap="none" rtlCol="0">
            <a:spAutoFit/>
          </a:bodyPr>
          <a:lstStyle/>
          <a:p>
            <a:r>
              <a:rPr lang="en-US" dirty="0" smtClean="0"/>
              <a:t>3. Get Content stream</a:t>
            </a:r>
            <a:endParaRPr lang="en-US" dirty="0"/>
          </a:p>
        </p:txBody>
      </p:sp>
      <p:sp>
        <p:nvSpPr>
          <p:cNvPr id="16" name="TextBox 15"/>
          <p:cNvSpPr txBox="1"/>
          <p:nvPr/>
        </p:nvSpPr>
        <p:spPr>
          <a:xfrm rot="16200000">
            <a:off x="-87700" y="1716871"/>
            <a:ext cx="1238994" cy="369332"/>
          </a:xfrm>
          <a:prstGeom prst="rect">
            <a:avLst/>
          </a:prstGeom>
          <a:ln/>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b="1" dirty="0" smtClean="0">
                <a:solidFill>
                  <a:schemeClr val="bg2">
                    <a:lumMod val="75000"/>
                  </a:schemeClr>
                </a:solidFill>
              </a:rPr>
              <a:t>2-box pull</a:t>
            </a:r>
            <a:endParaRPr lang="en-US" b="1" dirty="0">
              <a:solidFill>
                <a:schemeClr val="bg2">
                  <a:lumMod val="75000"/>
                </a:schemeClr>
              </a:solidFill>
            </a:endParaRPr>
          </a:p>
        </p:txBody>
      </p:sp>
      <p:pic>
        <p:nvPicPr>
          <p:cNvPr id="18" name="Picture 3" descr="C:\Users\eheredia\AppData\Local\Microsoft\Windows\Temporary Internet Files\Content.IE5\VQP9I14N\MCj04325170000[1].wmf"/>
          <p:cNvPicPr>
            <a:picLocks noChangeAspect="1" noChangeArrowheads="1"/>
          </p:cNvPicPr>
          <p:nvPr/>
        </p:nvPicPr>
        <p:blipFill>
          <a:blip r:embed="rId3"/>
          <a:srcRect/>
          <a:stretch>
            <a:fillRect/>
          </a:stretch>
        </p:blipFill>
        <p:spPr bwMode="auto">
          <a:xfrm>
            <a:off x="6378866" y="1443325"/>
            <a:ext cx="564194" cy="451355"/>
          </a:xfrm>
          <a:prstGeom prst="rect">
            <a:avLst/>
          </a:prstGeom>
          <a:noFill/>
        </p:spPr>
      </p:pic>
      <p:grpSp>
        <p:nvGrpSpPr>
          <p:cNvPr id="45" name="Group 44"/>
          <p:cNvGrpSpPr/>
          <p:nvPr/>
        </p:nvGrpSpPr>
        <p:grpSpPr>
          <a:xfrm>
            <a:off x="1407687" y="1381106"/>
            <a:ext cx="835784" cy="724141"/>
            <a:chOff x="1407686" y="1381106"/>
            <a:chExt cx="1555073" cy="1368443"/>
          </a:xfrm>
        </p:grpSpPr>
        <p:grpSp>
          <p:nvGrpSpPr>
            <p:cNvPr id="11" name="Group 2"/>
            <p:cNvGrpSpPr>
              <a:grpSpLocks/>
            </p:cNvGrpSpPr>
            <p:nvPr/>
          </p:nvGrpSpPr>
          <p:grpSpPr bwMode="auto">
            <a:xfrm>
              <a:off x="1407686" y="1381106"/>
              <a:ext cx="1066799" cy="1023938"/>
              <a:chOff x="2304" y="1584"/>
              <a:chExt cx="1740" cy="1554"/>
            </a:xfrm>
          </p:grpSpPr>
          <p:sp>
            <p:nvSpPr>
              <p:cNvPr id="20" name="Film"/>
              <p:cNvSpPr>
                <a:spLocks noEditPoints="1" noChangeArrowheads="1"/>
              </p:cNvSpPr>
              <p:nvPr/>
            </p:nvSpPr>
            <p:spPr bwMode="auto">
              <a:xfrm>
                <a:off x="2304" y="1980"/>
                <a:ext cx="726" cy="115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4960 w 21600"/>
                  <a:gd name="T17" fmla="*/ 8129 h 21600"/>
                  <a:gd name="T18" fmla="*/ 17079 w 21600"/>
                  <a:gd name="T19" fmla="*/ 1342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0"/>
                    </a:moveTo>
                    <a:lnTo>
                      <a:pt x="21600" y="21600"/>
                    </a:lnTo>
                    <a:lnTo>
                      <a:pt x="0" y="21600"/>
                    </a:lnTo>
                    <a:lnTo>
                      <a:pt x="0" y="0"/>
                    </a:lnTo>
                    <a:lnTo>
                      <a:pt x="21600" y="0"/>
                    </a:lnTo>
                    <a:close/>
                  </a:path>
                  <a:path w="21600" h="21600" extrusionOk="0">
                    <a:moveTo>
                      <a:pt x="3014" y="21600"/>
                    </a:moveTo>
                    <a:lnTo>
                      <a:pt x="3014" y="0"/>
                    </a:lnTo>
                    <a:lnTo>
                      <a:pt x="0" y="0"/>
                    </a:lnTo>
                    <a:lnTo>
                      <a:pt x="0" y="21600"/>
                    </a:lnTo>
                    <a:lnTo>
                      <a:pt x="3014" y="21600"/>
                    </a:lnTo>
                    <a:close/>
                  </a:path>
                  <a:path w="21600" h="21600" extrusionOk="0">
                    <a:moveTo>
                      <a:pt x="21600" y="21600"/>
                    </a:moveTo>
                    <a:lnTo>
                      <a:pt x="21600" y="0"/>
                    </a:lnTo>
                    <a:lnTo>
                      <a:pt x="18586" y="0"/>
                    </a:lnTo>
                    <a:lnTo>
                      <a:pt x="18586" y="21600"/>
                    </a:lnTo>
                    <a:lnTo>
                      <a:pt x="21600" y="21600"/>
                    </a:lnTo>
                    <a:close/>
                  </a:path>
                  <a:path w="21600" h="21600" extrusionOk="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extrusionOk="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extrusionOk="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extrusionOk="0">
                    <a:moveTo>
                      <a:pt x="753" y="1291"/>
                    </a:moveTo>
                    <a:lnTo>
                      <a:pt x="2260" y="1291"/>
                    </a:lnTo>
                    <a:lnTo>
                      <a:pt x="2260" y="235"/>
                    </a:lnTo>
                    <a:lnTo>
                      <a:pt x="753" y="235"/>
                    </a:lnTo>
                    <a:lnTo>
                      <a:pt x="753" y="1291"/>
                    </a:lnTo>
                    <a:close/>
                  </a:path>
                  <a:path w="21600" h="21600" extrusionOk="0">
                    <a:moveTo>
                      <a:pt x="753" y="2700"/>
                    </a:moveTo>
                    <a:lnTo>
                      <a:pt x="2260" y="2700"/>
                    </a:lnTo>
                    <a:lnTo>
                      <a:pt x="2260" y="1643"/>
                    </a:lnTo>
                    <a:lnTo>
                      <a:pt x="753" y="1643"/>
                    </a:lnTo>
                    <a:lnTo>
                      <a:pt x="753" y="2700"/>
                    </a:lnTo>
                    <a:close/>
                  </a:path>
                  <a:path w="21600" h="21600" extrusionOk="0">
                    <a:moveTo>
                      <a:pt x="753" y="4109"/>
                    </a:moveTo>
                    <a:lnTo>
                      <a:pt x="2260" y="4109"/>
                    </a:lnTo>
                    <a:lnTo>
                      <a:pt x="2260" y="3052"/>
                    </a:lnTo>
                    <a:lnTo>
                      <a:pt x="753" y="3052"/>
                    </a:lnTo>
                    <a:lnTo>
                      <a:pt x="753" y="4109"/>
                    </a:lnTo>
                    <a:close/>
                  </a:path>
                  <a:path w="21600" h="21600" extrusionOk="0">
                    <a:moveTo>
                      <a:pt x="753" y="5517"/>
                    </a:moveTo>
                    <a:lnTo>
                      <a:pt x="2260" y="5517"/>
                    </a:lnTo>
                    <a:lnTo>
                      <a:pt x="2260" y="4461"/>
                    </a:lnTo>
                    <a:lnTo>
                      <a:pt x="753" y="4461"/>
                    </a:lnTo>
                    <a:lnTo>
                      <a:pt x="753" y="5517"/>
                    </a:lnTo>
                    <a:close/>
                  </a:path>
                  <a:path w="21600" h="21600" extrusionOk="0">
                    <a:moveTo>
                      <a:pt x="753" y="6926"/>
                    </a:moveTo>
                    <a:lnTo>
                      <a:pt x="2260" y="6926"/>
                    </a:lnTo>
                    <a:lnTo>
                      <a:pt x="2260" y="5870"/>
                    </a:lnTo>
                    <a:lnTo>
                      <a:pt x="753" y="5870"/>
                    </a:lnTo>
                    <a:lnTo>
                      <a:pt x="753" y="6926"/>
                    </a:lnTo>
                    <a:close/>
                  </a:path>
                  <a:path w="21600" h="21600" extrusionOk="0">
                    <a:moveTo>
                      <a:pt x="753" y="8335"/>
                    </a:moveTo>
                    <a:lnTo>
                      <a:pt x="2260" y="8335"/>
                    </a:lnTo>
                    <a:lnTo>
                      <a:pt x="2260" y="7278"/>
                    </a:lnTo>
                    <a:lnTo>
                      <a:pt x="753" y="7278"/>
                    </a:lnTo>
                    <a:lnTo>
                      <a:pt x="753" y="8335"/>
                    </a:lnTo>
                    <a:close/>
                  </a:path>
                  <a:path w="21600" h="21600" extrusionOk="0">
                    <a:moveTo>
                      <a:pt x="753" y="9743"/>
                    </a:moveTo>
                    <a:lnTo>
                      <a:pt x="2260" y="9743"/>
                    </a:lnTo>
                    <a:lnTo>
                      <a:pt x="2260" y="8687"/>
                    </a:lnTo>
                    <a:lnTo>
                      <a:pt x="753" y="8687"/>
                    </a:lnTo>
                    <a:lnTo>
                      <a:pt x="753" y="9743"/>
                    </a:lnTo>
                    <a:close/>
                  </a:path>
                  <a:path w="21600" h="21600" extrusionOk="0">
                    <a:moveTo>
                      <a:pt x="753" y="11152"/>
                    </a:moveTo>
                    <a:lnTo>
                      <a:pt x="2260" y="11152"/>
                    </a:lnTo>
                    <a:lnTo>
                      <a:pt x="2260" y="10096"/>
                    </a:lnTo>
                    <a:lnTo>
                      <a:pt x="753" y="10096"/>
                    </a:lnTo>
                    <a:lnTo>
                      <a:pt x="753" y="11152"/>
                    </a:lnTo>
                    <a:close/>
                  </a:path>
                  <a:path w="21600" h="21600" extrusionOk="0">
                    <a:moveTo>
                      <a:pt x="753" y="12561"/>
                    </a:moveTo>
                    <a:lnTo>
                      <a:pt x="2260" y="12561"/>
                    </a:lnTo>
                    <a:lnTo>
                      <a:pt x="2260" y="11504"/>
                    </a:lnTo>
                    <a:lnTo>
                      <a:pt x="753" y="11504"/>
                    </a:lnTo>
                    <a:lnTo>
                      <a:pt x="753" y="12561"/>
                    </a:lnTo>
                    <a:close/>
                  </a:path>
                  <a:path w="21600" h="21600" extrusionOk="0">
                    <a:moveTo>
                      <a:pt x="753" y="13970"/>
                    </a:moveTo>
                    <a:lnTo>
                      <a:pt x="2260" y="13970"/>
                    </a:lnTo>
                    <a:lnTo>
                      <a:pt x="2260" y="12913"/>
                    </a:lnTo>
                    <a:lnTo>
                      <a:pt x="753" y="12913"/>
                    </a:lnTo>
                    <a:lnTo>
                      <a:pt x="753" y="13970"/>
                    </a:lnTo>
                    <a:close/>
                  </a:path>
                  <a:path w="21600" h="21600" extrusionOk="0">
                    <a:moveTo>
                      <a:pt x="753" y="15378"/>
                    </a:moveTo>
                    <a:lnTo>
                      <a:pt x="2260" y="15378"/>
                    </a:lnTo>
                    <a:lnTo>
                      <a:pt x="2260" y="14322"/>
                    </a:lnTo>
                    <a:lnTo>
                      <a:pt x="753" y="14322"/>
                    </a:lnTo>
                    <a:lnTo>
                      <a:pt x="753" y="15378"/>
                    </a:lnTo>
                    <a:close/>
                  </a:path>
                  <a:path w="21600" h="21600" extrusionOk="0">
                    <a:moveTo>
                      <a:pt x="753" y="16787"/>
                    </a:moveTo>
                    <a:lnTo>
                      <a:pt x="2260" y="16787"/>
                    </a:lnTo>
                    <a:lnTo>
                      <a:pt x="2260" y="15730"/>
                    </a:lnTo>
                    <a:lnTo>
                      <a:pt x="753" y="15730"/>
                    </a:lnTo>
                    <a:lnTo>
                      <a:pt x="753" y="16787"/>
                    </a:lnTo>
                    <a:close/>
                  </a:path>
                  <a:path w="21600" h="21600" extrusionOk="0">
                    <a:moveTo>
                      <a:pt x="753" y="18196"/>
                    </a:moveTo>
                    <a:lnTo>
                      <a:pt x="2260" y="18196"/>
                    </a:lnTo>
                    <a:lnTo>
                      <a:pt x="2260" y="17139"/>
                    </a:lnTo>
                    <a:lnTo>
                      <a:pt x="753" y="17139"/>
                    </a:lnTo>
                    <a:lnTo>
                      <a:pt x="753" y="18196"/>
                    </a:lnTo>
                    <a:close/>
                  </a:path>
                  <a:path w="21600" h="21600" extrusionOk="0">
                    <a:moveTo>
                      <a:pt x="753" y="19604"/>
                    </a:moveTo>
                    <a:lnTo>
                      <a:pt x="2260" y="19604"/>
                    </a:lnTo>
                    <a:lnTo>
                      <a:pt x="2260" y="18548"/>
                    </a:lnTo>
                    <a:lnTo>
                      <a:pt x="753" y="18548"/>
                    </a:lnTo>
                    <a:lnTo>
                      <a:pt x="753" y="19604"/>
                    </a:lnTo>
                    <a:close/>
                  </a:path>
                  <a:path w="21600" h="21600" extrusionOk="0">
                    <a:moveTo>
                      <a:pt x="753" y="21013"/>
                    </a:moveTo>
                    <a:lnTo>
                      <a:pt x="2260" y="21013"/>
                    </a:lnTo>
                    <a:lnTo>
                      <a:pt x="2260" y="19957"/>
                    </a:lnTo>
                    <a:lnTo>
                      <a:pt x="753" y="19957"/>
                    </a:lnTo>
                    <a:lnTo>
                      <a:pt x="753" y="21013"/>
                    </a:lnTo>
                    <a:close/>
                  </a:path>
                  <a:path w="21600" h="21600" extrusionOk="0">
                    <a:moveTo>
                      <a:pt x="19340" y="1409"/>
                    </a:moveTo>
                    <a:lnTo>
                      <a:pt x="20595" y="1409"/>
                    </a:lnTo>
                    <a:lnTo>
                      <a:pt x="20595" y="352"/>
                    </a:lnTo>
                    <a:lnTo>
                      <a:pt x="19340" y="352"/>
                    </a:lnTo>
                    <a:lnTo>
                      <a:pt x="19340" y="1409"/>
                    </a:lnTo>
                    <a:close/>
                  </a:path>
                  <a:path w="21600" h="21600" extrusionOk="0">
                    <a:moveTo>
                      <a:pt x="19340" y="2700"/>
                    </a:moveTo>
                    <a:lnTo>
                      <a:pt x="20595" y="2700"/>
                    </a:lnTo>
                    <a:lnTo>
                      <a:pt x="20595" y="1643"/>
                    </a:lnTo>
                    <a:lnTo>
                      <a:pt x="19340" y="1643"/>
                    </a:lnTo>
                    <a:lnTo>
                      <a:pt x="19340" y="2700"/>
                    </a:lnTo>
                    <a:close/>
                  </a:path>
                  <a:path w="21600" h="21600" extrusionOk="0">
                    <a:moveTo>
                      <a:pt x="19340" y="4109"/>
                    </a:moveTo>
                    <a:lnTo>
                      <a:pt x="20595" y="4109"/>
                    </a:lnTo>
                    <a:lnTo>
                      <a:pt x="20595" y="3052"/>
                    </a:lnTo>
                    <a:lnTo>
                      <a:pt x="19340" y="3052"/>
                    </a:lnTo>
                    <a:lnTo>
                      <a:pt x="19340" y="4109"/>
                    </a:lnTo>
                    <a:close/>
                  </a:path>
                  <a:path w="21600" h="21600" extrusionOk="0">
                    <a:moveTo>
                      <a:pt x="19340" y="5517"/>
                    </a:moveTo>
                    <a:lnTo>
                      <a:pt x="20595" y="5517"/>
                    </a:lnTo>
                    <a:lnTo>
                      <a:pt x="20595" y="4461"/>
                    </a:lnTo>
                    <a:lnTo>
                      <a:pt x="19340" y="4461"/>
                    </a:lnTo>
                    <a:lnTo>
                      <a:pt x="19340" y="5517"/>
                    </a:lnTo>
                    <a:close/>
                  </a:path>
                  <a:path w="21600" h="21600" extrusionOk="0">
                    <a:moveTo>
                      <a:pt x="19340" y="6926"/>
                    </a:moveTo>
                    <a:lnTo>
                      <a:pt x="20595" y="6926"/>
                    </a:lnTo>
                    <a:lnTo>
                      <a:pt x="20595" y="5870"/>
                    </a:lnTo>
                    <a:lnTo>
                      <a:pt x="19340" y="5870"/>
                    </a:lnTo>
                    <a:lnTo>
                      <a:pt x="19340" y="6926"/>
                    </a:lnTo>
                    <a:close/>
                  </a:path>
                  <a:path w="21600" h="21600" extrusionOk="0">
                    <a:moveTo>
                      <a:pt x="19340" y="8335"/>
                    </a:moveTo>
                    <a:lnTo>
                      <a:pt x="20595" y="8335"/>
                    </a:lnTo>
                    <a:lnTo>
                      <a:pt x="20595" y="7278"/>
                    </a:lnTo>
                    <a:lnTo>
                      <a:pt x="19340" y="7278"/>
                    </a:lnTo>
                    <a:lnTo>
                      <a:pt x="19340" y="8335"/>
                    </a:lnTo>
                    <a:close/>
                  </a:path>
                  <a:path w="21600" h="21600" extrusionOk="0">
                    <a:moveTo>
                      <a:pt x="19340" y="9743"/>
                    </a:moveTo>
                    <a:lnTo>
                      <a:pt x="20595" y="9743"/>
                    </a:lnTo>
                    <a:lnTo>
                      <a:pt x="20595" y="8687"/>
                    </a:lnTo>
                    <a:lnTo>
                      <a:pt x="19340" y="8687"/>
                    </a:lnTo>
                    <a:lnTo>
                      <a:pt x="19340" y="9743"/>
                    </a:lnTo>
                    <a:close/>
                  </a:path>
                  <a:path w="21600" h="21600" extrusionOk="0">
                    <a:moveTo>
                      <a:pt x="19340" y="11152"/>
                    </a:moveTo>
                    <a:lnTo>
                      <a:pt x="20595" y="11152"/>
                    </a:lnTo>
                    <a:lnTo>
                      <a:pt x="20595" y="10096"/>
                    </a:lnTo>
                    <a:lnTo>
                      <a:pt x="19340" y="10096"/>
                    </a:lnTo>
                    <a:lnTo>
                      <a:pt x="19340" y="11152"/>
                    </a:lnTo>
                    <a:close/>
                  </a:path>
                  <a:path w="21600" h="21600" extrusionOk="0">
                    <a:moveTo>
                      <a:pt x="19340" y="12561"/>
                    </a:moveTo>
                    <a:lnTo>
                      <a:pt x="20595" y="12561"/>
                    </a:lnTo>
                    <a:lnTo>
                      <a:pt x="20595" y="11504"/>
                    </a:lnTo>
                    <a:lnTo>
                      <a:pt x="19340" y="11504"/>
                    </a:lnTo>
                    <a:lnTo>
                      <a:pt x="19340" y="12561"/>
                    </a:lnTo>
                    <a:close/>
                  </a:path>
                  <a:path w="21600" h="21600" extrusionOk="0">
                    <a:moveTo>
                      <a:pt x="19340" y="13970"/>
                    </a:moveTo>
                    <a:lnTo>
                      <a:pt x="20595" y="13970"/>
                    </a:lnTo>
                    <a:lnTo>
                      <a:pt x="20595" y="12913"/>
                    </a:lnTo>
                    <a:lnTo>
                      <a:pt x="19340" y="12913"/>
                    </a:lnTo>
                    <a:lnTo>
                      <a:pt x="19340" y="13970"/>
                    </a:lnTo>
                    <a:close/>
                  </a:path>
                  <a:path w="21600" h="21600" extrusionOk="0">
                    <a:moveTo>
                      <a:pt x="19340" y="15378"/>
                    </a:moveTo>
                    <a:lnTo>
                      <a:pt x="20595" y="15378"/>
                    </a:lnTo>
                    <a:lnTo>
                      <a:pt x="20595" y="14322"/>
                    </a:lnTo>
                    <a:lnTo>
                      <a:pt x="19340" y="14322"/>
                    </a:lnTo>
                    <a:lnTo>
                      <a:pt x="19340" y="15378"/>
                    </a:lnTo>
                    <a:close/>
                  </a:path>
                  <a:path w="21600" h="21600" extrusionOk="0">
                    <a:moveTo>
                      <a:pt x="19340" y="16787"/>
                    </a:moveTo>
                    <a:lnTo>
                      <a:pt x="20595" y="16787"/>
                    </a:lnTo>
                    <a:lnTo>
                      <a:pt x="20595" y="15730"/>
                    </a:lnTo>
                    <a:lnTo>
                      <a:pt x="19340" y="15730"/>
                    </a:lnTo>
                    <a:lnTo>
                      <a:pt x="19340" y="16787"/>
                    </a:lnTo>
                    <a:close/>
                  </a:path>
                  <a:path w="21600" h="21600" extrusionOk="0">
                    <a:moveTo>
                      <a:pt x="19340" y="18196"/>
                    </a:moveTo>
                    <a:lnTo>
                      <a:pt x="20595" y="18196"/>
                    </a:lnTo>
                    <a:lnTo>
                      <a:pt x="20595" y="17139"/>
                    </a:lnTo>
                    <a:lnTo>
                      <a:pt x="19340" y="17139"/>
                    </a:lnTo>
                    <a:lnTo>
                      <a:pt x="19340" y="18196"/>
                    </a:lnTo>
                    <a:close/>
                  </a:path>
                  <a:path w="21600" h="21600" extrusionOk="0">
                    <a:moveTo>
                      <a:pt x="19340" y="19604"/>
                    </a:moveTo>
                    <a:lnTo>
                      <a:pt x="20595" y="19604"/>
                    </a:lnTo>
                    <a:lnTo>
                      <a:pt x="20595" y="18548"/>
                    </a:lnTo>
                    <a:lnTo>
                      <a:pt x="19340" y="18548"/>
                    </a:lnTo>
                    <a:lnTo>
                      <a:pt x="19340" y="19604"/>
                    </a:lnTo>
                    <a:close/>
                  </a:path>
                  <a:path w="21600" h="21600" extrusionOk="0">
                    <a:moveTo>
                      <a:pt x="19340" y="21013"/>
                    </a:moveTo>
                    <a:lnTo>
                      <a:pt x="20595" y="21013"/>
                    </a:lnTo>
                    <a:lnTo>
                      <a:pt x="20595" y="19957"/>
                    </a:lnTo>
                    <a:lnTo>
                      <a:pt x="19340" y="19957"/>
                    </a:lnTo>
                    <a:lnTo>
                      <a:pt x="19340" y="21013"/>
                    </a:lnTo>
                    <a:close/>
                  </a:path>
                </a:pathLst>
              </a:custGeom>
              <a:solidFill>
                <a:srgbClr val="CCCC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Sound"/>
              <p:cNvSpPr>
                <a:spLocks noEditPoints="1" noChangeArrowheads="1"/>
              </p:cNvSpPr>
              <p:nvPr/>
            </p:nvSpPr>
            <p:spPr bwMode="auto">
              <a:xfrm>
                <a:off x="2724" y="1584"/>
                <a:ext cx="1008" cy="768"/>
              </a:xfrm>
              <a:custGeom>
                <a:avLst/>
                <a:gdLst>
                  <a:gd name="T0" fmla="*/ 11164 w 21600"/>
                  <a:gd name="T1" fmla="*/ 21159 h 21600"/>
                  <a:gd name="T2" fmla="*/ 11164 w 21600"/>
                  <a:gd name="T3" fmla="*/ 0 h 21600"/>
                  <a:gd name="T4" fmla="*/ 0 w 21600"/>
                  <a:gd name="T5" fmla="*/ 10800 h 21600"/>
                  <a:gd name="T6" fmla="*/ 21600 w 21600"/>
                  <a:gd name="T7" fmla="*/ 10800 h 21600"/>
                  <a:gd name="T8" fmla="*/ 242 w 21600"/>
                  <a:gd name="T9" fmla="*/ 7604 h 21600"/>
                  <a:gd name="T10" fmla="*/ 10760 w 21600"/>
                  <a:gd name="T11" fmla="*/ 13555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22" name="Photo"/>
              <p:cNvSpPr>
                <a:spLocks noEditPoints="1" noChangeArrowheads="1"/>
              </p:cNvSpPr>
              <p:nvPr/>
            </p:nvSpPr>
            <p:spPr bwMode="auto">
              <a:xfrm>
                <a:off x="3108" y="2040"/>
                <a:ext cx="936" cy="696"/>
              </a:xfrm>
              <a:custGeom>
                <a:avLst/>
                <a:gdLst>
                  <a:gd name="T0" fmla="*/ 0 w 21600"/>
                  <a:gd name="T1" fmla="*/ 3085 h 21600"/>
                  <a:gd name="T2" fmla="*/ 10800 w 21600"/>
                  <a:gd name="T3" fmla="*/ 0 h 21600"/>
                  <a:gd name="T4" fmla="*/ 21600 w 21600"/>
                  <a:gd name="T5" fmla="*/ 3085 h 21600"/>
                  <a:gd name="T6" fmla="*/ 21600 w 21600"/>
                  <a:gd name="T7" fmla="*/ 10800 h 21600"/>
                  <a:gd name="T8" fmla="*/ 21600 w 21600"/>
                  <a:gd name="T9" fmla="*/ 21600 h 21600"/>
                  <a:gd name="T10" fmla="*/ 10800 w 21600"/>
                  <a:gd name="T11" fmla="*/ 21800 h 21600"/>
                  <a:gd name="T12" fmla="*/ 0 w 21600"/>
                  <a:gd name="T13" fmla="*/ 21600 h 21600"/>
                  <a:gd name="T14" fmla="*/ 0 w 21600"/>
                  <a:gd name="T15" fmla="*/ 10800 h 21600"/>
                  <a:gd name="T16" fmla="*/ 7778 w 21600"/>
                  <a:gd name="T17" fmla="*/ 8228 h 21600"/>
                  <a:gd name="T18" fmla="*/ 13757 w 21600"/>
                  <a:gd name="T19" fmla="*/ 16886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21600"/>
                    </a:moveTo>
                    <a:lnTo>
                      <a:pt x="0" y="3085"/>
                    </a:lnTo>
                    <a:lnTo>
                      <a:pt x="1542" y="3085"/>
                    </a:lnTo>
                    <a:lnTo>
                      <a:pt x="1542" y="1028"/>
                    </a:lnTo>
                    <a:lnTo>
                      <a:pt x="3857" y="1028"/>
                    </a:lnTo>
                    <a:lnTo>
                      <a:pt x="3857" y="3085"/>
                    </a:lnTo>
                    <a:lnTo>
                      <a:pt x="5400" y="3085"/>
                    </a:lnTo>
                    <a:lnTo>
                      <a:pt x="6942" y="0"/>
                    </a:lnTo>
                    <a:lnTo>
                      <a:pt x="14657" y="0"/>
                    </a:lnTo>
                    <a:lnTo>
                      <a:pt x="16200" y="3085"/>
                    </a:lnTo>
                    <a:lnTo>
                      <a:pt x="21600" y="3085"/>
                    </a:lnTo>
                    <a:lnTo>
                      <a:pt x="21600" y="21600"/>
                    </a:lnTo>
                    <a:lnTo>
                      <a:pt x="0" y="21600"/>
                    </a:lnTo>
                    <a:close/>
                  </a:path>
                  <a:path w="21600" h="21600" extrusionOk="0">
                    <a:moveTo>
                      <a:pt x="0" y="3085"/>
                    </a:moveTo>
                    <a:lnTo>
                      <a:pt x="21600" y="3085"/>
                    </a:lnTo>
                    <a:lnTo>
                      <a:pt x="21600" y="21600"/>
                    </a:lnTo>
                    <a:lnTo>
                      <a:pt x="0" y="21600"/>
                    </a:lnTo>
                    <a:lnTo>
                      <a:pt x="0" y="3085"/>
                    </a:lnTo>
                    <a:close/>
                  </a:path>
                  <a:path w="21600" h="21600" extrusionOk="0">
                    <a:moveTo>
                      <a:pt x="10800" y="4800"/>
                    </a:moveTo>
                    <a:lnTo>
                      <a:pt x="11925" y="4971"/>
                    </a:lnTo>
                    <a:lnTo>
                      <a:pt x="13017" y="5442"/>
                    </a:lnTo>
                    <a:lnTo>
                      <a:pt x="14046" y="6128"/>
                    </a:lnTo>
                    <a:lnTo>
                      <a:pt x="14914" y="7071"/>
                    </a:lnTo>
                    <a:lnTo>
                      <a:pt x="15621" y="8271"/>
                    </a:lnTo>
                    <a:lnTo>
                      <a:pt x="16167" y="9514"/>
                    </a:lnTo>
                    <a:lnTo>
                      <a:pt x="16425" y="11014"/>
                    </a:lnTo>
                    <a:lnTo>
                      <a:pt x="16585" y="12471"/>
                    </a:lnTo>
                    <a:lnTo>
                      <a:pt x="16489" y="14014"/>
                    </a:lnTo>
                    <a:lnTo>
                      <a:pt x="16135" y="15471"/>
                    </a:lnTo>
                    <a:lnTo>
                      <a:pt x="15621" y="16800"/>
                    </a:lnTo>
                    <a:lnTo>
                      <a:pt x="14914" y="18000"/>
                    </a:lnTo>
                    <a:lnTo>
                      <a:pt x="14046" y="18942"/>
                    </a:lnTo>
                    <a:lnTo>
                      <a:pt x="13050" y="19671"/>
                    </a:lnTo>
                    <a:lnTo>
                      <a:pt x="11925" y="20057"/>
                    </a:lnTo>
                    <a:lnTo>
                      <a:pt x="10832" y="20185"/>
                    </a:lnTo>
                    <a:lnTo>
                      <a:pt x="9675" y="20142"/>
                    </a:lnTo>
                    <a:lnTo>
                      <a:pt x="8582" y="19628"/>
                    </a:lnTo>
                    <a:lnTo>
                      <a:pt x="7553" y="18942"/>
                    </a:lnTo>
                    <a:lnTo>
                      <a:pt x="6717" y="17957"/>
                    </a:lnTo>
                    <a:lnTo>
                      <a:pt x="5946" y="16842"/>
                    </a:lnTo>
                    <a:lnTo>
                      <a:pt x="5464" y="15514"/>
                    </a:lnTo>
                    <a:lnTo>
                      <a:pt x="5078" y="14014"/>
                    </a:lnTo>
                    <a:lnTo>
                      <a:pt x="5014" y="12514"/>
                    </a:lnTo>
                    <a:lnTo>
                      <a:pt x="5110" y="11014"/>
                    </a:lnTo>
                    <a:lnTo>
                      <a:pt x="5528" y="9557"/>
                    </a:lnTo>
                    <a:lnTo>
                      <a:pt x="6010" y="8228"/>
                    </a:lnTo>
                    <a:lnTo>
                      <a:pt x="6750" y="7114"/>
                    </a:lnTo>
                    <a:lnTo>
                      <a:pt x="7650" y="6085"/>
                    </a:lnTo>
                    <a:lnTo>
                      <a:pt x="8614" y="5400"/>
                    </a:lnTo>
                    <a:lnTo>
                      <a:pt x="9707" y="4971"/>
                    </a:lnTo>
                    <a:lnTo>
                      <a:pt x="10800" y="4800"/>
                    </a:lnTo>
                    <a:close/>
                  </a:path>
                  <a:path w="21600" h="21600" extrusionOk="0">
                    <a:moveTo>
                      <a:pt x="8003" y="8057"/>
                    </a:moveTo>
                    <a:lnTo>
                      <a:pt x="8807" y="7371"/>
                    </a:lnTo>
                    <a:lnTo>
                      <a:pt x="9546" y="6985"/>
                    </a:lnTo>
                    <a:lnTo>
                      <a:pt x="10446" y="6771"/>
                    </a:lnTo>
                    <a:lnTo>
                      <a:pt x="11217" y="6771"/>
                    </a:lnTo>
                    <a:lnTo>
                      <a:pt x="12053" y="7028"/>
                    </a:lnTo>
                    <a:lnTo>
                      <a:pt x="12889" y="7457"/>
                    </a:lnTo>
                    <a:lnTo>
                      <a:pt x="13628" y="8100"/>
                    </a:lnTo>
                    <a:lnTo>
                      <a:pt x="14175" y="8871"/>
                    </a:lnTo>
                    <a:lnTo>
                      <a:pt x="14625" y="9814"/>
                    </a:lnTo>
                    <a:lnTo>
                      <a:pt x="14978" y="10885"/>
                    </a:lnTo>
                    <a:lnTo>
                      <a:pt x="15171" y="12042"/>
                    </a:lnTo>
                    <a:lnTo>
                      <a:pt x="15107" y="13114"/>
                    </a:lnTo>
                    <a:lnTo>
                      <a:pt x="15042" y="14228"/>
                    </a:lnTo>
                    <a:lnTo>
                      <a:pt x="14689" y="15257"/>
                    </a:lnTo>
                    <a:lnTo>
                      <a:pt x="14207" y="16285"/>
                    </a:lnTo>
                    <a:lnTo>
                      <a:pt x="13596" y="17057"/>
                    </a:lnTo>
                    <a:lnTo>
                      <a:pt x="12889" y="17657"/>
                    </a:lnTo>
                    <a:lnTo>
                      <a:pt x="12053" y="18085"/>
                    </a:lnTo>
                    <a:lnTo>
                      <a:pt x="11185" y="18257"/>
                    </a:lnTo>
                    <a:lnTo>
                      <a:pt x="10414" y="18214"/>
                    </a:lnTo>
                    <a:lnTo>
                      <a:pt x="9546" y="18042"/>
                    </a:lnTo>
                    <a:lnTo>
                      <a:pt x="8742" y="17614"/>
                    </a:lnTo>
                    <a:lnTo>
                      <a:pt x="8003" y="17014"/>
                    </a:lnTo>
                    <a:lnTo>
                      <a:pt x="7457" y="16242"/>
                    </a:lnTo>
                    <a:lnTo>
                      <a:pt x="6975" y="15257"/>
                    </a:lnTo>
                    <a:lnTo>
                      <a:pt x="6653" y="14142"/>
                    </a:lnTo>
                    <a:lnTo>
                      <a:pt x="6492" y="13114"/>
                    </a:lnTo>
                    <a:lnTo>
                      <a:pt x="6525" y="11914"/>
                    </a:lnTo>
                    <a:lnTo>
                      <a:pt x="6621" y="10842"/>
                    </a:lnTo>
                    <a:lnTo>
                      <a:pt x="6942" y="9771"/>
                    </a:lnTo>
                    <a:lnTo>
                      <a:pt x="7457" y="8785"/>
                    </a:lnTo>
                    <a:lnTo>
                      <a:pt x="8003" y="8057"/>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23" name="Music"/>
              <p:cNvSpPr>
                <a:spLocks noEditPoints="1" noChangeArrowheads="1"/>
              </p:cNvSpPr>
              <p:nvPr/>
            </p:nvSpPr>
            <p:spPr bwMode="auto">
              <a:xfrm>
                <a:off x="3216" y="2448"/>
                <a:ext cx="768" cy="672"/>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C:\Program Files\Microsoft Office\MEDIA\CAGCAT10\j0285750.wmf"/>
            <p:cNvPicPr>
              <a:picLocks noChangeAspect="1" noChangeArrowheads="1"/>
            </p:cNvPicPr>
            <p:nvPr/>
          </p:nvPicPr>
          <p:blipFill>
            <a:blip r:embed="rId4"/>
            <a:srcRect/>
            <a:stretch>
              <a:fillRect/>
            </a:stretch>
          </p:blipFill>
          <p:spPr bwMode="auto">
            <a:xfrm>
              <a:off x="1554450" y="1884217"/>
              <a:ext cx="1408309" cy="865332"/>
            </a:xfrm>
            <a:prstGeom prst="rect">
              <a:avLst/>
            </a:prstGeom>
            <a:noFill/>
          </p:spPr>
        </p:pic>
      </p:grpSp>
      <p:sp>
        <p:nvSpPr>
          <p:cNvPr id="29" name="Arc 28"/>
          <p:cNvSpPr/>
          <p:nvPr/>
        </p:nvSpPr>
        <p:spPr>
          <a:xfrm rot="17847398">
            <a:off x="2350890" y="3569012"/>
            <a:ext cx="685800" cy="609600"/>
          </a:xfrm>
          <a:prstGeom prst="arc">
            <a:avLst>
              <a:gd name="adj1" fmla="val 13098177"/>
              <a:gd name="adj2" fmla="val 9094257"/>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3089566" y="3616035"/>
            <a:ext cx="2517805" cy="646331"/>
          </a:xfrm>
          <a:prstGeom prst="rect">
            <a:avLst/>
          </a:prstGeom>
          <a:noFill/>
        </p:spPr>
        <p:txBody>
          <a:bodyPr wrap="none" rtlCol="0">
            <a:spAutoFit/>
          </a:bodyPr>
          <a:lstStyle/>
          <a:p>
            <a:r>
              <a:rPr lang="en-US" dirty="0" smtClean="0"/>
              <a:t>1. Get Media Library info</a:t>
            </a:r>
          </a:p>
          <a:p>
            <a:r>
              <a:rPr lang="en-US" dirty="0" smtClean="0"/>
              <a:t>and select content</a:t>
            </a:r>
            <a:endParaRPr lang="en-US" dirty="0"/>
          </a:p>
        </p:txBody>
      </p:sp>
      <p:cxnSp>
        <p:nvCxnSpPr>
          <p:cNvPr id="31" name="Straight Arrow Connector 30"/>
          <p:cNvCxnSpPr/>
          <p:nvPr/>
        </p:nvCxnSpPr>
        <p:spPr>
          <a:xfrm>
            <a:off x="3193472" y="4835236"/>
            <a:ext cx="3429000" cy="13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10345" y="4412672"/>
            <a:ext cx="3163366" cy="369332"/>
          </a:xfrm>
          <a:prstGeom prst="rect">
            <a:avLst/>
          </a:prstGeom>
          <a:noFill/>
        </p:spPr>
        <p:txBody>
          <a:bodyPr wrap="none" rtlCol="0">
            <a:spAutoFit/>
          </a:bodyPr>
          <a:lstStyle/>
          <a:p>
            <a:r>
              <a:rPr lang="en-US" dirty="0" smtClean="0"/>
              <a:t>2. Pass URI for selected content</a:t>
            </a:r>
            <a:endParaRPr lang="en-US" dirty="0"/>
          </a:p>
        </p:txBody>
      </p:sp>
      <p:sp>
        <p:nvSpPr>
          <p:cNvPr id="33" name="TextBox 32"/>
          <p:cNvSpPr txBox="1"/>
          <p:nvPr/>
        </p:nvSpPr>
        <p:spPr>
          <a:xfrm>
            <a:off x="3207327" y="5056909"/>
            <a:ext cx="2946640" cy="369332"/>
          </a:xfrm>
          <a:prstGeom prst="rect">
            <a:avLst/>
          </a:prstGeom>
          <a:noFill/>
        </p:spPr>
        <p:txBody>
          <a:bodyPr wrap="none" rtlCol="0">
            <a:spAutoFit/>
          </a:bodyPr>
          <a:lstStyle/>
          <a:p>
            <a:r>
              <a:rPr lang="en-US" dirty="0" smtClean="0"/>
              <a:t>3. Get Content binary stream</a:t>
            </a:r>
            <a:endParaRPr lang="en-US" dirty="0"/>
          </a:p>
        </p:txBody>
      </p:sp>
      <p:grpSp>
        <p:nvGrpSpPr>
          <p:cNvPr id="19" name="Group 33"/>
          <p:cNvGrpSpPr/>
          <p:nvPr/>
        </p:nvGrpSpPr>
        <p:grpSpPr>
          <a:xfrm>
            <a:off x="2909455" y="5424054"/>
            <a:ext cx="3768437" cy="367146"/>
            <a:chOff x="2742406" y="1371600"/>
            <a:chExt cx="2743994" cy="306388"/>
          </a:xfrm>
        </p:grpSpPr>
        <p:cxnSp>
          <p:nvCxnSpPr>
            <p:cNvPr id="35" name="Straight Connector 34"/>
            <p:cNvCxnSpPr/>
            <p:nvPr/>
          </p:nvCxnSpPr>
          <p:spPr>
            <a:xfrm rot="10800000">
              <a:off x="2743200" y="13716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2590800" y="1524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743200" y="1676400"/>
              <a:ext cx="27432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rot="16200000">
            <a:off x="-143183" y="4333584"/>
            <a:ext cx="1346394" cy="369332"/>
          </a:xfrm>
          <a:prstGeom prst="rect">
            <a:avLst/>
          </a:prstGeom>
          <a:ln/>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b="1" dirty="0" smtClean="0">
                <a:solidFill>
                  <a:schemeClr val="bg2">
                    <a:lumMod val="75000"/>
                  </a:schemeClr>
                </a:solidFill>
              </a:rPr>
              <a:t>2-box</a:t>
            </a:r>
            <a:r>
              <a:rPr lang="en-US" dirty="0" smtClean="0">
                <a:solidFill>
                  <a:schemeClr val="bg2">
                    <a:lumMod val="75000"/>
                  </a:schemeClr>
                </a:solidFill>
              </a:rPr>
              <a:t> </a:t>
            </a:r>
            <a:r>
              <a:rPr lang="en-US" b="1" dirty="0" smtClean="0">
                <a:solidFill>
                  <a:schemeClr val="bg2">
                    <a:lumMod val="75000"/>
                  </a:schemeClr>
                </a:solidFill>
              </a:rPr>
              <a:t>push</a:t>
            </a:r>
            <a:endParaRPr lang="en-US" b="1" dirty="0">
              <a:solidFill>
                <a:schemeClr val="bg2">
                  <a:lumMod val="75000"/>
                </a:schemeClr>
              </a:solidFill>
            </a:endParaRPr>
          </a:p>
        </p:txBody>
      </p:sp>
      <p:pic>
        <p:nvPicPr>
          <p:cNvPr id="28" name="Picture 27" descr="user03.gif"/>
          <p:cNvPicPr>
            <a:picLocks noChangeAspect="1"/>
          </p:cNvPicPr>
          <p:nvPr/>
        </p:nvPicPr>
        <p:blipFill>
          <a:blip r:embed="rId5"/>
          <a:stretch>
            <a:fillRect/>
          </a:stretch>
        </p:blipFill>
        <p:spPr>
          <a:xfrm flipH="1">
            <a:off x="978838" y="4782734"/>
            <a:ext cx="886691" cy="1118870"/>
          </a:xfrm>
          <a:prstGeom prst="rect">
            <a:avLst/>
          </a:prstGeom>
        </p:spPr>
      </p:pic>
      <p:pic>
        <p:nvPicPr>
          <p:cNvPr id="47" name="Picture 46" descr="user03.gif"/>
          <p:cNvPicPr>
            <a:picLocks noChangeAspect="1"/>
          </p:cNvPicPr>
          <p:nvPr/>
        </p:nvPicPr>
        <p:blipFill>
          <a:blip r:embed="rId5"/>
          <a:stretch>
            <a:fillRect/>
          </a:stretch>
        </p:blipFill>
        <p:spPr>
          <a:xfrm>
            <a:off x="7373840" y="2139415"/>
            <a:ext cx="817418" cy="1118870"/>
          </a:xfrm>
          <a:prstGeom prst="rect">
            <a:avLst/>
          </a:prstGeom>
        </p:spPr>
      </p:pic>
      <p:sp>
        <p:nvSpPr>
          <p:cNvPr id="48" name="Rectangle 47"/>
          <p:cNvSpPr/>
          <p:nvPr/>
        </p:nvSpPr>
        <p:spPr bwMode="auto">
          <a:xfrm>
            <a:off x="0" y="3338946"/>
            <a:ext cx="9144000" cy="124691"/>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endParaRPr>
          </a:p>
        </p:txBody>
      </p:sp>
      <p:sp>
        <p:nvSpPr>
          <p:cNvPr id="51" name="TextBox 50"/>
          <p:cNvSpPr txBox="1"/>
          <p:nvPr/>
        </p:nvSpPr>
        <p:spPr>
          <a:xfrm>
            <a:off x="1924494" y="2264734"/>
            <a:ext cx="593432" cy="338554"/>
          </a:xfrm>
          <a:prstGeom prst="rect">
            <a:avLst/>
          </a:prstGeom>
          <a:noFill/>
        </p:spPr>
        <p:txBody>
          <a:bodyPr wrap="none" rtlCol="0">
            <a:spAutoFit/>
          </a:bodyPr>
          <a:lstStyle/>
          <a:p>
            <a:r>
              <a:rPr lang="en-US" sz="1600" dirty="0" smtClean="0">
                <a:solidFill>
                  <a:schemeClr val="bg2">
                    <a:lumMod val="50000"/>
                  </a:schemeClr>
                </a:solidFill>
              </a:rPr>
              <a:t>DMS</a:t>
            </a:r>
            <a:endParaRPr lang="en-US" sz="1600" dirty="0">
              <a:solidFill>
                <a:schemeClr val="bg2">
                  <a:lumMod val="50000"/>
                </a:schemeClr>
              </a:solidFill>
            </a:endParaRPr>
          </a:p>
        </p:txBody>
      </p:sp>
      <p:grpSp>
        <p:nvGrpSpPr>
          <p:cNvPr id="53" name="Group 52"/>
          <p:cNvGrpSpPr/>
          <p:nvPr/>
        </p:nvGrpSpPr>
        <p:grpSpPr>
          <a:xfrm>
            <a:off x="1389966" y="4064055"/>
            <a:ext cx="835784" cy="724141"/>
            <a:chOff x="1407686" y="1381106"/>
            <a:chExt cx="1555073" cy="1368443"/>
          </a:xfrm>
        </p:grpSpPr>
        <p:grpSp>
          <p:nvGrpSpPr>
            <p:cNvPr id="54" name="Group 53"/>
            <p:cNvGrpSpPr>
              <a:grpSpLocks/>
            </p:cNvGrpSpPr>
            <p:nvPr/>
          </p:nvGrpSpPr>
          <p:grpSpPr bwMode="auto">
            <a:xfrm>
              <a:off x="1407689" y="1381106"/>
              <a:ext cx="1066800" cy="1023938"/>
              <a:chOff x="2304" y="1584"/>
              <a:chExt cx="1740" cy="1554"/>
            </a:xfrm>
          </p:grpSpPr>
          <p:sp>
            <p:nvSpPr>
              <p:cNvPr id="56" name="Film"/>
              <p:cNvSpPr>
                <a:spLocks noEditPoints="1" noChangeArrowheads="1"/>
              </p:cNvSpPr>
              <p:nvPr/>
            </p:nvSpPr>
            <p:spPr bwMode="auto">
              <a:xfrm>
                <a:off x="2304" y="1980"/>
                <a:ext cx="726" cy="115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4960 w 21600"/>
                  <a:gd name="T17" fmla="*/ 8129 h 21600"/>
                  <a:gd name="T18" fmla="*/ 17079 w 21600"/>
                  <a:gd name="T19" fmla="*/ 1342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0"/>
                    </a:moveTo>
                    <a:lnTo>
                      <a:pt x="21600" y="21600"/>
                    </a:lnTo>
                    <a:lnTo>
                      <a:pt x="0" y="21600"/>
                    </a:lnTo>
                    <a:lnTo>
                      <a:pt x="0" y="0"/>
                    </a:lnTo>
                    <a:lnTo>
                      <a:pt x="21600" y="0"/>
                    </a:lnTo>
                    <a:close/>
                  </a:path>
                  <a:path w="21600" h="21600" extrusionOk="0">
                    <a:moveTo>
                      <a:pt x="3014" y="21600"/>
                    </a:moveTo>
                    <a:lnTo>
                      <a:pt x="3014" y="0"/>
                    </a:lnTo>
                    <a:lnTo>
                      <a:pt x="0" y="0"/>
                    </a:lnTo>
                    <a:lnTo>
                      <a:pt x="0" y="21600"/>
                    </a:lnTo>
                    <a:lnTo>
                      <a:pt x="3014" y="21600"/>
                    </a:lnTo>
                    <a:close/>
                  </a:path>
                  <a:path w="21600" h="21600" extrusionOk="0">
                    <a:moveTo>
                      <a:pt x="21600" y="21600"/>
                    </a:moveTo>
                    <a:lnTo>
                      <a:pt x="21600" y="0"/>
                    </a:lnTo>
                    <a:lnTo>
                      <a:pt x="18586" y="0"/>
                    </a:lnTo>
                    <a:lnTo>
                      <a:pt x="18586" y="21600"/>
                    </a:lnTo>
                    <a:lnTo>
                      <a:pt x="21600" y="21600"/>
                    </a:lnTo>
                    <a:close/>
                  </a:path>
                  <a:path w="21600" h="21600" extrusionOk="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extrusionOk="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extrusionOk="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extrusionOk="0">
                    <a:moveTo>
                      <a:pt x="753" y="1291"/>
                    </a:moveTo>
                    <a:lnTo>
                      <a:pt x="2260" y="1291"/>
                    </a:lnTo>
                    <a:lnTo>
                      <a:pt x="2260" y="235"/>
                    </a:lnTo>
                    <a:lnTo>
                      <a:pt x="753" y="235"/>
                    </a:lnTo>
                    <a:lnTo>
                      <a:pt x="753" y="1291"/>
                    </a:lnTo>
                    <a:close/>
                  </a:path>
                  <a:path w="21600" h="21600" extrusionOk="0">
                    <a:moveTo>
                      <a:pt x="753" y="2700"/>
                    </a:moveTo>
                    <a:lnTo>
                      <a:pt x="2260" y="2700"/>
                    </a:lnTo>
                    <a:lnTo>
                      <a:pt x="2260" y="1643"/>
                    </a:lnTo>
                    <a:lnTo>
                      <a:pt x="753" y="1643"/>
                    </a:lnTo>
                    <a:lnTo>
                      <a:pt x="753" y="2700"/>
                    </a:lnTo>
                    <a:close/>
                  </a:path>
                  <a:path w="21600" h="21600" extrusionOk="0">
                    <a:moveTo>
                      <a:pt x="753" y="4109"/>
                    </a:moveTo>
                    <a:lnTo>
                      <a:pt x="2260" y="4109"/>
                    </a:lnTo>
                    <a:lnTo>
                      <a:pt x="2260" y="3052"/>
                    </a:lnTo>
                    <a:lnTo>
                      <a:pt x="753" y="3052"/>
                    </a:lnTo>
                    <a:lnTo>
                      <a:pt x="753" y="4109"/>
                    </a:lnTo>
                    <a:close/>
                  </a:path>
                  <a:path w="21600" h="21600" extrusionOk="0">
                    <a:moveTo>
                      <a:pt x="753" y="5517"/>
                    </a:moveTo>
                    <a:lnTo>
                      <a:pt x="2260" y="5517"/>
                    </a:lnTo>
                    <a:lnTo>
                      <a:pt x="2260" y="4461"/>
                    </a:lnTo>
                    <a:lnTo>
                      <a:pt x="753" y="4461"/>
                    </a:lnTo>
                    <a:lnTo>
                      <a:pt x="753" y="5517"/>
                    </a:lnTo>
                    <a:close/>
                  </a:path>
                  <a:path w="21600" h="21600" extrusionOk="0">
                    <a:moveTo>
                      <a:pt x="753" y="6926"/>
                    </a:moveTo>
                    <a:lnTo>
                      <a:pt x="2260" y="6926"/>
                    </a:lnTo>
                    <a:lnTo>
                      <a:pt x="2260" y="5870"/>
                    </a:lnTo>
                    <a:lnTo>
                      <a:pt x="753" y="5870"/>
                    </a:lnTo>
                    <a:lnTo>
                      <a:pt x="753" y="6926"/>
                    </a:lnTo>
                    <a:close/>
                  </a:path>
                  <a:path w="21600" h="21600" extrusionOk="0">
                    <a:moveTo>
                      <a:pt x="753" y="8335"/>
                    </a:moveTo>
                    <a:lnTo>
                      <a:pt x="2260" y="8335"/>
                    </a:lnTo>
                    <a:lnTo>
                      <a:pt x="2260" y="7278"/>
                    </a:lnTo>
                    <a:lnTo>
                      <a:pt x="753" y="7278"/>
                    </a:lnTo>
                    <a:lnTo>
                      <a:pt x="753" y="8335"/>
                    </a:lnTo>
                    <a:close/>
                  </a:path>
                  <a:path w="21600" h="21600" extrusionOk="0">
                    <a:moveTo>
                      <a:pt x="753" y="9743"/>
                    </a:moveTo>
                    <a:lnTo>
                      <a:pt x="2260" y="9743"/>
                    </a:lnTo>
                    <a:lnTo>
                      <a:pt x="2260" y="8687"/>
                    </a:lnTo>
                    <a:lnTo>
                      <a:pt x="753" y="8687"/>
                    </a:lnTo>
                    <a:lnTo>
                      <a:pt x="753" y="9743"/>
                    </a:lnTo>
                    <a:close/>
                  </a:path>
                  <a:path w="21600" h="21600" extrusionOk="0">
                    <a:moveTo>
                      <a:pt x="753" y="11152"/>
                    </a:moveTo>
                    <a:lnTo>
                      <a:pt x="2260" y="11152"/>
                    </a:lnTo>
                    <a:lnTo>
                      <a:pt x="2260" y="10096"/>
                    </a:lnTo>
                    <a:lnTo>
                      <a:pt x="753" y="10096"/>
                    </a:lnTo>
                    <a:lnTo>
                      <a:pt x="753" y="11152"/>
                    </a:lnTo>
                    <a:close/>
                  </a:path>
                  <a:path w="21600" h="21600" extrusionOk="0">
                    <a:moveTo>
                      <a:pt x="753" y="12561"/>
                    </a:moveTo>
                    <a:lnTo>
                      <a:pt x="2260" y="12561"/>
                    </a:lnTo>
                    <a:lnTo>
                      <a:pt x="2260" y="11504"/>
                    </a:lnTo>
                    <a:lnTo>
                      <a:pt x="753" y="11504"/>
                    </a:lnTo>
                    <a:lnTo>
                      <a:pt x="753" y="12561"/>
                    </a:lnTo>
                    <a:close/>
                  </a:path>
                  <a:path w="21600" h="21600" extrusionOk="0">
                    <a:moveTo>
                      <a:pt x="753" y="13970"/>
                    </a:moveTo>
                    <a:lnTo>
                      <a:pt x="2260" y="13970"/>
                    </a:lnTo>
                    <a:lnTo>
                      <a:pt x="2260" y="12913"/>
                    </a:lnTo>
                    <a:lnTo>
                      <a:pt x="753" y="12913"/>
                    </a:lnTo>
                    <a:lnTo>
                      <a:pt x="753" y="13970"/>
                    </a:lnTo>
                    <a:close/>
                  </a:path>
                  <a:path w="21600" h="21600" extrusionOk="0">
                    <a:moveTo>
                      <a:pt x="753" y="15378"/>
                    </a:moveTo>
                    <a:lnTo>
                      <a:pt x="2260" y="15378"/>
                    </a:lnTo>
                    <a:lnTo>
                      <a:pt x="2260" y="14322"/>
                    </a:lnTo>
                    <a:lnTo>
                      <a:pt x="753" y="14322"/>
                    </a:lnTo>
                    <a:lnTo>
                      <a:pt x="753" y="15378"/>
                    </a:lnTo>
                    <a:close/>
                  </a:path>
                  <a:path w="21600" h="21600" extrusionOk="0">
                    <a:moveTo>
                      <a:pt x="753" y="16787"/>
                    </a:moveTo>
                    <a:lnTo>
                      <a:pt x="2260" y="16787"/>
                    </a:lnTo>
                    <a:lnTo>
                      <a:pt x="2260" y="15730"/>
                    </a:lnTo>
                    <a:lnTo>
                      <a:pt x="753" y="15730"/>
                    </a:lnTo>
                    <a:lnTo>
                      <a:pt x="753" y="16787"/>
                    </a:lnTo>
                    <a:close/>
                  </a:path>
                  <a:path w="21600" h="21600" extrusionOk="0">
                    <a:moveTo>
                      <a:pt x="753" y="18196"/>
                    </a:moveTo>
                    <a:lnTo>
                      <a:pt x="2260" y="18196"/>
                    </a:lnTo>
                    <a:lnTo>
                      <a:pt x="2260" y="17139"/>
                    </a:lnTo>
                    <a:lnTo>
                      <a:pt x="753" y="17139"/>
                    </a:lnTo>
                    <a:lnTo>
                      <a:pt x="753" y="18196"/>
                    </a:lnTo>
                    <a:close/>
                  </a:path>
                  <a:path w="21600" h="21600" extrusionOk="0">
                    <a:moveTo>
                      <a:pt x="753" y="19604"/>
                    </a:moveTo>
                    <a:lnTo>
                      <a:pt x="2260" y="19604"/>
                    </a:lnTo>
                    <a:lnTo>
                      <a:pt x="2260" y="18548"/>
                    </a:lnTo>
                    <a:lnTo>
                      <a:pt x="753" y="18548"/>
                    </a:lnTo>
                    <a:lnTo>
                      <a:pt x="753" y="19604"/>
                    </a:lnTo>
                    <a:close/>
                  </a:path>
                  <a:path w="21600" h="21600" extrusionOk="0">
                    <a:moveTo>
                      <a:pt x="753" y="21013"/>
                    </a:moveTo>
                    <a:lnTo>
                      <a:pt x="2260" y="21013"/>
                    </a:lnTo>
                    <a:lnTo>
                      <a:pt x="2260" y="19957"/>
                    </a:lnTo>
                    <a:lnTo>
                      <a:pt x="753" y="19957"/>
                    </a:lnTo>
                    <a:lnTo>
                      <a:pt x="753" y="21013"/>
                    </a:lnTo>
                    <a:close/>
                  </a:path>
                  <a:path w="21600" h="21600" extrusionOk="0">
                    <a:moveTo>
                      <a:pt x="19340" y="1409"/>
                    </a:moveTo>
                    <a:lnTo>
                      <a:pt x="20595" y="1409"/>
                    </a:lnTo>
                    <a:lnTo>
                      <a:pt x="20595" y="352"/>
                    </a:lnTo>
                    <a:lnTo>
                      <a:pt x="19340" y="352"/>
                    </a:lnTo>
                    <a:lnTo>
                      <a:pt x="19340" y="1409"/>
                    </a:lnTo>
                    <a:close/>
                  </a:path>
                  <a:path w="21600" h="21600" extrusionOk="0">
                    <a:moveTo>
                      <a:pt x="19340" y="2700"/>
                    </a:moveTo>
                    <a:lnTo>
                      <a:pt x="20595" y="2700"/>
                    </a:lnTo>
                    <a:lnTo>
                      <a:pt x="20595" y="1643"/>
                    </a:lnTo>
                    <a:lnTo>
                      <a:pt x="19340" y="1643"/>
                    </a:lnTo>
                    <a:lnTo>
                      <a:pt x="19340" y="2700"/>
                    </a:lnTo>
                    <a:close/>
                  </a:path>
                  <a:path w="21600" h="21600" extrusionOk="0">
                    <a:moveTo>
                      <a:pt x="19340" y="4109"/>
                    </a:moveTo>
                    <a:lnTo>
                      <a:pt x="20595" y="4109"/>
                    </a:lnTo>
                    <a:lnTo>
                      <a:pt x="20595" y="3052"/>
                    </a:lnTo>
                    <a:lnTo>
                      <a:pt x="19340" y="3052"/>
                    </a:lnTo>
                    <a:lnTo>
                      <a:pt x="19340" y="4109"/>
                    </a:lnTo>
                    <a:close/>
                  </a:path>
                  <a:path w="21600" h="21600" extrusionOk="0">
                    <a:moveTo>
                      <a:pt x="19340" y="5517"/>
                    </a:moveTo>
                    <a:lnTo>
                      <a:pt x="20595" y="5517"/>
                    </a:lnTo>
                    <a:lnTo>
                      <a:pt x="20595" y="4461"/>
                    </a:lnTo>
                    <a:lnTo>
                      <a:pt x="19340" y="4461"/>
                    </a:lnTo>
                    <a:lnTo>
                      <a:pt x="19340" y="5517"/>
                    </a:lnTo>
                    <a:close/>
                  </a:path>
                  <a:path w="21600" h="21600" extrusionOk="0">
                    <a:moveTo>
                      <a:pt x="19340" y="6926"/>
                    </a:moveTo>
                    <a:lnTo>
                      <a:pt x="20595" y="6926"/>
                    </a:lnTo>
                    <a:lnTo>
                      <a:pt x="20595" y="5870"/>
                    </a:lnTo>
                    <a:lnTo>
                      <a:pt x="19340" y="5870"/>
                    </a:lnTo>
                    <a:lnTo>
                      <a:pt x="19340" y="6926"/>
                    </a:lnTo>
                    <a:close/>
                  </a:path>
                  <a:path w="21600" h="21600" extrusionOk="0">
                    <a:moveTo>
                      <a:pt x="19340" y="8335"/>
                    </a:moveTo>
                    <a:lnTo>
                      <a:pt x="20595" y="8335"/>
                    </a:lnTo>
                    <a:lnTo>
                      <a:pt x="20595" y="7278"/>
                    </a:lnTo>
                    <a:lnTo>
                      <a:pt x="19340" y="7278"/>
                    </a:lnTo>
                    <a:lnTo>
                      <a:pt x="19340" y="8335"/>
                    </a:lnTo>
                    <a:close/>
                  </a:path>
                  <a:path w="21600" h="21600" extrusionOk="0">
                    <a:moveTo>
                      <a:pt x="19340" y="9743"/>
                    </a:moveTo>
                    <a:lnTo>
                      <a:pt x="20595" y="9743"/>
                    </a:lnTo>
                    <a:lnTo>
                      <a:pt x="20595" y="8687"/>
                    </a:lnTo>
                    <a:lnTo>
                      <a:pt x="19340" y="8687"/>
                    </a:lnTo>
                    <a:lnTo>
                      <a:pt x="19340" y="9743"/>
                    </a:lnTo>
                    <a:close/>
                  </a:path>
                  <a:path w="21600" h="21600" extrusionOk="0">
                    <a:moveTo>
                      <a:pt x="19340" y="11152"/>
                    </a:moveTo>
                    <a:lnTo>
                      <a:pt x="20595" y="11152"/>
                    </a:lnTo>
                    <a:lnTo>
                      <a:pt x="20595" y="10096"/>
                    </a:lnTo>
                    <a:lnTo>
                      <a:pt x="19340" y="10096"/>
                    </a:lnTo>
                    <a:lnTo>
                      <a:pt x="19340" y="11152"/>
                    </a:lnTo>
                    <a:close/>
                  </a:path>
                  <a:path w="21600" h="21600" extrusionOk="0">
                    <a:moveTo>
                      <a:pt x="19340" y="12561"/>
                    </a:moveTo>
                    <a:lnTo>
                      <a:pt x="20595" y="12561"/>
                    </a:lnTo>
                    <a:lnTo>
                      <a:pt x="20595" y="11504"/>
                    </a:lnTo>
                    <a:lnTo>
                      <a:pt x="19340" y="11504"/>
                    </a:lnTo>
                    <a:lnTo>
                      <a:pt x="19340" y="12561"/>
                    </a:lnTo>
                    <a:close/>
                  </a:path>
                  <a:path w="21600" h="21600" extrusionOk="0">
                    <a:moveTo>
                      <a:pt x="19340" y="13970"/>
                    </a:moveTo>
                    <a:lnTo>
                      <a:pt x="20595" y="13970"/>
                    </a:lnTo>
                    <a:lnTo>
                      <a:pt x="20595" y="12913"/>
                    </a:lnTo>
                    <a:lnTo>
                      <a:pt x="19340" y="12913"/>
                    </a:lnTo>
                    <a:lnTo>
                      <a:pt x="19340" y="13970"/>
                    </a:lnTo>
                    <a:close/>
                  </a:path>
                  <a:path w="21600" h="21600" extrusionOk="0">
                    <a:moveTo>
                      <a:pt x="19340" y="15378"/>
                    </a:moveTo>
                    <a:lnTo>
                      <a:pt x="20595" y="15378"/>
                    </a:lnTo>
                    <a:lnTo>
                      <a:pt x="20595" y="14322"/>
                    </a:lnTo>
                    <a:lnTo>
                      <a:pt x="19340" y="14322"/>
                    </a:lnTo>
                    <a:lnTo>
                      <a:pt x="19340" y="15378"/>
                    </a:lnTo>
                    <a:close/>
                  </a:path>
                  <a:path w="21600" h="21600" extrusionOk="0">
                    <a:moveTo>
                      <a:pt x="19340" y="16787"/>
                    </a:moveTo>
                    <a:lnTo>
                      <a:pt x="20595" y="16787"/>
                    </a:lnTo>
                    <a:lnTo>
                      <a:pt x="20595" y="15730"/>
                    </a:lnTo>
                    <a:lnTo>
                      <a:pt x="19340" y="15730"/>
                    </a:lnTo>
                    <a:lnTo>
                      <a:pt x="19340" y="16787"/>
                    </a:lnTo>
                    <a:close/>
                  </a:path>
                  <a:path w="21600" h="21600" extrusionOk="0">
                    <a:moveTo>
                      <a:pt x="19340" y="18196"/>
                    </a:moveTo>
                    <a:lnTo>
                      <a:pt x="20595" y="18196"/>
                    </a:lnTo>
                    <a:lnTo>
                      <a:pt x="20595" y="17139"/>
                    </a:lnTo>
                    <a:lnTo>
                      <a:pt x="19340" y="17139"/>
                    </a:lnTo>
                    <a:lnTo>
                      <a:pt x="19340" y="18196"/>
                    </a:lnTo>
                    <a:close/>
                  </a:path>
                  <a:path w="21600" h="21600" extrusionOk="0">
                    <a:moveTo>
                      <a:pt x="19340" y="19604"/>
                    </a:moveTo>
                    <a:lnTo>
                      <a:pt x="20595" y="19604"/>
                    </a:lnTo>
                    <a:lnTo>
                      <a:pt x="20595" y="18548"/>
                    </a:lnTo>
                    <a:lnTo>
                      <a:pt x="19340" y="18548"/>
                    </a:lnTo>
                    <a:lnTo>
                      <a:pt x="19340" y="19604"/>
                    </a:lnTo>
                    <a:close/>
                  </a:path>
                  <a:path w="21600" h="21600" extrusionOk="0">
                    <a:moveTo>
                      <a:pt x="19340" y="21013"/>
                    </a:moveTo>
                    <a:lnTo>
                      <a:pt x="20595" y="21013"/>
                    </a:lnTo>
                    <a:lnTo>
                      <a:pt x="20595" y="19957"/>
                    </a:lnTo>
                    <a:lnTo>
                      <a:pt x="19340" y="19957"/>
                    </a:lnTo>
                    <a:lnTo>
                      <a:pt x="19340" y="21013"/>
                    </a:lnTo>
                    <a:close/>
                  </a:path>
                </a:pathLst>
              </a:custGeom>
              <a:solidFill>
                <a:srgbClr val="CCCC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Sound"/>
              <p:cNvSpPr>
                <a:spLocks noEditPoints="1" noChangeArrowheads="1"/>
              </p:cNvSpPr>
              <p:nvPr/>
            </p:nvSpPr>
            <p:spPr bwMode="auto">
              <a:xfrm>
                <a:off x="2724" y="1584"/>
                <a:ext cx="1008" cy="768"/>
              </a:xfrm>
              <a:custGeom>
                <a:avLst/>
                <a:gdLst>
                  <a:gd name="T0" fmla="*/ 11164 w 21600"/>
                  <a:gd name="T1" fmla="*/ 21159 h 21600"/>
                  <a:gd name="T2" fmla="*/ 11164 w 21600"/>
                  <a:gd name="T3" fmla="*/ 0 h 21600"/>
                  <a:gd name="T4" fmla="*/ 0 w 21600"/>
                  <a:gd name="T5" fmla="*/ 10800 h 21600"/>
                  <a:gd name="T6" fmla="*/ 21600 w 21600"/>
                  <a:gd name="T7" fmla="*/ 10800 h 21600"/>
                  <a:gd name="T8" fmla="*/ 242 w 21600"/>
                  <a:gd name="T9" fmla="*/ 7604 h 21600"/>
                  <a:gd name="T10" fmla="*/ 10760 w 21600"/>
                  <a:gd name="T11" fmla="*/ 13555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58" name="Photo"/>
              <p:cNvSpPr>
                <a:spLocks noEditPoints="1" noChangeArrowheads="1"/>
              </p:cNvSpPr>
              <p:nvPr/>
            </p:nvSpPr>
            <p:spPr bwMode="auto">
              <a:xfrm>
                <a:off x="3108" y="2040"/>
                <a:ext cx="936" cy="696"/>
              </a:xfrm>
              <a:custGeom>
                <a:avLst/>
                <a:gdLst>
                  <a:gd name="T0" fmla="*/ 0 w 21600"/>
                  <a:gd name="T1" fmla="*/ 3085 h 21600"/>
                  <a:gd name="T2" fmla="*/ 10800 w 21600"/>
                  <a:gd name="T3" fmla="*/ 0 h 21600"/>
                  <a:gd name="T4" fmla="*/ 21600 w 21600"/>
                  <a:gd name="T5" fmla="*/ 3085 h 21600"/>
                  <a:gd name="T6" fmla="*/ 21600 w 21600"/>
                  <a:gd name="T7" fmla="*/ 10800 h 21600"/>
                  <a:gd name="T8" fmla="*/ 21600 w 21600"/>
                  <a:gd name="T9" fmla="*/ 21600 h 21600"/>
                  <a:gd name="T10" fmla="*/ 10800 w 21600"/>
                  <a:gd name="T11" fmla="*/ 21800 h 21600"/>
                  <a:gd name="T12" fmla="*/ 0 w 21600"/>
                  <a:gd name="T13" fmla="*/ 21600 h 21600"/>
                  <a:gd name="T14" fmla="*/ 0 w 21600"/>
                  <a:gd name="T15" fmla="*/ 10800 h 21600"/>
                  <a:gd name="T16" fmla="*/ 7778 w 21600"/>
                  <a:gd name="T17" fmla="*/ 8228 h 21600"/>
                  <a:gd name="T18" fmla="*/ 13757 w 21600"/>
                  <a:gd name="T19" fmla="*/ 16886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21600"/>
                    </a:moveTo>
                    <a:lnTo>
                      <a:pt x="0" y="3085"/>
                    </a:lnTo>
                    <a:lnTo>
                      <a:pt x="1542" y="3085"/>
                    </a:lnTo>
                    <a:lnTo>
                      <a:pt x="1542" y="1028"/>
                    </a:lnTo>
                    <a:lnTo>
                      <a:pt x="3857" y="1028"/>
                    </a:lnTo>
                    <a:lnTo>
                      <a:pt x="3857" y="3085"/>
                    </a:lnTo>
                    <a:lnTo>
                      <a:pt x="5400" y="3085"/>
                    </a:lnTo>
                    <a:lnTo>
                      <a:pt x="6942" y="0"/>
                    </a:lnTo>
                    <a:lnTo>
                      <a:pt x="14657" y="0"/>
                    </a:lnTo>
                    <a:lnTo>
                      <a:pt x="16200" y="3085"/>
                    </a:lnTo>
                    <a:lnTo>
                      <a:pt x="21600" y="3085"/>
                    </a:lnTo>
                    <a:lnTo>
                      <a:pt x="21600" y="21600"/>
                    </a:lnTo>
                    <a:lnTo>
                      <a:pt x="0" y="21600"/>
                    </a:lnTo>
                    <a:close/>
                  </a:path>
                  <a:path w="21600" h="21600" extrusionOk="0">
                    <a:moveTo>
                      <a:pt x="0" y="3085"/>
                    </a:moveTo>
                    <a:lnTo>
                      <a:pt x="21600" y="3085"/>
                    </a:lnTo>
                    <a:lnTo>
                      <a:pt x="21600" y="21600"/>
                    </a:lnTo>
                    <a:lnTo>
                      <a:pt x="0" y="21600"/>
                    </a:lnTo>
                    <a:lnTo>
                      <a:pt x="0" y="3085"/>
                    </a:lnTo>
                    <a:close/>
                  </a:path>
                  <a:path w="21600" h="21600" extrusionOk="0">
                    <a:moveTo>
                      <a:pt x="10800" y="4800"/>
                    </a:moveTo>
                    <a:lnTo>
                      <a:pt x="11925" y="4971"/>
                    </a:lnTo>
                    <a:lnTo>
                      <a:pt x="13017" y="5442"/>
                    </a:lnTo>
                    <a:lnTo>
                      <a:pt x="14046" y="6128"/>
                    </a:lnTo>
                    <a:lnTo>
                      <a:pt x="14914" y="7071"/>
                    </a:lnTo>
                    <a:lnTo>
                      <a:pt x="15621" y="8271"/>
                    </a:lnTo>
                    <a:lnTo>
                      <a:pt x="16167" y="9514"/>
                    </a:lnTo>
                    <a:lnTo>
                      <a:pt x="16425" y="11014"/>
                    </a:lnTo>
                    <a:lnTo>
                      <a:pt x="16585" y="12471"/>
                    </a:lnTo>
                    <a:lnTo>
                      <a:pt x="16489" y="14014"/>
                    </a:lnTo>
                    <a:lnTo>
                      <a:pt x="16135" y="15471"/>
                    </a:lnTo>
                    <a:lnTo>
                      <a:pt x="15621" y="16800"/>
                    </a:lnTo>
                    <a:lnTo>
                      <a:pt x="14914" y="18000"/>
                    </a:lnTo>
                    <a:lnTo>
                      <a:pt x="14046" y="18942"/>
                    </a:lnTo>
                    <a:lnTo>
                      <a:pt x="13050" y="19671"/>
                    </a:lnTo>
                    <a:lnTo>
                      <a:pt x="11925" y="20057"/>
                    </a:lnTo>
                    <a:lnTo>
                      <a:pt x="10832" y="20185"/>
                    </a:lnTo>
                    <a:lnTo>
                      <a:pt x="9675" y="20142"/>
                    </a:lnTo>
                    <a:lnTo>
                      <a:pt x="8582" y="19628"/>
                    </a:lnTo>
                    <a:lnTo>
                      <a:pt x="7553" y="18942"/>
                    </a:lnTo>
                    <a:lnTo>
                      <a:pt x="6717" y="17957"/>
                    </a:lnTo>
                    <a:lnTo>
                      <a:pt x="5946" y="16842"/>
                    </a:lnTo>
                    <a:lnTo>
                      <a:pt x="5464" y="15514"/>
                    </a:lnTo>
                    <a:lnTo>
                      <a:pt x="5078" y="14014"/>
                    </a:lnTo>
                    <a:lnTo>
                      <a:pt x="5014" y="12514"/>
                    </a:lnTo>
                    <a:lnTo>
                      <a:pt x="5110" y="11014"/>
                    </a:lnTo>
                    <a:lnTo>
                      <a:pt x="5528" y="9557"/>
                    </a:lnTo>
                    <a:lnTo>
                      <a:pt x="6010" y="8228"/>
                    </a:lnTo>
                    <a:lnTo>
                      <a:pt x="6750" y="7114"/>
                    </a:lnTo>
                    <a:lnTo>
                      <a:pt x="7650" y="6085"/>
                    </a:lnTo>
                    <a:lnTo>
                      <a:pt x="8614" y="5400"/>
                    </a:lnTo>
                    <a:lnTo>
                      <a:pt x="9707" y="4971"/>
                    </a:lnTo>
                    <a:lnTo>
                      <a:pt x="10800" y="4800"/>
                    </a:lnTo>
                    <a:close/>
                  </a:path>
                  <a:path w="21600" h="21600" extrusionOk="0">
                    <a:moveTo>
                      <a:pt x="8003" y="8057"/>
                    </a:moveTo>
                    <a:lnTo>
                      <a:pt x="8807" y="7371"/>
                    </a:lnTo>
                    <a:lnTo>
                      <a:pt x="9546" y="6985"/>
                    </a:lnTo>
                    <a:lnTo>
                      <a:pt x="10446" y="6771"/>
                    </a:lnTo>
                    <a:lnTo>
                      <a:pt x="11217" y="6771"/>
                    </a:lnTo>
                    <a:lnTo>
                      <a:pt x="12053" y="7028"/>
                    </a:lnTo>
                    <a:lnTo>
                      <a:pt x="12889" y="7457"/>
                    </a:lnTo>
                    <a:lnTo>
                      <a:pt x="13628" y="8100"/>
                    </a:lnTo>
                    <a:lnTo>
                      <a:pt x="14175" y="8871"/>
                    </a:lnTo>
                    <a:lnTo>
                      <a:pt x="14625" y="9814"/>
                    </a:lnTo>
                    <a:lnTo>
                      <a:pt x="14978" y="10885"/>
                    </a:lnTo>
                    <a:lnTo>
                      <a:pt x="15171" y="12042"/>
                    </a:lnTo>
                    <a:lnTo>
                      <a:pt x="15107" y="13114"/>
                    </a:lnTo>
                    <a:lnTo>
                      <a:pt x="15042" y="14228"/>
                    </a:lnTo>
                    <a:lnTo>
                      <a:pt x="14689" y="15257"/>
                    </a:lnTo>
                    <a:lnTo>
                      <a:pt x="14207" y="16285"/>
                    </a:lnTo>
                    <a:lnTo>
                      <a:pt x="13596" y="17057"/>
                    </a:lnTo>
                    <a:lnTo>
                      <a:pt x="12889" y="17657"/>
                    </a:lnTo>
                    <a:lnTo>
                      <a:pt x="12053" y="18085"/>
                    </a:lnTo>
                    <a:lnTo>
                      <a:pt x="11185" y="18257"/>
                    </a:lnTo>
                    <a:lnTo>
                      <a:pt x="10414" y="18214"/>
                    </a:lnTo>
                    <a:lnTo>
                      <a:pt x="9546" y="18042"/>
                    </a:lnTo>
                    <a:lnTo>
                      <a:pt x="8742" y="17614"/>
                    </a:lnTo>
                    <a:lnTo>
                      <a:pt x="8003" y="17014"/>
                    </a:lnTo>
                    <a:lnTo>
                      <a:pt x="7457" y="16242"/>
                    </a:lnTo>
                    <a:lnTo>
                      <a:pt x="6975" y="15257"/>
                    </a:lnTo>
                    <a:lnTo>
                      <a:pt x="6653" y="14142"/>
                    </a:lnTo>
                    <a:lnTo>
                      <a:pt x="6492" y="13114"/>
                    </a:lnTo>
                    <a:lnTo>
                      <a:pt x="6525" y="11914"/>
                    </a:lnTo>
                    <a:lnTo>
                      <a:pt x="6621" y="10842"/>
                    </a:lnTo>
                    <a:lnTo>
                      <a:pt x="6942" y="9771"/>
                    </a:lnTo>
                    <a:lnTo>
                      <a:pt x="7457" y="8785"/>
                    </a:lnTo>
                    <a:lnTo>
                      <a:pt x="8003" y="8057"/>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59" name="Music"/>
              <p:cNvSpPr>
                <a:spLocks noEditPoints="1" noChangeArrowheads="1"/>
              </p:cNvSpPr>
              <p:nvPr/>
            </p:nvSpPr>
            <p:spPr bwMode="auto">
              <a:xfrm>
                <a:off x="3216" y="2448"/>
                <a:ext cx="768" cy="672"/>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grpSp>
        <p:pic>
          <p:nvPicPr>
            <p:cNvPr id="55" name="Picture 2" descr="C:\Program Files\Microsoft Office\MEDIA\CAGCAT10\j0285750.wmf"/>
            <p:cNvPicPr>
              <a:picLocks noChangeAspect="1" noChangeArrowheads="1"/>
            </p:cNvPicPr>
            <p:nvPr/>
          </p:nvPicPr>
          <p:blipFill>
            <a:blip r:embed="rId4"/>
            <a:srcRect/>
            <a:stretch>
              <a:fillRect/>
            </a:stretch>
          </p:blipFill>
          <p:spPr bwMode="auto">
            <a:xfrm>
              <a:off x="1554450" y="1884217"/>
              <a:ext cx="1408309" cy="865332"/>
            </a:xfrm>
            <a:prstGeom prst="rect">
              <a:avLst/>
            </a:prstGeom>
            <a:noFill/>
          </p:spPr>
        </p:pic>
      </p:grpSp>
      <p:sp>
        <p:nvSpPr>
          <p:cNvPr id="60" name="TextBox 59"/>
          <p:cNvSpPr txBox="1"/>
          <p:nvPr/>
        </p:nvSpPr>
        <p:spPr>
          <a:xfrm>
            <a:off x="1807536" y="4710224"/>
            <a:ext cx="882502" cy="1077218"/>
          </a:xfrm>
          <a:prstGeom prst="rect">
            <a:avLst/>
          </a:prstGeom>
          <a:noFill/>
        </p:spPr>
        <p:txBody>
          <a:bodyPr wrap="square" rtlCol="0">
            <a:spAutoFit/>
          </a:bodyPr>
          <a:lstStyle/>
          <a:p>
            <a:r>
              <a:rPr lang="en-US" sz="1600" dirty="0" smtClean="0">
                <a:solidFill>
                  <a:schemeClr val="bg2">
                    <a:lumMod val="50000"/>
                  </a:schemeClr>
                </a:solidFill>
              </a:rPr>
              <a:t>+PU+ with</a:t>
            </a:r>
          </a:p>
          <a:p>
            <a:r>
              <a:rPr lang="en-US" sz="1600" dirty="0" smtClean="0">
                <a:solidFill>
                  <a:schemeClr val="bg2">
                    <a:lumMod val="50000"/>
                  </a:schemeClr>
                </a:solidFill>
              </a:rPr>
              <a:t>Device Class</a:t>
            </a:r>
            <a:endParaRPr lang="en-US" sz="1600" dirty="0">
              <a:solidFill>
                <a:schemeClr val="bg2">
                  <a:lumMod val="50000"/>
                </a:schemeClr>
              </a:solidFill>
            </a:endParaRPr>
          </a:p>
        </p:txBody>
      </p:sp>
      <p:sp>
        <p:nvSpPr>
          <p:cNvPr id="61" name="TextBox 60"/>
          <p:cNvSpPr txBox="1"/>
          <p:nvPr/>
        </p:nvSpPr>
        <p:spPr>
          <a:xfrm>
            <a:off x="6765852" y="2119423"/>
            <a:ext cx="603050" cy="338554"/>
          </a:xfrm>
          <a:prstGeom prst="rect">
            <a:avLst/>
          </a:prstGeom>
          <a:noFill/>
        </p:spPr>
        <p:txBody>
          <a:bodyPr wrap="none" rtlCol="0">
            <a:spAutoFit/>
          </a:bodyPr>
          <a:lstStyle/>
          <a:p>
            <a:r>
              <a:rPr lang="en-US" sz="1600" dirty="0" smtClean="0">
                <a:solidFill>
                  <a:schemeClr val="bg2">
                    <a:lumMod val="50000"/>
                  </a:schemeClr>
                </a:solidFill>
              </a:rPr>
              <a:t>DMP</a:t>
            </a:r>
            <a:endParaRPr lang="en-US" sz="1600" dirty="0">
              <a:solidFill>
                <a:schemeClr val="bg2">
                  <a:lumMod val="50000"/>
                </a:schemeClr>
              </a:solidFill>
            </a:endParaRPr>
          </a:p>
        </p:txBody>
      </p:sp>
      <p:grpSp>
        <p:nvGrpSpPr>
          <p:cNvPr id="65" name="Group 64"/>
          <p:cNvGrpSpPr/>
          <p:nvPr/>
        </p:nvGrpSpPr>
        <p:grpSpPr>
          <a:xfrm>
            <a:off x="6722652" y="4451498"/>
            <a:ext cx="1205691" cy="1531089"/>
            <a:chOff x="6722652" y="4451498"/>
            <a:chExt cx="1205691" cy="1531089"/>
          </a:xfrm>
        </p:grpSpPr>
        <p:sp>
          <p:nvSpPr>
            <p:cNvPr id="62" name="Rounded Rectangle 61"/>
            <p:cNvSpPr/>
            <p:nvPr/>
          </p:nvSpPr>
          <p:spPr bwMode="auto">
            <a:xfrm>
              <a:off x="6950147" y="4451498"/>
              <a:ext cx="978196" cy="1531089"/>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endParaRPr>
            </a:p>
          </p:txBody>
        </p:sp>
        <p:pic>
          <p:nvPicPr>
            <p:cNvPr id="63" name="Picture 3" descr="C:\Users\eheredia\AppData\Local\Microsoft\Windows\Temporary Internet Files\Content.IE5\VQP9I14N\MCj04325170000[1].wmf"/>
            <p:cNvPicPr>
              <a:picLocks noChangeAspect="1" noChangeArrowheads="1"/>
            </p:cNvPicPr>
            <p:nvPr/>
          </p:nvPicPr>
          <p:blipFill>
            <a:blip r:embed="rId3"/>
            <a:srcRect/>
            <a:stretch>
              <a:fillRect/>
            </a:stretch>
          </p:blipFill>
          <p:spPr bwMode="auto">
            <a:xfrm>
              <a:off x="6722652" y="4594106"/>
              <a:ext cx="564194" cy="451355"/>
            </a:xfrm>
            <a:prstGeom prst="rect">
              <a:avLst/>
            </a:prstGeom>
            <a:noFill/>
          </p:spPr>
        </p:pic>
        <p:sp>
          <p:nvSpPr>
            <p:cNvPr id="64" name="TextBox 63"/>
            <p:cNvSpPr txBox="1"/>
            <p:nvPr/>
          </p:nvSpPr>
          <p:spPr>
            <a:xfrm>
              <a:off x="7120270" y="5312735"/>
              <a:ext cx="622286" cy="338554"/>
            </a:xfrm>
            <a:prstGeom prst="rect">
              <a:avLst/>
            </a:prstGeom>
            <a:noFill/>
          </p:spPr>
          <p:txBody>
            <a:bodyPr wrap="none" rtlCol="0">
              <a:spAutoFit/>
            </a:bodyPr>
            <a:lstStyle/>
            <a:p>
              <a:r>
                <a:rPr lang="en-US" sz="1600" dirty="0" smtClean="0">
                  <a:solidFill>
                    <a:schemeClr val="bg2">
                      <a:lumMod val="50000"/>
                    </a:schemeClr>
                  </a:solidFill>
                </a:rPr>
                <a:t>DMR</a:t>
              </a:r>
              <a:endParaRPr lang="en-US" sz="1600" dirty="0">
                <a:solidFill>
                  <a:schemeClr val="bg2">
                    <a:lumMod val="50000"/>
                  </a:schemeClr>
                </a:solidFill>
              </a:endParaRPr>
            </a:p>
          </p:txBody>
        </p:sp>
      </p:gr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bwMode="auto">
          <a:xfrm>
            <a:off x="4742120" y="2275368"/>
            <a:ext cx="978196" cy="1531089"/>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endParaRPr>
          </a:p>
        </p:txBody>
      </p:sp>
      <p:sp>
        <p:nvSpPr>
          <p:cNvPr id="2" name="Title 1"/>
          <p:cNvSpPr>
            <a:spLocks noGrp="1"/>
          </p:cNvSpPr>
          <p:nvPr>
            <p:ph type="title"/>
          </p:nvPr>
        </p:nvSpPr>
        <p:spPr/>
        <p:txBody>
          <a:bodyPr/>
          <a:lstStyle/>
          <a:p>
            <a:r>
              <a:rPr lang="en-US" dirty="0" smtClean="0"/>
              <a:t>DLNA 3-Box Model Revisited</a:t>
            </a:r>
            <a:endParaRPr lang="en-US" dirty="0"/>
          </a:p>
        </p:txBody>
      </p:sp>
      <p:sp>
        <p:nvSpPr>
          <p:cNvPr id="4" name="TextBox 3"/>
          <p:cNvSpPr txBox="1"/>
          <p:nvPr/>
        </p:nvSpPr>
        <p:spPr>
          <a:xfrm>
            <a:off x="2279073" y="2078181"/>
            <a:ext cx="2517805" cy="369332"/>
          </a:xfrm>
          <a:prstGeom prst="rect">
            <a:avLst/>
          </a:prstGeom>
          <a:noFill/>
        </p:spPr>
        <p:txBody>
          <a:bodyPr wrap="none" rtlCol="0">
            <a:spAutoFit/>
          </a:bodyPr>
          <a:lstStyle/>
          <a:p>
            <a:r>
              <a:rPr lang="en-US" dirty="0" smtClean="0"/>
              <a:t>1. Get Media Library info</a:t>
            </a:r>
            <a:endParaRPr lang="en-US" dirty="0"/>
          </a:p>
        </p:txBody>
      </p:sp>
      <p:grpSp>
        <p:nvGrpSpPr>
          <p:cNvPr id="3" name="Group 4"/>
          <p:cNvGrpSpPr/>
          <p:nvPr/>
        </p:nvGrpSpPr>
        <p:grpSpPr>
          <a:xfrm>
            <a:off x="2133600" y="2452254"/>
            <a:ext cx="2514600" cy="304800"/>
            <a:chOff x="2742406" y="1371600"/>
            <a:chExt cx="2743994" cy="306388"/>
          </a:xfrm>
        </p:grpSpPr>
        <p:cxnSp>
          <p:nvCxnSpPr>
            <p:cNvPr id="6" name="Straight Connector 5"/>
            <p:cNvCxnSpPr/>
            <p:nvPr/>
          </p:nvCxnSpPr>
          <p:spPr>
            <a:xfrm rot="10800000">
              <a:off x="2743200" y="13716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2590800" y="1524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43200" y="1676400"/>
              <a:ext cx="27432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9" name="Arc 8"/>
          <p:cNvSpPr/>
          <p:nvPr/>
        </p:nvSpPr>
        <p:spPr>
          <a:xfrm rot="18646109">
            <a:off x="5376585" y="1580951"/>
            <a:ext cx="685800" cy="609600"/>
          </a:xfrm>
          <a:prstGeom prst="arc">
            <a:avLst>
              <a:gd name="adj1" fmla="val 13098177"/>
              <a:gd name="adj2" fmla="val 9094257"/>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6144491" y="1530927"/>
            <a:ext cx="1012778" cy="646331"/>
          </a:xfrm>
          <a:prstGeom prst="rect">
            <a:avLst/>
          </a:prstGeom>
          <a:noFill/>
        </p:spPr>
        <p:txBody>
          <a:bodyPr wrap="none" rtlCol="0">
            <a:spAutoFit/>
          </a:bodyPr>
          <a:lstStyle/>
          <a:p>
            <a:r>
              <a:rPr lang="en-US" dirty="0" smtClean="0"/>
              <a:t>2. Select </a:t>
            </a:r>
          </a:p>
          <a:p>
            <a:r>
              <a:rPr lang="en-US" dirty="0" smtClean="0"/>
              <a:t>content</a:t>
            </a:r>
            <a:endParaRPr lang="en-US" dirty="0"/>
          </a:p>
        </p:txBody>
      </p:sp>
      <p:sp>
        <p:nvSpPr>
          <p:cNvPr id="11" name="TextBox 10"/>
          <p:cNvSpPr txBox="1"/>
          <p:nvPr/>
        </p:nvSpPr>
        <p:spPr>
          <a:xfrm>
            <a:off x="5867399" y="3719946"/>
            <a:ext cx="2735364" cy="646331"/>
          </a:xfrm>
          <a:prstGeom prst="rect">
            <a:avLst/>
          </a:prstGeom>
          <a:noFill/>
        </p:spPr>
        <p:txBody>
          <a:bodyPr wrap="none" rtlCol="0">
            <a:spAutoFit/>
          </a:bodyPr>
          <a:lstStyle/>
          <a:p>
            <a:r>
              <a:rPr lang="en-US" dirty="0" smtClean="0"/>
              <a:t>3. Pass URI &amp; metadata for </a:t>
            </a:r>
          </a:p>
          <a:p>
            <a:r>
              <a:rPr lang="en-US" dirty="0" smtClean="0"/>
              <a:t>selected content</a:t>
            </a:r>
            <a:endParaRPr lang="en-US" dirty="0"/>
          </a:p>
        </p:txBody>
      </p:sp>
      <p:cxnSp>
        <p:nvCxnSpPr>
          <p:cNvPr id="12" name="Straight Arrow Connector 11"/>
          <p:cNvCxnSpPr/>
          <p:nvPr/>
        </p:nvCxnSpPr>
        <p:spPr>
          <a:xfrm>
            <a:off x="5361709" y="3616036"/>
            <a:ext cx="1454727" cy="10668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 name="Group 12"/>
          <p:cNvGrpSpPr/>
          <p:nvPr/>
        </p:nvGrpSpPr>
        <p:grpSpPr>
          <a:xfrm>
            <a:off x="2244436" y="4952999"/>
            <a:ext cx="4614358" cy="353291"/>
            <a:chOff x="2742406" y="1371600"/>
            <a:chExt cx="2743994" cy="306388"/>
          </a:xfrm>
        </p:grpSpPr>
        <p:cxnSp>
          <p:nvCxnSpPr>
            <p:cNvPr id="14" name="Straight Connector 13"/>
            <p:cNvCxnSpPr/>
            <p:nvPr/>
          </p:nvCxnSpPr>
          <p:spPr>
            <a:xfrm rot="10800000">
              <a:off x="2743200" y="13716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590800" y="1524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743200" y="1676400"/>
              <a:ext cx="27432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3068782" y="4509654"/>
            <a:ext cx="2946640" cy="369332"/>
          </a:xfrm>
          <a:prstGeom prst="rect">
            <a:avLst/>
          </a:prstGeom>
          <a:noFill/>
        </p:spPr>
        <p:txBody>
          <a:bodyPr wrap="none" rtlCol="0">
            <a:spAutoFit/>
          </a:bodyPr>
          <a:lstStyle/>
          <a:p>
            <a:r>
              <a:rPr lang="en-US" dirty="0" smtClean="0"/>
              <a:t>4. Get Content binary stream</a:t>
            </a:r>
            <a:endParaRPr lang="en-US" dirty="0"/>
          </a:p>
        </p:txBody>
      </p:sp>
      <p:pic>
        <p:nvPicPr>
          <p:cNvPr id="3074" name="Picture 2" descr="C:\Users\eheredia\AppData\Local\Microsoft\Windows\Temporary Internet Files\Content.IE5\VQP9I14N\MCj04242040000[1].wmf"/>
          <p:cNvPicPr>
            <a:picLocks noChangeAspect="1" noChangeArrowheads="1"/>
          </p:cNvPicPr>
          <p:nvPr/>
        </p:nvPicPr>
        <p:blipFill>
          <a:blip r:embed="rId3"/>
          <a:srcRect/>
          <a:stretch>
            <a:fillRect/>
          </a:stretch>
        </p:blipFill>
        <p:spPr bwMode="auto">
          <a:xfrm>
            <a:off x="4629890" y="2796363"/>
            <a:ext cx="353551" cy="466403"/>
          </a:xfrm>
          <a:prstGeom prst="rect">
            <a:avLst/>
          </a:prstGeom>
          <a:noFill/>
        </p:spPr>
      </p:pic>
      <p:pic>
        <p:nvPicPr>
          <p:cNvPr id="26" name="Picture 25" descr="user03.gif"/>
          <p:cNvPicPr>
            <a:picLocks noChangeAspect="1"/>
          </p:cNvPicPr>
          <p:nvPr/>
        </p:nvPicPr>
        <p:blipFill>
          <a:blip r:embed="rId4"/>
          <a:stretch>
            <a:fillRect/>
          </a:stretch>
        </p:blipFill>
        <p:spPr>
          <a:xfrm>
            <a:off x="5920401" y="2421018"/>
            <a:ext cx="817418" cy="1118870"/>
          </a:xfrm>
          <a:prstGeom prst="rect">
            <a:avLst/>
          </a:prstGeom>
        </p:spPr>
      </p:pic>
      <p:sp>
        <p:nvSpPr>
          <p:cNvPr id="35" name="Rounded Rectangle 34"/>
          <p:cNvSpPr/>
          <p:nvPr/>
        </p:nvSpPr>
        <p:spPr bwMode="auto">
          <a:xfrm>
            <a:off x="1158949" y="2966484"/>
            <a:ext cx="978196" cy="1531089"/>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endParaRPr>
          </a:p>
        </p:txBody>
      </p:sp>
      <p:grpSp>
        <p:nvGrpSpPr>
          <p:cNvPr id="28" name="Group 27"/>
          <p:cNvGrpSpPr/>
          <p:nvPr/>
        </p:nvGrpSpPr>
        <p:grpSpPr>
          <a:xfrm>
            <a:off x="748468" y="2965357"/>
            <a:ext cx="835784" cy="724141"/>
            <a:chOff x="1407686" y="1381106"/>
            <a:chExt cx="1555073" cy="1368443"/>
          </a:xfrm>
        </p:grpSpPr>
        <p:grpSp>
          <p:nvGrpSpPr>
            <p:cNvPr id="29" name="Group 28"/>
            <p:cNvGrpSpPr>
              <a:grpSpLocks/>
            </p:cNvGrpSpPr>
            <p:nvPr/>
          </p:nvGrpSpPr>
          <p:grpSpPr bwMode="auto">
            <a:xfrm>
              <a:off x="1407689" y="1381106"/>
              <a:ext cx="1066800" cy="1023938"/>
              <a:chOff x="2304" y="1584"/>
              <a:chExt cx="1740" cy="1554"/>
            </a:xfrm>
          </p:grpSpPr>
          <p:sp>
            <p:nvSpPr>
              <p:cNvPr id="31" name="Film"/>
              <p:cNvSpPr>
                <a:spLocks noEditPoints="1" noChangeArrowheads="1"/>
              </p:cNvSpPr>
              <p:nvPr/>
            </p:nvSpPr>
            <p:spPr bwMode="auto">
              <a:xfrm>
                <a:off x="2304" y="1980"/>
                <a:ext cx="726" cy="115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4960 w 21600"/>
                  <a:gd name="T17" fmla="*/ 8129 h 21600"/>
                  <a:gd name="T18" fmla="*/ 17079 w 21600"/>
                  <a:gd name="T19" fmla="*/ 1342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0"/>
                    </a:moveTo>
                    <a:lnTo>
                      <a:pt x="21600" y="21600"/>
                    </a:lnTo>
                    <a:lnTo>
                      <a:pt x="0" y="21600"/>
                    </a:lnTo>
                    <a:lnTo>
                      <a:pt x="0" y="0"/>
                    </a:lnTo>
                    <a:lnTo>
                      <a:pt x="21600" y="0"/>
                    </a:lnTo>
                    <a:close/>
                  </a:path>
                  <a:path w="21600" h="21600" extrusionOk="0">
                    <a:moveTo>
                      <a:pt x="3014" y="21600"/>
                    </a:moveTo>
                    <a:lnTo>
                      <a:pt x="3014" y="0"/>
                    </a:lnTo>
                    <a:lnTo>
                      <a:pt x="0" y="0"/>
                    </a:lnTo>
                    <a:lnTo>
                      <a:pt x="0" y="21600"/>
                    </a:lnTo>
                    <a:lnTo>
                      <a:pt x="3014" y="21600"/>
                    </a:lnTo>
                    <a:close/>
                  </a:path>
                  <a:path w="21600" h="21600" extrusionOk="0">
                    <a:moveTo>
                      <a:pt x="21600" y="21600"/>
                    </a:moveTo>
                    <a:lnTo>
                      <a:pt x="21600" y="0"/>
                    </a:lnTo>
                    <a:lnTo>
                      <a:pt x="18586" y="0"/>
                    </a:lnTo>
                    <a:lnTo>
                      <a:pt x="18586" y="21600"/>
                    </a:lnTo>
                    <a:lnTo>
                      <a:pt x="21600" y="21600"/>
                    </a:lnTo>
                    <a:close/>
                  </a:path>
                  <a:path w="21600" h="21600" extrusionOk="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extrusionOk="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extrusionOk="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extrusionOk="0">
                    <a:moveTo>
                      <a:pt x="753" y="1291"/>
                    </a:moveTo>
                    <a:lnTo>
                      <a:pt x="2260" y="1291"/>
                    </a:lnTo>
                    <a:lnTo>
                      <a:pt x="2260" y="235"/>
                    </a:lnTo>
                    <a:lnTo>
                      <a:pt x="753" y="235"/>
                    </a:lnTo>
                    <a:lnTo>
                      <a:pt x="753" y="1291"/>
                    </a:lnTo>
                    <a:close/>
                  </a:path>
                  <a:path w="21600" h="21600" extrusionOk="0">
                    <a:moveTo>
                      <a:pt x="753" y="2700"/>
                    </a:moveTo>
                    <a:lnTo>
                      <a:pt x="2260" y="2700"/>
                    </a:lnTo>
                    <a:lnTo>
                      <a:pt x="2260" y="1643"/>
                    </a:lnTo>
                    <a:lnTo>
                      <a:pt x="753" y="1643"/>
                    </a:lnTo>
                    <a:lnTo>
                      <a:pt x="753" y="2700"/>
                    </a:lnTo>
                    <a:close/>
                  </a:path>
                  <a:path w="21600" h="21600" extrusionOk="0">
                    <a:moveTo>
                      <a:pt x="753" y="4109"/>
                    </a:moveTo>
                    <a:lnTo>
                      <a:pt x="2260" y="4109"/>
                    </a:lnTo>
                    <a:lnTo>
                      <a:pt x="2260" y="3052"/>
                    </a:lnTo>
                    <a:lnTo>
                      <a:pt x="753" y="3052"/>
                    </a:lnTo>
                    <a:lnTo>
                      <a:pt x="753" y="4109"/>
                    </a:lnTo>
                    <a:close/>
                  </a:path>
                  <a:path w="21600" h="21600" extrusionOk="0">
                    <a:moveTo>
                      <a:pt x="753" y="5517"/>
                    </a:moveTo>
                    <a:lnTo>
                      <a:pt x="2260" y="5517"/>
                    </a:lnTo>
                    <a:lnTo>
                      <a:pt x="2260" y="4461"/>
                    </a:lnTo>
                    <a:lnTo>
                      <a:pt x="753" y="4461"/>
                    </a:lnTo>
                    <a:lnTo>
                      <a:pt x="753" y="5517"/>
                    </a:lnTo>
                    <a:close/>
                  </a:path>
                  <a:path w="21600" h="21600" extrusionOk="0">
                    <a:moveTo>
                      <a:pt x="753" y="6926"/>
                    </a:moveTo>
                    <a:lnTo>
                      <a:pt x="2260" y="6926"/>
                    </a:lnTo>
                    <a:lnTo>
                      <a:pt x="2260" y="5870"/>
                    </a:lnTo>
                    <a:lnTo>
                      <a:pt x="753" y="5870"/>
                    </a:lnTo>
                    <a:lnTo>
                      <a:pt x="753" y="6926"/>
                    </a:lnTo>
                    <a:close/>
                  </a:path>
                  <a:path w="21600" h="21600" extrusionOk="0">
                    <a:moveTo>
                      <a:pt x="753" y="8335"/>
                    </a:moveTo>
                    <a:lnTo>
                      <a:pt x="2260" y="8335"/>
                    </a:lnTo>
                    <a:lnTo>
                      <a:pt x="2260" y="7278"/>
                    </a:lnTo>
                    <a:lnTo>
                      <a:pt x="753" y="7278"/>
                    </a:lnTo>
                    <a:lnTo>
                      <a:pt x="753" y="8335"/>
                    </a:lnTo>
                    <a:close/>
                  </a:path>
                  <a:path w="21600" h="21600" extrusionOk="0">
                    <a:moveTo>
                      <a:pt x="753" y="9743"/>
                    </a:moveTo>
                    <a:lnTo>
                      <a:pt x="2260" y="9743"/>
                    </a:lnTo>
                    <a:lnTo>
                      <a:pt x="2260" y="8687"/>
                    </a:lnTo>
                    <a:lnTo>
                      <a:pt x="753" y="8687"/>
                    </a:lnTo>
                    <a:lnTo>
                      <a:pt x="753" y="9743"/>
                    </a:lnTo>
                    <a:close/>
                  </a:path>
                  <a:path w="21600" h="21600" extrusionOk="0">
                    <a:moveTo>
                      <a:pt x="753" y="11152"/>
                    </a:moveTo>
                    <a:lnTo>
                      <a:pt x="2260" y="11152"/>
                    </a:lnTo>
                    <a:lnTo>
                      <a:pt x="2260" y="10096"/>
                    </a:lnTo>
                    <a:lnTo>
                      <a:pt x="753" y="10096"/>
                    </a:lnTo>
                    <a:lnTo>
                      <a:pt x="753" y="11152"/>
                    </a:lnTo>
                    <a:close/>
                  </a:path>
                  <a:path w="21600" h="21600" extrusionOk="0">
                    <a:moveTo>
                      <a:pt x="753" y="12561"/>
                    </a:moveTo>
                    <a:lnTo>
                      <a:pt x="2260" y="12561"/>
                    </a:lnTo>
                    <a:lnTo>
                      <a:pt x="2260" y="11504"/>
                    </a:lnTo>
                    <a:lnTo>
                      <a:pt x="753" y="11504"/>
                    </a:lnTo>
                    <a:lnTo>
                      <a:pt x="753" y="12561"/>
                    </a:lnTo>
                    <a:close/>
                  </a:path>
                  <a:path w="21600" h="21600" extrusionOk="0">
                    <a:moveTo>
                      <a:pt x="753" y="13970"/>
                    </a:moveTo>
                    <a:lnTo>
                      <a:pt x="2260" y="13970"/>
                    </a:lnTo>
                    <a:lnTo>
                      <a:pt x="2260" y="12913"/>
                    </a:lnTo>
                    <a:lnTo>
                      <a:pt x="753" y="12913"/>
                    </a:lnTo>
                    <a:lnTo>
                      <a:pt x="753" y="13970"/>
                    </a:lnTo>
                    <a:close/>
                  </a:path>
                  <a:path w="21600" h="21600" extrusionOk="0">
                    <a:moveTo>
                      <a:pt x="753" y="15378"/>
                    </a:moveTo>
                    <a:lnTo>
                      <a:pt x="2260" y="15378"/>
                    </a:lnTo>
                    <a:lnTo>
                      <a:pt x="2260" y="14322"/>
                    </a:lnTo>
                    <a:lnTo>
                      <a:pt x="753" y="14322"/>
                    </a:lnTo>
                    <a:lnTo>
                      <a:pt x="753" y="15378"/>
                    </a:lnTo>
                    <a:close/>
                  </a:path>
                  <a:path w="21600" h="21600" extrusionOk="0">
                    <a:moveTo>
                      <a:pt x="753" y="16787"/>
                    </a:moveTo>
                    <a:lnTo>
                      <a:pt x="2260" y="16787"/>
                    </a:lnTo>
                    <a:lnTo>
                      <a:pt x="2260" y="15730"/>
                    </a:lnTo>
                    <a:lnTo>
                      <a:pt x="753" y="15730"/>
                    </a:lnTo>
                    <a:lnTo>
                      <a:pt x="753" y="16787"/>
                    </a:lnTo>
                    <a:close/>
                  </a:path>
                  <a:path w="21600" h="21600" extrusionOk="0">
                    <a:moveTo>
                      <a:pt x="753" y="18196"/>
                    </a:moveTo>
                    <a:lnTo>
                      <a:pt x="2260" y="18196"/>
                    </a:lnTo>
                    <a:lnTo>
                      <a:pt x="2260" y="17139"/>
                    </a:lnTo>
                    <a:lnTo>
                      <a:pt x="753" y="17139"/>
                    </a:lnTo>
                    <a:lnTo>
                      <a:pt x="753" y="18196"/>
                    </a:lnTo>
                    <a:close/>
                  </a:path>
                  <a:path w="21600" h="21600" extrusionOk="0">
                    <a:moveTo>
                      <a:pt x="753" y="19604"/>
                    </a:moveTo>
                    <a:lnTo>
                      <a:pt x="2260" y="19604"/>
                    </a:lnTo>
                    <a:lnTo>
                      <a:pt x="2260" y="18548"/>
                    </a:lnTo>
                    <a:lnTo>
                      <a:pt x="753" y="18548"/>
                    </a:lnTo>
                    <a:lnTo>
                      <a:pt x="753" y="19604"/>
                    </a:lnTo>
                    <a:close/>
                  </a:path>
                  <a:path w="21600" h="21600" extrusionOk="0">
                    <a:moveTo>
                      <a:pt x="753" y="21013"/>
                    </a:moveTo>
                    <a:lnTo>
                      <a:pt x="2260" y="21013"/>
                    </a:lnTo>
                    <a:lnTo>
                      <a:pt x="2260" y="19957"/>
                    </a:lnTo>
                    <a:lnTo>
                      <a:pt x="753" y="19957"/>
                    </a:lnTo>
                    <a:lnTo>
                      <a:pt x="753" y="21013"/>
                    </a:lnTo>
                    <a:close/>
                  </a:path>
                  <a:path w="21600" h="21600" extrusionOk="0">
                    <a:moveTo>
                      <a:pt x="19340" y="1409"/>
                    </a:moveTo>
                    <a:lnTo>
                      <a:pt x="20595" y="1409"/>
                    </a:lnTo>
                    <a:lnTo>
                      <a:pt x="20595" y="352"/>
                    </a:lnTo>
                    <a:lnTo>
                      <a:pt x="19340" y="352"/>
                    </a:lnTo>
                    <a:lnTo>
                      <a:pt x="19340" y="1409"/>
                    </a:lnTo>
                    <a:close/>
                  </a:path>
                  <a:path w="21600" h="21600" extrusionOk="0">
                    <a:moveTo>
                      <a:pt x="19340" y="2700"/>
                    </a:moveTo>
                    <a:lnTo>
                      <a:pt x="20595" y="2700"/>
                    </a:lnTo>
                    <a:lnTo>
                      <a:pt x="20595" y="1643"/>
                    </a:lnTo>
                    <a:lnTo>
                      <a:pt x="19340" y="1643"/>
                    </a:lnTo>
                    <a:lnTo>
                      <a:pt x="19340" y="2700"/>
                    </a:lnTo>
                    <a:close/>
                  </a:path>
                  <a:path w="21600" h="21600" extrusionOk="0">
                    <a:moveTo>
                      <a:pt x="19340" y="4109"/>
                    </a:moveTo>
                    <a:lnTo>
                      <a:pt x="20595" y="4109"/>
                    </a:lnTo>
                    <a:lnTo>
                      <a:pt x="20595" y="3052"/>
                    </a:lnTo>
                    <a:lnTo>
                      <a:pt x="19340" y="3052"/>
                    </a:lnTo>
                    <a:lnTo>
                      <a:pt x="19340" y="4109"/>
                    </a:lnTo>
                    <a:close/>
                  </a:path>
                  <a:path w="21600" h="21600" extrusionOk="0">
                    <a:moveTo>
                      <a:pt x="19340" y="5517"/>
                    </a:moveTo>
                    <a:lnTo>
                      <a:pt x="20595" y="5517"/>
                    </a:lnTo>
                    <a:lnTo>
                      <a:pt x="20595" y="4461"/>
                    </a:lnTo>
                    <a:lnTo>
                      <a:pt x="19340" y="4461"/>
                    </a:lnTo>
                    <a:lnTo>
                      <a:pt x="19340" y="5517"/>
                    </a:lnTo>
                    <a:close/>
                  </a:path>
                  <a:path w="21600" h="21600" extrusionOk="0">
                    <a:moveTo>
                      <a:pt x="19340" y="6926"/>
                    </a:moveTo>
                    <a:lnTo>
                      <a:pt x="20595" y="6926"/>
                    </a:lnTo>
                    <a:lnTo>
                      <a:pt x="20595" y="5870"/>
                    </a:lnTo>
                    <a:lnTo>
                      <a:pt x="19340" y="5870"/>
                    </a:lnTo>
                    <a:lnTo>
                      <a:pt x="19340" y="6926"/>
                    </a:lnTo>
                    <a:close/>
                  </a:path>
                  <a:path w="21600" h="21600" extrusionOk="0">
                    <a:moveTo>
                      <a:pt x="19340" y="8335"/>
                    </a:moveTo>
                    <a:lnTo>
                      <a:pt x="20595" y="8335"/>
                    </a:lnTo>
                    <a:lnTo>
                      <a:pt x="20595" y="7278"/>
                    </a:lnTo>
                    <a:lnTo>
                      <a:pt x="19340" y="7278"/>
                    </a:lnTo>
                    <a:lnTo>
                      <a:pt x="19340" y="8335"/>
                    </a:lnTo>
                    <a:close/>
                  </a:path>
                  <a:path w="21600" h="21600" extrusionOk="0">
                    <a:moveTo>
                      <a:pt x="19340" y="9743"/>
                    </a:moveTo>
                    <a:lnTo>
                      <a:pt x="20595" y="9743"/>
                    </a:lnTo>
                    <a:lnTo>
                      <a:pt x="20595" y="8687"/>
                    </a:lnTo>
                    <a:lnTo>
                      <a:pt x="19340" y="8687"/>
                    </a:lnTo>
                    <a:lnTo>
                      <a:pt x="19340" y="9743"/>
                    </a:lnTo>
                    <a:close/>
                  </a:path>
                  <a:path w="21600" h="21600" extrusionOk="0">
                    <a:moveTo>
                      <a:pt x="19340" y="11152"/>
                    </a:moveTo>
                    <a:lnTo>
                      <a:pt x="20595" y="11152"/>
                    </a:lnTo>
                    <a:lnTo>
                      <a:pt x="20595" y="10096"/>
                    </a:lnTo>
                    <a:lnTo>
                      <a:pt x="19340" y="10096"/>
                    </a:lnTo>
                    <a:lnTo>
                      <a:pt x="19340" y="11152"/>
                    </a:lnTo>
                    <a:close/>
                  </a:path>
                  <a:path w="21600" h="21600" extrusionOk="0">
                    <a:moveTo>
                      <a:pt x="19340" y="12561"/>
                    </a:moveTo>
                    <a:lnTo>
                      <a:pt x="20595" y="12561"/>
                    </a:lnTo>
                    <a:lnTo>
                      <a:pt x="20595" y="11504"/>
                    </a:lnTo>
                    <a:lnTo>
                      <a:pt x="19340" y="11504"/>
                    </a:lnTo>
                    <a:lnTo>
                      <a:pt x="19340" y="12561"/>
                    </a:lnTo>
                    <a:close/>
                  </a:path>
                  <a:path w="21600" h="21600" extrusionOk="0">
                    <a:moveTo>
                      <a:pt x="19340" y="13970"/>
                    </a:moveTo>
                    <a:lnTo>
                      <a:pt x="20595" y="13970"/>
                    </a:lnTo>
                    <a:lnTo>
                      <a:pt x="20595" y="12913"/>
                    </a:lnTo>
                    <a:lnTo>
                      <a:pt x="19340" y="12913"/>
                    </a:lnTo>
                    <a:lnTo>
                      <a:pt x="19340" y="13970"/>
                    </a:lnTo>
                    <a:close/>
                  </a:path>
                  <a:path w="21600" h="21600" extrusionOk="0">
                    <a:moveTo>
                      <a:pt x="19340" y="15378"/>
                    </a:moveTo>
                    <a:lnTo>
                      <a:pt x="20595" y="15378"/>
                    </a:lnTo>
                    <a:lnTo>
                      <a:pt x="20595" y="14322"/>
                    </a:lnTo>
                    <a:lnTo>
                      <a:pt x="19340" y="14322"/>
                    </a:lnTo>
                    <a:lnTo>
                      <a:pt x="19340" y="15378"/>
                    </a:lnTo>
                    <a:close/>
                  </a:path>
                  <a:path w="21600" h="21600" extrusionOk="0">
                    <a:moveTo>
                      <a:pt x="19340" y="16787"/>
                    </a:moveTo>
                    <a:lnTo>
                      <a:pt x="20595" y="16787"/>
                    </a:lnTo>
                    <a:lnTo>
                      <a:pt x="20595" y="15730"/>
                    </a:lnTo>
                    <a:lnTo>
                      <a:pt x="19340" y="15730"/>
                    </a:lnTo>
                    <a:lnTo>
                      <a:pt x="19340" y="16787"/>
                    </a:lnTo>
                    <a:close/>
                  </a:path>
                  <a:path w="21600" h="21600" extrusionOk="0">
                    <a:moveTo>
                      <a:pt x="19340" y="18196"/>
                    </a:moveTo>
                    <a:lnTo>
                      <a:pt x="20595" y="18196"/>
                    </a:lnTo>
                    <a:lnTo>
                      <a:pt x="20595" y="17139"/>
                    </a:lnTo>
                    <a:lnTo>
                      <a:pt x="19340" y="17139"/>
                    </a:lnTo>
                    <a:lnTo>
                      <a:pt x="19340" y="18196"/>
                    </a:lnTo>
                    <a:close/>
                  </a:path>
                  <a:path w="21600" h="21600" extrusionOk="0">
                    <a:moveTo>
                      <a:pt x="19340" y="19604"/>
                    </a:moveTo>
                    <a:lnTo>
                      <a:pt x="20595" y="19604"/>
                    </a:lnTo>
                    <a:lnTo>
                      <a:pt x="20595" y="18548"/>
                    </a:lnTo>
                    <a:lnTo>
                      <a:pt x="19340" y="18548"/>
                    </a:lnTo>
                    <a:lnTo>
                      <a:pt x="19340" y="19604"/>
                    </a:lnTo>
                    <a:close/>
                  </a:path>
                  <a:path w="21600" h="21600" extrusionOk="0">
                    <a:moveTo>
                      <a:pt x="19340" y="21013"/>
                    </a:moveTo>
                    <a:lnTo>
                      <a:pt x="20595" y="21013"/>
                    </a:lnTo>
                    <a:lnTo>
                      <a:pt x="20595" y="19957"/>
                    </a:lnTo>
                    <a:lnTo>
                      <a:pt x="19340" y="19957"/>
                    </a:lnTo>
                    <a:lnTo>
                      <a:pt x="19340" y="21013"/>
                    </a:lnTo>
                    <a:close/>
                  </a:path>
                </a:pathLst>
              </a:custGeom>
              <a:solidFill>
                <a:srgbClr val="CCCC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Sound"/>
              <p:cNvSpPr>
                <a:spLocks noEditPoints="1" noChangeArrowheads="1"/>
              </p:cNvSpPr>
              <p:nvPr/>
            </p:nvSpPr>
            <p:spPr bwMode="auto">
              <a:xfrm>
                <a:off x="2724" y="1584"/>
                <a:ext cx="1008" cy="768"/>
              </a:xfrm>
              <a:custGeom>
                <a:avLst/>
                <a:gdLst>
                  <a:gd name="T0" fmla="*/ 11164 w 21600"/>
                  <a:gd name="T1" fmla="*/ 21159 h 21600"/>
                  <a:gd name="T2" fmla="*/ 11164 w 21600"/>
                  <a:gd name="T3" fmla="*/ 0 h 21600"/>
                  <a:gd name="T4" fmla="*/ 0 w 21600"/>
                  <a:gd name="T5" fmla="*/ 10800 h 21600"/>
                  <a:gd name="T6" fmla="*/ 21600 w 21600"/>
                  <a:gd name="T7" fmla="*/ 10800 h 21600"/>
                  <a:gd name="T8" fmla="*/ 242 w 21600"/>
                  <a:gd name="T9" fmla="*/ 7604 h 21600"/>
                  <a:gd name="T10" fmla="*/ 10760 w 21600"/>
                  <a:gd name="T11" fmla="*/ 13555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33" name="Photo"/>
              <p:cNvSpPr>
                <a:spLocks noEditPoints="1" noChangeArrowheads="1"/>
              </p:cNvSpPr>
              <p:nvPr/>
            </p:nvSpPr>
            <p:spPr bwMode="auto">
              <a:xfrm>
                <a:off x="3108" y="2040"/>
                <a:ext cx="936" cy="696"/>
              </a:xfrm>
              <a:custGeom>
                <a:avLst/>
                <a:gdLst>
                  <a:gd name="T0" fmla="*/ 0 w 21600"/>
                  <a:gd name="T1" fmla="*/ 3085 h 21600"/>
                  <a:gd name="T2" fmla="*/ 10800 w 21600"/>
                  <a:gd name="T3" fmla="*/ 0 h 21600"/>
                  <a:gd name="T4" fmla="*/ 21600 w 21600"/>
                  <a:gd name="T5" fmla="*/ 3085 h 21600"/>
                  <a:gd name="T6" fmla="*/ 21600 w 21600"/>
                  <a:gd name="T7" fmla="*/ 10800 h 21600"/>
                  <a:gd name="T8" fmla="*/ 21600 w 21600"/>
                  <a:gd name="T9" fmla="*/ 21600 h 21600"/>
                  <a:gd name="T10" fmla="*/ 10800 w 21600"/>
                  <a:gd name="T11" fmla="*/ 21800 h 21600"/>
                  <a:gd name="T12" fmla="*/ 0 w 21600"/>
                  <a:gd name="T13" fmla="*/ 21600 h 21600"/>
                  <a:gd name="T14" fmla="*/ 0 w 21600"/>
                  <a:gd name="T15" fmla="*/ 10800 h 21600"/>
                  <a:gd name="T16" fmla="*/ 7778 w 21600"/>
                  <a:gd name="T17" fmla="*/ 8228 h 21600"/>
                  <a:gd name="T18" fmla="*/ 13757 w 21600"/>
                  <a:gd name="T19" fmla="*/ 16886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21600"/>
                    </a:moveTo>
                    <a:lnTo>
                      <a:pt x="0" y="3085"/>
                    </a:lnTo>
                    <a:lnTo>
                      <a:pt x="1542" y="3085"/>
                    </a:lnTo>
                    <a:lnTo>
                      <a:pt x="1542" y="1028"/>
                    </a:lnTo>
                    <a:lnTo>
                      <a:pt x="3857" y="1028"/>
                    </a:lnTo>
                    <a:lnTo>
                      <a:pt x="3857" y="3085"/>
                    </a:lnTo>
                    <a:lnTo>
                      <a:pt x="5400" y="3085"/>
                    </a:lnTo>
                    <a:lnTo>
                      <a:pt x="6942" y="0"/>
                    </a:lnTo>
                    <a:lnTo>
                      <a:pt x="14657" y="0"/>
                    </a:lnTo>
                    <a:lnTo>
                      <a:pt x="16200" y="3085"/>
                    </a:lnTo>
                    <a:lnTo>
                      <a:pt x="21600" y="3085"/>
                    </a:lnTo>
                    <a:lnTo>
                      <a:pt x="21600" y="21600"/>
                    </a:lnTo>
                    <a:lnTo>
                      <a:pt x="0" y="21600"/>
                    </a:lnTo>
                    <a:close/>
                  </a:path>
                  <a:path w="21600" h="21600" extrusionOk="0">
                    <a:moveTo>
                      <a:pt x="0" y="3085"/>
                    </a:moveTo>
                    <a:lnTo>
                      <a:pt x="21600" y="3085"/>
                    </a:lnTo>
                    <a:lnTo>
                      <a:pt x="21600" y="21600"/>
                    </a:lnTo>
                    <a:lnTo>
                      <a:pt x="0" y="21600"/>
                    </a:lnTo>
                    <a:lnTo>
                      <a:pt x="0" y="3085"/>
                    </a:lnTo>
                    <a:close/>
                  </a:path>
                  <a:path w="21600" h="21600" extrusionOk="0">
                    <a:moveTo>
                      <a:pt x="10800" y="4800"/>
                    </a:moveTo>
                    <a:lnTo>
                      <a:pt x="11925" y="4971"/>
                    </a:lnTo>
                    <a:lnTo>
                      <a:pt x="13017" y="5442"/>
                    </a:lnTo>
                    <a:lnTo>
                      <a:pt x="14046" y="6128"/>
                    </a:lnTo>
                    <a:lnTo>
                      <a:pt x="14914" y="7071"/>
                    </a:lnTo>
                    <a:lnTo>
                      <a:pt x="15621" y="8271"/>
                    </a:lnTo>
                    <a:lnTo>
                      <a:pt x="16167" y="9514"/>
                    </a:lnTo>
                    <a:lnTo>
                      <a:pt x="16425" y="11014"/>
                    </a:lnTo>
                    <a:lnTo>
                      <a:pt x="16585" y="12471"/>
                    </a:lnTo>
                    <a:lnTo>
                      <a:pt x="16489" y="14014"/>
                    </a:lnTo>
                    <a:lnTo>
                      <a:pt x="16135" y="15471"/>
                    </a:lnTo>
                    <a:lnTo>
                      <a:pt x="15621" y="16800"/>
                    </a:lnTo>
                    <a:lnTo>
                      <a:pt x="14914" y="18000"/>
                    </a:lnTo>
                    <a:lnTo>
                      <a:pt x="14046" y="18942"/>
                    </a:lnTo>
                    <a:lnTo>
                      <a:pt x="13050" y="19671"/>
                    </a:lnTo>
                    <a:lnTo>
                      <a:pt x="11925" y="20057"/>
                    </a:lnTo>
                    <a:lnTo>
                      <a:pt x="10832" y="20185"/>
                    </a:lnTo>
                    <a:lnTo>
                      <a:pt x="9675" y="20142"/>
                    </a:lnTo>
                    <a:lnTo>
                      <a:pt x="8582" y="19628"/>
                    </a:lnTo>
                    <a:lnTo>
                      <a:pt x="7553" y="18942"/>
                    </a:lnTo>
                    <a:lnTo>
                      <a:pt x="6717" y="17957"/>
                    </a:lnTo>
                    <a:lnTo>
                      <a:pt x="5946" y="16842"/>
                    </a:lnTo>
                    <a:lnTo>
                      <a:pt x="5464" y="15514"/>
                    </a:lnTo>
                    <a:lnTo>
                      <a:pt x="5078" y="14014"/>
                    </a:lnTo>
                    <a:lnTo>
                      <a:pt x="5014" y="12514"/>
                    </a:lnTo>
                    <a:lnTo>
                      <a:pt x="5110" y="11014"/>
                    </a:lnTo>
                    <a:lnTo>
                      <a:pt x="5528" y="9557"/>
                    </a:lnTo>
                    <a:lnTo>
                      <a:pt x="6010" y="8228"/>
                    </a:lnTo>
                    <a:lnTo>
                      <a:pt x="6750" y="7114"/>
                    </a:lnTo>
                    <a:lnTo>
                      <a:pt x="7650" y="6085"/>
                    </a:lnTo>
                    <a:lnTo>
                      <a:pt x="8614" y="5400"/>
                    </a:lnTo>
                    <a:lnTo>
                      <a:pt x="9707" y="4971"/>
                    </a:lnTo>
                    <a:lnTo>
                      <a:pt x="10800" y="4800"/>
                    </a:lnTo>
                    <a:close/>
                  </a:path>
                  <a:path w="21600" h="21600" extrusionOk="0">
                    <a:moveTo>
                      <a:pt x="8003" y="8057"/>
                    </a:moveTo>
                    <a:lnTo>
                      <a:pt x="8807" y="7371"/>
                    </a:lnTo>
                    <a:lnTo>
                      <a:pt x="9546" y="6985"/>
                    </a:lnTo>
                    <a:lnTo>
                      <a:pt x="10446" y="6771"/>
                    </a:lnTo>
                    <a:lnTo>
                      <a:pt x="11217" y="6771"/>
                    </a:lnTo>
                    <a:lnTo>
                      <a:pt x="12053" y="7028"/>
                    </a:lnTo>
                    <a:lnTo>
                      <a:pt x="12889" y="7457"/>
                    </a:lnTo>
                    <a:lnTo>
                      <a:pt x="13628" y="8100"/>
                    </a:lnTo>
                    <a:lnTo>
                      <a:pt x="14175" y="8871"/>
                    </a:lnTo>
                    <a:lnTo>
                      <a:pt x="14625" y="9814"/>
                    </a:lnTo>
                    <a:lnTo>
                      <a:pt x="14978" y="10885"/>
                    </a:lnTo>
                    <a:lnTo>
                      <a:pt x="15171" y="12042"/>
                    </a:lnTo>
                    <a:lnTo>
                      <a:pt x="15107" y="13114"/>
                    </a:lnTo>
                    <a:lnTo>
                      <a:pt x="15042" y="14228"/>
                    </a:lnTo>
                    <a:lnTo>
                      <a:pt x="14689" y="15257"/>
                    </a:lnTo>
                    <a:lnTo>
                      <a:pt x="14207" y="16285"/>
                    </a:lnTo>
                    <a:lnTo>
                      <a:pt x="13596" y="17057"/>
                    </a:lnTo>
                    <a:lnTo>
                      <a:pt x="12889" y="17657"/>
                    </a:lnTo>
                    <a:lnTo>
                      <a:pt x="12053" y="18085"/>
                    </a:lnTo>
                    <a:lnTo>
                      <a:pt x="11185" y="18257"/>
                    </a:lnTo>
                    <a:lnTo>
                      <a:pt x="10414" y="18214"/>
                    </a:lnTo>
                    <a:lnTo>
                      <a:pt x="9546" y="18042"/>
                    </a:lnTo>
                    <a:lnTo>
                      <a:pt x="8742" y="17614"/>
                    </a:lnTo>
                    <a:lnTo>
                      <a:pt x="8003" y="17014"/>
                    </a:lnTo>
                    <a:lnTo>
                      <a:pt x="7457" y="16242"/>
                    </a:lnTo>
                    <a:lnTo>
                      <a:pt x="6975" y="15257"/>
                    </a:lnTo>
                    <a:lnTo>
                      <a:pt x="6653" y="14142"/>
                    </a:lnTo>
                    <a:lnTo>
                      <a:pt x="6492" y="13114"/>
                    </a:lnTo>
                    <a:lnTo>
                      <a:pt x="6525" y="11914"/>
                    </a:lnTo>
                    <a:lnTo>
                      <a:pt x="6621" y="10842"/>
                    </a:lnTo>
                    <a:lnTo>
                      <a:pt x="6942" y="9771"/>
                    </a:lnTo>
                    <a:lnTo>
                      <a:pt x="7457" y="8785"/>
                    </a:lnTo>
                    <a:lnTo>
                      <a:pt x="8003" y="8057"/>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34" name="Music"/>
              <p:cNvSpPr>
                <a:spLocks noEditPoints="1" noChangeArrowheads="1"/>
              </p:cNvSpPr>
              <p:nvPr/>
            </p:nvSpPr>
            <p:spPr bwMode="auto">
              <a:xfrm>
                <a:off x="3216" y="2448"/>
                <a:ext cx="768" cy="672"/>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grpSp>
        <p:pic>
          <p:nvPicPr>
            <p:cNvPr id="30" name="Picture 2" descr="C:\Program Files\Microsoft Office\MEDIA\CAGCAT10\j0285750.wmf"/>
            <p:cNvPicPr>
              <a:picLocks noChangeAspect="1" noChangeArrowheads="1"/>
            </p:cNvPicPr>
            <p:nvPr/>
          </p:nvPicPr>
          <p:blipFill>
            <a:blip r:embed="rId5"/>
            <a:srcRect/>
            <a:stretch>
              <a:fillRect/>
            </a:stretch>
          </p:blipFill>
          <p:spPr bwMode="auto">
            <a:xfrm>
              <a:off x="1554450" y="1884217"/>
              <a:ext cx="1408309" cy="865332"/>
            </a:xfrm>
            <a:prstGeom prst="rect">
              <a:avLst/>
            </a:prstGeom>
            <a:noFill/>
          </p:spPr>
        </p:pic>
      </p:grpSp>
      <p:sp>
        <p:nvSpPr>
          <p:cNvPr id="36" name="TextBox 35"/>
          <p:cNvSpPr txBox="1"/>
          <p:nvPr/>
        </p:nvSpPr>
        <p:spPr>
          <a:xfrm>
            <a:off x="1318438" y="3859618"/>
            <a:ext cx="593432" cy="338554"/>
          </a:xfrm>
          <a:prstGeom prst="rect">
            <a:avLst/>
          </a:prstGeom>
          <a:noFill/>
        </p:spPr>
        <p:txBody>
          <a:bodyPr wrap="none" rtlCol="0">
            <a:spAutoFit/>
          </a:bodyPr>
          <a:lstStyle/>
          <a:p>
            <a:r>
              <a:rPr lang="en-US" sz="1600" dirty="0" smtClean="0">
                <a:solidFill>
                  <a:schemeClr val="bg2">
                    <a:lumMod val="50000"/>
                  </a:schemeClr>
                </a:solidFill>
              </a:rPr>
              <a:t>DMS</a:t>
            </a:r>
            <a:endParaRPr lang="en-US" sz="1600" dirty="0">
              <a:solidFill>
                <a:schemeClr val="bg2">
                  <a:lumMod val="50000"/>
                </a:schemeClr>
              </a:solidFill>
            </a:endParaRPr>
          </a:p>
        </p:txBody>
      </p:sp>
      <p:grpSp>
        <p:nvGrpSpPr>
          <p:cNvPr id="37" name="Group 36"/>
          <p:cNvGrpSpPr/>
          <p:nvPr/>
        </p:nvGrpSpPr>
        <p:grpSpPr>
          <a:xfrm>
            <a:off x="7147954" y="4462130"/>
            <a:ext cx="1205691" cy="1531089"/>
            <a:chOff x="6722652" y="4451498"/>
            <a:chExt cx="1205691" cy="1531089"/>
          </a:xfrm>
        </p:grpSpPr>
        <p:sp>
          <p:nvSpPr>
            <p:cNvPr id="38" name="Rounded Rectangle 37"/>
            <p:cNvSpPr/>
            <p:nvPr/>
          </p:nvSpPr>
          <p:spPr bwMode="auto">
            <a:xfrm>
              <a:off x="6950147" y="4451498"/>
              <a:ext cx="978196" cy="1531089"/>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endParaRPr>
            </a:p>
          </p:txBody>
        </p:sp>
        <p:pic>
          <p:nvPicPr>
            <p:cNvPr id="39" name="Picture 3" descr="C:\Users\eheredia\AppData\Local\Microsoft\Windows\Temporary Internet Files\Content.IE5\VQP9I14N\MCj04325170000[1].wmf"/>
            <p:cNvPicPr>
              <a:picLocks noChangeAspect="1" noChangeArrowheads="1"/>
            </p:cNvPicPr>
            <p:nvPr/>
          </p:nvPicPr>
          <p:blipFill>
            <a:blip r:embed="rId6"/>
            <a:srcRect/>
            <a:stretch>
              <a:fillRect/>
            </a:stretch>
          </p:blipFill>
          <p:spPr bwMode="auto">
            <a:xfrm>
              <a:off x="6722652" y="4594106"/>
              <a:ext cx="564194" cy="451355"/>
            </a:xfrm>
            <a:prstGeom prst="rect">
              <a:avLst/>
            </a:prstGeom>
            <a:noFill/>
          </p:spPr>
        </p:pic>
        <p:sp>
          <p:nvSpPr>
            <p:cNvPr id="40" name="TextBox 39"/>
            <p:cNvSpPr txBox="1"/>
            <p:nvPr/>
          </p:nvSpPr>
          <p:spPr>
            <a:xfrm>
              <a:off x="7120270" y="5312735"/>
              <a:ext cx="622286" cy="338554"/>
            </a:xfrm>
            <a:prstGeom prst="rect">
              <a:avLst/>
            </a:prstGeom>
            <a:noFill/>
          </p:spPr>
          <p:txBody>
            <a:bodyPr wrap="none" rtlCol="0">
              <a:spAutoFit/>
            </a:bodyPr>
            <a:lstStyle/>
            <a:p>
              <a:r>
                <a:rPr lang="en-US" sz="1600" dirty="0" smtClean="0">
                  <a:solidFill>
                    <a:schemeClr val="bg2">
                      <a:lumMod val="50000"/>
                    </a:schemeClr>
                  </a:solidFill>
                </a:rPr>
                <a:t>DMR</a:t>
              </a:r>
              <a:endParaRPr lang="en-US" sz="1600" dirty="0">
                <a:solidFill>
                  <a:schemeClr val="bg2">
                    <a:lumMod val="50000"/>
                  </a:schemeClr>
                </a:solidFill>
              </a:endParaRPr>
            </a:p>
          </p:txBody>
        </p:sp>
      </p:grpSp>
      <p:sp>
        <p:nvSpPr>
          <p:cNvPr id="42" name="TextBox 41"/>
          <p:cNvSpPr txBox="1"/>
          <p:nvPr/>
        </p:nvSpPr>
        <p:spPr>
          <a:xfrm>
            <a:off x="5054010" y="2863702"/>
            <a:ext cx="644728" cy="338554"/>
          </a:xfrm>
          <a:prstGeom prst="rect">
            <a:avLst/>
          </a:prstGeom>
          <a:noFill/>
        </p:spPr>
        <p:txBody>
          <a:bodyPr wrap="none" rtlCol="0">
            <a:spAutoFit/>
          </a:bodyPr>
          <a:lstStyle/>
          <a:p>
            <a:r>
              <a:rPr lang="en-US" sz="1600" dirty="0" smtClean="0">
                <a:solidFill>
                  <a:schemeClr val="bg2">
                    <a:lumMod val="50000"/>
                  </a:schemeClr>
                </a:solidFill>
              </a:rPr>
              <a:t>DMC</a:t>
            </a:r>
            <a:endParaRPr lang="en-US" sz="1600" dirty="0">
              <a:solidFill>
                <a:schemeClr val="bg2">
                  <a:lumMod val="50000"/>
                </a:schemeClr>
              </a:solidFill>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DMPs and DMRs</a:t>
            </a:r>
            <a:endParaRPr lang="en-US" dirty="0"/>
          </a:p>
        </p:txBody>
      </p:sp>
      <p:grpSp>
        <p:nvGrpSpPr>
          <p:cNvPr id="12" name="Group 11"/>
          <p:cNvGrpSpPr/>
          <p:nvPr/>
        </p:nvGrpSpPr>
        <p:grpSpPr>
          <a:xfrm>
            <a:off x="903767" y="1240465"/>
            <a:ext cx="7391400" cy="1752600"/>
            <a:chOff x="914400" y="3505200"/>
            <a:chExt cx="7391400" cy="1752600"/>
          </a:xfrm>
        </p:grpSpPr>
        <p:grpSp>
          <p:nvGrpSpPr>
            <p:cNvPr id="14" name="Group 20"/>
            <p:cNvGrpSpPr/>
            <p:nvPr/>
          </p:nvGrpSpPr>
          <p:grpSpPr>
            <a:xfrm>
              <a:off x="914400" y="3505200"/>
              <a:ext cx="1981200" cy="1752600"/>
              <a:chOff x="1066800" y="3505200"/>
              <a:chExt cx="1981200" cy="1752600"/>
            </a:xfrm>
          </p:grpSpPr>
          <p:sp>
            <p:nvSpPr>
              <p:cNvPr id="28" name="Rectangle 3"/>
              <p:cNvSpPr/>
              <p:nvPr/>
            </p:nvSpPr>
            <p:spPr>
              <a:xfrm>
                <a:off x="1066800" y="4876800"/>
                <a:ext cx="1981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t>Phy Layer</a:t>
                </a:r>
                <a:endParaRPr lang="en-US" sz="1400" b="1" dirty="0"/>
              </a:p>
            </p:txBody>
          </p:sp>
          <p:sp>
            <p:nvSpPr>
              <p:cNvPr id="29" name="Rectangle 4"/>
              <p:cNvSpPr/>
              <p:nvPr/>
            </p:nvSpPr>
            <p:spPr>
              <a:xfrm>
                <a:off x="1066800" y="4419600"/>
                <a:ext cx="1981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t>TCP/IP</a:t>
                </a:r>
                <a:endParaRPr lang="en-US" sz="1400" b="1" dirty="0"/>
              </a:p>
            </p:txBody>
          </p:sp>
          <p:sp>
            <p:nvSpPr>
              <p:cNvPr id="30" name="Rectangle 5"/>
              <p:cNvSpPr/>
              <p:nvPr/>
            </p:nvSpPr>
            <p:spPr>
              <a:xfrm>
                <a:off x="1066800" y="3962400"/>
                <a:ext cx="1981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t>HTTP</a:t>
                </a:r>
                <a:endParaRPr lang="en-US" sz="1400" b="1" dirty="0"/>
              </a:p>
            </p:txBody>
          </p:sp>
          <p:sp>
            <p:nvSpPr>
              <p:cNvPr id="31" name="Rectangle 6"/>
              <p:cNvSpPr/>
              <p:nvPr/>
            </p:nvSpPr>
            <p:spPr>
              <a:xfrm>
                <a:off x="1066800" y="3505200"/>
                <a:ext cx="685800" cy="381000"/>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rPr>
                  <a:t>UPnP MR</a:t>
                </a:r>
                <a:endParaRPr lang="en-US" sz="1400" b="1" dirty="0">
                  <a:solidFill>
                    <a:schemeClr val="bg1"/>
                  </a:solidFill>
                </a:endParaRPr>
              </a:p>
            </p:txBody>
          </p:sp>
          <p:sp>
            <p:nvSpPr>
              <p:cNvPr id="32" name="Rectangle 7"/>
              <p:cNvSpPr/>
              <p:nvPr/>
            </p:nvSpPr>
            <p:spPr>
              <a:xfrm>
                <a:off x="1828800" y="3505200"/>
                <a:ext cx="1219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t>Media Decoding</a:t>
                </a:r>
                <a:endParaRPr lang="en-US" sz="1400" b="1" dirty="0"/>
              </a:p>
            </p:txBody>
          </p:sp>
        </p:grpSp>
        <p:grpSp>
          <p:nvGrpSpPr>
            <p:cNvPr id="15" name="Group 21"/>
            <p:cNvGrpSpPr/>
            <p:nvPr/>
          </p:nvGrpSpPr>
          <p:grpSpPr>
            <a:xfrm>
              <a:off x="3276600" y="3505200"/>
              <a:ext cx="1981200" cy="1752600"/>
              <a:chOff x="3505200" y="3505200"/>
              <a:chExt cx="1981200" cy="1752600"/>
            </a:xfrm>
          </p:grpSpPr>
          <p:sp>
            <p:nvSpPr>
              <p:cNvPr id="23" name="Rectangle 22"/>
              <p:cNvSpPr/>
              <p:nvPr/>
            </p:nvSpPr>
            <p:spPr>
              <a:xfrm>
                <a:off x="3505200" y="4876800"/>
                <a:ext cx="1981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t>Phy Layer</a:t>
                </a:r>
                <a:endParaRPr lang="en-US" sz="1400" b="1" dirty="0"/>
              </a:p>
            </p:txBody>
          </p:sp>
          <p:sp>
            <p:nvSpPr>
              <p:cNvPr id="24" name="Rectangle 23"/>
              <p:cNvSpPr/>
              <p:nvPr/>
            </p:nvSpPr>
            <p:spPr>
              <a:xfrm>
                <a:off x="3505200" y="4419600"/>
                <a:ext cx="1981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t>TCP/IP</a:t>
                </a:r>
                <a:endParaRPr lang="en-US" sz="1400" b="1" dirty="0"/>
              </a:p>
            </p:txBody>
          </p:sp>
          <p:sp>
            <p:nvSpPr>
              <p:cNvPr id="25" name="Rectangle 24"/>
              <p:cNvSpPr/>
              <p:nvPr/>
            </p:nvSpPr>
            <p:spPr>
              <a:xfrm>
                <a:off x="3505200" y="3962400"/>
                <a:ext cx="1981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t>HTTP</a:t>
                </a:r>
                <a:endParaRPr lang="en-US" sz="1400" b="1" dirty="0"/>
              </a:p>
            </p:txBody>
          </p:sp>
          <p:sp>
            <p:nvSpPr>
              <p:cNvPr id="26" name="Rectangle 25"/>
              <p:cNvSpPr/>
              <p:nvPr/>
            </p:nvSpPr>
            <p:spPr>
              <a:xfrm>
                <a:off x="3505200" y="3505200"/>
                <a:ext cx="838200" cy="381000"/>
              </a:xfrm>
              <a:prstGeom prst="rect">
                <a:avLst/>
              </a:prstGeom>
              <a:solidFill>
                <a:schemeClr val="accent6">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b="1" dirty="0" smtClean="0">
                    <a:solidFill>
                      <a:schemeClr val="bg1"/>
                    </a:solidFill>
                  </a:rPr>
                  <a:t>UPnP MSCP</a:t>
                </a:r>
                <a:endParaRPr lang="en-US" sz="1400" b="1" dirty="0">
                  <a:solidFill>
                    <a:schemeClr val="bg1"/>
                  </a:solidFill>
                </a:endParaRPr>
              </a:p>
            </p:txBody>
          </p:sp>
          <p:sp>
            <p:nvSpPr>
              <p:cNvPr id="27" name="Rectangle 26"/>
              <p:cNvSpPr/>
              <p:nvPr/>
            </p:nvSpPr>
            <p:spPr>
              <a:xfrm>
                <a:off x="4419600" y="3505200"/>
                <a:ext cx="10668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t>Media Decoding</a:t>
                </a:r>
                <a:endParaRPr lang="en-US" sz="1400" b="1" dirty="0"/>
              </a:p>
            </p:txBody>
          </p:sp>
        </p:grpSp>
        <p:grpSp>
          <p:nvGrpSpPr>
            <p:cNvPr id="16" name="Group 22"/>
            <p:cNvGrpSpPr/>
            <p:nvPr/>
          </p:nvGrpSpPr>
          <p:grpSpPr>
            <a:xfrm>
              <a:off x="5638800" y="3505200"/>
              <a:ext cx="2667000" cy="1752600"/>
              <a:chOff x="6248400" y="3505200"/>
              <a:chExt cx="2667000" cy="1752600"/>
            </a:xfrm>
          </p:grpSpPr>
          <p:sp>
            <p:nvSpPr>
              <p:cNvPr id="17" name="Rectangle 16"/>
              <p:cNvSpPr/>
              <p:nvPr/>
            </p:nvSpPr>
            <p:spPr>
              <a:xfrm>
                <a:off x="6248400" y="4876800"/>
                <a:ext cx="26670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t>Phy Layer</a:t>
                </a:r>
                <a:endParaRPr lang="en-US" sz="1400" b="1" dirty="0"/>
              </a:p>
            </p:txBody>
          </p:sp>
          <p:sp>
            <p:nvSpPr>
              <p:cNvPr id="18" name="Rectangle 17"/>
              <p:cNvSpPr/>
              <p:nvPr/>
            </p:nvSpPr>
            <p:spPr>
              <a:xfrm>
                <a:off x="6248400" y="4419600"/>
                <a:ext cx="26670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t>TCP/IP</a:t>
                </a:r>
                <a:endParaRPr lang="en-US" sz="1400" b="1" dirty="0"/>
              </a:p>
            </p:txBody>
          </p:sp>
          <p:sp>
            <p:nvSpPr>
              <p:cNvPr id="19" name="Rectangle 18"/>
              <p:cNvSpPr/>
              <p:nvPr/>
            </p:nvSpPr>
            <p:spPr>
              <a:xfrm>
                <a:off x="6248400" y="3962400"/>
                <a:ext cx="26670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t>HTTP</a:t>
                </a:r>
                <a:endParaRPr lang="en-US" sz="1400" b="1" dirty="0"/>
              </a:p>
            </p:txBody>
          </p:sp>
          <p:sp>
            <p:nvSpPr>
              <p:cNvPr id="20" name="Rectangle 19"/>
              <p:cNvSpPr/>
              <p:nvPr/>
            </p:nvSpPr>
            <p:spPr>
              <a:xfrm>
                <a:off x="6248400" y="3505200"/>
                <a:ext cx="685800" cy="381000"/>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rPr>
                  <a:t>UPnP MR</a:t>
                </a:r>
                <a:endParaRPr lang="en-US" sz="1400" b="1" dirty="0">
                  <a:solidFill>
                    <a:schemeClr val="bg1"/>
                  </a:solidFill>
                </a:endParaRPr>
              </a:p>
            </p:txBody>
          </p:sp>
          <p:sp>
            <p:nvSpPr>
              <p:cNvPr id="21" name="Rectangle 20"/>
              <p:cNvSpPr/>
              <p:nvPr/>
            </p:nvSpPr>
            <p:spPr>
              <a:xfrm>
                <a:off x="7924800" y="3505200"/>
                <a:ext cx="9906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t>Media Decoding</a:t>
                </a:r>
                <a:endParaRPr lang="en-US" sz="1400" b="1" dirty="0"/>
              </a:p>
            </p:txBody>
          </p:sp>
          <p:sp>
            <p:nvSpPr>
              <p:cNvPr id="22" name="Rectangle 21"/>
              <p:cNvSpPr/>
              <p:nvPr/>
            </p:nvSpPr>
            <p:spPr>
              <a:xfrm>
                <a:off x="7010400" y="3505200"/>
                <a:ext cx="838200" cy="381000"/>
              </a:xfrm>
              <a:prstGeom prst="rect">
                <a:avLst/>
              </a:prstGeom>
              <a:solidFill>
                <a:schemeClr val="accent6">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b="1" dirty="0" smtClean="0">
                    <a:solidFill>
                      <a:schemeClr val="bg1"/>
                    </a:solidFill>
                  </a:rPr>
                  <a:t>UPnP MRCP</a:t>
                </a:r>
                <a:endParaRPr lang="en-US" sz="1400" b="1" dirty="0">
                  <a:solidFill>
                    <a:schemeClr val="bg1"/>
                  </a:solidFill>
                </a:endParaRPr>
              </a:p>
            </p:txBody>
          </p:sp>
        </p:grpSp>
      </p:grpSp>
      <p:sp>
        <p:nvSpPr>
          <p:cNvPr id="33" name="TextBox 32"/>
          <p:cNvSpPr txBox="1"/>
          <p:nvPr/>
        </p:nvSpPr>
        <p:spPr>
          <a:xfrm>
            <a:off x="1594884" y="3072809"/>
            <a:ext cx="676788" cy="369332"/>
          </a:xfrm>
          <a:prstGeom prst="rect">
            <a:avLst/>
          </a:prstGeom>
          <a:noFill/>
        </p:spPr>
        <p:txBody>
          <a:bodyPr wrap="none" rtlCol="0">
            <a:spAutoFit/>
          </a:bodyPr>
          <a:lstStyle/>
          <a:p>
            <a:r>
              <a:rPr lang="en-US" dirty="0" smtClean="0"/>
              <a:t>DMR</a:t>
            </a:r>
            <a:endParaRPr lang="en-US" dirty="0"/>
          </a:p>
        </p:txBody>
      </p:sp>
      <p:sp>
        <p:nvSpPr>
          <p:cNvPr id="34" name="TextBox 33"/>
          <p:cNvSpPr txBox="1"/>
          <p:nvPr/>
        </p:nvSpPr>
        <p:spPr>
          <a:xfrm>
            <a:off x="3934047" y="3040912"/>
            <a:ext cx="654346" cy="369332"/>
          </a:xfrm>
          <a:prstGeom prst="rect">
            <a:avLst/>
          </a:prstGeom>
          <a:noFill/>
        </p:spPr>
        <p:txBody>
          <a:bodyPr wrap="none" rtlCol="0">
            <a:spAutoFit/>
          </a:bodyPr>
          <a:lstStyle/>
          <a:p>
            <a:r>
              <a:rPr lang="en-US" dirty="0" smtClean="0"/>
              <a:t>DMP</a:t>
            </a:r>
            <a:endParaRPr lang="en-US" dirty="0"/>
          </a:p>
        </p:txBody>
      </p:sp>
      <p:sp>
        <p:nvSpPr>
          <p:cNvPr id="35" name="TextBox 34"/>
          <p:cNvSpPr txBox="1"/>
          <p:nvPr/>
        </p:nvSpPr>
        <p:spPr>
          <a:xfrm>
            <a:off x="6234225" y="3023189"/>
            <a:ext cx="1604927" cy="369332"/>
          </a:xfrm>
          <a:prstGeom prst="rect">
            <a:avLst/>
          </a:prstGeom>
          <a:noFill/>
        </p:spPr>
        <p:txBody>
          <a:bodyPr wrap="none" rtlCol="0">
            <a:spAutoFit/>
          </a:bodyPr>
          <a:lstStyle/>
          <a:p>
            <a:r>
              <a:rPr lang="en-US" dirty="0" smtClean="0"/>
              <a:t>DMR and DMP</a:t>
            </a:r>
            <a:endParaRPr lang="en-US" dirty="0"/>
          </a:p>
        </p:txBody>
      </p:sp>
      <p:sp>
        <p:nvSpPr>
          <p:cNvPr id="36" name="TextBox 35"/>
          <p:cNvSpPr txBox="1"/>
          <p:nvPr/>
        </p:nvSpPr>
        <p:spPr>
          <a:xfrm>
            <a:off x="478466" y="3455580"/>
            <a:ext cx="8208335" cy="2585323"/>
          </a:xfrm>
          <a:prstGeom prst="rect">
            <a:avLst/>
          </a:prstGeom>
          <a:noFill/>
        </p:spPr>
        <p:txBody>
          <a:bodyPr wrap="square" rtlCol="0">
            <a:spAutoFit/>
          </a:bodyPr>
          <a:lstStyle/>
          <a:p>
            <a:pPr>
              <a:buFont typeface="Arial" pitchFamily="34" charset="0"/>
              <a:buChar char="•"/>
            </a:pPr>
            <a:r>
              <a:rPr lang="en-US" dirty="0" smtClean="0">
                <a:latin typeface="Andalus" pitchFamily="2" charset="-78"/>
                <a:cs typeface="Andalus" pitchFamily="2" charset="-78"/>
              </a:rPr>
              <a:t> </a:t>
            </a:r>
            <a:r>
              <a:rPr lang="en-US" dirty="0" smtClean="0">
                <a:solidFill>
                  <a:schemeClr val="tx2">
                    <a:lumMod val="60000"/>
                    <a:lumOff val="40000"/>
                  </a:schemeClr>
                </a:solidFill>
                <a:latin typeface="Andalus" pitchFamily="2" charset="-78"/>
                <a:cs typeface="Andalus" pitchFamily="2" charset="-78"/>
              </a:rPr>
              <a:t>DMCs, M-DMCs, DMPs derive from the UPnP Controller class</a:t>
            </a:r>
          </a:p>
          <a:p>
            <a:endParaRPr lang="en-US" dirty="0" smtClean="0">
              <a:solidFill>
                <a:schemeClr val="tx2">
                  <a:lumMod val="60000"/>
                  <a:lumOff val="40000"/>
                </a:schemeClr>
              </a:solidFill>
              <a:latin typeface="Andalus" pitchFamily="2" charset="-78"/>
              <a:cs typeface="Andalus" pitchFamily="2" charset="-78"/>
            </a:endParaRPr>
          </a:p>
          <a:p>
            <a:pPr>
              <a:buFont typeface="Arial" pitchFamily="34" charset="0"/>
              <a:buChar char="•"/>
            </a:pPr>
            <a:r>
              <a:rPr lang="en-US" dirty="0" smtClean="0">
                <a:solidFill>
                  <a:schemeClr val="tx2">
                    <a:lumMod val="60000"/>
                    <a:lumOff val="40000"/>
                  </a:schemeClr>
                </a:solidFill>
                <a:latin typeface="Andalus" pitchFamily="2" charset="-78"/>
                <a:cs typeface="Andalus" pitchFamily="2" charset="-78"/>
              </a:rPr>
              <a:t> UPnP Controllers do not implement Device Discovery . They cannot be discovered  </a:t>
            </a:r>
          </a:p>
          <a:p>
            <a:r>
              <a:rPr lang="en-US" dirty="0" smtClean="0">
                <a:solidFill>
                  <a:schemeClr val="tx2">
                    <a:lumMod val="60000"/>
                    <a:lumOff val="40000"/>
                  </a:schemeClr>
                </a:solidFill>
                <a:latin typeface="Andalus" pitchFamily="2" charset="-78"/>
                <a:cs typeface="Andalus" pitchFamily="2" charset="-78"/>
              </a:rPr>
              <a:t>  via UPnP protocols. They can be discovered only at lower layers (TCP/IP)</a:t>
            </a:r>
          </a:p>
          <a:p>
            <a:endParaRPr lang="en-US" dirty="0" smtClean="0">
              <a:solidFill>
                <a:schemeClr val="tx2">
                  <a:lumMod val="60000"/>
                  <a:lumOff val="40000"/>
                </a:schemeClr>
              </a:solidFill>
              <a:latin typeface="Andalus" pitchFamily="2" charset="-78"/>
              <a:cs typeface="Andalus" pitchFamily="2" charset="-78"/>
            </a:endParaRPr>
          </a:p>
          <a:p>
            <a:pPr>
              <a:buFont typeface="Arial" pitchFamily="34" charset="0"/>
              <a:buChar char="•"/>
            </a:pPr>
            <a:r>
              <a:rPr lang="en-US" dirty="0" smtClean="0">
                <a:solidFill>
                  <a:schemeClr val="tx2">
                    <a:lumMod val="60000"/>
                    <a:lumOff val="40000"/>
                  </a:schemeClr>
                </a:solidFill>
                <a:latin typeface="Andalus" pitchFamily="2" charset="-78"/>
                <a:cs typeface="Andalus" pitchFamily="2" charset="-78"/>
              </a:rPr>
              <a:t> WMP11 for example discovers a DMP’s MAC address but it does not know its name, manufacturer, and cannot present an icon (the DMP shows as ‘unknown device’)</a:t>
            </a:r>
          </a:p>
          <a:p>
            <a:endParaRPr lang="en-US" dirty="0" smtClean="0">
              <a:solidFill>
                <a:schemeClr val="tx2">
                  <a:lumMod val="60000"/>
                  <a:lumOff val="40000"/>
                </a:schemeClr>
              </a:solidFill>
              <a:latin typeface="Andalus" pitchFamily="2" charset="-78"/>
              <a:cs typeface="Andalus" pitchFamily="2" charset="-78"/>
            </a:endParaRPr>
          </a:p>
          <a:p>
            <a:pPr>
              <a:buFont typeface="Arial" pitchFamily="34" charset="0"/>
              <a:buChar char="•"/>
            </a:pPr>
            <a:r>
              <a:rPr lang="en-US" dirty="0" smtClean="0">
                <a:solidFill>
                  <a:schemeClr val="tx2">
                    <a:lumMod val="60000"/>
                    <a:lumOff val="40000"/>
                  </a:schemeClr>
                </a:solidFill>
                <a:latin typeface="Andalus" pitchFamily="2" charset="-78"/>
                <a:cs typeface="Andalus" pitchFamily="2" charset="-78"/>
              </a:rPr>
              <a:t> A dual DMP/DMR device provides the best of both usage scenarios (push and pull)</a:t>
            </a:r>
            <a:endParaRPr lang="en-US" dirty="0">
              <a:solidFill>
                <a:schemeClr val="tx2">
                  <a:lumMod val="60000"/>
                  <a:lumOff val="40000"/>
                </a:schemeClr>
              </a:solidFill>
              <a:latin typeface="Andalus" pitchFamily="2" charset="-78"/>
              <a:cs typeface="Andalus" pitchFamily="2" charset="-78"/>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Formats</a:t>
            </a:r>
            <a:endParaRPr lang="en-US" dirty="0"/>
          </a:p>
        </p:txBody>
      </p:sp>
      <p:sp>
        <p:nvSpPr>
          <p:cNvPr id="3" name="Content Placeholder 2"/>
          <p:cNvSpPr>
            <a:spLocks noGrp="1"/>
          </p:cNvSpPr>
          <p:nvPr>
            <p:ph idx="1"/>
          </p:nvPr>
        </p:nvSpPr>
        <p:spPr>
          <a:xfrm>
            <a:off x="381000" y="1417638"/>
            <a:ext cx="8443913" cy="1458861"/>
          </a:xfrm>
        </p:spPr>
        <p:txBody>
          <a:bodyPr/>
          <a:lstStyle/>
          <a:p>
            <a:r>
              <a:rPr lang="en-US" sz="2400" dirty="0" smtClean="0"/>
              <a:t>The term “Format” is equivalent to “codec” or “codec family”</a:t>
            </a:r>
          </a:p>
          <a:p>
            <a:r>
              <a:rPr lang="en-US" sz="2400" dirty="0" smtClean="0"/>
              <a:t>List of DLNA-approved formats:</a:t>
            </a:r>
          </a:p>
          <a:p>
            <a:endParaRPr lang="en-US" dirty="0"/>
          </a:p>
        </p:txBody>
      </p:sp>
      <p:sp>
        <p:nvSpPr>
          <p:cNvPr id="4" name="Rectangle 3"/>
          <p:cNvSpPr/>
          <p:nvPr/>
        </p:nvSpPr>
        <p:spPr>
          <a:xfrm>
            <a:off x="685800" y="2889505"/>
            <a:ext cx="1828800" cy="2386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1"/>
                </a:solidFill>
              </a:rPr>
              <a:t>MPEG-1</a:t>
            </a:r>
          </a:p>
          <a:p>
            <a:r>
              <a:rPr lang="en-US" sz="1600" dirty="0" smtClean="0">
                <a:solidFill>
                  <a:schemeClr val="bg1"/>
                </a:solidFill>
              </a:rPr>
              <a:t>MPEG-2</a:t>
            </a:r>
          </a:p>
          <a:p>
            <a:r>
              <a:rPr lang="en-US" sz="1600" dirty="0" smtClean="0">
                <a:solidFill>
                  <a:schemeClr val="bg1"/>
                </a:solidFill>
              </a:rPr>
              <a:t>H.263</a:t>
            </a:r>
          </a:p>
          <a:p>
            <a:r>
              <a:rPr lang="en-US" sz="1600" dirty="0" smtClean="0">
                <a:solidFill>
                  <a:schemeClr val="bg1"/>
                </a:solidFill>
              </a:rPr>
              <a:t>MPEG-4 Part 2</a:t>
            </a:r>
          </a:p>
          <a:p>
            <a:r>
              <a:rPr lang="en-US" sz="1600" dirty="0" smtClean="0">
                <a:solidFill>
                  <a:schemeClr val="bg1"/>
                </a:solidFill>
              </a:rPr>
              <a:t>MPEG-4 Part 10</a:t>
            </a:r>
          </a:p>
          <a:p>
            <a:r>
              <a:rPr lang="en-US" sz="1600" dirty="0" smtClean="0">
                <a:solidFill>
                  <a:schemeClr val="bg1"/>
                </a:solidFill>
              </a:rPr>
              <a:t>WMV9</a:t>
            </a:r>
          </a:p>
          <a:p>
            <a:r>
              <a:rPr lang="en-US" sz="1600" dirty="0" smtClean="0">
                <a:solidFill>
                  <a:schemeClr val="bg1"/>
                </a:solidFill>
              </a:rPr>
              <a:t>VC-1</a:t>
            </a:r>
          </a:p>
        </p:txBody>
      </p:sp>
      <p:sp>
        <p:nvSpPr>
          <p:cNvPr id="5" name="Rectangle 4"/>
          <p:cNvSpPr/>
          <p:nvPr/>
        </p:nvSpPr>
        <p:spPr>
          <a:xfrm>
            <a:off x="2732568" y="2879651"/>
            <a:ext cx="1904999" cy="243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1"/>
                </a:solidFill>
              </a:rPr>
              <a:t>LPCM</a:t>
            </a:r>
          </a:p>
          <a:p>
            <a:r>
              <a:rPr lang="en-US" sz="1600" dirty="0" smtClean="0">
                <a:solidFill>
                  <a:schemeClr val="bg1"/>
                </a:solidFill>
              </a:rPr>
              <a:t>MPEG-1/2 L2</a:t>
            </a:r>
          </a:p>
          <a:p>
            <a:r>
              <a:rPr lang="en-US" sz="1600" dirty="0" smtClean="0">
                <a:solidFill>
                  <a:schemeClr val="bg1"/>
                </a:solidFill>
              </a:rPr>
              <a:t>MPEG-1/2 L3</a:t>
            </a:r>
          </a:p>
          <a:p>
            <a:r>
              <a:rPr lang="en-US" sz="1600" dirty="0" smtClean="0">
                <a:solidFill>
                  <a:schemeClr val="bg1"/>
                </a:solidFill>
              </a:rPr>
              <a:t>MPEG-4 AAC LC</a:t>
            </a:r>
          </a:p>
          <a:p>
            <a:r>
              <a:rPr lang="en-US" sz="1600" dirty="0" smtClean="0">
                <a:solidFill>
                  <a:schemeClr val="bg1"/>
                </a:solidFill>
              </a:rPr>
              <a:t>MPEG-4 AAC LTP</a:t>
            </a:r>
          </a:p>
          <a:p>
            <a:r>
              <a:rPr lang="en-US" sz="1600" dirty="0" smtClean="0">
                <a:solidFill>
                  <a:schemeClr val="bg1"/>
                </a:solidFill>
              </a:rPr>
              <a:t>MPEG-4 HE AAC</a:t>
            </a:r>
          </a:p>
          <a:p>
            <a:r>
              <a:rPr lang="en-US" sz="1600" dirty="0" smtClean="0">
                <a:solidFill>
                  <a:schemeClr val="bg1"/>
                </a:solidFill>
              </a:rPr>
              <a:t>MPEH-4 BSAC</a:t>
            </a:r>
          </a:p>
        </p:txBody>
      </p:sp>
      <p:sp>
        <p:nvSpPr>
          <p:cNvPr id="6" name="Rectangle 5"/>
          <p:cNvSpPr/>
          <p:nvPr/>
        </p:nvSpPr>
        <p:spPr>
          <a:xfrm>
            <a:off x="4637568" y="2875547"/>
            <a:ext cx="1955800" cy="24445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1"/>
                </a:solidFill>
              </a:rPr>
              <a:t>AC-3</a:t>
            </a:r>
          </a:p>
          <a:p>
            <a:r>
              <a:rPr lang="en-US" sz="1600" dirty="0" smtClean="0">
                <a:solidFill>
                  <a:schemeClr val="bg1"/>
                </a:solidFill>
              </a:rPr>
              <a:t>ATRAC3plus</a:t>
            </a:r>
          </a:p>
          <a:p>
            <a:r>
              <a:rPr lang="en-US" sz="1600" dirty="0" smtClean="0">
                <a:solidFill>
                  <a:schemeClr val="bg1"/>
                </a:solidFill>
              </a:rPr>
              <a:t>WMA</a:t>
            </a:r>
          </a:p>
          <a:p>
            <a:r>
              <a:rPr lang="en-US" sz="1600" dirty="0" smtClean="0">
                <a:solidFill>
                  <a:schemeClr val="bg1"/>
                </a:solidFill>
              </a:rPr>
              <a:t>WMA Professional</a:t>
            </a:r>
          </a:p>
          <a:p>
            <a:r>
              <a:rPr lang="en-US" sz="1600" dirty="0" smtClean="0">
                <a:solidFill>
                  <a:schemeClr val="bg1"/>
                </a:solidFill>
              </a:rPr>
              <a:t>AMR</a:t>
            </a:r>
          </a:p>
          <a:p>
            <a:r>
              <a:rPr lang="en-US" sz="1600" dirty="0" smtClean="0">
                <a:solidFill>
                  <a:schemeClr val="bg1"/>
                </a:solidFill>
              </a:rPr>
              <a:t>AMR-WB+</a:t>
            </a:r>
          </a:p>
          <a:p>
            <a:r>
              <a:rPr lang="en-US" sz="1600" dirty="0" smtClean="0">
                <a:solidFill>
                  <a:schemeClr val="bg1"/>
                </a:solidFill>
              </a:rPr>
              <a:t>G.726</a:t>
            </a:r>
          </a:p>
        </p:txBody>
      </p:sp>
      <p:sp>
        <p:nvSpPr>
          <p:cNvPr id="7" name="Rectangle 6"/>
          <p:cNvSpPr/>
          <p:nvPr/>
        </p:nvSpPr>
        <p:spPr>
          <a:xfrm>
            <a:off x="6781800" y="2869019"/>
            <a:ext cx="1752600" cy="243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1"/>
                </a:solidFill>
              </a:rPr>
              <a:t>JPEG</a:t>
            </a:r>
          </a:p>
          <a:p>
            <a:r>
              <a:rPr lang="en-US" sz="1600" dirty="0" smtClean="0">
                <a:solidFill>
                  <a:schemeClr val="bg1"/>
                </a:solidFill>
              </a:rPr>
              <a:t>PNG</a:t>
            </a:r>
          </a:p>
          <a:p>
            <a:r>
              <a:rPr lang="en-US" sz="1600" dirty="0" smtClean="0">
                <a:solidFill>
                  <a:schemeClr val="bg1"/>
                </a:solidFill>
              </a:rPr>
              <a:t>GIF</a:t>
            </a:r>
          </a:p>
          <a:p>
            <a:r>
              <a:rPr lang="en-US" sz="1600" dirty="0" smtClean="0">
                <a:solidFill>
                  <a:schemeClr val="bg1"/>
                </a:solidFill>
              </a:rPr>
              <a:t>TIFF</a:t>
            </a:r>
            <a:endParaRPr lang="en-US" sz="1600" dirty="0">
              <a:solidFill>
                <a:schemeClr val="bg1"/>
              </a:solidFill>
            </a:endParaRPr>
          </a:p>
        </p:txBody>
      </p:sp>
      <p:sp>
        <p:nvSpPr>
          <p:cNvPr id="8" name="TextBox 7"/>
          <p:cNvSpPr txBox="1"/>
          <p:nvPr/>
        </p:nvSpPr>
        <p:spPr>
          <a:xfrm>
            <a:off x="1157468" y="2835797"/>
            <a:ext cx="813043" cy="369332"/>
          </a:xfrm>
          <a:prstGeom prst="rect">
            <a:avLst/>
          </a:prstGeom>
          <a:noFill/>
        </p:spPr>
        <p:txBody>
          <a:bodyPr wrap="none" rtlCol="0">
            <a:spAutoFit/>
          </a:bodyPr>
          <a:lstStyle/>
          <a:p>
            <a:r>
              <a:rPr lang="en-US" b="1" dirty="0" smtClean="0">
                <a:solidFill>
                  <a:schemeClr val="bg1"/>
                </a:solidFill>
              </a:rPr>
              <a:t>Video</a:t>
            </a:r>
            <a:endParaRPr lang="en-US" b="1" dirty="0">
              <a:solidFill>
                <a:schemeClr val="bg1"/>
              </a:solidFill>
            </a:endParaRPr>
          </a:p>
        </p:txBody>
      </p:sp>
      <p:sp>
        <p:nvSpPr>
          <p:cNvPr id="9" name="TextBox 8"/>
          <p:cNvSpPr txBox="1"/>
          <p:nvPr/>
        </p:nvSpPr>
        <p:spPr>
          <a:xfrm>
            <a:off x="4143737" y="2893672"/>
            <a:ext cx="833883" cy="369332"/>
          </a:xfrm>
          <a:prstGeom prst="rect">
            <a:avLst/>
          </a:prstGeom>
          <a:noFill/>
        </p:spPr>
        <p:txBody>
          <a:bodyPr wrap="none" rtlCol="0">
            <a:spAutoFit/>
          </a:bodyPr>
          <a:lstStyle/>
          <a:p>
            <a:r>
              <a:rPr lang="en-US" b="1" dirty="0" smtClean="0">
                <a:solidFill>
                  <a:schemeClr val="bg1"/>
                </a:solidFill>
              </a:rPr>
              <a:t>Audio</a:t>
            </a:r>
            <a:endParaRPr lang="en-US" b="1" dirty="0">
              <a:solidFill>
                <a:schemeClr val="bg1"/>
              </a:solidFill>
            </a:endParaRPr>
          </a:p>
        </p:txBody>
      </p:sp>
      <p:sp>
        <p:nvSpPr>
          <p:cNvPr id="10" name="TextBox 9"/>
          <p:cNvSpPr txBox="1"/>
          <p:nvPr/>
        </p:nvSpPr>
        <p:spPr>
          <a:xfrm>
            <a:off x="7176304" y="2916821"/>
            <a:ext cx="947182" cy="369332"/>
          </a:xfrm>
          <a:prstGeom prst="rect">
            <a:avLst/>
          </a:prstGeom>
          <a:noFill/>
        </p:spPr>
        <p:txBody>
          <a:bodyPr wrap="none" rtlCol="0">
            <a:spAutoFit/>
          </a:bodyPr>
          <a:lstStyle/>
          <a:p>
            <a:r>
              <a:rPr lang="en-US" b="1" dirty="0" smtClean="0">
                <a:solidFill>
                  <a:schemeClr val="bg1"/>
                </a:solidFill>
              </a:rPr>
              <a:t>Images</a:t>
            </a:r>
            <a:endParaRPr lang="en-US" b="1" dirty="0">
              <a:solidFill>
                <a:schemeClr val="bg1"/>
              </a:solidFill>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Format Profiles</a:t>
            </a:r>
            <a:endParaRPr lang="en-US" dirty="0"/>
          </a:p>
        </p:txBody>
      </p:sp>
      <p:sp>
        <p:nvSpPr>
          <p:cNvPr id="3" name="Content Placeholder 2"/>
          <p:cNvSpPr>
            <a:spLocks noGrp="1"/>
          </p:cNvSpPr>
          <p:nvPr>
            <p:ph idx="1"/>
          </p:nvPr>
        </p:nvSpPr>
        <p:spPr>
          <a:xfrm>
            <a:off x="381000" y="1417638"/>
            <a:ext cx="8443913" cy="1200329"/>
          </a:xfrm>
        </p:spPr>
        <p:txBody>
          <a:bodyPr/>
          <a:lstStyle/>
          <a:p>
            <a:r>
              <a:rPr lang="en-US" sz="2400" dirty="0" smtClean="0"/>
              <a:t>The term “Profile” represents a combination of encoding formats used to create media objects</a:t>
            </a:r>
          </a:p>
          <a:p>
            <a:r>
              <a:rPr lang="en-US" sz="2400" dirty="0" smtClean="0"/>
              <a:t>Examples:</a:t>
            </a:r>
            <a:endParaRPr lang="en-US" sz="2400" dirty="0"/>
          </a:p>
        </p:txBody>
      </p:sp>
      <p:sp>
        <p:nvSpPr>
          <p:cNvPr id="4" name="Rectangle 3"/>
          <p:cNvSpPr/>
          <p:nvPr/>
        </p:nvSpPr>
        <p:spPr bwMode="auto">
          <a:xfrm>
            <a:off x="804672" y="3023616"/>
            <a:ext cx="3803904" cy="560832"/>
          </a:xfrm>
          <a:prstGeom prst="rect">
            <a:avLst/>
          </a:prstGeom>
          <a:noFill/>
          <a:ln w="9525" cap="flat" cmpd="sng" algn="ctr">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endParaRPr>
          </a:p>
        </p:txBody>
      </p:sp>
      <p:sp>
        <p:nvSpPr>
          <p:cNvPr id="5" name="Rectangle 4"/>
          <p:cNvSpPr/>
          <p:nvPr/>
        </p:nvSpPr>
        <p:spPr bwMode="auto">
          <a:xfrm>
            <a:off x="877824" y="2791968"/>
            <a:ext cx="2913888" cy="341632"/>
          </a:xfrm>
          <a:prstGeom prst="rect">
            <a:avLst/>
          </a:prstGeom>
          <a:ln>
            <a:headEnd type="none" w="med" len="med"/>
            <a:tailEnd type="none" w="med" len="med"/>
          </a:ln>
          <a:effectLst>
            <a:innerShdw blurRad="114300">
              <a:prstClr val="black"/>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b="0" i="0" u="none" strike="noStrike" cap="none" normalizeH="0" baseline="0" dirty="0" smtClean="0">
                <a:solidFill>
                  <a:schemeClr val="bg1"/>
                </a:solidFill>
                <a:effectLst>
                  <a:outerShdw blurRad="38100" dist="38100" dir="2700000" algn="tl">
                    <a:srgbClr val="000000">
                      <a:alpha val="43137"/>
                    </a:srgbClr>
                  </a:outerShdw>
                </a:effectLst>
                <a:latin typeface="Segoe Semibold" pitchFamily="34" charset="0"/>
              </a:rPr>
              <a:t>MPEG_PS_NTSC</a:t>
            </a:r>
          </a:p>
        </p:txBody>
      </p:sp>
      <p:sp>
        <p:nvSpPr>
          <p:cNvPr id="6" name="Rectangle 5"/>
          <p:cNvSpPr/>
          <p:nvPr/>
        </p:nvSpPr>
        <p:spPr bwMode="auto">
          <a:xfrm>
            <a:off x="908304" y="4517136"/>
            <a:ext cx="2913888" cy="341632"/>
          </a:xfrm>
          <a:prstGeom prst="rect">
            <a:avLst/>
          </a:prstGeom>
          <a:ln>
            <a:headEnd type="none" w="med" len="med"/>
            <a:tailEnd type="none" w="med" len="med"/>
          </a:ln>
          <a:effectLst>
            <a:innerShdw blurRad="114300">
              <a:prstClr val="black"/>
            </a:inn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r>
              <a:rPr lang="en-US" dirty="0" smtClean="0">
                <a:solidFill>
                  <a:schemeClr val="bg1"/>
                </a:solidFill>
                <a:effectLst>
                  <a:outerShdw blurRad="38100" dist="38100" dir="2700000" algn="tl">
                    <a:srgbClr val="000000">
                      <a:alpha val="43137"/>
                    </a:srgbClr>
                  </a:outerShdw>
                </a:effectLst>
                <a:latin typeface="Segoe Semibold" pitchFamily="34" charset="0"/>
              </a:rPr>
              <a:t>WMVHIGH_FULL</a:t>
            </a:r>
            <a:endParaRPr kumimoji="0" lang="en-US" b="0" i="0" u="none" strike="noStrike" cap="none" normalizeH="0" baseline="0" dirty="0" smtClean="0">
              <a:solidFill>
                <a:schemeClr val="bg1"/>
              </a:solidFill>
              <a:effectLst>
                <a:outerShdw blurRad="38100" dist="38100" dir="2700000" algn="tl">
                  <a:srgbClr val="000000">
                    <a:alpha val="43137"/>
                  </a:srgbClr>
                </a:outerShdw>
              </a:effectLst>
              <a:latin typeface="Segoe Semibold" pitchFamily="34" charset="0"/>
            </a:endParaRPr>
          </a:p>
        </p:txBody>
      </p:sp>
      <p:sp>
        <p:nvSpPr>
          <p:cNvPr id="7" name="TextBox 6"/>
          <p:cNvSpPr txBox="1"/>
          <p:nvPr/>
        </p:nvSpPr>
        <p:spPr>
          <a:xfrm>
            <a:off x="1975104" y="3145536"/>
            <a:ext cx="6900672" cy="1200329"/>
          </a:xfrm>
          <a:prstGeom prst="rect">
            <a:avLst/>
          </a:prstGeom>
          <a:noFill/>
        </p:spPr>
        <p:txBody>
          <a:bodyPr wrap="square" rtlCol="0">
            <a:spAutoFit/>
          </a:bodyPr>
          <a:lstStyle/>
          <a:p>
            <a:r>
              <a:rPr lang="en-US" dirty="0" smtClean="0"/>
              <a:t>Video:  MPEG-2 (NTSC constraints)</a:t>
            </a:r>
          </a:p>
          <a:p>
            <a:r>
              <a:rPr lang="en-US" dirty="0" smtClean="0"/>
              <a:t>Audio:  Encoded using either AC-3, LPCM, or MPEG 1/2 L2</a:t>
            </a:r>
          </a:p>
          <a:p>
            <a:r>
              <a:rPr lang="en-US" dirty="0" smtClean="0"/>
              <a:t>System:  Program Streams</a:t>
            </a:r>
          </a:p>
          <a:p>
            <a:r>
              <a:rPr lang="en-US" dirty="0" smtClean="0"/>
              <a:t>Other constraints: Follows DVD-RW specifications</a:t>
            </a:r>
            <a:endParaRPr lang="en-US" dirty="0"/>
          </a:p>
        </p:txBody>
      </p:sp>
      <p:sp>
        <p:nvSpPr>
          <p:cNvPr id="8" name="TextBox 7"/>
          <p:cNvSpPr txBox="1"/>
          <p:nvPr/>
        </p:nvSpPr>
        <p:spPr>
          <a:xfrm>
            <a:off x="2042160" y="4931664"/>
            <a:ext cx="6900672" cy="923330"/>
          </a:xfrm>
          <a:prstGeom prst="rect">
            <a:avLst/>
          </a:prstGeom>
          <a:noFill/>
        </p:spPr>
        <p:txBody>
          <a:bodyPr wrap="square" rtlCol="0">
            <a:spAutoFit/>
          </a:bodyPr>
          <a:lstStyle/>
          <a:p>
            <a:r>
              <a:rPr lang="en-US" dirty="0" smtClean="0"/>
              <a:t>Video:  WMV Main Profile at High Level</a:t>
            </a:r>
          </a:p>
          <a:p>
            <a:r>
              <a:rPr lang="en-US" dirty="0" smtClean="0"/>
              <a:t>Audio:  WMA using full bit rate (385 Kbps)</a:t>
            </a:r>
          </a:p>
          <a:p>
            <a:r>
              <a:rPr lang="en-US" dirty="0" smtClean="0"/>
              <a:t>Encapsulation: ASF</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Format Interoperability</a:t>
            </a:r>
            <a:endParaRPr lang="en-US" dirty="0"/>
          </a:p>
        </p:txBody>
      </p:sp>
      <p:sp>
        <p:nvSpPr>
          <p:cNvPr id="3" name="Content Placeholder 2"/>
          <p:cNvSpPr>
            <a:spLocks noGrp="1"/>
          </p:cNvSpPr>
          <p:nvPr>
            <p:ph idx="1"/>
          </p:nvPr>
        </p:nvSpPr>
        <p:spPr>
          <a:xfrm>
            <a:off x="356616" y="1318022"/>
            <a:ext cx="8443913" cy="4653582"/>
          </a:xfrm>
        </p:spPr>
        <p:txBody>
          <a:bodyPr/>
          <a:lstStyle/>
          <a:p>
            <a:r>
              <a:rPr lang="en-US" sz="2400" dirty="0" smtClean="0"/>
              <a:t>DLNA has defined so far more than 350 profiles!</a:t>
            </a:r>
          </a:p>
          <a:p>
            <a:r>
              <a:rPr lang="en-US" sz="2400" dirty="0" smtClean="0"/>
              <a:t>Obviously, devices can’t support 350 profiles. The word “support” here means:</a:t>
            </a:r>
          </a:p>
          <a:p>
            <a:pPr lvl="1"/>
            <a:r>
              <a:rPr lang="en-US" sz="2000" dirty="0" smtClean="0"/>
              <a:t>Servers have to expose the object with its Profile ID and stream its content</a:t>
            </a:r>
          </a:p>
          <a:p>
            <a:pPr lvl="1"/>
            <a:r>
              <a:rPr lang="en-US" sz="2000" dirty="0" smtClean="0"/>
              <a:t>Receivers (DMRs, DMPs) have to decode and render the object</a:t>
            </a:r>
          </a:p>
          <a:p>
            <a:pPr lvl="1">
              <a:buNone/>
            </a:pPr>
            <a:endParaRPr lang="en-US" sz="2000" dirty="0" smtClean="0"/>
          </a:p>
          <a:p>
            <a:r>
              <a:rPr lang="en-US" sz="2400" dirty="0" smtClean="0"/>
              <a:t>Consequently DLNA defines </a:t>
            </a:r>
            <a:r>
              <a:rPr lang="en-US" sz="2400" u="sng" dirty="0" smtClean="0"/>
              <a:t>Required </a:t>
            </a:r>
            <a:r>
              <a:rPr lang="en-US" sz="2400" dirty="0" smtClean="0"/>
              <a:t>Profiles depending on:</a:t>
            </a:r>
          </a:p>
          <a:p>
            <a:pPr lvl="1"/>
            <a:r>
              <a:rPr lang="en-US" sz="2000" dirty="0" smtClean="0"/>
              <a:t>The Media Class (Images, Audio, Audiovisual)</a:t>
            </a:r>
          </a:p>
          <a:p>
            <a:pPr lvl="1"/>
            <a:r>
              <a:rPr lang="en-US" sz="2000" dirty="0" smtClean="0"/>
              <a:t>The Device Category (Home, Mobile)</a:t>
            </a:r>
          </a:p>
          <a:p>
            <a:pPr lvl="1"/>
            <a:r>
              <a:rPr lang="en-US" sz="2000" dirty="0" smtClean="0"/>
              <a:t>The Geographical Region (US, EU, Japan, Korea)</a:t>
            </a:r>
          </a:p>
          <a:p>
            <a:endParaRPr lang="en-US" sz="2800"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DLNA Required Profiles</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nvGraphicFramePr>
        <p:xfrm>
          <a:off x="304800" y="1295400"/>
          <a:ext cx="8534400" cy="3633397"/>
        </p:xfrm>
        <a:graphic>
          <a:graphicData uri="http://schemas.openxmlformats.org/drawingml/2006/table">
            <a:tbl>
              <a:tblPr firstRow="1" bandRow="1">
                <a:tableStyleId>{5C22544A-7EE6-4342-B048-85BDC9FD1C3A}</a:tableStyleId>
              </a:tblPr>
              <a:tblGrid>
                <a:gridCol w="1371600"/>
                <a:gridCol w="1371600"/>
                <a:gridCol w="2514600"/>
                <a:gridCol w="3276600"/>
              </a:tblGrid>
              <a:tr h="647722">
                <a:tc>
                  <a:txBody>
                    <a:bodyPr/>
                    <a:lstStyle/>
                    <a:p>
                      <a:endParaRPr lang="en-US" sz="1600" dirty="0"/>
                    </a:p>
                  </a:txBody>
                  <a:tcPr/>
                </a:tc>
                <a:tc>
                  <a:txBody>
                    <a:bodyPr/>
                    <a:lstStyle/>
                    <a:p>
                      <a:pPr algn="ctr"/>
                      <a:r>
                        <a:rPr lang="en-US" sz="1600" dirty="0" smtClean="0">
                          <a:solidFill>
                            <a:schemeClr val="bg1"/>
                          </a:solidFill>
                        </a:rPr>
                        <a:t>Image</a:t>
                      </a:r>
                      <a:endParaRPr lang="en-US" sz="1600" dirty="0">
                        <a:solidFill>
                          <a:schemeClr val="bg1"/>
                        </a:solidFill>
                      </a:endParaRPr>
                    </a:p>
                  </a:txBody>
                  <a:tcPr/>
                </a:tc>
                <a:tc>
                  <a:txBody>
                    <a:bodyPr/>
                    <a:lstStyle/>
                    <a:p>
                      <a:pPr algn="ctr"/>
                      <a:r>
                        <a:rPr lang="en-US" sz="1600" dirty="0" smtClean="0">
                          <a:solidFill>
                            <a:schemeClr val="bg1"/>
                          </a:solidFill>
                        </a:rPr>
                        <a:t>Audio</a:t>
                      </a:r>
                      <a:endParaRPr lang="en-US" sz="1600" dirty="0">
                        <a:solidFill>
                          <a:schemeClr val="bg1"/>
                        </a:solidFill>
                      </a:endParaRPr>
                    </a:p>
                  </a:txBody>
                  <a:tcPr/>
                </a:tc>
                <a:tc>
                  <a:txBody>
                    <a:bodyPr/>
                    <a:lstStyle/>
                    <a:p>
                      <a:pPr algn="ctr"/>
                      <a:r>
                        <a:rPr lang="en-US" sz="1600" dirty="0" smtClean="0">
                          <a:solidFill>
                            <a:schemeClr val="bg1"/>
                          </a:solidFill>
                        </a:rPr>
                        <a:t>A/V</a:t>
                      </a:r>
                      <a:endParaRPr lang="en-US" sz="1600" dirty="0">
                        <a:solidFill>
                          <a:schemeClr val="bg1"/>
                        </a:solidFill>
                      </a:endParaRPr>
                    </a:p>
                  </a:txBody>
                  <a:tcPr/>
                </a:tc>
              </a:tr>
              <a:tr h="539315">
                <a:tc>
                  <a:txBody>
                    <a:bodyPr/>
                    <a:lstStyle/>
                    <a:p>
                      <a:r>
                        <a:rPr lang="en-US" sz="1600" b="1" dirty="0" smtClean="0">
                          <a:solidFill>
                            <a:schemeClr val="bg1"/>
                          </a:solidFill>
                        </a:rPr>
                        <a:t>Home (HND)</a:t>
                      </a:r>
                      <a:endParaRPr lang="en-US" sz="1600" b="1" dirty="0">
                        <a:solidFill>
                          <a:schemeClr val="bg1"/>
                        </a:solidFill>
                      </a:endParaRPr>
                    </a:p>
                  </a:txBody>
                  <a:tcPr>
                    <a:solidFill>
                      <a:schemeClr val="accent1"/>
                    </a:solidFill>
                  </a:tcPr>
                </a:tc>
                <a:tc>
                  <a:txBody>
                    <a:bodyPr/>
                    <a:lstStyle/>
                    <a:p>
                      <a:r>
                        <a:rPr lang="en-US" sz="1600" dirty="0" smtClean="0"/>
                        <a:t>JPEG_SM</a:t>
                      </a:r>
                    </a:p>
                    <a:p>
                      <a:endParaRPr lang="en-US" sz="1600" dirty="0" smtClean="0"/>
                    </a:p>
                  </a:txBody>
                  <a:tcPr/>
                </a:tc>
                <a:tc>
                  <a:txBody>
                    <a:bodyPr/>
                    <a:lstStyle/>
                    <a:p>
                      <a:r>
                        <a:rPr lang="en-US" sz="1600" dirty="0" smtClean="0"/>
                        <a:t>LPCM</a:t>
                      </a:r>
                    </a:p>
                    <a:p>
                      <a:endParaRPr lang="en-US" sz="1600" dirty="0" smtClean="0"/>
                    </a:p>
                  </a:txBody>
                  <a:tcPr/>
                </a:tc>
                <a:tc>
                  <a:txBody>
                    <a:bodyPr/>
                    <a:lstStyle/>
                    <a:p>
                      <a:pPr algn="ctr"/>
                      <a:r>
                        <a:rPr lang="en-US" sz="2000" b="1" dirty="0" smtClean="0"/>
                        <a:t>See next slide</a:t>
                      </a:r>
                      <a:endParaRPr lang="en-US" sz="2000" b="1" dirty="0"/>
                    </a:p>
                  </a:txBody>
                  <a:tcPr/>
                </a:tc>
              </a:tr>
              <a:tr h="2406555">
                <a:tc>
                  <a:txBody>
                    <a:bodyPr/>
                    <a:lstStyle/>
                    <a:p>
                      <a:endParaRPr lang="en-US" sz="1600" b="1" dirty="0" smtClean="0">
                        <a:solidFill>
                          <a:schemeClr val="bg1"/>
                        </a:solidFill>
                      </a:endParaRPr>
                    </a:p>
                    <a:p>
                      <a:endParaRPr lang="en-US" sz="1600" b="1" dirty="0" smtClean="0">
                        <a:solidFill>
                          <a:schemeClr val="bg1"/>
                        </a:solidFill>
                      </a:endParaRPr>
                    </a:p>
                    <a:p>
                      <a:r>
                        <a:rPr lang="en-US" sz="1600" b="1" dirty="0" smtClean="0">
                          <a:solidFill>
                            <a:schemeClr val="bg1"/>
                          </a:solidFill>
                        </a:rPr>
                        <a:t>Mobile </a:t>
                      </a:r>
                    </a:p>
                    <a:p>
                      <a:r>
                        <a:rPr lang="en-US" sz="1600" b="1" dirty="0" smtClean="0">
                          <a:solidFill>
                            <a:schemeClr val="bg1"/>
                          </a:solidFill>
                        </a:rPr>
                        <a:t>(MHD)</a:t>
                      </a:r>
                      <a:endParaRPr lang="en-US" sz="1600" b="1" dirty="0">
                        <a:solidFill>
                          <a:schemeClr val="bg1"/>
                        </a:solidFill>
                      </a:endParaRPr>
                    </a:p>
                  </a:txBody>
                  <a:tcPr>
                    <a:solidFill>
                      <a:schemeClr val="accent1"/>
                    </a:solidFill>
                  </a:tcPr>
                </a:tc>
                <a:tc>
                  <a:txBody>
                    <a:bodyPr/>
                    <a:lstStyle/>
                    <a:p>
                      <a:r>
                        <a:rPr lang="en-US" sz="1600" dirty="0" smtClean="0"/>
                        <a:t>JPEG_SM</a:t>
                      </a:r>
                    </a:p>
                    <a:p>
                      <a:endParaRPr lang="en-US" sz="1600" dirty="0" smtClean="0"/>
                    </a:p>
                    <a:p>
                      <a:pPr algn="ctr"/>
                      <a:endParaRPr lang="en-US" sz="1600" dirty="0"/>
                    </a:p>
                  </a:txBody>
                  <a:tcPr>
                    <a:solidFill>
                      <a:schemeClr val="accent2">
                        <a:lumMod val="40000"/>
                        <a:lumOff val="60000"/>
                      </a:schemeClr>
                    </a:solidFill>
                  </a:tcPr>
                </a:tc>
                <a:tc>
                  <a:txBody>
                    <a:bodyPr/>
                    <a:lstStyle/>
                    <a:p>
                      <a:r>
                        <a:rPr lang="en-US" sz="1600" dirty="0" smtClean="0"/>
                        <a:t>Server</a:t>
                      </a:r>
                      <a:r>
                        <a:rPr lang="en-US" sz="1600" baseline="0" dirty="0" smtClean="0"/>
                        <a:t> must expose content with at least ONE of these profiles:</a:t>
                      </a:r>
                    </a:p>
                    <a:p>
                      <a:r>
                        <a:rPr lang="en-US" sz="1600" baseline="0" dirty="0" smtClean="0"/>
                        <a:t>Receivers must decode and render content </a:t>
                      </a:r>
                      <a:r>
                        <a:rPr lang="en-US" sz="1600" baseline="0" dirty="0" err="1" smtClean="0"/>
                        <a:t>inALL</a:t>
                      </a:r>
                      <a:r>
                        <a:rPr lang="en-US" sz="1600" baseline="0" dirty="0" smtClean="0"/>
                        <a:t> of these profiles:</a:t>
                      </a:r>
                    </a:p>
                    <a:p>
                      <a:endParaRPr lang="en-US" sz="1600" baseline="0" dirty="0" smtClean="0"/>
                    </a:p>
                    <a:p>
                      <a:r>
                        <a:rPr lang="en-US" sz="1600" baseline="0" dirty="0" smtClean="0"/>
                        <a:t>AAC_ISO_320</a:t>
                      </a:r>
                    </a:p>
                    <a:p>
                      <a:r>
                        <a:rPr lang="en-US" sz="1600" baseline="0" dirty="0" smtClean="0"/>
                        <a:t>MP3</a:t>
                      </a:r>
                    </a:p>
                  </a:txBody>
                  <a:tcPr>
                    <a:solidFill>
                      <a:schemeClr val="accent2">
                        <a:lumMod val="40000"/>
                        <a:lumOff val="60000"/>
                      </a:schemeClr>
                    </a:solidFill>
                  </a:tcPr>
                </a:tc>
                <a:tc>
                  <a:txBody>
                    <a:bodyPr/>
                    <a:lstStyle/>
                    <a:p>
                      <a:r>
                        <a:rPr lang="en-US" sz="1600" dirty="0" smtClean="0"/>
                        <a:t>AVC_MP4_BL_CIF15_AAC_520</a:t>
                      </a:r>
                    </a:p>
                  </a:txBody>
                  <a:tcPr>
                    <a:solidFill>
                      <a:schemeClr val="accent2">
                        <a:lumMod val="40000"/>
                        <a:lumOff val="60000"/>
                      </a:schemeClr>
                    </a:solidFill>
                  </a:tcPr>
                </a:tc>
              </a:tr>
            </a:tbl>
          </a:graphicData>
        </a:graphic>
      </p:graphicFrame>
      <p:sp>
        <p:nvSpPr>
          <p:cNvPr id="5" name="TextBox 4"/>
          <p:cNvSpPr txBox="1"/>
          <p:nvPr/>
        </p:nvSpPr>
        <p:spPr>
          <a:xfrm>
            <a:off x="890016" y="5084064"/>
            <a:ext cx="7022372" cy="646331"/>
          </a:xfrm>
          <a:prstGeom prst="rect">
            <a:avLst/>
          </a:prstGeom>
          <a:noFill/>
        </p:spPr>
        <p:txBody>
          <a:bodyPr wrap="none" rtlCol="0">
            <a:spAutoFit/>
          </a:bodyPr>
          <a:lstStyle/>
          <a:p>
            <a:r>
              <a:rPr lang="en-US" dirty="0" smtClean="0"/>
              <a:t>For certification devices select the Home, Mobile or both categories</a:t>
            </a:r>
          </a:p>
          <a:p>
            <a:r>
              <a:rPr lang="en-US" dirty="0" smtClean="0"/>
              <a:t>For certification devices select the Image, Audio,  A/V, or any combinations</a:t>
            </a:r>
            <a:endParaRPr 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28600"/>
            <a:ext cx="8515350" cy="757130"/>
          </a:xfrm>
        </p:spPr>
        <p:txBody>
          <a:bodyPr/>
          <a:lstStyle/>
          <a:p>
            <a:r>
              <a:rPr lang="en-US" dirty="0" smtClean="0"/>
              <a:t>Required A/V Profiles (HND)</a:t>
            </a:r>
            <a:endParaRPr lang="en-US" dirty="0"/>
          </a:p>
        </p:txBody>
      </p:sp>
      <p:graphicFrame>
        <p:nvGraphicFramePr>
          <p:cNvPr id="4" name="Content Placeholder 6"/>
          <p:cNvGraphicFramePr>
            <a:graphicFrameLocks/>
          </p:cNvGraphicFramePr>
          <p:nvPr/>
        </p:nvGraphicFramePr>
        <p:xfrm>
          <a:off x="368808" y="1338072"/>
          <a:ext cx="8567928" cy="3864595"/>
        </p:xfrm>
        <a:graphic>
          <a:graphicData uri="http://schemas.openxmlformats.org/drawingml/2006/table">
            <a:tbl>
              <a:tblPr firstRow="1" bandRow="1">
                <a:tableStyleId>{5C22544A-7EE6-4342-B048-85BDC9FD1C3A}</a:tableStyleId>
              </a:tblPr>
              <a:tblGrid>
                <a:gridCol w="886968"/>
                <a:gridCol w="3714327"/>
                <a:gridCol w="3966633"/>
              </a:tblGrid>
              <a:tr h="832104">
                <a:tc>
                  <a:txBody>
                    <a:bodyPr/>
                    <a:lstStyle/>
                    <a:p>
                      <a:endParaRPr lang="en-US" sz="1600" dirty="0" smtClean="0">
                        <a:solidFill>
                          <a:schemeClr val="bg1"/>
                        </a:solidFill>
                      </a:endParaRPr>
                    </a:p>
                    <a:p>
                      <a:endParaRPr lang="en-US" sz="1600" dirty="0">
                        <a:solidFill>
                          <a:schemeClr val="bg1"/>
                        </a:solidFill>
                      </a:endParaRPr>
                    </a:p>
                  </a:txBody>
                  <a:tcPr/>
                </a:tc>
                <a:tc>
                  <a:txBody>
                    <a:bodyPr/>
                    <a:lstStyle/>
                    <a:p>
                      <a:r>
                        <a:rPr lang="en-US" sz="1400" dirty="0" smtClean="0">
                          <a:solidFill>
                            <a:schemeClr val="bg1"/>
                          </a:solidFill>
                        </a:rPr>
                        <a:t>Servers must be capable of exposing content with</a:t>
                      </a:r>
                      <a:r>
                        <a:rPr lang="en-US" sz="1400" baseline="0" dirty="0" smtClean="0">
                          <a:solidFill>
                            <a:schemeClr val="bg1"/>
                          </a:solidFill>
                        </a:rPr>
                        <a:t> </a:t>
                      </a:r>
                      <a:r>
                        <a:rPr lang="en-US" sz="1400" dirty="0" smtClean="0">
                          <a:solidFill>
                            <a:schemeClr val="bg1"/>
                          </a:solidFill>
                        </a:rPr>
                        <a:t>at</a:t>
                      </a:r>
                      <a:r>
                        <a:rPr lang="en-US" sz="1400" baseline="0" dirty="0" smtClean="0">
                          <a:solidFill>
                            <a:schemeClr val="bg1"/>
                          </a:solidFill>
                        </a:rPr>
                        <a:t> least ONE of these profiles</a:t>
                      </a:r>
                      <a:endParaRPr lang="en-US" sz="1400" dirty="0">
                        <a:solidFill>
                          <a:schemeClr val="bg1"/>
                        </a:solidFill>
                      </a:endParaRPr>
                    </a:p>
                  </a:txBody>
                  <a:tcPr/>
                </a:tc>
                <a:tc>
                  <a:txBody>
                    <a:bodyPr/>
                    <a:lstStyle/>
                    <a:p>
                      <a:r>
                        <a:rPr lang="en-US" sz="1400" dirty="0" smtClean="0">
                          <a:solidFill>
                            <a:schemeClr val="bg1"/>
                          </a:solidFill>
                        </a:rPr>
                        <a:t>Receivers must decode</a:t>
                      </a:r>
                      <a:r>
                        <a:rPr lang="en-US" sz="1400" baseline="0" dirty="0" smtClean="0">
                          <a:solidFill>
                            <a:schemeClr val="bg1"/>
                          </a:solidFill>
                        </a:rPr>
                        <a:t> </a:t>
                      </a:r>
                      <a:r>
                        <a:rPr lang="en-US" sz="1400" dirty="0" smtClean="0">
                          <a:solidFill>
                            <a:schemeClr val="bg1"/>
                          </a:solidFill>
                        </a:rPr>
                        <a:t>and render</a:t>
                      </a:r>
                      <a:r>
                        <a:rPr lang="en-US" sz="1400" baseline="0" dirty="0" smtClean="0">
                          <a:solidFill>
                            <a:schemeClr val="bg1"/>
                          </a:solidFill>
                        </a:rPr>
                        <a:t> </a:t>
                      </a:r>
                      <a:r>
                        <a:rPr lang="en-US" sz="1400" dirty="0" smtClean="0">
                          <a:solidFill>
                            <a:schemeClr val="bg1"/>
                          </a:solidFill>
                        </a:rPr>
                        <a:t>content in</a:t>
                      </a:r>
                      <a:r>
                        <a:rPr lang="en-US" sz="1400" baseline="0" dirty="0" smtClean="0">
                          <a:solidFill>
                            <a:schemeClr val="bg1"/>
                          </a:solidFill>
                        </a:rPr>
                        <a:t> </a:t>
                      </a:r>
                      <a:r>
                        <a:rPr lang="en-US" sz="1400" dirty="0" smtClean="0">
                          <a:solidFill>
                            <a:schemeClr val="bg1"/>
                          </a:solidFill>
                        </a:rPr>
                        <a:t>ALL of these profiles</a:t>
                      </a:r>
                      <a:endParaRPr lang="en-US" sz="1400" dirty="0">
                        <a:solidFill>
                          <a:schemeClr val="bg1"/>
                        </a:solidFill>
                      </a:endParaRPr>
                    </a:p>
                  </a:txBody>
                  <a:tcPr/>
                </a:tc>
              </a:tr>
              <a:tr h="563611">
                <a:tc>
                  <a:txBody>
                    <a:bodyPr/>
                    <a:lstStyle/>
                    <a:p>
                      <a:r>
                        <a:rPr lang="en-US" dirty="0" smtClean="0"/>
                        <a:t>US</a:t>
                      </a:r>
                      <a:endParaRPr lang="en-US" dirty="0"/>
                    </a:p>
                  </a:txBody>
                  <a:tcPr/>
                </a:tc>
                <a:tc gridSpan="2">
                  <a:txBody>
                    <a:bodyPr/>
                    <a:lstStyle/>
                    <a:p>
                      <a:pPr algn="l"/>
                      <a:r>
                        <a:rPr lang="en-US" sz="1600" dirty="0" smtClean="0"/>
                        <a:t>MPEG_TS_SD_NA</a:t>
                      </a:r>
                      <a:r>
                        <a:rPr lang="en-US" sz="1600" baseline="0" dirty="0" smtClean="0"/>
                        <a:t> ,   MPEG_TS_SD_NA_T ,   MPEG_TS_SD_NA_ISO, </a:t>
                      </a:r>
                      <a:r>
                        <a:rPr lang="en-US" sz="1600" dirty="0" smtClean="0"/>
                        <a:t>MPEG_PS_NTSC</a:t>
                      </a:r>
                    </a:p>
                    <a:p>
                      <a:pPr algn="ctr"/>
                      <a:endParaRPr lang="en-US" sz="1600" dirty="0" smtClean="0"/>
                    </a:p>
                  </a:txBody>
                  <a:tcPr/>
                </a:tc>
                <a:tc hMerge="1">
                  <a:txBody>
                    <a:bodyPr/>
                    <a:lstStyle/>
                    <a:p>
                      <a:endParaRPr lang="en-US" dirty="0"/>
                    </a:p>
                  </a:txBody>
                  <a:tcPr/>
                </a:tc>
              </a:tr>
              <a:tr h="563611">
                <a:tc>
                  <a:txBody>
                    <a:bodyPr/>
                    <a:lstStyle/>
                    <a:p>
                      <a:r>
                        <a:rPr lang="en-US" dirty="0" smtClean="0"/>
                        <a:t>Japan</a:t>
                      </a:r>
                      <a:endParaRPr lang="en-US" dirty="0"/>
                    </a:p>
                  </a:txBody>
                  <a:tcPr/>
                </a:tc>
                <a:tc gridSpan="2">
                  <a:txBody>
                    <a:bodyPr/>
                    <a:lstStyle/>
                    <a:p>
                      <a:pPr algn="l"/>
                      <a:r>
                        <a:rPr lang="en-US" sz="1600" dirty="0" smtClean="0"/>
                        <a:t>MPEG_TS_JP_T ,</a:t>
                      </a:r>
                      <a:r>
                        <a:rPr lang="en-US" sz="1600" baseline="0" dirty="0" smtClean="0"/>
                        <a:t>  </a:t>
                      </a:r>
                      <a:r>
                        <a:rPr lang="en-US" sz="1600" dirty="0" smtClean="0"/>
                        <a:t>MPEG_PS_NTSC</a:t>
                      </a:r>
                      <a:endParaRPr lang="en-US" sz="1600" dirty="0"/>
                    </a:p>
                  </a:txBody>
                  <a:tcPr/>
                </a:tc>
                <a:tc hMerge="1">
                  <a:txBody>
                    <a:bodyPr/>
                    <a:lstStyle/>
                    <a:p>
                      <a:endParaRPr lang="en-US" dirty="0"/>
                    </a:p>
                  </a:txBody>
                  <a:tcPr/>
                </a:tc>
              </a:tr>
              <a:tr h="563611">
                <a:tc>
                  <a:txBody>
                    <a:bodyPr/>
                    <a:lstStyle/>
                    <a:p>
                      <a:r>
                        <a:rPr lang="en-US" dirty="0" smtClean="0"/>
                        <a:t>Europe</a:t>
                      </a:r>
                      <a:endParaRPr lang="en-US" dirty="0"/>
                    </a:p>
                  </a:txBody>
                  <a:tcPr/>
                </a:tc>
                <a:tc gridSpan="2">
                  <a:txBody>
                    <a:bodyPr/>
                    <a:lstStyle/>
                    <a:p>
                      <a:pPr algn="l"/>
                      <a:r>
                        <a:rPr lang="en-US" sz="1600" baseline="0" dirty="0" smtClean="0"/>
                        <a:t>MPEG_TS_SD_EU,  MPEG_TS_SD_EU_T,   MPEG_TS_SD_EU_ISO,   MPEG_PS_PAL</a:t>
                      </a:r>
                    </a:p>
                    <a:p>
                      <a:pPr algn="ctr"/>
                      <a:endParaRPr lang="en-US" sz="1600" baseline="0" dirty="0" smtClean="0"/>
                    </a:p>
                    <a:p>
                      <a:pPr algn="ctr"/>
                      <a:endParaRPr lang="en-US" sz="1600" dirty="0" smtClean="0"/>
                    </a:p>
                  </a:txBody>
                  <a:tcPr/>
                </a:tc>
                <a:tc hMerge="1">
                  <a:txBody>
                    <a:bodyPr/>
                    <a:lstStyle/>
                    <a:p>
                      <a:endParaRPr lang="en-US" dirty="0"/>
                    </a:p>
                  </a:txBody>
                  <a:tcPr/>
                </a:tc>
              </a:tr>
              <a:tr h="563611">
                <a:tc>
                  <a:txBody>
                    <a:bodyPr/>
                    <a:lstStyle/>
                    <a:p>
                      <a:r>
                        <a:rPr lang="en-US" dirty="0" smtClean="0"/>
                        <a:t>Korea</a:t>
                      </a:r>
                      <a:endParaRPr lang="en-U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MPEG_TS_SD_KO</a:t>
                      </a:r>
                      <a:r>
                        <a:rPr lang="en-US" sz="1600" baseline="0" dirty="0" smtClean="0"/>
                        <a:t>,   MPEG_TS_SD_KO_T ,   MPEG_TS_SD_KO_ISO,   </a:t>
                      </a:r>
                      <a:r>
                        <a:rPr lang="en-US" sz="1600" dirty="0" smtClean="0"/>
                        <a:t>MPEG_PS_NTSC</a:t>
                      </a:r>
                    </a:p>
                    <a:p>
                      <a:pPr algn="ctr"/>
                      <a:endParaRPr lang="en-US" sz="1600" dirty="0" smtClean="0"/>
                    </a:p>
                  </a:txBody>
                  <a:tcPr/>
                </a:tc>
                <a:tc hMerge="1">
                  <a:txBody>
                    <a:bodyPr/>
                    <a:lstStyle/>
                    <a:p>
                      <a:endParaRPr lang="en-US" dirty="0"/>
                    </a:p>
                  </a:txBody>
                  <a:tcPr/>
                </a:tc>
              </a:tr>
            </a:tbl>
          </a:graphicData>
        </a:graphic>
      </p:graphicFrame>
      <p:sp>
        <p:nvSpPr>
          <p:cNvPr id="5" name="TextBox 4"/>
          <p:cNvSpPr txBox="1"/>
          <p:nvPr/>
        </p:nvSpPr>
        <p:spPr>
          <a:xfrm>
            <a:off x="426720" y="5425440"/>
            <a:ext cx="5035033" cy="369332"/>
          </a:xfrm>
          <a:prstGeom prst="rect">
            <a:avLst/>
          </a:prstGeom>
          <a:noFill/>
        </p:spPr>
        <p:txBody>
          <a:bodyPr wrap="none" rtlCol="0">
            <a:spAutoFit/>
          </a:bodyPr>
          <a:lstStyle/>
          <a:p>
            <a:r>
              <a:rPr lang="en-US" dirty="0" smtClean="0"/>
              <a:t>For certification devices select one or more regions</a:t>
            </a:r>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22604" y="1073888"/>
            <a:ext cx="3568995" cy="46570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Introduction to DLNA</a:t>
            </a:r>
            <a:endParaRPr lang="en-US" dirty="0"/>
          </a:p>
        </p:txBody>
      </p:sp>
      <p:sp>
        <p:nvSpPr>
          <p:cNvPr id="4" name="Content Placeholder 2"/>
          <p:cNvSpPr>
            <a:spLocks noGrp="1"/>
          </p:cNvSpPr>
          <p:nvPr>
            <p:ph idx="1"/>
          </p:nvPr>
        </p:nvSpPr>
        <p:spPr>
          <a:xfrm>
            <a:off x="251637" y="1026042"/>
            <a:ext cx="5032744" cy="4983163"/>
          </a:xfrm>
        </p:spPr>
        <p:txBody>
          <a:bodyPr>
            <a:noAutofit/>
          </a:bodyPr>
          <a:lstStyle/>
          <a:p>
            <a:r>
              <a:rPr lang="en-US" sz="2000" dirty="0" smtClean="0"/>
              <a:t>Industry consortium</a:t>
            </a:r>
          </a:p>
          <a:p>
            <a:pPr lvl="1"/>
            <a:r>
              <a:rPr lang="en-US" sz="1800" dirty="0" smtClean="0"/>
              <a:t>250+ companies</a:t>
            </a:r>
          </a:p>
          <a:p>
            <a:pPr lvl="1"/>
            <a:r>
              <a:rPr lang="en-US" sz="1800" dirty="0" smtClean="0"/>
              <a:t>Consumer Electronics</a:t>
            </a:r>
          </a:p>
          <a:p>
            <a:pPr lvl="1"/>
            <a:r>
              <a:rPr lang="en-US" sz="1800" dirty="0" smtClean="0"/>
              <a:t>Computing Industry</a:t>
            </a:r>
          </a:p>
          <a:p>
            <a:pPr lvl="1"/>
            <a:r>
              <a:rPr lang="en-US" sz="1800" dirty="0" smtClean="0"/>
              <a:t>Mobile Devices</a:t>
            </a:r>
          </a:p>
          <a:p>
            <a:pPr lvl="1"/>
            <a:r>
              <a:rPr lang="en-US" sz="1800" dirty="0" smtClean="0"/>
              <a:t>Content distributors</a:t>
            </a:r>
          </a:p>
          <a:p>
            <a:pPr lvl="1">
              <a:buNone/>
            </a:pPr>
            <a:endParaRPr lang="en-US" sz="1800" dirty="0" smtClean="0"/>
          </a:p>
          <a:p>
            <a:r>
              <a:rPr lang="en-US" sz="2000" dirty="0" smtClean="0"/>
              <a:t>Goal: Establish an ecosystem of compatible products for networked media devices</a:t>
            </a:r>
          </a:p>
          <a:p>
            <a:pPr>
              <a:buNone/>
            </a:pPr>
            <a:endParaRPr lang="en-US" sz="2000" dirty="0" smtClean="0"/>
          </a:p>
          <a:p>
            <a:r>
              <a:rPr lang="en-US" sz="2000" dirty="0" smtClean="0"/>
              <a:t>Develops standards-based specifications: “DLNA Guidelines”</a:t>
            </a:r>
          </a:p>
        </p:txBody>
      </p:sp>
      <p:pic>
        <p:nvPicPr>
          <p:cNvPr id="7" name="Picture 2" descr="C:\ZWORKDIR\HOMENET\Presentations\DLNA-Tutorial\Logos\access.gif"/>
          <p:cNvPicPr>
            <a:picLocks noChangeAspect="1" noChangeArrowheads="1"/>
          </p:cNvPicPr>
          <p:nvPr/>
        </p:nvPicPr>
        <p:blipFill>
          <a:blip r:embed="rId3"/>
          <a:srcRect/>
          <a:stretch>
            <a:fillRect/>
          </a:stretch>
        </p:blipFill>
        <p:spPr bwMode="auto">
          <a:xfrm>
            <a:off x="6733709" y="1079572"/>
            <a:ext cx="1019175" cy="476250"/>
          </a:xfrm>
          <a:prstGeom prst="rect">
            <a:avLst/>
          </a:prstGeom>
          <a:noFill/>
        </p:spPr>
      </p:pic>
      <p:pic>
        <p:nvPicPr>
          <p:cNvPr id="8" name="Picture 3" descr="C:\ZWORKDIR\HOMENET\Presentations\DLNA-Tutorial\Logos\amd.jpg"/>
          <p:cNvPicPr>
            <a:picLocks noChangeAspect="1" noChangeArrowheads="1"/>
          </p:cNvPicPr>
          <p:nvPr/>
        </p:nvPicPr>
        <p:blipFill>
          <a:blip r:embed="rId4"/>
          <a:srcRect/>
          <a:stretch>
            <a:fillRect/>
          </a:stretch>
        </p:blipFill>
        <p:spPr bwMode="auto">
          <a:xfrm>
            <a:off x="7834424" y="1119962"/>
            <a:ext cx="1019175" cy="476250"/>
          </a:xfrm>
          <a:prstGeom prst="rect">
            <a:avLst/>
          </a:prstGeom>
          <a:noFill/>
        </p:spPr>
      </p:pic>
      <p:pic>
        <p:nvPicPr>
          <p:cNvPr id="9" name="Picture 4" descr="C:\ZWORKDIR\HOMENET\Presentations\DLNA-Tutorial\Logos\awox.gif"/>
          <p:cNvPicPr>
            <a:picLocks noChangeAspect="1" noChangeArrowheads="1"/>
          </p:cNvPicPr>
          <p:nvPr/>
        </p:nvPicPr>
        <p:blipFill>
          <a:blip r:embed="rId5"/>
          <a:srcRect/>
          <a:stretch>
            <a:fillRect/>
          </a:stretch>
        </p:blipFill>
        <p:spPr bwMode="auto">
          <a:xfrm>
            <a:off x="6774711" y="2163726"/>
            <a:ext cx="1019175" cy="476250"/>
          </a:xfrm>
          <a:prstGeom prst="rect">
            <a:avLst/>
          </a:prstGeom>
          <a:noFill/>
        </p:spPr>
      </p:pic>
      <p:pic>
        <p:nvPicPr>
          <p:cNvPr id="10" name="Picture 5" descr="C:\ZWORKDIR\HOMENET\Presentations\DLNA-Tutorial\Logos\broadcom.jpg"/>
          <p:cNvPicPr>
            <a:picLocks noChangeAspect="1" noChangeArrowheads="1"/>
          </p:cNvPicPr>
          <p:nvPr/>
        </p:nvPicPr>
        <p:blipFill>
          <a:blip r:embed="rId6"/>
          <a:srcRect/>
          <a:stretch>
            <a:fillRect/>
          </a:stretch>
        </p:blipFill>
        <p:spPr bwMode="auto">
          <a:xfrm>
            <a:off x="6787116" y="1559442"/>
            <a:ext cx="1019175" cy="476250"/>
          </a:xfrm>
          <a:prstGeom prst="rect">
            <a:avLst/>
          </a:prstGeom>
          <a:noFill/>
        </p:spPr>
      </p:pic>
      <p:pic>
        <p:nvPicPr>
          <p:cNvPr id="11" name="Picture 6" descr="C:\ZWORKDIR\HOMENET\Presentations\DLNA-Tutorial\Logos\cisco.gif"/>
          <p:cNvPicPr>
            <a:picLocks noChangeAspect="1" noChangeArrowheads="1"/>
          </p:cNvPicPr>
          <p:nvPr/>
        </p:nvPicPr>
        <p:blipFill>
          <a:blip r:embed="rId7"/>
          <a:srcRect/>
          <a:stretch>
            <a:fillRect/>
          </a:stretch>
        </p:blipFill>
        <p:spPr bwMode="auto">
          <a:xfrm>
            <a:off x="7846828" y="1536405"/>
            <a:ext cx="1019175" cy="476250"/>
          </a:xfrm>
          <a:prstGeom prst="rect">
            <a:avLst/>
          </a:prstGeom>
          <a:noFill/>
        </p:spPr>
      </p:pic>
      <p:pic>
        <p:nvPicPr>
          <p:cNvPr id="12" name="Picture 7" descr="C:\ZWORKDIR\HOMENET\Presentations\DLNA-Tutorial\Logos\comcast.jpg"/>
          <p:cNvPicPr>
            <a:picLocks noChangeAspect="1" noChangeArrowheads="1"/>
          </p:cNvPicPr>
          <p:nvPr/>
        </p:nvPicPr>
        <p:blipFill>
          <a:blip r:embed="rId8"/>
          <a:srcRect/>
          <a:stretch>
            <a:fillRect/>
          </a:stretch>
        </p:blipFill>
        <p:spPr bwMode="auto">
          <a:xfrm>
            <a:off x="7829107" y="2186763"/>
            <a:ext cx="1019175" cy="476250"/>
          </a:xfrm>
          <a:prstGeom prst="rect">
            <a:avLst/>
          </a:prstGeom>
          <a:noFill/>
        </p:spPr>
      </p:pic>
      <p:pic>
        <p:nvPicPr>
          <p:cNvPr id="13" name="Picture 8" descr="C:\ZWORKDIR\HOMENET\Presentations\DLNA-Tutorial\Logos\DigiOn_logo.jpg"/>
          <p:cNvPicPr>
            <a:picLocks noChangeAspect="1" noChangeArrowheads="1"/>
          </p:cNvPicPr>
          <p:nvPr/>
        </p:nvPicPr>
        <p:blipFill>
          <a:blip r:embed="rId9"/>
          <a:srcRect/>
          <a:stretch>
            <a:fillRect/>
          </a:stretch>
        </p:blipFill>
        <p:spPr bwMode="auto">
          <a:xfrm>
            <a:off x="6811925" y="2741428"/>
            <a:ext cx="1019175" cy="476250"/>
          </a:xfrm>
          <a:prstGeom prst="rect">
            <a:avLst/>
          </a:prstGeom>
          <a:noFill/>
        </p:spPr>
      </p:pic>
      <p:pic>
        <p:nvPicPr>
          <p:cNvPr id="14" name="Picture 9" descr="C:\ZWORKDIR\HOMENET\Presentations\DLNA-Tutorial\Logos\hp.gif"/>
          <p:cNvPicPr>
            <a:picLocks noChangeAspect="1" noChangeArrowheads="1"/>
          </p:cNvPicPr>
          <p:nvPr/>
        </p:nvPicPr>
        <p:blipFill>
          <a:blip r:embed="rId10"/>
          <a:srcRect/>
          <a:stretch>
            <a:fillRect/>
          </a:stretch>
        </p:blipFill>
        <p:spPr bwMode="auto">
          <a:xfrm>
            <a:off x="7846828" y="2707758"/>
            <a:ext cx="1019175" cy="476250"/>
          </a:xfrm>
          <a:prstGeom prst="rect">
            <a:avLst/>
          </a:prstGeom>
          <a:noFill/>
        </p:spPr>
      </p:pic>
      <p:pic>
        <p:nvPicPr>
          <p:cNvPr id="15" name="Picture 10" descr="C:\ZWORKDIR\HOMENET\Presentations\DLNA-Tutorial\Logos\huawei.gif"/>
          <p:cNvPicPr>
            <a:picLocks noChangeAspect="1" noChangeArrowheads="1"/>
          </p:cNvPicPr>
          <p:nvPr/>
        </p:nvPicPr>
        <p:blipFill>
          <a:blip r:embed="rId11"/>
          <a:srcRect/>
          <a:stretch>
            <a:fillRect/>
          </a:stretch>
        </p:blipFill>
        <p:spPr bwMode="auto">
          <a:xfrm>
            <a:off x="6881037" y="3195083"/>
            <a:ext cx="1019175" cy="476250"/>
          </a:xfrm>
          <a:prstGeom prst="rect">
            <a:avLst/>
          </a:prstGeom>
          <a:noFill/>
        </p:spPr>
      </p:pic>
      <p:pic>
        <p:nvPicPr>
          <p:cNvPr id="16" name="Picture 11" descr="C:\ZWORKDIR\HOMENET\Presentations\DLNA-Tutorial\Logos\ibm.gif"/>
          <p:cNvPicPr>
            <a:picLocks noChangeAspect="1" noChangeArrowheads="1"/>
          </p:cNvPicPr>
          <p:nvPr/>
        </p:nvPicPr>
        <p:blipFill>
          <a:blip r:embed="rId12"/>
          <a:srcRect/>
          <a:stretch>
            <a:fillRect/>
          </a:stretch>
        </p:blipFill>
        <p:spPr bwMode="auto">
          <a:xfrm>
            <a:off x="7885814" y="3175590"/>
            <a:ext cx="1019175" cy="476250"/>
          </a:xfrm>
          <a:prstGeom prst="rect">
            <a:avLst/>
          </a:prstGeom>
          <a:noFill/>
        </p:spPr>
      </p:pic>
      <p:pic>
        <p:nvPicPr>
          <p:cNvPr id="17" name="Picture 12" descr="C:\ZWORKDIR\HOMENET\Presentations\DLNA-Tutorial\Logos\intel.gif"/>
          <p:cNvPicPr>
            <a:picLocks noChangeAspect="1" noChangeArrowheads="1"/>
          </p:cNvPicPr>
          <p:nvPr/>
        </p:nvPicPr>
        <p:blipFill>
          <a:blip r:embed="rId13"/>
          <a:srcRect/>
          <a:stretch>
            <a:fillRect/>
          </a:stretch>
        </p:blipFill>
        <p:spPr bwMode="auto">
          <a:xfrm>
            <a:off x="6858000" y="3760381"/>
            <a:ext cx="1019175" cy="476250"/>
          </a:xfrm>
          <a:prstGeom prst="rect">
            <a:avLst/>
          </a:prstGeom>
          <a:noFill/>
        </p:spPr>
      </p:pic>
      <p:pic>
        <p:nvPicPr>
          <p:cNvPr id="18" name="Picture 13" descr="C:\ZWORKDIR\HOMENET\Presentations\DLNA-Tutorial\Logos\kenwood.gif"/>
          <p:cNvPicPr>
            <a:picLocks noChangeAspect="1" noChangeArrowheads="1"/>
          </p:cNvPicPr>
          <p:nvPr/>
        </p:nvPicPr>
        <p:blipFill>
          <a:blip r:embed="rId14"/>
          <a:srcRect/>
          <a:stretch>
            <a:fillRect/>
          </a:stretch>
        </p:blipFill>
        <p:spPr bwMode="auto">
          <a:xfrm>
            <a:off x="7848599" y="3739117"/>
            <a:ext cx="1019175" cy="476250"/>
          </a:xfrm>
          <a:prstGeom prst="rect">
            <a:avLst/>
          </a:prstGeom>
          <a:noFill/>
        </p:spPr>
      </p:pic>
      <p:pic>
        <p:nvPicPr>
          <p:cNvPr id="19" name="Picture 14" descr="C:\ZWORKDIR\HOMENET\Presentations\DLNA-Tutorial\Logos\lenovo.gif"/>
          <p:cNvPicPr>
            <a:picLocks noChangeAspect="1" noChangeArrowheads="1"/>
          </p:cNvPicPr>
          <p:nvPr/>
        </p:nvPicPr>
        <p:blipFill>
          <a:blip r:embed="rId15"/>
          <a:srcRect/>
          <a:stretch>
            <a:fillRect/>
          </a:stretch>
        </p:blipFill>
        <p:spPr bwMode="auto">
          <a:xfrm>
            <a:off x="6875720" y="4247706"/>
            <a:ext cx="1019175" cy="476250"/>
          </a:xfrm>
          <a:prstGeom prst="rect">
            <a:avLst/>
          </a:prstGeom>
          <a:noFill/>
        </p:spPr>
      </p:pic>
      <p:pic>
        <p:nvPicPr>
          <p:cNvPr id="20" name="Picture 15" descr="C:\ZWORKDIR\HOMENET\Presentations\DLNA-Tutorial\Logos\LG-Electronics.jpg"/>
          <p:cNvPicPr>
            <a:picLocks noChangeAspect="1" noChangeArrowheads="1"/>
          </p:cNvPicPr>
          <p:nvPr/>
        </p:nvPicPr>
        <p:blipFill>
          <a:blip r:embed="rId16"/>
          <a:srcRect/>
          <a:stretch>
            <a:fillRect/>
          </a:stretch>
        </p:blipFill>
        <p:spPr bwMode="auto">
          <a:xfrm>
            <a:off x="7857461" y="4215810"/>
            <a:ext cx="1019175" cy="476250"/>
          </a:xfrm>
          <a:prstGeom prst="rect">
            <a:avLst/>
          </a:prstGeom>
          <a:noFill/>
        </p:spPr>
      </p:pic>
      <p:pic>
        <p:nvPicPr>
          <p:cNvPr id="21" name="Picture 16" descr="C:\ZWORKDIR\HOMENET\Presentations\DLNA-Tutorial\Logos\microsoft.gif"/>
          <p:cNvPicPr>
            <a:picLocks noChangeAspect="1" noChangeArrowheads="1"/>
          </p:cNvPicPr>
          <p:nvPr/>
        </p:nvPicPr>
        <p:blipFill>
          <a:blip r:embed="rId17"/>
          <a:srcRect/>
          <a:stretch>
            <a:fillRect/>
          </a:stretch>
        </p:blipFill>
        <p:spPr bwMode="auto">
          <a:xfrm>
            <a:off x="6866861" y="5096539"/>
            <a:ext cx="1019175" cy="476250"/>
          </a:xfrm>
          <a:prstGeom prst="rect">
            <a:avLst/>
          </a:prstGeom>
          <a:noFill/>
        </p:spPr>
      </p:pic>
      <p:pic>
        <p:nvPicPr>
          <p:cNvPr id="22" name="Picture 17" descr="C:\ZWORKDIR\HOMENET\Presentations\DLNA-Tutorial\Logos\MVSN_Logo_107x50.jpg"/>
          <p:cNvPicPr>
            <a:picLocks noChangeAspect="1" noChangeArrowheads="1"/>
          </p:cNvPicPr>
          <p:nvPr/>
        </p:nvPicPr>
        <p:blipFill>
          <a:blip r:embed="rId18"/>
          <a:srcRect/>
          <a:stretch>
            <a:fillRect/>
          </a:stretch>
        </p:blipFill>
        <p:spPr bwMode="auto">
          <a:xfrm>
            <a:off x="6881037" y="4694274"/>
            <a:ext cx="1040725" cy="487363"/>
          </a:xfrm>
          <a:prstGeom prst="rect">
            <a:avLst/>
          </a:prstGeom>
          <a:noFill/>
        </p:spPr>
      </p:pic>
      <p:pic>
        <p:nvPicPr>
          <p:cNvPr id="23" name="Picture 18" descr="C:\ZWORKDIR\HOMENET\Presentations\DLNA-Tutorial\Logos\motorola.gif"/>
          <p:cNvPicPr>
            <a:picLocks noChangeAspect="1" noChangeArrowheads="1"/>
          </p:cNvPicPr>
          <p:nvPr/>
        </p:nvPicPr>
        <p:blipFill>
          <a:blip r:embed="rId19"/>
          <a:srcRect/>
          <a:stretch>
            <a:fillRect/>
          </a:stretch>
        </p:blipFill>
        <p:spPr bwMode="auto">
          <a:xfrm>
            <a:off x="7912396" y="4671238"/>
            <a:ext cx="1019175" cy="476250"/>
          </a:xfrm>
          <a:prstGeom prst="rect">
            <a:avLst/>
          </a:prstGeom>
          <a:noFill/>
        </p:spPr>
      </p:pic>
      <p:pic>
        <p:nvPicPr>
          <p:cNvPr id="24" name="Picture 19" descr="C:\ZWORKDIR\HOMENET\Presentations\DLNA-Tutorial\Logos\nokia.gif"/>
          <p:cNvPicPr>
            <a:picLocks noChangeAspect="1" noChangeArrowheads="1"/>
          </p:cNvPicPr>
          <p:nvPr/>
        </p:nvPicPr>
        <p:blipFill>
          <a:blip r:embed="rId20"/>
          <a:srcRect/>
          <a:stretch>
            <a:fillRect/>
          </a:stretch>
        </p:blipFill>
        <p:spPr bwMode="auto">
          <a:xfrm>
            <a:off x="7901763" y="5107172"/>
            <a:ext cx="1019175" cy="476250"/>
          </a:xfrm>
          <a:prstGeom prst="rect">
            <a:avLst/>
          </a:prstGeom>
          <a:noFill/>
        </p:spPr>
      </p:pic>
      <p:pic>
        <p:nvPicPr>
          <p:cNvPr id="25" name="Picture 20" descr="C:\ZWORKDIR\HOMENET\Presentations\DLNA-Tutorial\Logos\nxp_logo.jpg"/>
          <p:cNvPicPr>
            <a:picLocks noChangeAspect="1" noChangeArrowheads="1"/>
          </p:cNvPicPr>
          <p:nvPr/>
        </p:nvPicPr>
        <p:blipFill>
          <a:blip r:embed="rId21"/>
          <a:srcRect/>
          <a:stretch>
            <a:fillRect/>
          </a:stretch>
        </p:blipFill>
        <p:spPr bwMode="auto">
          <a:xfrm>
            <a:off x="5707912" y="1586023"/>
            <a:ext cx="1019175" cy="476250"/>
          </a:xfrm>
          <a:prstGeom prst="rect">
            <a:avLst/>
          </a:prstGeom>
          <a:noFill/>
        </p:spPr>
      </p:pic>
      <p:pic>
        <p:nvPicPr>
          <p:cNvPr id="26" name="Picture 21" descr="C:\ZWORKDIR\HOMENET\Presentations\DLNA-Tutorial\Logos\panasonic.gif"/>
          <p:cNvPicPr>
            <a:picLocks noChangeAspect="1" noChangeArrowheads="1"/>
          </p:cNvPicPr>
          <p:nvPr/>
        </p:nvPicPr>
        <p:blipFill>
          <a:blip r:embed="rId22"/>
          <a:srcRect/>
          <a:stretch>
            <a:fillRect/>
          </a:stretch>
        </p:blipFill>
        <p:spPr bwMode="auto">
          <a:xfrm>
            <a:off x="5785884" y="4765157"/>
            <a:ext cx="1019175" cy="476250"/>
          </a:xfrm>
          <a:prstGeom prst="rect">
            <a:avLst/>
          </a:prstGeom>
          <a:noFill/>
        </p:spPr>
      </p:pic>
      <p:pic>
        <p:nvPicPr>
          <p:cNvPr id="27" name="Picture 22" descr="C:\ZWORKDIR\HOMENET\Presentations\DLNA-Tutorial\Logos\philips.gif"/>
          <p:cNvPicPr>
            <a:picLocks noChangeAspect="1" noChangeArrowheads="1"/>
          </p:cNvPicPr>
          <p:nvPr/>
        </p:nvPicPr>
        <p:blipFill>
          <a:blip r:embed="rId23"/>
          <a:srcRect/>
          <a:stretch>
            <a:fillRect/>
          </a:stretch>
        </p:blipFill>
        <p:spPr bwMode="auto">
          <a:xfrm>
            <a:off x="5796516" y="4221126"/>
            <a:ext cx="1019175" cy="476250"/>
          </a:xfrm>
          <a:prstGeom prst="rect">
            <a:avLst/>
          </a:prstGeom>
          <a:noFill/>
        </p:spPr>
      </p:pic>
      <p:pic>
        <p:nvPicPr>
          <p:cNvPr id="28" name="Picture 23" descr="C:\ZWORKDIR\HOMENET\Presentations\DLNA-Tutorial\Logos\pioneer.gif"/>
          <p:cNvPicPr>
            <a:picLocks noChangeAspect="1" noChangeArrowheads="1"/>
          </p:cNvPicPr>
          <p:nvPr/>
        </p:nvPicPr>
        <p:blipFill>
          <a:blip r:embed="rId24"/>
          <a:srcRect/>
          <a:stretch>
            <a:fillRect/>
          </a:stretch>
        </p:blipFill>
        <p:spPr bwMode="auto">
          <a:xfrm>
            <a:off x="5654749" y="1141228"/>
            <a:ext cx="1019175" cy="476250"/>
          </a:xfrm>
          <a:prstGeom prst="rect">
            <a:avLst/>
          </a:prstGeom>
          <a:noFill/>
        </p:spPr>
      </p:pic>
      <p:pic>
        <p:nvPicPr>
          <p:cNvPr id="29" name="Picture 24" descr="C:\ZWORKDIR\HOMENET\Presentations\DLNA-Tutorial\Logos\samsung.gif"/>
          <p:cNvPicPr>
            <a:picLocks noChangeAspect="1" noChangeArrowheads="1"/>
          </p:cNvPicPr>
          <p:nvPr/>
        </p:nvPicPr>
        <p:blipFill>
          <a:blip r:embed="rId25"/>
          <a:srcRect/>
          <a:stretch>
            <a:fillRect/>
          </a:stretch>
        </p:blipFill>
        <p:spPr bwMode="auto">
          <a:xfrm>
            <a:off x="5690192" y="2746745"/>
            <a:ext cx="1019175" cy="476250"/>
          </a:xfrm>
          <a:prstGeom prst="rect">
            <a:avLst/>
          </a:prstGeom>
          <a:noFill/>
        </p:spPr>
      </p:pic>
      <p:pic>
        <p:nvPicPr>
          <p:cNvPr id="30" name="Picture 25" descr="C:\ZWORKDIR\HOMENET\Presentations\DLNA-Tutorial\Logos\sharp.gif"/>
          <p:cNvPicPr>
            <a:picLocks noChangeAspect="1" noChangeArrowheads="1"/>
          </p:cNvPicPr>
          <p:nvPr/>
        </p:nvPicPr>
        <p:blipFill>
          <a:blip r:embed="rId26"/>
          <a:srcRect/>
          <a:stretch>
            <a:fillRect/>
          </a:stretch>
        </p:blipFill>
        <p:spPr bwMode="auto">
          <a:xfrm>
            <a:off x="5755758" y="2149548"/>
            <a:ext cx="1019175" cy="476250"/>
          </a:xfrm>
          <a:prstGeom prst="rect">
            <a:avLst/>
          </a:prstGeom>
          <a:noFill/>
        </p:spPr>
      </p:pic>
      <p:pic>
        <p:nvPicPr>
          <p:cNvPr id="31" name="Picture 26" descr="C:\ZWORKDIR\HOMENET\Presentations\DLNA-Tutorial\Logos\sony.gif"/>
          <p:cNvPicPr>
            <a:picLocks noChangeAspect="1" noChangeArrowheads="1"/>
          </p:cNvPicPr>
          <p:nvPr/>
        </p:nvPicPr>
        <p:blipFill>
          <a:blip r:embed="rId27"/>
          <a:srcRect/>
          <a:stretch>
            <a:fillRect/>
          </a:stretch>
        </p:blipFill>
        <p:spPr bwMode="auto">
          <a:xfrm>
            <a:off x="5835502" y="3735573"/>
            <a:ext cx="1019175" cy="476250"/>
          </a:xfrm>
          <a:prstGeom prst="rect">
            <a:avLst/>
          </a:prstGeom>
          <a:noFill/>
        </p:spPr>
      </p:pic>
      <p:pic>
        <p:nvPicPr>
          <p:cNvPr id="32" name="Picture 27" descr="C:\ZWORKDIR\HOMENET\Presentations\DLNA-Tutorial\Logos\toshiba.gif"/>
          <p:cNvPicPr>
            <a:picLocks noChangeAspect="1" noChangeArrowheads="1"/>
          </p:cNvPicPr>
          <p:nvPr/>
        </p:nvPicPr>
        <p:blipFill>
          <a:blip r:embed="rId28"/>
          <a:srcRect/>
          <a:stretch>
            <a:fillRect/>
          </a:stretch>
        </p:blipFill>
        <p:spPr bwMode="auto">
          <a:xfrm>
            <a:off x="5732721" y="3203945"/>
            <a:ext cx="1019175" cy="476250"/>
          </a:xfrm>
          <a:prstGeom prst="rect">
            <a:avLst/>
          </a:prstGeom>
          <a:noFill/>
        </p:spPr>
      </p:pic>
      <p:pic>
        <p:nvPicPr>
          <p:cNvPr id="35" name="Picture 34" descr="dlna-logo.gif"/>
          <p:cNvPicPr>
            <a:picLocks noChangeAspect="1"/>
          </p:cNvPicPr>
          <p:nvPr/>
        </p:nvPicPr>
        <p:blipFill>
          <a:blip r:embed="rId29"/>
          <a:stretch>
            <a:fillRect/>
          </a:stretch>
        </p:blipFill>
        <p:spPr>
          <a:xfrm>
            <a:off x="6783411" y="208685"/>
            <a:ext cx="2095500" cy="704850"/>
          </a:xfrm>
          <a:prstGeom prst="rect">
            <a:avLst/>
          </a:prstGeom>
        </p:spPr>
      </p:pic>
      <p:sp>
        <p:nvSpPr>
          <p:cNvPr id="38" name="TextBox 37"/>
          <p:cNvSpPr txBox="1"/>
          <p:nvPr/>
        </p:nvSpPr>
        <p:spPr>
          <a:xfrm rot="16200000">
            <a:off x="4646427" y="1458495"/>
            <a:ext cx="1158949" cy="369332"/>
          </a:xfrm>
          <a:prstGeom prst="rect">
            <a:avLst/>
          </a:prstGeom>
          <a:noFill/>
        </p:spPr>
        <p:txBody>
          <a:bodyPr wrap="square" rtlCol="0">
            <a:spAutoFit/>
          </a:bodyPr>
          <a:lstStyle/>
          <a:p>
            <a:pPr algn="r"/>
            <a:r>
              <a:rPr lang="en-US" i="1" dirty="0" smtClean="0"/>
              <a:t>Promoters</a:t>
            </a:r>
            <a:endParaRPr lang="en-US" i="1"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Media Profiles</a:t>
            </a:r>
            <a:endParaRPr lang="en-US" dirty="0"/>
          </a:p>
        </p:txBody>
      </p:sp>
      <p:graphicFrame>
        <p:nvGraphicFramePr>
          <p:cNvPr id="4" name="Table 3"/>
          <p:cNvGraphicFramePr>
            <a:graphicFrameLocks noGrp="1"/>
          </p:cNvGraphicFramePr>
          <p:nvPr/>
        </p:nvGraphicFramePr>
        <p:xfrm>
          <a:off x="350520" y="1054608"/>
          <a:ext cx="8382000" cy="2966720"/>
        </p:xfrm>
        <a:graphic>
          <a:graphicData uri="http://schemas.openxmlformats.org/drawingml/2006/table">
            <a:tbl>
              <a:tblPr firstRow="1" bandRow="1">
                <a:tableStyleId>{69C7853C-536D-4A76-A0AE-DD22124D55A5}</a:tableStyleId>
              </a:tblPr>
              <a:tblGrid>
                <a:gridCol w="2133600"/>
                <a:gridCol w="2819400"/>
                <a:gridCol w="3429000"/>
              </a:tblGrid>
              <a:tr h="370840">
                <a:tc>
                  <a:txBody>
                    <a:bodyPr/>
                    <a:lstStyle/>
                    <a:p>
                      <a:pPr algn="ctr"/>
                      <a:r>
                        <a:rPr lang="en-US" sz="1600" dirty="0" smtClean="0">
                          <a:solidFill>
                            <a:schemeClr val="bg1"/>
                          </a:solidFill>
                        </a:rPr>
                        <a:t>DLNA Profile ID</a:t>
                      </a:r>
                      <a:endParaRPr lang="en-US" sz="1600" dirty="0">
                        <a:solidFill>
                          <a:schemeClr val="bg1"/>
                        </a:solidFill>
                      </a:endParaRPr>
                    </a:p>
                  </a:txBody>
                  <a:tcPr/>
                </a:tc>
                <a:tc>
                  <a:txBody>
                    <a:bodyPr/>
                    <a:lstStyle/>
                    <a:p>
                      <a:pPr algn="ctr"/>
                      <a:r>
                        <a:rPr lang="en-US" sz="1600" dirty="0" smtClean="0">
                          <a:solidFill>
                            <a:schemeClr val="bg1"/>
                          </a:solidFill>
                        </a:rPr>
                        <a:t>Audio</a:t>
                      </a:r>
                      <a:endParaRPr lang="en-US" sz="1600" dirty="0">
                        <a:solidFill>
                          <a:schemeClr val="bg1"/>
                        </a:solidFill>
                      </a:endParaRPr>
                    </a:p>
                  </a:txBody>
                  <a:tcPr/>
                </a:tc>
                <a:tc>
                  <a:txBody>
                    <a:bodyPr/>
                    <a:lstStyle/>
                    <a:p>
                      <a:pPr algn="ctr"/>
                      <a:r>
                        <a:rPr lang="en-US" sz="1600" dirty="0" smtClean="0">
                          <a:solidFill>
                            <a:schemeClr val="bg1"/>
                          </a:solidFill>
                        </a:rPr>
                        <a:t>Video</a:t>
                      </a:r>
                      <a:endParaRPr lang="en-US" sz="1600" dirty="0">
                        <a:solidFill>
                          <a:schemeClr val="bg1"/>
                        </a:solidFill>
                      </a:endParaRPr>
                    </a:p>
                  </a:txBody>
                  <a:tcPr/>
                </a:tc>
              </a:tr>
              <a:tr h="370840">
                <a:tc>
                  <a:txBody>
                    <a:bodyPr/>
                    <a:lstStyle/>
                    <a:p>
                      <a:r>
                        <a:rPr lang="en-US" sz="1600" dirty="0" smtClean="0"/>
                        <a:t>WMVMED_BASE</a:t>
                      </a:r>
                      <a:endParaRPr lang="en-US" sz="1600" dirty="0"/>
                    </a:p>
                  </a:txBody>
                  <a:tcPr/>
                </a:tc>
                <a:tc>
                  <a:txBody>
                    <a:bodyPr/>
                    <a:lstStyle/>
                    <a:p>
                      <a:r>
                        <a:rPr lang="en-US" sz="1600" dirty="0" smtClean="0"/>
                        <a:t>WMA; bit rate &lt; 193 Kbps</a:t>
                      </a:r>
                      <a:endParaRPr lang="en-US" sz="1600" dirty="0"/>
                    </a:p>
                  </a:txBody>
                  <a:tcPr/>
                </a:tc>
                <a:tc>
                  <a:txBody>
                    <a:bodyPr/>
                    <a:lstStyle/>
                    <a:p>
                      <a:r>
                        <a:rPr lang="en-US" sz="1600" dirty="0" smtClean="0"/>
                        <a:t>WMV Main Profile @ Medium Level</a:t>
                      </a:r>
                      <a:endParaRPr lang="en-US" sz="1600" dirty="0"/>
                    </a:p>
                  </a:txBody>
                  <a:tcPr/>
                </a:tc>
              </a:tr>
              <a:tr h="370840">
                <a:tc>
                  <a:txBody>
                    <a:bodyPr/>
                    <a:lstStyle/>
                    <a:p>
                      <a:r>
                        <a:rPr lang="en-US" sz="1600" dirty="0" smtClean="0"/>
                        <a:t>WMVMED_FULL</a:t>
                      </a:r>
                      <a:endParaRPr lang="en-US" sz="1600" dirty="0"/>
                    </a:p>
                  </a:txBody>
                  <a:tcPr/>
                </a:tc>
                <a:tc>
                  <a:txBody>
                    <a:bodyPr/>
                    <a:lstStyle/>
                    <a:p>
                      <a:r>
                        <a:rPr lang="en-US" sz="1600" dirty="0" smtClean="0"/>
                        <a:t>WMA; full</a:t>
                      </a:r>
                      <a:r>
                        <a:rPr lang="en-US" sz="1600" baseline="0" dirty="0" smtClean="0"/>
                        <a:t> bit rate (385 Kbps)</a:t>
                      </a:r>
                      <a:endParaRPr lang="en-US" sz="1600" dirty="0"/>
                    </a:p>
                  </a:txBody>
                  <a:tcPr/>
                </a:tc>
                <a:tc>
                  <a:txBody>
                    <a:bodyPr/>
                    <a:lstStyle/>
                    <a:p>
                      <a:r>
                        <a:rPr lang="en-US" sz="1600" dirty="0" smtClean="0"/>
                        <a:t>WMV Main Profile @ Medium Level</a:t>
                      </a:r>
                      <a:endParaRPr lang="en-US" sz="1600" dirty="0"/>
                    </a:p>
                  </a:txBody>
                  <a:tcPr/>
                </a:tc>
              </a:tr>
              <a:tr h="370840">
                <a:tc>
                  <a:txBody>
                    <a:bodyPr/>
                    <a:lstStyle/>
                    <a:p>
                      <a:r>
                        <a:rPr lang="en-US" sz="1600" dirty="0" smtClean="0"/>
                        <a:t>WMVHIGH_FULL</a:t>
                      </a:r>
                      <a:endParaRPr lang="en-US" sz="1600" dirty="0"/>
                    </a:p>
                  </a:txBody>
                  <a:tcPr/>
                </a:tc>
                <a:tc>
                  <a:txBody>
                    <a:bodyPr/>
                    <a:lstStyle/>
                    <a:p>
                      <a:r>
                        <a:rPr lang="en-US" sz="1600" dirty="0" smtClean="0"/>
                        <a:t>WMA; full bit rate (385 Kbps)</a:t>
                      </a:r>
                      <a:endParaRPr lang="en-US" sz="1600" dirty="0"/>
                    </a:p>
                  </a:txBody>
                  <a:tcPr/>
                </a:tc>
                <a:tc>
                  <a:txBody>
                    <a:bodyPr/>
                    <a:lstStyle/>
                    <a:p>
                      <a:r>
                        <a:rPr lang="en-US" sz="1600" dirty="0" smtClean="0"/>
                        <a:t>WMV Main Profile @ High Level</a:t>
                      </a:r>
                      <a:endParaRPr lang="en-US" sz="1600" dirty="0"/>
                    </a:p>
                  </a:txBody>
                  <a:tcPr/>
                </a:tc>
              </a:tr>
              <a:tr h="370840">
                <a:tc>
                  <a:txBody>
                    <a:bodyPr/>
                    <a:lstStyle/>
                    <a:p>
                      <a:r>
                        <a:rPr lang="en-US" sz="1600" dirty="0" smtClean="0"/>
                        <a:t>WMVSPLL_BASE</a:t>
                      </a:r>
                      <a:endParaRPr lang="en-US" sz="1600" dirty="0"/>
                    </a:p>
                  </a:txBody>
                  <a:tcPr/>
                </a:tc>
                <a:tc>
                  <a:txBody>
                    <a:bodyPr/>
                    <a:lstStyle/>
                    <a:p>
                      <a:r>
                        <a:rPr lang="en-US" sz="1600" dirty="0" smtClean="0"/>
                        <a:t>WMA; bit rate &lt; 193 Kbps</a:t>
                      </a:r>
                      <a:endParaRPr lang="en-US" sz="1600" dirty="0"/>
                    </a:p>
                  </a:txBody>
                  <a:tcPr/>
                </a:tc>
                <a:tc>
                  <a:txBody>
                    <a:bodyPr/>
                    <a:lstStyle/>
                    <a:p>
                      <a:r>
                        <a:rPr lang="en-US" sz="1600" dirty="0" smtClean="0"/>
                        <a:t>WMV Simple Profile @ Low Level</a:t>
                      </a:r>
                      <a:endParaRPr lang="en-US" sz="1600" dirty="0"/>
                    </a:p>
                  </a:txBody>
                  <a:tcPr/>
                </a:tc>
              </a:tr>
              <a:tr h="370840">
                <a:tc>
                  <a:txBody>
                    <a:bodyPr/>
                    <a:lstStyle/>
                    <a:p>
                      <a:r>
                        <a:rPr lang="en-US" sz="1600" dirty="0" smtClean="0"/>
                        <a:t>WMVSPML_BASE</a:t>
                      </a:r>
                      <a:endParaRPr lang="en-US" sz="1600" dirty="0"/>
                    </a:p>
                  </a:txBody>
                  <a:tcPr/>
                </a:tc>
                <a:tc>
                  <a:txBody>
                    <a:bodyPr/>
                    <a:lstStyle/>
                    <a:p>
                      <a:r>
                        <a:rPr lang="en-US" sz="1600" dirty="0" smtClean="0"/>
                        <a:t>WMA; bit rate &lt; 193 Kbps</a:t>
                      </a:r>
                      <a:endParaRPr lang="en-US" sz="1600" dirty="0"/>
                    </a:p>
                  </a:txBody>
                  <a:tcPr/>
                </a:tc>
                <a:tc>
                  <a:txBody>
                    <a:bodyPr/>
                    <a:lstStyle/>
                    <a:p>
                      <a:r>
                        <a:rPr lang="en-US" sz="1600" dirty="0" smtClean="0"/>
                        <a:t>WMV Simple Profile @ Medium Level</a:t>
                      </a:r>
                      <a:endParaRPr lang="en-US" sz="1600" dirty="0"/>
                    </a:p>
                  </a:txBody>
                  <a:tcPr/>
                </a:tc>
              </a:tr>
              <a:tr h="370840">
                <a:tc>
                  <a:txBody>
                    <a:bodyPr/>
                    <a:lstStyle/>
                    <a:p>
                      <a:r>
                        <a:rPr lang="en-US" sz="1600" dirty="0" smtClean="0"/>
                        <a:t>WMABASE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WMA; bit rate &lt; 193 Kbps</a:t>
                      </a:r>
                    </a:p>
                  </a:txBody>
                  <a:tcPr/>
                </a:tc>
                <a:tc>
                  <a:txBody>
                    <a:bodyPr/>
                    <a:lstStyle/>
                    <a:p>
                      <a:r>
                        <a:rPr lang="en-US" sz="1600" dirty="0" smtClean="0"/>
                        <a:t>N/A</a:t>
                      </a:r>
                      <a:endParaRPr lang="en-US" sz="1600" dirty="0"/>
                    </a:p>
                  </a:txBody>
                  <a:tcPr/>
                </a:tc>
              </a:tr>
              <a:tr h="370840">
                <a:tc>
                  <a:txBody>
                    <a:bodyPr/>
                    <a:lstStyle/>
                    <a:p>
                      <a:r>
                        <a:rPr lang="en-US" sz="1600" dirty="0" smtClean="0"/>
                        <a:t>WMAFULL</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WMA; full bit rate (385 Kbps)</a:t>
                      </a:r>
                    </a:p>
                  </a:txBody>
                  <a:tcPr/>
                </a:tc>
                <a:tc>
                  <a:txBody>
                    <a:bodyPr/>
                    <a:lstStyle/>
                    <a:p>
                      <a:r>
                        <a:rPr lang="en-US" sz="1600" dirty="0" smtClean="0"/>
                        <a:t>N/A</a:t>
                      </a:r>
                      <a:endParaRPr lang="en-US" sz="1600" dirty="0"/>
                    </a:p>
                  </a:txBody>
                  <a:tcPr/>
                </a:tc>
              </a:tr>
            </a:tbl>
          </a:graphicData>
        </a:graphic>
      </p:graphicFrame>
      <p:sp>
        <p:nvSpPr>
          <p:cNvPr id="5" name="TextBox 4"/>
          <p:cNvSpPr txBox="1"/>
          <p:nvPr/>
        </p:nvSpPr>
        <p:spPr>
          <a:xfrm>
            <a:off x="463297" y="4779264"/>
            <a:ext cx="8363712" cy="584775"/>
          </a:xfrm>
          <a:prstGeom prst="rect">
            <a:avLst/>
          </a:prstGeom>
          <a:noFill/>
        </p:spPr>
        <p:txBody>
          <a:bodyPr wrap="square" rtlCol="0">
            <a:spAutoFit/>
          </a:bodyPr>
          <a:lstStyle/>
          <a:p>
            <a:r>
              <a:rPr lang="en-US" sz="1600" dirty="0" smtClean="0"/>
              <a:t>There are other  WMA, WMV, and VC-1 profiles in DLNA but the ones listed here constitute the fundamental core for Windows Networking Media Devices</a:t>
            </a:r>
            <a:endParaRPr lang="en-US" sz="1600"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a:t>
            </a:r>
            <a:endParaRPr lang="en-US" dirty="0"/>
          </a:p>
        </p:txBody>
      </p:sp>
      <p:sp>
        <p:nvSpPr>
          <p:cNvPr id="3" name="Content Placeholder 2"/>
          <p:cNvSpPr>
            <a:spLocks noGrp="1"/>
          </p:cNvSpPr>
          <p:nvPr>
            <p:ph idx="1"/>
          </p:nvPr>
        </p:nvSpPr>
        <p:spPr>
          <a:xfrm>
            <a:off x="381000" y="1417638"/>
            <a:ext cx="8443913" cy="1569660"/>
          </a:xfrm>
        </p:spPr>
        <p:txBody>
          <a:bodyPr/>
          <a:lstStyle/>
          <a:p>
            <a:r>
              <a:rPr lang="en-US" dirty="0" smtClean="0"/>
              <a:t>In the next session we will cover:</a:t>
            </a:r>
          </a:p>
          <a:p>
            <a:pPr lvl="1"/>
            <a:r>
              <a:rPr lang="en-US" dirty="0" smtClean="0"/>
              <a:t>Implementation details of DMS, DMR, DMC</a:t>
            </a:r>
          </a:p>
          <a:p>
            <a:pPr lvl="1"/>
            <a:r>
              <a:rPr lang="en-US" dirty="0" smtClean="0"/>
              <a:t>The DLNA device certification process</a:t>
            </a:r>
          </a:p>
        </p:txBody>
      </p:sp>
      <p:sp>
        <p:nvSpPr>
          <p:cNvPr id="4" name="TextBox 3"/>
          <p:cNvSpPr txBox="1"/>
          <p:nvPr/>
        </p:nvSpPr>
        <p:spPr>
          <a:xfrm>
            <a:off x="3450336" y="3816096"/>
            <a:ext cx="1484702" cy="584775"/>
          </a:xfrm>
          <a:prstGeom prst="rect">
            <a:avLst/>
          </a:prstGeom>
          <a:noFill/>
        </p:spPr>
        <p:txBody>
          <a:bodyPr wrap="none" rtlCol="0">
            <a:spAutoFit/>
          </a:bodyPr>
          <a:lstStyle/>
          <a:p>
            <a:r>
              <a:rPr lang="en-US" sz="3200" dirty="0" smtClean="0"/>
              <a:t>Thanks!</a:t>
            </a:r>
            <a:endParaRPr lang="en-US" sz="3200"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 descr="Microsoft logo and tagline"/>
          <p:cNvPicPr>
            <a:picLocks noChangeAspect="1" noChangeArrowheads="1"/>
          </p:cNvPicPr>
          <p:nvPr/>
        </p:nvPicPr>
        <p:blipFill>
          <a:blip r:embed="rId3">
            <a:lum bright="50000"/>
          </a:blip>
          <a:srcRect/>
          <a:stretch>
            <a:fillRect/>
          </a:stretch>
        </p:blipFill>
        <p:spPr bwMode="black">
          <a:xfrm>
            <a:off x="1598613" y="2516188"/>
            <a:ext cx="5913437" cy="1276350"/>
          </a:xfrm>
          <a:prstGeom prst="rect">
            <a:avLst/>
          </a:prstGeom>
          <a:noFill/>
          <a:ln w="9525">
            <a:noFill/>
            <a:miter lim="800000"/>
            <a:headEnd/>
            <a:tailEnd/>
          </a:ln>
        </p:spPr>
      </p:pic>
      <p:sp>
        <p:nvSpPr>
          <p:cNvPr id="25603" name="Text Box 6"/>
          <p:cNvSpPr txBox="1">
            <a:spLocks noChangeArrowheads="1"/>
          </p:cNvSpPr>
          <p:nvPr/>
        </p:nvSpPr>
        <p:spPr bwMode="auto">
          <a:xfrm>
            <a:off x="301163" y="5346981"/>
            <a:ext cx="8532812" cy="517525"/>
          </a:xfrm>
          <a:prstGeom prst="rect">
            <a:avLst/>
          </a:prstGeom>
          <a:noFill/>
          <a:ln w="12700">
            <a:noFill/>
            <a:miter lim="800000"/>
            <a:headEnd type="none" w="sm" len="sm"/>
            <a:tailEnd type="none" w="sm" len="sm"/>
          </a:ln>
        </p:spPr>
        <p:txBody>
          <a:bodyPr>
            <a:spAutoFit/>
          </a:bodyPr>
          <a:lstStyle/>
          <a:p>
            <a:pPr eaLnBrk="0" hangingPunct="0"/>
            <a:r>
              <a:rPr lang="en-US" sz="700" dirty="0"/>
              <a:t>© 2006 Microsoft Corporation. All rights reserved. Microsoft, Windows, Windows Vista and other product names are or may be registered trademarks and/or trademarks in the U.S. and/or other countries.</a:t>
            </a:r>
          </a:p>
          <a:p>
            <a:pPr eaLnBrk="0" hangingPunct="0"/>
            <a:r>
              <a:rPr lang="en-US" sz="700" dirty="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br>
            <a:r>
              <a:rPr lang="en-US" sz="700" dirty="0"/>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DLNA versions</a:t>
            </a:r>
            <a:endParaRPr lang="en-US" dirty="0"/>
          </a:p>
        </p:txBody>
      </p:sp>
      <p:sp>
        <p:nvSpPr>
          <p:cNvPr id="4" name="Content Placeholder 1"/>
          <p:cNvSpPr>
            <a:spLocks noGrp="1"/>
          </p:cNvSpPr>
          <p:nvPr>
            <p:ph idx="1"/>
          </p:nvPr>
        </p:nvSpPr>
        <p:spPr>
          <a:xfrm>
            <a:off x="198474" y="997405"/>
            <a:ext cx="8686800" cy="5196131"/>
          </a:xfrm>
        </p:spPr>
        <p:txBody>
          <a:bodyPr>
            <a:normAutofit/>
          </a:bodyPr>
          <a:lstStyle/>
          <a:p>
            <a:r>
              <a:rPr lang="en-US" sz="2400" dirty="0" smtClean="0">
                <a:solidFill>
                  <a:schemeClr val="tx2">
                    <a:lumMod val="60000"/>
                    <a:lumOff val="40000"/>
                  </a:schemeClr>
                </a:solidFill>
              </a:rPr>
              <a:t>Version 1.0</a:t>
            </a:r>
          </a:p>
          <a:p>
            <a:pPr lvl="1"/>
            <a:r>
              <a:rPr lang="en-US" sz="2000" dirty="0" smtClean="0"/>
              <a:t>Guidelines published in 2005</a:t>
            </a:r>
          </a:p>
          <a:p>
            <a:pPr lvl="1"/>
            <a:r>
              <a:rPr lang="en-US" sz="2000" dirty="0" smtClean="0"/>
              <a:t>Cert program available in 2006</a:t>
            </a:r>
          </a:p>
          <a:p>
            <a:pPr lvl="1"/>
            <a:r>
              <a:rPr lang="en-US" sz="2000" dirty="0" smtClean="0"/>
              <a:t>2000+ certified devices</a:t>
            </a:r>
          </a:p>
          <a:p>
            <a:pPr lvl="1"/>
            <a:endParaRPr lang="en-US" sz="2000" dirty="0" smtClean="0"/>
          </a:p>
          <a:p>
            <a:r>
              <a:rPr lang="en-US" sz="2400" dirty="0" smtClean="0">
                <a:solidFill>
                  <a:schemeClr val="tx2">
                    <a:lumMod val="60000"/>
                    <a:lumOff val="40000"/>
                  </a:schemeClr>
                </a:solidFill>
              </a:rPr>
              <a:t>Expanded Guidelines (commonly known as V1.5)</a:t>
            </a:r>
          </a:p>
          <a:p>
            <a:pPr lvl="1"/>
            <a:r>
              <a:rPr lang="en-US" sz="2000" dirty="0" smtClean="0"/>
              <a:t>Guidelines published in Oct 2006 </a:t>
            </a:r>
          </a:p>
          <a:p>
            <a:pPr lvl="1"/>
            <a:r>
              <a:rPr lang="en-US" sz="2000" dirty="0" smtClean="0"/>
              <a:t>Partial cert program started in Q4 of 2007</a:t>
            </a:r>
          </a:p>
          <a:p>
            <a:pPr lvl="1"/>
            <a:r>
              <a:rPr lang="en-US" sz="2000" dirty="0" smtClean="0"/>
              <a:t>Additional cert options available in Q3 of 2008</a:t>
            </a:r>
          </a:p>
          <a:p>
            <a:pPr lvl="1"/>
            <a:r>
              <a:rPr lang="en-US" sz="2000" dirty="0" smtClean="0"/>
              <a:t>60+ certified devices</a:t>
            </a:r>
          </a:p>
          <a:p>
            <a:pPr lvl="1">
              <a:buNone/>
            </a:pPr>
            <a:endParaRPr lang="en-US" sz="2000" dirty="0" smtClean="0"/>
          </a:p>
          <a:p>
            <a:r>
              <a:rPr lang="en-US" sz="2400" dirty="0" smtClean="0">
                <a:solidFill>
                  <a:schemeClr val="tx2">
                    <a:lumMod val="60000"/>
                    <a:lumOff val="40000"/>
                  </a:schemeClr>
                </a:solidFill>
              </a:rPr>
              <a:t>Additional Expanded Guidelines (commonly known as V2.0)</a:t>
            </a:r>
          </a:p>
          <a:p>
            <a:pPr lvl="1"/>
            <a:r>
              <a:rPr lang="en-US" sz="2000" dirty="0" smtClean="0"/>
              <a:t>Ongoing work towards publication of additional Guidelines</a:t>
            </a:r>
            <a:endParaRPr lang="en-US" sz="2000"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DLNA versions</a:t>
            </a:r>
            <a:endParaRPr lang="en-US" dirty="0"/>
          </a:p>
        </p:txBody>
      </p:sp>
      <p:sp>
        <p:nvSpPr>
          <p:cNvPr id="4" name="Content Placeholder 1"/>
          <p:cNvSpPr>
            <a:spLocks noGrp="1"/>
          </p:cNvSpPr>
          <p:nvPr>
            <p:ph idx="1"/>
          </p:nvPr>
        </p:nvSpPr>
        <p:spPr>
          <a:xfrm>
            <a:off x="241005" y="1036533"/>
            <a:ext cx="8686800" cy="5137297"/>
          </a:xfrm>
        </p:spPr>
        <p:txBody>
          <a:bodyPr>
            <a:normAutofit/>
          </a:bodyPr>
          <a:lstStyle/>
          <a:p>
            <a:r>
              <a:rPr lang="en-US" sz="2600" dirty="0" smtClean="0">
                <a:solidFill>
                  <a:schemeClr val="tx2">
                    <a:lumMod val="60000"/>
                    <a:lumOff val="40000"/>
                  </a:schemeClr>
                </a:solidFill>
              </a:rPr>
              <a:t>Version 1.0</a:t>
            </a:r>
          </a:p>
          <a:p>
            <a:pPr lvl="1"/>
            <a:r>
              <a:rPr lang="en-US" sz="2000" dirty="0" smtClean="0"/>
              <a:t>2 volumes: Architecture &amp; Protocols, Media Formats</a:t>
            </a:r>
          </a:p>
          <a:p>
            <a:pPr lvl="1"/>
            <a:r>
              <a:rPr lang="en-US" sz="2000" dirty="0" smtClean="0"/>
              <a:t>2 Device Classes: DMP, DMS</a:t>
            </a:r>
          </a:p>
          <a:p>
            <a:pPr lvl="1"/>
            <a:r>
              <a:rPr lang="en-US" sz="2000" dirty="0" smtClean="0"/>
              <a:t>About 50 media format profiles</a:t>
            </a:r>
            <a:endParaRPr lang="en-US" sz="2400" dirty="0" smtClean="0"/>
          </a:p>
          <a:p>
            <a:pPr lvl="1">
              <a:buNone/>
            </a:pPr>
            <a:endParaRPr lang="en-US" sz="2200" dirty="0" smtClean="0"/>
          </a:p>
          <a:p>
            <a:r>
              <a:rPr lang="en-US" sz="2600" dirty="0" smtClean="0">
                <a:solidFill>
                  <a:schemeClr val="tx2">
                    <a:lumMod val="60000"/>
                    <a:lumOff val="40000"/>
                  </a:schemeClr>
                </a:solidFill>
              </a:rPr>
              <a:t>Version 1.5</a:t>
            </a:r>
          </a:p>
          <a:p>
            <a:pPr lvl="1"/>
            <a:r>
              <a:rPr lang="en-US" sz="2000" dirty="0" smtClean="0"/>
              <a:t>3 volumes: Architecture &amp; Protocols, Media Formats, and Link Protection</a:t>
            </a:r>
          </a:p>
          <a:p>
            <a:pPr lvl="1"/>
            <a:r>
              <a:rPr lang="en-US" sz="2000" dirty="0" smtClean="0"/>
              <a:t>12 Devices Classes and 5 Device Capabilities </a:t>
            </a:r>
          </a:p>
          <a:p>
            <a:pPr lvl="1"/>
            <a:r>
              <a:rPr lang="en-US" sz="2000" dirty="0" smtClean="0"/>
              <a:t> About 250 media format profiles </a:t>
            </a:r>
          </a:p>
          <a:p>
            <a:pPr lvl="1">
              <a:buNone/>
            </a:pPr>
            <a:endParaRPr lang="en-US" sz="2000" dirty="0" smtClean="0"/>
          </a:p>
          <a:p>
            <a:r>
              <a:rPr lang="en-US" sz="2400" dirty="0" smtClean="0">
                <a:solidFill>
                  <a:schemeClr val="tx2">
                    <a:lumMod val="60000"/>
                    <a:lumOff val="40000"/>
                  </a:schemeClr>
                </a:solidFill>
              </a:rPr>
              <a:t>Version 2.0</a:t>
            </a:r>
          </a:p>
          <a:p>
            <a:pPr lvl="1"/>
            <a:r>
              <a:rPr lang="en-US" sz="1800" dirty="0" smtClean="0"/>
              <a:t>Not yet finalized; includes topics like EPG, Content Sync, RUI, WPS, Media Formats, Scheduled recording, DRM</a:t>
            </a:r>
            <a:endParaRPr lang="en-US" sz="2000"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3" descr="C:\Users\eheredia\AppData\Local\Microsoft\Windows\Temporary Internet Files\Content.IE5\VQP9I14N\MCj04325170000[1].wmf"/>
          <p:cNvPicPr>
            <a:picLocks noChangeAspect="1" noChangeArrowheads="1"/>
          </p:cNvPicPr>
          <p:nvPr/>
        </p:nvPicPr>
        <p:blipFill>
          <a:blip r:embed="rId3"/>
          <a:srcRect/>
          <a:stretch>
            <a:fillRect/>
          </a:stretch>
        </p:blipFill>
        <p:spPr bwMode="auto">
          <a:xfrm>
            <a:off x="157066" y="853440"/>
            <a:ext cx="792544" cy="634035"/>
          </a:xfrm>
          <a:prstGeom prst="rect">
            <a:avLst/>
          </a:prstGeom>
          <a:noFill/>
        </p:spPr>
      </p:pic>
      <p:cxnSp>
        <p:nvCxnSpPr>
          <p:cNvPr id="48" name="Straight Arrow Connector 47"/>
          <p:cNvCxnSpPr/>
          <p:nvPr/>
        </p:nvCxnSpPr>
        <p:spPr bwMode="auto">
          <a:xfrm>
            <a:off x="1975104" y="4876800"/>
            <a:ext cx="4949952" cy="1588"/>
          </a:xfrm>
          <a:prstGeom prst="straightConnector1">
            <a:avLst/>
          </a:prstGeom>
          <a:noFill/>
          <a:ln w="9525" cap="flat" cmpd="sng" algn="ctr">
            <a:solidFill>
              <a:schemeClr val="tx2">
                <a:lumMod val="75000"/>
              </a:schemeClr>
            </a:solidFill>
            <a:prstDash val="solid"/>
            <a:round/>
            <a:headEnd type="none" w="med" len="med"/>
            <a:tailEnd type="arrow"/>
          </a:ln>
          <a:effectLst/>
        </p:spPr>
      </p:cxnSp>
      <p:pic>
        <p:nvPicPr>
          <p:cNvPr id="46" name="Picture 2" descr="C:\Users\eheredia\AppData\Local\Microsoft\Windows\Temporary Internet Files\Content.IE5\VQP9I14N\MCj04242040000[1].wmf"/>
          <p:cNvPicPr>
            <a:picLocks noChangeAspect="1" noChangeArrowheads="1"/>
          </p:cNvPicPr>
          <p:nvPr/>
        </p:nvPicPr>
        <p:blipFill>
          <a:blip r:embed="rId4"/>
          <a:srcRect/>
          <a:stretch>
            <a:fillRect/>
          </a:stretch>
        </p:blipFill>
        <p:spPr bwMode="auto">
          <a:xfrm>
            <a:off x="7409666" y="1097281"/>
            <a:ext cx="421577" cy="556142"/>
          </a:xfrm>
          <a:prstGeom prst="rect">
            <a:avLst/>
          </a:prstGeom>
          <a:noFill/>
        </p:spPr>
      </p:pic>
      <p:pic>
        <p:nvPicPr>
          <p:cNvPr id="43" name="Picture 2" descr="C:\Program Files\Microsoft Office\MEDIA\CAGCAT10\j0285750.wmf"/>
          <p:cNvPicPr>
            <a:picLocks noChangeAspect="1" noChangeArrowheads="1"/>
          </p:cNvPicPr>
          <p:nvPr/>
        </p:nvPicPr>
        <p:blipFill>
          <a:blip r:embed="rId5"/>
          <a:srcRect/>
          <a:stretch>
            <a:fillRect/>
          </a:stretch>
        </p:blipFill>
        <p:spPr bwMode="auto">
          <a:xfrm>
            <a:off x="495410" y="1024128"/>
            <a:ext cx="1072794" cy="659176"/>
          </a:xfrm>
          <a:prstGeom prst="rect">
            <a:avLst/>
          </a:prstGeom>
          <a:noFill/>
        </p:spPr>
      </p:pic>
      <p:sp>
        <p:nvSpPr>
          <p:cNvPr id="2" name="Title 1"/>
          <p:cNvSpPr>
            <a:spLocks noGrp="1"/>
          </p:cNvSpPr>
          <p:nvPr>
            <p:ph type="title"/>
          </p:nvPr>
        </p:nvSpPr>
        <p:spPr/>
        <p:txBody>
          <a:bodyPr/>
          <a:lstStyle/>
          <a:p>
            <a:r>
              <a:rPr lang="en-US" dirty="0" smtClean="0"/>
              <a:t>UPnP Device Architecture</a:t>
            </a:r>
            <a:endParaRPr lang="en-US" dirty="0"/>
          </a:p>
        </p:txBody>
      </p:sp>
      <p:sp>
        <p:nvSpPr>
          <p:cNvPr id="9" name="Rectangle 8"/>
          <p:cNvSpPr/>
          <p:nvPr/>
        </p:nvSpPr>
        <p:spPr>
          <a:xfrm>
            <a:off x="0" y="3012204"/>
            <a:ext cx="9143999" cy="45719"/>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0" name="Rectangle 9"/>
          <p:cNvSpPr/>
          <p:nvPr/>
        </p:nvSpPr>
        <p:spPr>
          <a:xfrm>
            <a:off x="1174898" y="1070345"/>
            <a:ext cx="2209800" cy="4572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b="1" dirty="0" smtClean="0">
                <a:solidFill>
                  <a:schemeClr val="bg1"/>
                </a:solidFill>
              </a:rPr>
              <a:t>Devices</a:t>
            </a:r>
            <a:endParaRPr lang="en-US" b="1" dirty="0">
              <a:solidFill>
                <a:schemeClr val="bg1"/>
              </a:solidFill>
            </a:endParaRPr>
          </a:p>
        </p:txBody>
      </p:sp>
      <p:sp>
        <p:nvSpPr>
          <p:cNvPr id="11" name="Rectangle 10"/>
          <p:cNvSpPr/>
          <p:nvPr/>
        </p:nvSpPr>
        <p:spPr>
          <a:xfrm>
            <a:off x="5282609" y="1068574"/>
            <a:ext cx="2209800" cy="4572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b="1" dirty="0" smtClean="0">
                <a:solidFill>
                  <a:schemeClr val="bg1"/>
                </a:solidFill>
              </a:rPr>
              <a:t>Controllers</a:t>
            </a:r>
            <a:endParaRPr lang="en-US" b="1" dirty="0">
              <a:solidFill>
                <a:schemeClr val="bg1"/>
              </a:solidFill>
            </a:endParaRPr>
          </a:p>
        </p:txBody>
      </p:sp>
      <p:cxnSp>
        <p:nvCxnSpPr>
          <p:cNvPr id="12" name="Straight Arrow Connector 11"/>
          <p:cNvCxnSpPr/>
          <p:nvPr/>
        </p:nvCxnSpPr>
        <p:spPr>
          <a:xfrm>
            <a:off x="1786270" y="2050312"/>
            <a:ext cx="5029200" cy="1588"/>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60858" y="1690577"/>
            <a:ext cx="4633448" cy="338554"/>
          </a:xfrm>
          <a:prstGeom prst="rect">
            <a:avLst/>
          </a:prstGeom>
          <a:noFill/>
        </p:spPr>
        <p:txBody>
          <a:bodyPr wrap="none" rtlCol="0">
            <a:spAutoFit/>
          </a:bodyPr>
          <a:lstStyle/>
          <a:p>
            <a:r>
              <a:rPr lang="en-US" sz="1600" b="1" dirty="0" smtClean="0">
                <a:solidFill>
                  <a:schemeClr val="tx2">
                    <a:lumMod val="60000"/>
                    <a:lumOff val="40000"/>
                  </a:schemeClr>
                </a:solidFill>
              </a:rPr>
              <a:t>NOTIFY messages (presence announcements)</a:t>
            </a:r>
            <a:endParaRPr lang="en-US" sz="1600" b="1" dirty="0">
              <a:solidFill>
                <a:schemeClr val="tx2">
                  <a:lumMod val="60000"/>
                  <a:lumOff val="40000"/>
                </a:schemeClr>
              </a:solidFill>
            </a:endParaRPr>
          </a:p>
        </p:txBody>
      </p:sp>
      <p:sp>
        <p:nvSpPr>
          <p:cNvPr id="14" name="TextBox 13"/>
          <p:cNvSpPr txBox="1"/>
          <p:nvPr/>
        </p:nvSpPr>
        <p:spPr>
          <a:xfrm>
            <a:off x="2022442" y="2227025"/>
            <a:ext cx="4509504" cy="338554"/>
          </a:xfrm>
          <a:prstGeom prst="rect">
            <a:avLst/>
          </a:prstGeom>
          <a:noFill/>
        </p:spPr>
        <p:txBody>
          <a:bodyPr wrap="none" rtlCol="0">
            <a:spAutoFit/>
          </a:bodyPr>
          <a:lstStyle/>
          <a:p>
            <a:r>
              <a:rPr lang="en-US" sz="1600" b="1" dirty="0" smtClean="0">
                <a:solidFill>
                  <a:schemeClr val="tx2">
                    <a:lumMod val="60000"/>
                    <a:lumOff val="40000"/>
                  </a:schemeClr>
                </a:solidFill>
              </a:rPr>
              <a:t>M-SEARCH messages (device/service search)</a:t>
            </a:r>
            <a:endParaRPr lang="en-US" sz="1600" b="1" dirty="0">
              <a:solidFill>
                <a:schemeClr val="tx2">
                  <a:lumMod val="60000"/>
                  <a:lumOff val="40000"/>
                </a:schemeClr>
              </a:solidFill>
            </a:endParaRPr>
          </a:p>
        </p:txBody>
      </p:sp>
      <p:grpSp>
        <p:nvGrpSpPr>
          <p:cNvPr id="15" name="Group 14"/>
          <p:cNvGrpSpPr/>
          <p:nvPr/>
        </p:nvGrpSpPr>
        <p:grpSpPr>
          <a:xfrm>
            <a:off x="1828800" y="2598739"/>
            <a:ext cx="5029994" cy="306388"/>
            <a:chOff x="1828006" y="3276600"/>
            <a:chExt cx="5029994" cy="306388"/>
          </a:xfrm>
        </p:grpSpPr>
        <p:cxnSp>
          <p:nvCxnSpPr>
            <p:cNvPr id="16" name="Straight Connector 15"/>
            <p:cNvCxnSpPr/>
            <p:nvPr/>
          </p:nvCxnSpPr>
          <p:spPr>
            <a:xfrm rot="10800000">
              <a:off x="1828800" y="3276600"/>
              <a:ext cx="5029200" cy="1588"/>
            </a:xfrm>
            <a:prstGeom prst="line">
              <a:avLst/>
            </a:prstGeom>
            <a:ln w="38100">
              <a:solidFill>
                <a:schemeClr val="tx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828800" y="3581400"/>
              <a:ext cx="5029200" cy="1588"/>
            </a:xfrm>
            <a:prstGeom prst="line">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675606" y="3429000"/>
              <a:ext cx="305594" cy="794"/>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1828800" y="3638107"/>
            <a:ext cx="5029994" cy="306388"/>
            <a:chOff x="1828006" y="3276600"/>
            <a:chExt cx="5029994" cy="306388"/>
          </a:xfrm>
        </p:grpSpPr>
        <p:cxnSp>
          <p:nvCxnSpPr>
            <p:cNvPr id="20" name="Straight Connector 19"/>
            <p:cNvCxnSpPr/>
            <p:nvPr/>
          </p:nvCxnSpPr>
          <p:spPr>
            <a:xfrm rot="10800000">
              <a:off x="1828800" y="3276600"/>
              <a:ext cx="5029200" cy="1588"/>
            </a:xfrm>
            <a:prstGeom prst="line">
              <a:avLst/>
            </a:prstGeom>
            <a:ln w="38100">
              <a:solidFill>
                <a:schemeClr val="tx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828800" y="3581400"/>
              <a:ext cx="5029200" cy="1588"/>
            </a:xfrm>
            <a:prstGeom prst="line">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1675606" y="3429000"/>
              <a:ext cx="305594" cy="794"/>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950535" y="3216349"/>
            <a:ext cx="3368230" cy="338554"/>
          </a:xfrm>
          <a:prstGeom prst="rect">
            <a:avLst/>
          </a:prstGeom>
          <a:noFill/>
        </p:spPr>
        <p:txBody>
          <a:bodyPr wrap="none" rtlCol="0">
            <a:spAutoFit/>
          </a:bodyPr>
          <a:lstStyle/>
          <a:p>
            <a:r>
              <a:rPr lang="en-US" sz="1600" b="1" dirty="0" smtClean="0">
                <a:solidFill>
                  <a:schemeClr val="tx2">
                    <a:lumMod val="60000"/>
                    <a:lumOff val="40000"/>
                  </a:schemeClr>
                </a:solidFill>
              </a:rPr>
              <a:t>GET device &amp; service description</a:t>
            </a:r>
            <a:endParaRPr lang="en-US" sz="1600" b="1" dirty="0">
              <a:solidFill>
                <a:schemeClr val="tx2">
                  <a:lumMod val="60000"/>
                  <a:lumOff val="40000"/>
                </a:schemeClr>
              </a:solidFill>
            </a:endParaRPr>
          </a:p>
        </p:txBody>
      </p:sp>
      <p:sp>
        <p:nvSpPr>
          <p:cNvPr id="24" name="Folded Corner 23"/>
          <p:cNvSpPr/>
          <p:nvPr/>
        </p:nvSpPr>
        <p:spPr>
          <a:xfrm>
            <a:off x="5057553" y="3726712"/>
            <a:ext cx="533400" cy="457200"/>
          </a:xfrm>
          <a:prstGeom prst="foldedCorner">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XML</a:t>
            </a:r>
            <a:endParaRPr lang="en-US" sz="1200" dirty="0">
              <a:solidFill>
                <a:schemeClr val="bg1"/>
              </a:solidFill>
            </a:endParaRPr>
          </a:p>
        </p:txBody>
      </p:sp>
      <p:cxnSp>
        <p:nvCxnSpPr>
          <p:cNvPr id="25" name="Straight Arrow Connector 24"/>
          <p:cNvCxnSpPr/>
          <p:nvPr/>
        </p:nvCxnSpPr>
        <p:spPr>
          <a:xfrm rot="10800000">
            <a:off x="1905000" y="4719083"/>
            <a:ext cx="5028406" cy="794"/>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91000" y="4382386"/>
            <a:ext cx="1512273" cy="338554"/>
          </a:xfrm>
          <a:prstGeom prst="rect">
            <a:avLst/>
          </a:prstGeom>
          <a:noFill/>
        </p:spPr>
        <p:txBody>
          <a:bodyPr wrap="none" rtlCol="0">
            <a:spAutoFit/>
          </a:bodyPr>
          <a:lstStyle/>
          <a:p>
            <a:r>
              <a:rPr lang="en-US" sz="1600" b="1" dirty="0" smtClean="0">
                <a:solidFill>
                  <a:schemeClr val="tx2">
                    <a:lumMod val="60000"/>
                    <a:lumOff val="40000"/>
                  </a:schemeClr>
                </a:solidFill>
              </a:rPr>
              <a:t>UPnP Actions</a:t>
            </a:r>
            <a:endParaRPr lang="en-US" sz="1600" b="1" dirty="0">
              <a:solidFill>
                <a:schemeClr val="tx2">
                  <a:lumMod val="60000"/>
                  <a:lumOff val="40000"/>
                </a:schemeClr>
              </a:solidFill>
            </a:endParaRPr>
          </a:p>
        </p:txBody>
      </p:sp>
      <p:cxnSp>
        <p:nvCxnSpPr>
          <p:cNvPr id="27" name="Straight Arrow Connector 26"/>
          <p:cNvCxnSpPr/>
          <p:nvPr/>
        </p:nvCxnSpPr>
        <p:spPr>
          <a:xfrm rot="10800000">
            <a:off x="1828800" y="5504121"/>
            <a:ext cx="5028406" cy="794"/>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896140" y="5908159"/>
            <a:ext cx="5029200" cy="1588"/>
          </a:xfrm>
          <a:prstGeom prst="straightConnector1">
            <a:avLst/>
          </a:prstGeom>
          <a:ln w="381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2819400" y="4501116"/>
            <a:ext cx="609600" cy="448836"/>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SOAP</a:t>
            </a:r>
            <a:endParaRPr lang="en-US" sz="1200" dirty="0">
              <a:solidFill>
                <a:schemeClr val="bg1"/>
              </a:solidFill>
            </a:endParaRPr>
          </a:p>
        </p:txBody>
      </p:sp>
      <p:sp>
        <p:nvSpPr>
          <p:cNvPr id="30" name="Rounded Rectangle 29"/>
          <p:cNvSpPr/>
          <p:nvPr/>
        </p:nvSpPr>
        <p:spPr>
          <a:xfrm>
            <a:off x="5917018" y="1942215"/>
            <a:ext cx="609600" cy="2286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SSDP</a:t>
            </a:r>
            <a:endParaRPr lang="en-US" sz="1200" dirty="0">
              <a:solidFill>
                <a:schemeClr val="bg1"/>
              </a:solidFill>
            </a:endParaRPr>
          </a:p>
        </p:txBody>
      </p:sp>
      <p:sp>
        <p:nvSpPr>
          <p:cNvPr id="31" name="Rounded Rectangle 30"/>
          <p:cNvSpPr/>
          <p:nvPr/>
        </p:nvSpPr>
        <p:spPr>
          <a:xfrm>
            <a:off x="5791200" y="2761984"/>
            <a:ext cx="609600" cy="2286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SSDP</a:t>
            </a:r>
            <a:endParaRPr lang="en-US" sz="1200" dirty="0">
              <a:solidFill>
                <a:schemeClr val="bg1"/>
              </a:solidFill>
            </a:endParaRPr>
          </a:p>
        </p:txBody>
      </p:sp>
      <p:sp>
        <p:nvSpPr>
          <p:cNvPr id="32" name="TextBox 31"/>
          <p:cNvSpPr txBox="1"/>
          <p:nvPr/>
        </p:nvSpPr>
        <p:spPr>
          <a:xfrm>
            <a:off x="3700129" y="5178056"/>
            <a:ext cx="2631397" cy="338554"/>
          </a:xfrm>
          <a:prstGeom prst="rect">
            <a:avLst/>
          </a:prstGeom>
          <a:noFill/>
        </p:spPr>
        <p:txBody>
          <a:bodyPr wrap="square" rtlCol="0">
            <a:spAutoFit/>
          </a:bodyPr>
          <a:lstStyle/>
          <a:p>
            <a:r>
              <a:rPr lang="en-US" sz="1600" b="1" dirty="0" smtClean="0">
                <a:solidFill>
                  <a:schemeClr val="tx2">
                    <a:lumMod val="60000"/>
                    <a:lumOff val="40000"/>
                  </a:schemeClr>
                </a:solidFill>
              </a:rPr>
              <a:t>Event subscriptions</a:t>
            </a:r>
            <a:endParaRPr lang="en-US" sz="1600" b="1" dirty="0">
              <a:solidFill>
                <a:schemeClr val="tx2">
                  <a:lumMod val="60000"/>
                  <a:lumOff val="40000"/>
                </a:schemeClr>
              </a:solidFill>
            </a:endParaRPr>
          </a:p>
        </p:txBody>
      </p:sp>
      <p:sp>
        <p:nvSpPr>
          <p:cNvPr id="33" name="TextBox 32"/>
          <p:cNvSpPr txBox="1"/>
          <p:nvPr/>
        </p:nvSpPr>
        <p:spPr>
          <a:xfrm>
            <a:off x="3723166" y="5592725"/>
            <a:ext cx="2372833" cy="338554"/>
          </a:xfrm>
          <a:prstGeom prst="rect">
            <a:avLst/>
          </a:prstGeom>
          <a:noFill/>
        </p:spPr>
        <p:txBody>
          <a:bodyPr wrap="square" rtlCol="0">
            <a:spAutoFit/>
          </a:bodyPr>
          <a:lstStyle/>
          <a:p>
            <a:r>
              <a:rPr lang="en-US" sz="1600" b="1" dirty="0" smtClean="0">
                <a:solidFill>
                  <a:schemeClr val="tx2">
                    <a:lumMod val="60000"/>
                    <a:lumOff val="40000"/>
                  </a:schemeClr>
                </a:solidFill>
              </a:rPr>
              <a:t>Event notifications</a:t>
            </a:r>
            <a:endParaRPr lang="en-US" sz="1600" b="1" dirty="0">
              <a:solidFill>
                <a:schemeClr val="tx2">
                  <a:lumMod val="60000"/>
                  <a:lumOff val="40000"/>
                </a:schemeClr>
              </a:solidFill>
            </a:endParaRPr>
          </a:p>
        </p:txBody>
      </p:sp>
      <p:sp>
        <p:nvSpPr>
          <p:cNvPr id="35" name="TextBox 34"/>
          <p:cNvSpPr txBox="1"/>
          <p:nvPr/>
        </p:nvSpPr>
        <p:spPr>
          <a:xfrm rot="16200000">
            <a:off x="-191375" y="2148871"/>
            <a:ext cx="1024639" cy="338554"/>
          </a:xfrm>
          <a:prstGeom prst="rect">
            <a:avLst/>
          </a:prstGeom>
          <a:solidFill>
            <a:schemeClr val="accent2">
              <a:lumMod val="40000"/>
              <a:lumOff val="60000"/>
            </a:schemeClr>
          </a:solidFill>
          <a:ln>
            <a:no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t>Discovery</a:t>
            </a:r>
            <a:endParaRPr lang="en-US" sz="1600" dirty="0"/>
          </a:p>
        </p:txBody>
      </p:sp>
      <p:sp>
        <p:nvSpPr>
          <p:cNvPr id="36" name="TextBox 35"/>
          <p:cNvSpPr txBox="1"/>
          <p:nvPr/>
        </p:nvSpPr>
        <p:spPr>
          <a:xfrm rot="16200000">
            <a:off x="43285" y="3511853"/>
            <a:ext cx="1164101" cy="338554"/>
          </a:xfrm>
          <a:prstGeom prst="rect">
            <a:avLst/>
          </a:prstGeom>
          <a:solidFill>
            <a:schemeClr val="accent2">
              <a:lumMod val="40000"/>
              <a:lumOff val="60000"/>
            </a:schemeClr>
          </a:solidFill>
          <a:ln>
            <a:no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t>Description</a:t>
            </a:r>
            <a:endParaRPr lang="en-US" sz="1600" dirty="0"/>
          </a:p>
        </p:txBody>
      </p:sp>
      <p:sp>
        <p:nvSpPr>
          <p:cNvPr id="37" name="TextBox 36"/>
          <p:cNvSpPr txBox="1"/>
          <p:nvPr/>
        </p:nvSpPr>
        <p:spPr>
          <a:xfrm rot="16200000">
            <a:off x="600499" y="4562675"/>
            <a:ext cx="851195" cy="338554"/>
          </a:xfrm>
          <a:prstGeom prst="rect">
            <a:avLst/>
          </a:prstGeom>
          <a:solidFill>
            <a:schemeClr val="accent2">
              <a:lumMod val="40000"/>
              <a:lumOff val="60000"/>
            </a:schemeClr>
          </a:solidFill>
          <a:ln>
            <a:no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t>Control</a:t>
            </a:r>
            <a:endParaRPr lang="en-US" sz="1600" dirty="0"/>
          </a:p>
        </p:txBody>
      </p:sp>
      <p:sp>
        <p:nvSpPr>
          <p:cNvPr id="38" name="TextBox 37"/>
          <p:cNvSpPr txBox="1"/>
          <p:nvPr/>
        </p:nvSpPr>
        <p:spPr>
          <a:xfrm rot="16200000">
            <a:off x="977636" y="5521485"/>
            <a:ext cx="720775" cy="338554"/>
          </a:xfrm>
          <a:prstGeom prst="rect">
            <a:avLst/>
          </a:prstGeom>
          <a:solidFill>
            <a:schemeClr val="accent2">
              <a:lumMod val="40000"/>
              <a:lumOff val="60000"/>
            </a:schemeClr>
          </a:solidFill>
          <a:ln>
            <a:no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t>Events</a:t>
            </a:r>
            <a:endParaRPr lang="en-US" sz="1600" dirty="0"/>
          </a:p>
        </p:txBody>
      </p:sp>
      <p:cxnSp>
        <p:nvCxnSpPr>
          <p:cNvPr id="40" name="Straight Connector 39"/>
          <p:cNvCxnSpPr/>
          <p:nvPr/>
        </p:nvCxnSpPr>
        <p:spPr bwMode="auto">
          <a:xfrm rot="16200000" flipH="1">
            <a:off x="4859078" y="3817090"/>
            <a:ext cx="4497576" cy="31895"/>
          </a:xfrm>
          <a:prstGeom prst="line">
            <a:avLst/>
          </a:prstGeom>
          <a:noFill/>
          <a:ln w="9525" cap="flat" cmpd="sng" algn="ctr">
            <a:solidFill>
              <a:schemeClr val="tx2">
                <a:lumMod val="75000"/>
              </a:schemeClr>
            </a:solidFill>
            <a:prstDash val="lgDashDotDot"/>
            <a:round/>
            <a:headEnd type="none" w="med" len="med"/>
            <a:tailEnd type="none" w="med" len="med"/>
          </a:ln>
          <a:effectLst/>
        </p:spPr>
      </p:cxnSp>
      <p:cxnSp>
        <p:nvCxnSpPr>
          <p:cNvPr id="42" name="Straight Connector 41"/>
          <p:cNvCxnSpPr/>
          <p:nvPr/>
        </p:nvCxnSpPr>
        <p:spPr bwMode="auto">
          <a:xfrm rot="16200000" flipH="1">
            <a:off x="-597195" y="3719624"/>
            <a:ext cx="4401879" cy="10632"/>
          </a:xfrm>
          <a:prstGeom prst="line">
            <a:avLst/>
          </a:prstGeom>
          <a:noFill/>
          <a:ln w="9525" cap="flat" cmpd="sng" algn="ctr">
            <a:solidFill>
              <a:schemeClr val="tx2">
                <a:lumMod val="75000"/>
              </a:schemeClr>
            </a:solidFill>
            <a:prstDash val="lgDashDotDot"/>
            <a:round/>
            <a:headEnd type="none" w="med" len="med"/>
            <a:tailEnd type="none" w="med" len="med"/>
          </a:ln>
          <a:effectLst/>
        </p:spPr>
      </p:cxnSp>
      <p:sp>
        <p:nvSpPr>
          <p:cNvPr id="44" name="Rectangle 43"/>
          <p:cNvSpPr/>
          <p:nvPr/>
        </p:nvSpPr>
        <p:spPr>
          <a:xfrm>
            <a:off x="1" y="4235657"/>
            <a:ext cx="9143999" cy="45719"/>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45" name="Rectangle 44"/>
          <p:cNvSpPr/>
          <p:nvPr/>
        </p:nvSpPr>
        <p:spPr>
          <a:xfrm>
            <a:off x="1" y="5224485"/>
            <a:ext cx="9143999" cy="45719"/>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9" name="Rounded Rectangle 38"/>
          <p:cNvSpPr/>
          <p:nvPr/>
        </p:nvSpPr>
        <p:spPr>
          <a:xfrm>
            <a:off x="2554224" y="5364976"/>
            <a:ext cx="701040" cy="231152"/>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GENA</a:t>
            </a:r>
            <a:endParaRPr lang="en-US" sz="1200" dirty="0">
              <a:solidFill>
                <a:schemeClr val="bg1"/>
              </a:solidFill>
            </a:endParaRPr>
          </a:p>
        </p:txBody>
      </p:sp>
      <p:sp>
        <p:nvSpPr>
          <p:cNvPr id="41" name="Rounded Rectangle 40"/>
          <p:cNvSpPr/>
          <p:nvPr/>
        </p:nvSpPr>
        <p:spPr>
          <a:xfrm>
            <a:off x="2578608" y="5791696"/>
            <a:ext cx="676656" cy="267728"/>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GENA</a:t>
            </a:r>
            <a:endParaRPr lang="en-US" sz="1200" dirty="0">
              <a:solidFill>
                <a:schemeClr val="bg1"/>
              </a:solidFill>
            </a:endParaRPr>
          </a:p>
        </p:txBody>
      </p:sp>
      <p:pic>
        <p:nvPicPr>
          <p:cNvPr id="49" name="Picture 4" descr="C:\Users\eheredia\AppData\Local\Microsoft\Windows\Temporary Internet Files\Content.IE5\JP3KXX8H\MCj04316330000[1].png"/>
          <p:cNvPicPr>
            <a:picLocks noChangeAspect="1" noChangeArrowheads="1"/>
          </p:cNvPicPr>
          <p:nvPr/>
        </p:nvPicPr>
        <p:blipFill>
          <a:blip r:embed="rId6" cstate="print"/>
          <a:srcRect/>
          <a:stretch>
            <a:fillRect/>
          </a:stretch>
        </p:blipFill>
        <p:spPr bwMode="auto">
          <a:xfrm>
            <a:off x="7790371" y="1121663"/>
            <a:ext cx="497655" cy="497655"/>
          </a:xfrm>
          <a:prstGeom prst="rect">
            <a:avLst/>
          </a:prstGeom>
          <a:noFill/>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UPnP Media Devices</a:t>
            </a:r>
            <a:endParaRPr lang="en-US" dirty="0"/>
          </a:p>
        </p:txBody>
      </p:sp>
      <p:grpSp>
        <p:nvGrpSpPr>
          <p:cNvPr id="4" name="Group 2"/>
          <p:cNvGrpSpPr>
            <a:grpSpLocks/>
          </p:cNvGrpSpPr>
          <p:nvPr/>
        </p:nvGrpSpPr>
        <p:grpSpPr bwMode="auto">
          <a:xfrm>
            <a:off x="3416595" y="1256414"/>
            <a:ext cx="1066799" cy="1023938"/>
            <a:chOff x="2304" y="1584"/>
            <a:chExt cx="1740" cy="1554"/>
          </a:xfrm>
        </p:grpSpPr>
        <p:sp>
          <p:nvSpPr>
            <p:cNvPr id="5" name="Film"/>
            <p:cNvSpPr>
              <a:spLocks noEditPoints="1" noChangeArrowheads="1"/>
            </p:cNvSpPr>
            <p:nvPr/>
          </p:nvSpPr>
          <p:spPr bwMode="auto">
            <a:xfrm>
              <a:off x="2304" y="1980"/>
              <a:ext cx="726" cy="115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4960 w 21600"/>
                <a:gd name="T17" fmla="*/ 8129 h 21600"/>
                <a:gd name="T18" fmla="*/ 17079 w 21600"/>
                <a:gd name="T19" fmla="*/ 1342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0"/>
                  </a:moveTo>
                  <a:lnTo>
                    <a:pt x="21600" y="21600"/>
                  </a:lnTo>
                  <a:lnTo>
                    <a:pt x="0" y="21600"/>
                  </a:lnTo>
                  <a:lnTo>
                    <a:pt x="0" y="0"/>
                  </a:lnTo>
                  <a:lnTo>
                    <a:pt x="21600" y="0"/>
                  </a:lnTo>
                  <a:close/>
                </a:path>
                <a:path w="21600" h="21600" extrusionOk="0">
                  <a:moveTo>
                    <a:pt x="3014" y="21600"/>
                  </a:moveTo>
                  <a:lnTo>
                    <a:pt x="3014" y="0"/>
                  </a:lnTo>
                  <a:lnTo>
                    <a:pt x="0" y="0"/>
                  </a:lnTo>
                  <a:lnTo>
                    <a:pt x="0" y="21600"/>
                  </a:lnTo>
                  <a:lnTo>
                    <a:pt x="3014" y="21600"/>
                  </a:lnTo>
                  <a:close/>
                </a:path>
                <a:path w="21600" h="21600" extrusionOk="0">
                  <a:moveTo>
                    <a:pt x="21600" y="21600"/>
                  </a:moveTo>
                  <a:lnTo>
                    <a:pt x="21600" y="0"/>
                  </a:lnTo>
                  <a:lnTo>
                    <a:pt x="18586" y="0"/>
                  </a:lnTo>
                  <a:lnTo>
                    <a:pt x="18586" y="21600"/>
                  </a:lnTo>
                  <a:lnTo>
                    <a:pt x="21600" y="21600"/>
                  </a:lnTo>
                  <a:close/>
                </a:path>
                <a:path w="21600" h="21600" extrusionOk="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extrusionOk="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extrusionOk="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extrusionOk="0">
                  <a:moveTo>
                    <a:pt x="753" y="1291"/>
                  </a:moveTo>
                  <a:lnTo>
                    <a:pt x="2260" y="1291"/>
                  </a:lnTo>
                  <a:lnTo>
                    <a:pt x="2260" y="235"/>
                  </a:lnTo>
                  <a:lnTo>
                    <a:pt x="753" y="235"/>
                  </a:lnTo>
                  <a:lnTo>
                    <a:pt x="753" y="1291"/>
                  </a:lnTo>
                  <a:close/>
                </a:path>
                <a:path w="21600" h="21600" extrusionOk="0">
                  <a:moveTo>
                    <a:pt x="753" y="2700"/>
                  </a:moveTo>
                  <a:lnTo>
                    <a:pt x="2260" y="2700"/>
                  </a:lnTo>
                  <a:lnTo>
                    <a:pt x="2260" y="1643"/>
                  </a:lnTo>
                  <a:lnTo>
                    <a:pt x="753" y="1643"/>
                  </a:lnTo>
                  <a:lnTo>
                    <a:pt x="753" y="2700"/>
                  </a:lnTo>
                  <a:close/>
                </a:path>
                <a:path w="21600" h="21600" extrusionOk="0">
                  <a:moveTo>
                    <a:pt x="753" y="4109"/>
                  </a:moveTo>
                  <a:lnTo>
                    <a:pt x="2260" y="4109"/>
                  </a:lnTo>
                  <a:lnTo>
                    <a:pt x="2260" y="3052"/>
                  </a:lnTo>
                  <a:lnTo>
                    <a:pt x="753" y="3052"/>
                  </a:lnTo>
                  <a:lnTo>
                    <a:pt x="753" y="4109"/>
                  </a:lnTo>
                  <a:close/>
                </a:path>
                <a:path w="21600" h="21600" extrusionOk="0">
                  <a:moveTo>
                    <a:pt x="753" y="5517"/>
                  </a:moveTo>
                  <a:lnTo>
                    <a:pt x="2260" y="5517"/>
                  </a:lnTo>
                  <a:lnTo>
                    <a:pt x="2260" y="4461"/>
                  </a:lnTo>
                  <a:lnTo>
                    <a:pt x="753" y="4461"/>
                  </a:lnTo>
                  <a:lnTo>
                    <a:pt x="753" y="5517"/>
                  </a:lnTo>
                  <a:close/>
                </a:path>
                <a:path w="21600" h="21600" extrusionOk="0">
                  <a:moveTo>
                    <a:pt x="753" y="6926"/>
                  </a:moveTo>
                  <a:lnTo>
                    <a:pt x="2260" y="6926"/>
                  </a:lnTo>
                  <a:lnTo>
                    <a:pt x="2260" y="5870"/>
                  </a:lnTo>
                  <a:lnTo>
                    <a:pt x="753" y="5870"/>
                  </a:lnTo>
                  <a:lnTo>
                    <a:pt x="753" y="6926"/>
                  </a:lnTo>
                  <a:close/>
                </a:path>
                <a:path w="21600" h="21600" extrusionOk="0">
                  <a:moveTo>
                    <a:pt x="753" y="8335"/>
                  </a:moveTo>
                  <a:lnTo>
                    <a:pt x="2260" y="8335"/>
                  </a:lnTo>
                  <a:lnTo>
                    <a:pt x="2260" y="7278"/>
                  </a:lnTo>
                  <a:lnTo>
                    <a:pt x="753" y="7278"/>
                  </a:lnTo>
                  <a:lnTo>
                    <a:pt x="753" y="8335"/>
                  </a:lnTo>
                  <a:close/>
                </a:path>
                <a:path w="21600" h="21600" extrusionOk="0">
                  <a:moveTo>
                    <a:pt x="753" y="9743"/>
                  </a:moveTo>
                  <a:lnTo>
                    <a:pt x="2260" y="9743"/>
                  </a:lnTo>
                  <a:lnTo>
                    <a:pt x="2260" y="8687"/>
                  </a:lnTo>
                  <a:lnTo>
                    <a:pt x="753" y="8687"/>
                  </a:lnTo>
                  <a:lnTo>
                    <a:pt x="753" y="9743"/>
                  </a:lnTo>
                  <a:close/>
                </a:path>
                <a:path w="21600" h="21600" extrusionOk="0">
                  <a:moveTo>
                    <a:pt x="753" y="11152"/>
                  </a:moveTo>
                  <a:lnTo>
                    <a:pt x="2260" y="11152"/>
                  </a:lnTo>
                  <a:lnTo>
                    <a:pt x="2260" y="10096"/>
                  </a:lnTo>
                  <a:lnTo>
                    <a:pt x="753" y="10096"/>
                  </a:lnTo>
                  <a:lnTo>
                    <a:pt x="753" y="11152"/>
                  </a:lnTo>
                  <a:close/>
                </a:path>
                <a:path w="21600" h="21600" extrusionOk="0">
                  <a:moveTo>
                    <a:pt x="753" y="12561"/>
                  </a:moveTo>
                  <a:lnTo>
                    <a:pt x="2260" y="12561"/>
                  </a:lnTo>
                  <a:lnTo>
                    <a:pt x="2260" y="11504"/>
                  </a:lnTo>
                  <a:lnTo>
                    <a:pt x="753" y="11504"/>
                  </a:lnTo>
                  <a:lnTo>
                    <a:pt x="753" y="12561"/>
                  </a:lnTo>
                  <a:close/>
                </a:path>
                <a:path w="21600" h="21600" extrusionOk="0">
                  <a:moveTo>
                    <a:pt x="753" y="13970"/>
                  </a:moveTo>
                  <a:lnTo>
                    <a:pt x="2260" y="13970"/>
                  </a:lnTo>
                  <a:lnTo>
                    <a:pt x="2260" y="12913"/>
                  </a:lnTo>
                  <a:lnTo>
                    <a:pt x="753" y="12913"/>
                  </a:lnTo>
                  <a:lnTo>
                    <a:pt x="753" y="13970"/>
                  </a:lnTo>
                  <a:close/>
                </a:path>
                <a:path w="21600" h="21600" extrusionOk="0">
                  <a:moveTo>
                    <a:pt x="753" y="15378"/>
                  </a:moveTo>
                  <a:lnTo>
                    <a:pt x="2260" y="15378"/>
                  </a:lnTo>
                  <a:lnTo>
                    <a:pt x="2260" y="14322"/>
                  </a:lnTo>
                  <a:lnTo>
                    <a:pt x="753" y="14322"/>
                  </a:lnTo>
                  <a:lnTo>
                    <a:pt x="753" y="15378"/>
                  </a:lnTo>
                  <a:close/>
                </a:path>
                <a:path w="21600" h="21600" extrusionOk="0">
                  <a:moveTo>
                    <a:pt x="753" y="16787"/>
                  </a:moveTo>
                  <a:lnTo>
                    <a:pt x="2260" y="16787"/>
                  </a:lnTo>
                  <a:lnTo>
                    <a:pt x="2260" y="15730"/>
                  </a:lnTo>
                  <a:lnTo>
                    <a:pt x="753" y="15730"/>
                  </a:lnTo>
                  <a:lnTo>
                    <a:pt x="753" y="16787"/>
                  </a:lnTo>
                  <a:close/>
                </a:path>
                <a:path w="21600" h="21600" extrusionOk="0">
                  <a:moveTo>
                    <a:pt x="753" y="18196"/>
                  </a:moveTo>
                  <a:lnTo>
                    <a:pt x="2260" y="18196"/>
                  </a:lnTo>
                  <a:lnTo>
                    <a:pt x="2260" y="17139"/>
                  </a:lnTo>
                  <a:lnTo>
                    <a:pt x="753" y="17139"/>
                  </a:lnTo>
                  <a:lnTo>
                    <a:pt x="753" y="18196"/>
                  </a:lnTo>
                  <a:close/>
                </a:path>
                <a:path w="21600" h="21600" extrusionOk="0">
                  <a:moveTo>
                    <a:pt x="753" y="19604"/>
                  </a:moveTo>
                  <a:lnTo>
                    <a:pt x="2260" y="19604"/>
                  </a:lnTo>
                  <a:lnTo>
                    <a:pt x="2260" y="18548"/>
                  </a:lnTo>
                  <a:lnTo>
                    <a:pt x="753" y="18548"/>
                  </a:lnTo>
                  <a:lnTo>
                    <a:pt x="753" y="19604"/>
                  </a:lnTo>
                  <a:close/>
                </a:path>
                <a:path w="21600" h="21600" extrusionOk="0">
                  <a:moveTo>
                    <a:pt x="753" y="21013"/>
                  </a:moveTo>
                  <a:lnTo>
                    <a:pt x="2260" y="21013"/>
                  </a:lnTo>
                  <a:lnTo>
                    <a:pt x="2260" y="19957"/>
                  </a:lnTo>
                  <a:lnTo>
                    <a:pt x="753" y="19957"/>
                  </a:lnTo>
                  <a:lnTo>
                    <a:pt x="753" y="21013"/>
                  </a:lnTo>
                  <a:close/>
                </a:path>
                <a:path w="21600" h="21600" extrusionOk="0">
                  <a:moveTo>
                    <a:pt x="19340" y="1409"/>
                  </a:moveTo>
                  <a:lnTo>
                    <a:pt x="20595" y="1409"/>
                  </a:lnTo>
                  <a:lnTo>
                    <a:pt x="20595" y="352"/>
                  </a:lnTo>
                  <a:lnTo>
                    <a:pt x="19340" y="352"/>
                  </a:lnTo>
                  <a:lnTo>
                    <a:pt x="19340" y="1409"/>
                  </a:lnTo>
                  <a:close/>
                </a:path>
                <a:path w="21600" h="21600" extrusionOk="0">
                  <a:moveTo>
                    <a:pt x="19340" y="2700"/>
                  </a:moveTo>
                  <a:lnTo>
                    <a:pt x="20595" y="2700"/>
                  </a:lnTo>
                  <a:lnTo>
                    <a:pt x="20595" y="1643"/>
                  </a:lnTo>
                  <a:lnTo>
                    <a:pt x="19340" y="1643"/>
                  </a:lnTo>
                  <a:lnTo>
                    <a:pt x="19340" y="2700"/>
                  </a:lnTo>
                  <a:close/>
                </a:path>
                <a:path w="21600" h="21600" extrusionOk="0">
                  <a:moveTo>
                    <a:pt x="19340" y="4109"/>
                  </a:moveTo>
                  <a:lnTo>
                    <a:pt x="20595" y="4109"/>
                  </a:lnTo>
                  <a:lnTo>
                    <a:pt x="20595" y="3052"/>
                  </a:lnTo>
                  <a:lnTo>
                    <a:pt x="19340" y="3052"/>
                  </a:lnTo>
                  <a:lnTo>
                    <a:pt x="19340" y="4109"/>
                  </a:lnTo>
                  <a:close/>
                </a:path>
                <a:path w="21600" h="21600" extrusionOk="0">
                  <a:moveTo>
                    <a:pt x="19340" y="5517"/>
                  </a:moveTo>
                  <a:lnTo>
                    <a:pt x="20595" y="5517"/>
                  </a:lnTo>
                  <a:lnTo>
                    <a:pt x="20595" y="4461"/>
                  </a:lnTo>
                  <a:lnTo>
                    <a:pt x="19340" y="4461"/>
                  </a:lnTo>
                  <a:lnTo>
                    <a:pt x="19340" y="5517"/>
                  </a:lnTo>
                  <a:close/>
                </a:path>
                <a:path w="21600" h="21600" extrusionOk="0">
                  <a:moveTo>
                    <a:pt x="19340" y="6926"/>
                  </a:moveTo>
                  <a:lnTo>
                    <a:pt x="20595" y="6926"/>
                  </a:lnTo>
                  <a:lnTo>
                    <a:pt x="20595" y="5870"/>
                  </a:lnTo>
                  <a:lnTo>
                    <a:pt x="19340" y="5870"/>
                  </a:lnTo>
                  <a:lnTo>
                    <a:pt x="19340" y="6926"/>
                  </a:lnTo>
                  <a:close/>
                </a:path>
                <a:path w="21600" h="21600" extrusionOk="0">
                  <a:moveTo>
                    <a:pt x="19340" y="8335"/>
                  </a:moveTo>
                  <a:lnTo>
                    <a:pt x="20595" y="8335"/>
                  </a:lnTo>
                  <a:lnTo>
                    <a:pt x="20595" y="7278"/>
                  </a:lnTo>
                  <a:lnTo>
                    <a:pt x="19340" y="7278"/>
                  </a:lnTo>
                  <a:lnTo>
                    <a:pt x="19340" y="8335"/>
                  </a:lnTo>
                  <a:close/>
                </a:path>
                <a:path w="21600" h="21600" extrusionOk="0">
                  <a:moveTo>
                    <a:pt x="19340" y="9743"/>
                  </a:moveTo>
                  <a:lnTo>
                    <a:pt x="20595" y="9743"/>
                  </a:lnTo>
                  <a:lnTo>
                    <a:pt x="20595" y="8687"/>
                  </a:lnTo>
                  <a:lnTo>
                    <a:pt x="19340" y="8687"/>
                  </a:lnTo>
                  <a:lnTo>
                    <a:pt x="19340" y="9743"/>
                  </a:lnTo>
                  <a:close/>
                </a:path>
                <a:path w="21600" h="21600" extrusionOk="0">
                  <a:moveTo>
                    <a:pt x="19340" y="11152"/>
                  </a:moveTo>
                  <a:lnTo>
                    <a:pt x="20595" y="11152"/>
                  </a:lnTo>
                  <a:lnTo>
                    <a:pt x="20595" y="10096"/>
                  </a:lnTo>
                  <a:lnTo>
                    <a:pt x="19340" y="10096"/>
                  </a:lnTo>
                  <a:lnTo>
                    <a:pt x="19340" y="11152"/>
                  </a:lnTo>
                  <a:close/>
                </a:path>
                <a:path w="21600" h="21600" extrusionOk="0">
                  <a:moveTo>
                    <a:pt x="19340" y="12561"/>
                  </a:moveTo>
                  <a:lnTo>
                    <a:pt x="20595" y="12561"/>
                  </a:lnTo>
                  <a:lnTo>
                    <a:pt x="20595" y="11504"/>
                  </a:lnTo>
                  <a:lnTo>
                    <a:pt x="19340" y="11504"/>
                  </a:lnTo>
                  <a:lnTo>
                    <a:pt x="19340" y="12561"/>
                  </a:lnTo>
                  <a:close/>
                </a:path>
                <a:path w="21600" h="21600" extrusionOk="0">
                  <a:moveTo>
                    <a:pt x="19340" y="13970"/>
                  </a:moveTo>
                  <a:lnTo>
                    <a:pt x="20595" y="13970"/>
                  </a:lnTo>
                  <a:lnTo>
                    <a:pt x="20595" y="12913"/>
                  </a:lnTo>
                  <a:lnTo>
                    <a:pt x="19340" y="12913"/>
                  </a:lnTo>
                  <a:lnTo>
                    <a:pt x="19340" y="13970"/>
                  </a:lnTo>
                  <a:close/>
                </a:path>
                <a:path w="21600" h="21600" extrusionOk="0">
                  <a:moveTo>
                    <a:pt x="19340" y="15378"/>
                  </a:moveTo>
                  <a:lnTo>
                    <a:pt x="20595" y="15378"/>
                  </a:lnTo>
                  <a:lnTo>
                    <a:pt x="20595" y="14322"/>
                  </a:lnTo>
                  <a:lnTo>
                    <a:pt x="19340" y="14322"/>
                  </a:lnTo>
                  <a:lnTo>
                    <a:pt x="19340" y="15378"/>
                  </a:lnTo>
                  <a:close/>
                </a:path>
                <a:path w="21600" h="21600" extrusionOk="0">
                  <a:moveTo>
                    <a:pt x="19340" y="16787"/>
                  </a:moveTo>
                  <a:lnTo>
                    <a:pt x="20595" y="16787"/>
                  </a:lnTo>
                  <a:lnTo>
                    <a:pt x="20595" y="15730"/>
                  </a:lnTo>
                  <a:lnTo>
                    <a:pt x="19340" y="15730"/>
                  </a:lnTo>
                  <a:lnTo>
                    <a:pt x="19340" y="16787"/>
                  </a:lnTo>
                  <a:close/>
                </a:path>
                <a:path w="21600" h="21600" extrusionOk="0">
                  <a:moveTo>
                    <a:pt x="19340" y="18196"/>
                  </a:moveTo>
                  <a:lnTo>
                    <a:pt x="20595" y="18196"/>
                  </a:lnTo>
                  <a:lnTo>
                    <a:pt x="20595" y="17139"/>
                  </a:lnTo>
                  <a:lnTo>
                    <a:pt x="19340" y="17139"/>
                  </a:lnTo>
                  <a:lnTo>
                    <a:pt x="19340" y="18196"/>
                  </a:lnTo>
                  <a:close/>
                </a:path>
                <a:path w="21600" h="21600" extrusionOk="0">
                  <a:moveTo>
                    <a:pt x="19340" y="19604"/>
                  </a:moveTo>
                  <a:lnTo>
                    <a:pt x="20595" y="19604"/>
                  </a:lnTo>
                  <a:lnTo>
                    <a:pt x="20595" y="18548"/>
                  </a:lnTo>
                  <a:lnTo>
                    <a:pt x="19340" y="18548"/>
                  </a:lnTo>
                  <a:lnTo>
                    <a:pt x="19340" y="19604"/>
                  </a:lnTo>
                  <a:close/>
                </a:path>
                <a:path w="21600" h="21600" extrusionOk="0">
                  <a:moveTo>
                    <a:pt x="19340" y="21013"/>
                  </a:moveTo>
                  <a:lnTo>
                    <a:pt x="20595" y="21013"/>
                  </a:lnTo>
                  <a:lnTo>
                    <a:pt x="20595" y="19957"/>
                  </a:lnTo>
                  <a:lnTo>
                    <a:pt x="19340" y="19957"/>
                  </a:lnTo>
                  <a:lnTo>
                    <a:pt x="19340" y="21013"/>
                  </a:lnTo>
                  <a:close/>
                </a:path>
              </a:pathLst>
            </a:custGeom>
            <a:solidFill>
              <a:srgbClr val="CCCC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Sound"/>
            <p:cNvSpPr>
              <a:spLocks noEditPoints="1" noChangeArrowheads="1"/>
            </p:cNvSpPr>
            <p:nvPr/>
          </p:nvSpPr>
          <p:spPr bwMode="auto">
            <a:xfrm>
              <a:off x="2724" y="1584"/>
              <a:ext cx="1008" cy="768"/>
            </a:xfrm>
            <a:custGeom>
              <a:avLst/>
              <a:gdLst>
                <a:gd name="T0" fmla="*/ 11164 w 21600"/>
                <a:gd name="T1" fmla="*/ 21159 h 21600"/>
                <a:gd name="T2" fmla="*/ 11164 w 21600"/>
                <a:gd name="T3" fmla="*/ 0 h 21600"/>
                <a:gd name="T4" fmla="*/ 0 w 21600"/>
                <a:gd name="T5" fmla="*/ 10800 h 21600"/>
                <a:gd name="T6" fmla="*/ 21600 w 21600"/>
                <a:gd name="T7" fmla="*/ 10800 h 21600"/>
                <a:gd name="T8" fmla="*/ 242 w 21600"/>
                <a:gd name="T9" fmla="*/ 7604 h 21600"/>
                <a:gd name="T10" fmla="*/ 10760 w 21600"/>
                <a:gd name="T11" fmla="*/ 13555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7" name="Photo"/>
            <p:cNvSpPr>
              <a:spLocks noEditPoints="1" noChangeArrowheads="1"/>
            </p:cNvSpPr>
            <p:nvPr/>
          </p:nvSpPr>
          <p:spPr bwMode="auto">
            <a:xfrm>
              <a:off x="3108" y="2040"/>
              <a:ext cx="936" cy="696"/>
            </a:xfrm>
            <a:custGeom>
              <a:avLst/>
              <a:gdLst>
                <a:gd name="T0" fmla="*/ 0 w 21600"/>
                <a:gd name="T1" fmla="*/ 3085 h 21600"/>
                <a:gd name="T2" fmla="*/ 10800 w 21600"/>
                <a:gd name="T3" fmla="*/ 0 h 21600"/>
                <a:gd name="T4" fmla="*/ 21600 w 21600"/>
                <a:gd name="T5" fmla="*/ 3085 h 21600"/>
                <a:gd name="T6" fmla="*/ 21600 w 21600"/>
                <a:gd name="T7" fmla="*/ 10800 h 21600"/>
                <a:gd name="T8" fmla="*/ 21600 w 21600"/>
                <a:gd name="T9" fmla="*/ 21600 h 21600"/>
                <a:gd name="T10" fmla="*/ 10800 w 21600"/>
                <a:gd name="T11" fmla="*/ 21800 h 21600"/>
                <a:gd name="T12" fmla="*/ 0 w 21600"/>
                <a:gd name="T13" fmla="*/ 21600 h 21600"/>
                <a:gd name="T14" fmla="*/ 0 w 21600"/>
                <a:gd name="T15" fmla="*/ 10800 h 21600"/>
                <a:gd name="T16" fmla="*/ 7778 w 21600"/>
                <a:gd name="T17" fmla="*/ 8228 h 21600"/>
                <a:gd name="T18" fmla="*/ 13757 w 21600"/>
                <a:gd name="T19" fmla="*/ 16886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21600"/>
                  </a:moveTo>
                  <a:lnTo>
                    <a:pt x="0" y="3085"/>
                  </a:lnTo>
                  <a:lnTo>
                    <a:pt x="1542" y="3085"/>
                  </a:lnTo>
                  <a:lnTo>
                    <a:pt x="1542" y="1028"/>
                  </a:lnTo>
                  <a:lnTo>
                    <a:pt x="3857" y="1028"/>
                  </a:lnTo>
                  <a:lnTo>
                    <a:pt x="3857" y="3085"/>
                  </a:lnTo>
                  <a:lnTo>
                    <a:pt x="5400" y="3085"/>
                  </a:lnTo>
                  <a:lnTo>
                    <a:pt x="6942" y="0"/>
                  </a:lnTo>
                  <a:lnTo>
                    <a:pt x="14657" y="0"/>
                  </a:lnTo>
                  <a:lnTo>
                    <a:pt x="16200" y="3085"/>
                  </a:lnTo>
                  <a:lnTo>
                    <a:pt x="21600" y="3085"/>
                  </a:lnTo>
                  <a:lnTo>
                    <a:pt x="21600" y="21600"/>
                  </a:lnTo>
                  <a:lnTo>
                    <a:pt x="0" y="21600"/>
                  </a:lnTo>
                  <a:close/>
                </a:path>
                <a:path w="21600" h="21600" extrusionOk="0">
                  <a:moveTo>
                    <a:pt x="0" y="3085"/>
                  </a:moveTo>
                  <a:lnTo>
                    <a:pt x="21600" y="3085"/>
                  </a:lnTo>
                  <a:lnTo>
                    <a:pt x="21600" y="21600"/>
                  </a:lnTo>
                  <a:lnTo>
                    <a:pt x="0" y="21600"/>
                  </a:lnTo>
                  <a:lnTo>
                    <a:pt x="0" y="3085"/>
                  </a:lnTo>
                  <a:close/>
                </a:path>
                <a:path w="21600" h="21600" extrusionOk="0">
                  <a:moveTo>
                    <a:pt x="10800" y="4800"/>
                  </a:moveTo>
                  <a:lnTo>
                    <a:pt x="11925" y="4971"/>
                  </a:lnTo>
                  <a:lnTo>
                    <a:pt x="13017" y="5442"/>
                  </a:lnTo>
                  <a:lnTo>
                    <a:pt x="14046" y="6128"/>
                  </a:lnTo>
                  <a:lnTo>
                    <a:pt x="14914" y="7071"/>
                  </a:lnTo>
                  <a:lnTo>
                    <a:pt x="15621" y="8271"/>
                  </a:lnTo>
                  <a:lnTo>
                    <a:pt x="16167" y="9514"/>
                  </a:lnTo>
                  <a:lnTo>
                    <a:pt x="16425" y="11014"/>
                  </a:lnTo>
                  <a:lnTo>
                    <a:pt x="16585" y="12471"/>
                  </a:lnTo>
                  <a:lnTo>
                    <a:pt x="16489" y="14014"/>
                  </a:lnTo>
                  <a:lnTo>
                    <a:pt x="16135" y="15471"/>
                  </a:lnTo>
                  <a:lnTo>
                    <a:pt x="15621" y="16800"/>
                  </a:lnTo>
                  <a:lnTo>
                    <a:pt x="14914" y="18000"/>
                  </a:lnTo>
                  <a:lnTo>
                    <a:pt x="14046" y="18942"/>
                  </a:lnTo>
                  <a:lnTo>
                    <a:pt x="13050" y="19671"/>
                  </a:lnTo>
                  <a:lnTo>
                    <a:pt x="11925" y="20057"/>
                  </a:lnTo>
                  <a:lnTo>
                    <a:pt x="10832" y="20185"/>
                  </a:lnTo>
                  <a:lnTo>
                    <a:pt x="9675" y="20142"/>
                  </a:lnTo>
                  <a:lnTo>
                    <a:pt x="8582" y="19628"/>
                  </a:lnTo>
                  <a:lnTo>
                    <a:pt x="7553" y="18942"/>
                  </a:lnTo>
                  <a:lnTo>
                    <a:pt x="6717" y="17957"/>
                  </a:lnTo>
                  <a:lnTo>
                    <a:pt x="5946" y="16842"/>
                  </a:lnTo>
                  <a:lnTo>
                    <a:pt x="5464" y="15514"/>
                  </a:lnTo>
                  <a:lnTo>
                    <a:pt x="5078" y="14014"/>
                  </a:lnTo>
                  <a:lnTo>
                    <a:pt x="5014" y="12514"/>
                  </a:lnTo>
                  <a:lnTo>
                    <a:pt x="5110" y="11014"/>
                  </a:lnTo>
                  <a:lnTo>
                    <a:pt x="5528" y="9557"/>
                  </a:lnTo>
                  <a:lnTo>
                    <a:pt x="6010" y="8228"/>
                  </a:lnTo>
                  <a:lnTo>
                    <a:pt x="6750" y="7114"/>
                  </a:lnTo>
                  <a:lnTo>
                    <a:pt x="7650" y="6085"/>
                  </a:lnTo>
                  <a:lnTo>
                    <a:pt x="8614" y="5400"/>
                  </a:lnTo>
                  <a:lnTo>
                    <a:pt x="9707" y="4971"/>
                  </a:lnTo>
                  <a:lnTo>
                    <a:pt x="10800" y="4800"/>
                  </a:lnTo>
                  <a:close/>
                </a:path>
                <a:path w="21600" h="21600" extrusionOk="0">
                  <a:moveTo>
                    <a:pt x="8003" y="8057"/>
                  </a:moveTo>
                  <a:lnTo>
                    <a:pt x="8807" y="7371"/>
                  </a:lnTo>
                  <a:lnTo>
                    <a:pt x="9546" y="6985"/>
                  </a:lnTo>
                  <a:lnTo>
                    <a:pt x="10446" y="6771"/>
                  </a:lnTo>
                  <a:lnTo>
                    <a:pt x="11217" y="6771"/>
                  </a:lnTo>
                  <a:lnTo>
                    <a:pt x="12053" y="7028"/>
                  </a:lnTo>
                  <a:lnTo>
                    <a:pt x="12889" y="7457"/>
                  </a:lnTo>
                  <a:lnTo>
                    <a:pt x="13628" y="8100"/>
                  </a:lnTo>
                  <a:lnTo>
                    <a:pt x="14175" y="8871"/>
                  </a:lnTo>
                  <a:lnTo>
                    <a:pt x="14625" y="9814"/>
                  </a:lnTo>
                  <a:lnTo>
                    <a:pt x="14978" y="10885"/>
                  </a:lnTo>
                  <a:lnTo>
                    <a:pt x="15171" y="12042"/>
                  </a:lnTo>
                  <a:lnTo>
                    <a:pt x="15107" y="13114"/>
                  </a:lnTo>
                  <a:lnTo>
                    <a:pt x="15042" y="14228"/>
                  </a:lnTo>
                  <a:lnTo>
                    <a:pt x="14689" y="15257"/>
                  </a:lnTo>
                  <a:lnTo>
                    <a:pt x="14207" y="16285"/>
                  </a:lnTo>
                  <a:lnTo>
                    <a:pt x="13596" y="17057"/>
                  </a:lnTo>
                  <a:lnTo>
                    <a:pt x="12889" y="17657"/>
                  </a:lnTo>
                  <a:lnTo>
                    <a:pt x="12053" y="18085"/>
                  </a:lnTo>
                  <a:lnTo>
                    <a:pt x="11185" y="18257"/>
                  </a:lnTo>
                  <a:lnTo>
                    <a:pt x="10414" y="18214"/>
                  </a:lnTo>
                  <a:lnTo>
                    <a:pt x="9546" y="18042"/>
                  </a:lnTo>
                  <a:lnTo>
                    <a:pt x="8742" y="17614"/>
                  </a:lnTo>
                  <a:lnTo>
                    <a:pt x="8003" y="17014"/>
                  </a:lnTo>
                  <a:lnTo>
                    <a:pt x="7457" y="16242"/>
                  </a:lnTo>
                  <a:lnTo>
                    <a:pt x="6975" y="15257"/>
                  </a:lnTo>
                  <a:lnTo>
                    <a:pt x="6653" y="14142"/>
                  </a:lnTo>
                  <a:lnTo>
                    <a:pt x="6492" y="13114"/>
                  </a:lnTo>
                  <a:lnTo>
                    <a:pt x="6525" y="11914"/>
                  </a:lnTo>
                  <a:lnTo>
                    <a:pt x="6621" y="10842"/>
                  </a:lnTo>
                  <a:lnTo>
                    <a:pt x="6942" y="9771"/>
                  </a:lnTo>
                  <a:lnTo>
                    <a:pt x="7457" y="8785"/>
                  </a:lnTo>
                  <a:lnTo>
                    <a:pt x="8003" y="8057"/>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8" name="Music"/>
            <p:cNvSpPr>
              <a:spLocks noEditPoints="1" noChangeArrowheads="1"/>
            </p:cNvSpPr>
            <p:nvPr/>
          </p:nvSpPr>
          <p:spPr bwMode="auto">
            <a:xfrm>
              <a:off x="3216" y="2448"/>
              <a:ext cx="768" cy="672"/>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grpSp>
      <p:sp>
        <p:nvSpPr>
          <p:cNvPr id="12" name="Rounded Rectangle 11"/>
          <p:cNvSpPr/>
          <p:nvPr/>
        </p:nvSpPr>
        <p:spPr>
          <a:xfrm>
            <a:off x="4788195" y="2323214"/>
            <a:ext cx="3352800" cy="3124200"/>
          </a:xfrm>
          <a:prstGeom prst="roundRect">
            <a:avLst/>
          </a:prstGeom>
          <a:solidFill>
            <a:srgbClr val="FFFF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lumMod val="75000"/>
                  </a:schemeClr>
                </a:solidFill>
              </a:rPr>
              <a:t>UPnP Control Point</a:t>
            </a:r>
            <a:endParaRPr lang="en-US" sz="1600" b="1" dirty="0">
              <a:solidFill>
                <a:schemeClr val="bg2">
                  <a:lumMod val="75000"/>
                </a:schemeClr>
              </a:solidFill>
            </a:endParaRPr>
          </a:p>
        </p:txBody>
      </p:sp>
      <p:sp>
        <p:nvSpPr>
          <p:cNvPr id="13" name="Rectangle 12"/>
          <p:cNvSpPr/>
          <p:nvPr/>
        </p:nvSpPr>
        <p:spPr>
          <a:xfrm>
            <a:off x="749595" y="1408814"/>
            <a:ext cx="2209800" cy="457200"/>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solidFill>
                  <a:schemeClr val="bg1"/>
                </a:solidFill>
              </a:rPr>
              <a:t>Devices</a:t>
            </a:r>
            <a:endParaRPr lang="en-US" b="1" dirty="0">
              <a:solidFill>
                <a:schemeClr val="bg1"/>
              </a:solidFill>
            </a:endParaRPr>
          </a:p>
        </p:txBody>
      </p:sp>
      <p:sp>
        <p:nvSpPr>
          <p:cNvPr id="14" name="Rectangle 13"/>
          <p:cNvSpPr/>
          <p:nvPr/>
        </p:nvSpPr>
        <p:spPr>
          <a:xfrm>
            <a:off x="6007395" y="1332614"/>
            <a:ext cx="2209800" cy="457200"/>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solidFill>
                  <a:schemeClr val="bg1"/>
                </a:solidFill>
              </a:rPr>
              <a:t>Controllers</a:t>
            </a:r>
            <a:endParaRPr lang="en-US" b="1" dirty="0">
              <a:solidFill>
                <a:schemeClr val="bg1"/>
              </a:solidFill>
            </a:endParaRPr>
          </a:p>
        </p:txBody>
      </p:sp>
      <p:sp>
        <p:nvSpPr>
          <p:cNvPr id="15" name="Rectangle 14"/>
          <p:cNvSpPr/>
          <p:nvPr/>
        </p:nvSpPr>
        <p:spPr>
          <a:xfrm>
            <a:off x="5169195" y="2704214"/>
            <a:ext cx="2209800" cy="457200"/>
          </a:xfrm>
          <a:prstGeom prst="rect">
            <a:avLst/>
          </a:prstGeom>
          <a:solidFill>
            <a:srgbClr val="FFFF7D">
              <a:alpha val="89804"/>
            </a:srgb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smtClean="0">
                <a:solidFill>
                  <a:schemeClr val="bg2">
                    <a:lumMod val="75000"/>
                  </a:schemeClr>
                </a:solidFill>
              </a:rPr>
              <a:t>MediaServer</a:t>
            </a:r>
            <a:r>
              <a:rPr lang="en-US" sz="1600" b="1" dirty="0" smtClean="0">
                <a:solidFill>
                  <a:schemeClr val="tx1"/>
                </a:solidFill>
              </a:rPr>
              <a:t> </a:t>
            </a:r>
            <a:r>
              <a:rPr lang="en-US" sz="1600" b="1" dirty="0" smtClean="0">
                <a:solidFill>
                  <a:schemeClr val="bg2">
                    <a:lumMod val="75000"/>
                  </a:schemeClr>
                </a:solidFill>
              </a:rPr>
              <a:t>CP</a:t>
            </a:r>
            <a:endParaRPr lang="en-US" sz="1600" b="1" dirty="0">
              <a:solidFill>
                <a:schemeClr val="bg2">
                  <a:lumMod val="75000"/>
                </a:schemeClr>
              </a:solidFill>
            </a:endParaRPr>
          </a:p>
        </p:txBody>
      </p:sp>
      <p:sp>
        <p:nvSpPr>
          <p:cNvPr id="16" name="Rectangle 15"/>
          <p:cNvSpPr/>
          <p:nvPr/>
        </p:nvSpPr>
        <p:spPr>
          <a:xfrm>
            <a:off x="5169195" y="4685414"/>
            <a:ext cx="2209800" cy="457200"/>
          </a:xfrm>
          <a:prstGeom prst="rect">
            <a:avLst/>
          </a:prstGeom>
          <a:solidFill>
            <a:srgbClr val="FFFF7D">
              <a:alpha val="90000"/>
            </a:srgb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smtClean="0">
                <a:solidFill>
                  <a:schemeClr val="bg2">
                    <a:lumMod val="75000"/>
                  </a:schemeClr>
                </a:solidFill>
              </a:rPr>
              <a:t>MediaRenderer</a:t>
            </a:r>
            <a:r>
              <a:rPr lang="en-US" sz="1600" b="1" dirty="0" smtClean="0">
                <a:solidFill>
                  <a:schemeClr val="tx1"/>
                </a:solidFill>
              </a:rPr>
              <a:t> </a:t>
            </a:r>
            <a:r>
              <a:rPr lang="en-US" sz="1600" b="1" dirty="0" smtClean="0">
                <a:solidFill>
                  <a:schemeClr val="bg2">
                    <a:lumMod val="75000"/>
                  </a:schemeClr>
                </a:solidFill>
              </a:rPr>
              <a:t>CP</a:t>
            </a:r>
            <a:endParaRPr lang="en-US" sz="1600" b="1" dirty="0">
              <a:solidFill>
                <a:schemeClr val="bg2">
                  <a:lumMod val="75000"/>
                </a:schemeClr>
              </a:solidFill>
            </a:endParaRPr>
          </a:p>
        </p:txBody>
      </p:sp>
      <p:cxnSp>
        <p:nvCxnSpPr>
          <p:cNvPr id="17" name="Straight Connector 16"/>
          <p:cNvCxnSpPr/>
          <p:nvPr/>
        </p:nvCxnSpPr>
        <p:spPr>
          <a:xfrm rot="5400000">
            <a:off x="-468811" y="3390014"/>
            <a:ext cx="2894806" cy="794"/>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78195" y="3009014"/>
            <a:ext cx="685800" cy="1588"/>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6427289" y="3351120"/>
            <a:ext cx="2971800" cy="1588"/>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78995" y="2932814"/>
            <a:ext cx="533400" cy="1588"/>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378995" y="4837814"/>
            <a:ext cx="533400" cy="1588"/>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1663995" y="2551814"/>
            <a:ext cx="1676400" cy="914400"/>
          </a:xfrm>
          <a:prstGeom prst="roundRect">
            <a:avLst/>
          </a:prstGeom>
          <a:solidFill>
            <a:srgbClr val="FFFF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lumMod val="75000"/>
                  </a:schemeClr>
                </a:solidFill>
              </a:rPr>
              <a:t>UPnP</a:t>
            </a:r>
            <a:r>
              <a:rPr lang="en-US" sz="1600" b="1" dirty="0" smtClean="0">
                <a:solidFill>
                  <a:schemeClr val="tx1"/>
                </a:solidFill>
              </a:rPr>
              <a:t> </a:t>
            </a:r>
            <a:r>
              <a:rPr lang="en-US" sz="1600" b="1" dirty="0" smtClean="0">
                <a:solidFill>
                  <a:schemeClr val="bg2">
                    <a:lumMod val="75000"/>
                  </a:schemeClr>
                </a:solidFill>
              </a:rPr>
              <a:t>MediaServer</a:t>
            </a:r>
            <a:endParaRPr lang="en-US" sz="1600" b="1" dirty="0">
              <a:solidFill>
                <a:schemeClr val="bg2">
                  <a:lumMod val="75000"/>
                </a:schemeClr>
              </a:solidFill>
            </a:endParaRPr>
          </a:p>
        </p:txBody>
      </p:sp>
      <p:sp>
        <p:nvSpPr>
          <p:cNvPr id="23" name="Rounded Rectangle 22"/>
          <p:cNvSpPr/>
          <p:nvPr/>
        </p:nvSpPr>
        <p:spPr>
          <a:xfrm>
            <a:off x="1663995" y="4380614"/>
            <a:ext cx="1827350" cy="914400"/>
          </a:xfrm>
          <a:prstGeom prst="roundRect">
            <a:avLst/>
          </a:prstGeom>
          <a:solidFill>
            <a:srgbClr val="FFFF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lumMod val="75000"/>
                  </a:schemeClr>
                </a:solidFill>
              </a:rPr>
              <a:t>UPnP</a:t>
            </a:r>
            <a:r>
              <a:rPr lang="en-US" sz="1600" b="1" dirty="0" smtClean="0">
                <a:solidFill>
                  <a:schemeClr val="tx1"/>
                </a:solidFill>
              </a:rPr>
              <a:t> </a:t>
            </a:r>
            <a:r>
              <a:rPr lang="en-US" sz="1600" b="1" dirty="0" smtClean="0">
                <a:solidFill>
                  <a:schemeClr val="bg2">
                    <a:lumMod val="75000"/>
                  </a:schemeClr>
                </a:solidFill>
              </a:rPr>
              <a:t>MediaRenderer</a:t>
            </a:r>
            <a:endParaRPr lang="en-US" sz="1600" b="1" dirty="0">
              <a:solidFill>
                <a:schemeClr val="bg2">
                  <a:lumMod val="75000"/>
                </a:schemeClr>
              </a:solidFill>
            </a:endParaRPr>
          </a:p>
        </p:txBody>
      </p:sp>
      <p:cxnSp>
        <p:nvCxnSpPr>
          <p:cNvPr id="24" name="Straight Connector 23"/>
          <p:cNvCxnSpPr/>
          <p:nvPr/>
        </p:nvCxnSpPr>
        <p:spPr>
          <a:xfrm>
            <a:off x="971107" y="4862624"/>
            <a:ext cx="685800" cy="1588"/>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C:\Program Files\Microsoft Office\MEDIA\CAGCAT10\j0285750.wmf"/>
          <p:cNvPicPr>
            <a:picLocks noChangeAspect="1" noChangeArrowheads="1"/>
          </p:cNvPicPr>
          <p:nvPr/>
        </p:nvPicPr>
        <p:blipFill>
          <a:blip r:embed="rId3"/>
          <a:srcRect/>
          <a:stretch>
            <a:fillRect/>
          </a:stretch>
        </p:blipFill>
        <p:spPr bwMode="auto">
          <a:xfrm>
            <a:off x="2787505" y="1939636"/>
            <a:ext cx="1408309" cy="865332"/>
          </a:xfrm>
          <a:prstGeom prst="rect">
            <a:avLst/>
          </a:prstGeom>
          <a:noFill/>
        </p:spPr>
      </p:pic>
      <p:pic>
        <p:nvPicPr>
          <p:cNvPr id="1027" name="Picture 3" descr="C:\Users\eheredia\AppData\Local\Microsoft\Windows\Temporary Internet Files\Content.IE5\VQP9I14N\MCj04325170000[1].wmf"/>
          <p:cNvPicPr>
            <a:picLocks noChangeAspect="1" noChangeArrowheads="1"/>
          </p:cNvPicPr>
          <p:nvPr/>
        </p:nvPicPr>
        <p:blipFill>
          <a:blip r:embed="rId4"/>
          <a:srcRect/>
          <a:stretch>
            <a:fillRect/>
          </a:stretch>
        </p:blipFill>
        <p:spPr bwMode="auto">
          <a:xfrm>
            <a:off x="3095338" y="5073216"/>
            <a:ext cx="1171864" cy="937491"/>
          </a:xfrm>
          <a:prstGeom prst="rect">
            <a:avLst/>
          </a:prstGeom>
          <a:noFill/>
        </p:spPr>
      </p:pic>
      <p:pic>
        <p:nvPicPr>
          <p:cNvPr id="1028" name="Picture 4" descr="C:\Users\eheredia\AppData\Local\Microsoft\Windows\Temporary Internet Files\Content.IE5\JP3KXX8H\MCj04316330000[1].png"/>
          <p:cNvPicPr>
            <a:picLocks noChangeAspect="1" noChangeArrowheads="1"/>
          </p:cNvPicPr>
          <p:nvPr/>
        </p:nvPicPr>
        <p:blipFill>
          <a:blip r:embed="rId5"/>
          <a:srcRect/>
          <a:stretch>
            <a:fillRect/>
          </a:stretch>
        </p:blipFill>
        <p:spPr bwMode="auto">
          <a:xfrm>
            <a:off x="7802563" y="2009487"/>
            <a:ext cx="816840" cy="816840"/>
          </a:xfrm>
          <a:prstGeom prst="rect">
            <a:avLst/>
          </a:prstGeom>
          <a:noFill/>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DLNA 2-Box Models</a:t>
            </a:r>
            <a:endParaRPr lang="en-US" dirty="0"/>
          </a:p>
        </p:txBody>
      </p:sp>
      <p:grpSp>
        <p:nvGrpSpPr>
          <p:cNvPr id="4" name="Group 3"/>
          <p:cNvGrpSpPr/>
          <p:nvPr/>
        </p:nvGrpSpPr>
        <p:grpSpPr>
          <a:xfrm>
            <a:off x="3089563" y="1586346"/>
            <a:ext cx="3144982" cy="422563"/>
            <a:chOff x="2742406" y="1371600"/>
            <a:chExt cx="2743994" cy="306388"/>
          </a:xfrm>
        </p:grpSpPr>
        <p:cxnSp>
          <p:nvCxnSpPr>
            <p:cNvPr id="5" name="Straight Connector 4"/>
            <p:cNvCxnSpPr/>
            <p:nvPr/>
          </p:nvCxnSpPr>
          <p:spPr>
            <a:xfrm rot="10800000">
              <a:off x="2743200" y="13716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2590800" y="1524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743200" y="1676400"/>
              <a:ext cx="27432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3255818" y="1212273"/>
            <a:ext cx="2517805" cy="369332"/>
          </a:xfrm>
          <a:prstGeom prst="rect">
            <a:avLst/>
          </a:prstGeom>
          <a:noFill/>
        </p:spPr>
        <p:txBody>
          <a:bodyPr wrap="none" rtlCol="0">
            <a:spAutoFit/>
          </a:bodyPr>
          <a:lstStyle/>
          <a:p>
            <a:r>
              <a:rPr lang="en-US" dirty="0" smtClean="0"/>
              <a:t>1. Get Media Library info</a:t>
            </a:r>
            <a:endParaRPr lang="en-US" dirty="0"/>
          </a:p>
        </p:txBody>
      </p:sp>
      <p:sp>
        <p:nvSpPr>
          <p:cNvPr id="9" name="Arc 8"/>
          <p:cNvSpPr/>
          <p:nvPr/>
        </p:nvSpPr>
        <p:spPr>
          <a:xfrm rot="18646109">
            <a:off x="7586386" y="1504751"/>
            <a:ext cx="685800" cy="609600"/>
          </a:xfrm>
          <a:prstGeom prst="arc">
            <a:avLst>
              <a:gd name="adj1" fmla="val 13098177"/>
              <a:gd name="adj2" fmla="val 9094257"/>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904018" y="969818"/>
            <a:ext cx="1012778" cy="646331"/>
          </a:xfrm>
          <a:prstGeom prst="rect">
            <a:avLst/>
          </a:prstGeom>
          <a:noFill/>
        </p:spPr>
        <p:txBody>
          <a:bodyPr wrap="none" rtlCol="0">
            <a:spAutoFit/>
          </a:bodyPr>
          <a:lstStyle/>
          <a:p>
            <a:r>
              <a:rPr lang="en-US" dirty="0" smtClean="0"/>
              <a:t>2. Select </a:t>
            </a:r>
          </a:p>
          <a:p>
            <a:r>
              <a:rPr lang="en-US" dirty="0" smtClean="0"/>
              <a:t>content</a:t>
            </a:r>
            <a:endParaRPr lang="en-US" dirty="0"/>
          </a:p>
        </p:txBody>
      </p:sp>
      <p:grpSp>
        <p:nvGrpSpPr>
          <p:cNvPr id="11" name="Group 10"/>
          <p:cNvGrpSpPr/>
          <p:nvPr/>
        </p:nvGrpSpPr>
        <p:grpSpPr>
          <a:xfrm>
            <a:off x="3124200" y="2452253"/>
            <a:ext cx="3124200" cy="415637"/>
            <a:chOff x="2742406" y="1371600"/>
            <a:chExt cx="2743994" cy="306388"/>
          </a:xfrm>
        </p:grpSpPr>
        <p:cxnSp>
          <p:nvCxnSpPr>
            <p:cNvPr id="12" name="Straight Connector 11"/>
            <p:cNvCxnSpPr/>
            <p:nvPr/>
          </p:nvCxnSpPr>
          <p:spPr>
            <a:xfrm rot="10800000">
              <a:off x="2743200" y="13716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2590800" y="1524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743200" y="1676400"/>
              <a:ext cx="27432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90454" y="2050473"/>
            <a:ext cx="2367508" cy="369332"/>
          </a:xfrm>
          <a:prstGeom prst="rect">
            <a:avLst/>
          </a:prstGeom>
          <a:noFill/>
        </p:spPr>
        <p:txBody>
          <a:bodyPr wrap="none" rtlCol="0">
            <a:spAutoFit/>
          </a:bodyPr>
          <a:lstStyle/>
          <a:p>
            <a:r>
              <a:rPr lang="en-US" dirty="0" smtClean="0"/>
              <a:t>3. Get Content stream</a:t>
            </a:r>
            <a:endParaRPr lang="en-US" dirty="0"/>
          </a:p>
        </p:txBody>
      </p:sp>
      <p:sp>
        <p:nvSpPr>
          <p:cNvPr id="16" name="TextBox 15"/>
          <p:cNvSpPr txBox="1"/>
          <p:nvPr/>
        </p:nvSpPr>
        <p:spPr>
          <a:xfrm rot="16200000">
            <a:off x="-87700" y="1716871"/>
            <a:ext cx="1238994" cy="369332"/>
          </a:xfrm>
          <a:prstGeom prst="rect">
            <a:avLst/>
          </a:prstGeom>
          <a:ln/>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b="1" dirty="0" smtClean="0">
                <a:solidFill>
                  <a:schemeClr val="bg2">
                    <a:lumMod val="75000"/>
                  </a:schemeClr>
                </a:solidFill>
              </a:rPr>
              <a:t>2-box pull</a:t>
            </a:r>
            <a:endParaRPr lang="en-US" b="1" dirty="0">
              <a:solidFill>
                <a:schemeClr val="bg2">
                  <a:lumMod val="75000"/>
                </a:schemeClr>
              </a:solidFill>
            </a:endParaRPr>
          </a:p>
        </p:txBody>
      </p:sp>
      <p:pic>
        <p:nvPicPr>
          <p:cNvPr id="18" name="Picture 3" descr="C:\Users\eheredia\AppData\Local\Microsoft\Windows\Temporary Internet Files\Content.IE5\VQP9I14N\MCj04325170000[1].wmf"/>
          <p:cNvPicPr>
            <a:picLocks noChangeAspect="1" noChangeArrowheads="1"/>
          </p:cNvPicPr>
          <p:nvPr/>
        </p:nvPicPr>
        <p:blipFill>
          <a:blip r:embed="rId3"/>
          <a:srcRect/>
          <a:stretch>
            <a:fillRect/>
          </a:stretch>
        </p:blipFill>
        <p:spPr bwMode="auto">
          <a:xfrm>
            <a:off x="6378866" y="1443325"/>
            <a:ext cx="1171864" cy="937491"/>
          </a:xfrm>
          <a:prstGeom prst="rect">
            <a:avLst/>
          </a:prstGeom>
          <a:noFill/>
        </p:spPr>
      </p:pic>
      <p:grpSp>
        <p:nvGrpSpPr>
          <p:cNvPr id="19" name="Group 2"/>
          <p:cNvGrpSpPr>
            <a:grpSpLocks/>
          </p:cNvGrpSpPr>
          <p:nvPr/>
        </p:nvGrpSpPr>
        <p:grpSpPr bwMode="auto">
          <a:xfrm>
            <a:off x="1407686" y="1381106"/>
            <a:ext cx="1066799" cy="1023938"/>
            <a:chOff x="2304" y="1584"/>
            <a:chExt cx="1740" cy="1554"/>
          </a:xfrm>
        </p:grpSpPr>
        <p:sp>
          <p:nvSpPr>
            <p:cNvPr id="20" name="Film"/>
            <p:cNvSpPr>
              <a:spLocks noEditPoints="1" noChangeArrowheads="1"/>
            </p:cNvSpPr>
            <p:nvPr/>
          </p:nvSpPr>
          <p:spPr bwMode="auto">
            <a:xfrm>
              <a:off x="2304" y="1980"/>
              <a:ext cx="726" cy="115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4960 w 21600"/>
                <a:gd name="T17" fmla="*/ 8129 h 21600"/>
                <a:gd name="T18" fmla="*/ 17079 w 21600"/>
                <a:gd name="T19" fmla="*/ 1342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0"/>
                  </a:moveTo>
                  <a:lnTo>
                    <a:pt x="21600" y="21600"/>
                  </a:lnTo>
                  <a:lnTo>
                    <a:pt x="0" y="21600"/>
                  </a:lnTo>
                  <a:lnTo>
                    <a:pt x="0" y="0"/>
                  </a:lnTo>
                  <a:lnTo>
                    <a:pt x="21600" y="0"/>
                  </a:lnTo>
                  <a:close/>
                </a:path>
                <a:path w="21600" h="21600" extrusionOk="0">
                  <a:moveTo>
                    <a:pt x="3014" y="21600"/>
                  </a:moveTo>
                  <a:lnTo>
                    <a:pt x="3014" y="0"/>
                  </a:lnTo>
                  <a:lnTo>
                    <a:pt x="0" y="0"/>
                  </a:lnTo>
                  <a:lnTo>
                    <a:pt x="0" y="21600"/>
                  </a:lnTo>
                  <a:lnTo>
                    <a:pt x="3014" y="21600"/>
                  </a:lnTo>
                  <a:close/>
                </a:path>
                <a:path w="21600" h="21600" extrusionOk="0">
                  <a:moveTo>
                    <a:pt x="21600" y="21600"/>
                  </a:moveTo>
                  <a:lnTo>
                    <a:pt x="21600" y="0"/>
                  </a:lnTo>
                  <a:lnTo>
                    <a:pt x="18586" y="0"/>
                  </a:lnTo>
                  <a:lnTo>
                    <a:pt x="18586" y="21600"/>
                  </a:lnTo>
                  <a:lnTo>
                    <a:pt x="21600" y="21600"/>
                  </a:lnTo>
                  <a:close/>
                </a:path>
                <a:path w="21600" h="21600" extrusionOk="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extrusionOk="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extrusionOk="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extrusionOk="0">
                  <a:moveTo>
                    <a:pt x="753" y="1291"/>
                  </a:moveTo>
                  <a:lnTo>
                    <a:pt x="2260" y="1291"/>
                  </a:lnTo>
                  <a:lnTo>
                    <a:pt x="2260" y="235"/>
                  </a:lnTo>
                  <a:lnTo>
                    <a:pt x="753" y="235"/>
                  </a:lnTo>
                  <a:lnTo>
                    <a:pt x="753" y="1291"/>
                  </a:lnTo>
                  <a:close/>
                </a:path>
                <a:path w="21600" h="21600" extrusionOk="0">
                  <a:moveTo>
                    <a:pt x="753" y="2700"/>
                  </a:moveTo>
                  <a:lnTo>
                    <a:pt x="2260" y="2700"/>
                  </a:lnTo>
                  <a:lnTo>
                    <a:pt x="2260" y="1643"/>
                  </a:lnTo>
                  <a:lnTo>
                    <a:pt x="753" y="1643"/>
                  </a:lnTo>
                  <a:lnTo>
                    <a:pt x="753" y="2700"/>
                  </a:lnTo>
                  <a:close/>
                </a:path>
                <a:path w="21600" h="21600" extrusionOk="0">
                  <a:moveTo>
                    <a:pt x="753" y="4109"/>
                  </a:moveTo>
                  <a:lnTo>
                    <a:pt x="2260" y="4109"/>
                  </a:lnTo>
                  <a:lnTo>
                    <a:pt x="2260" y="3052"/>
                  </a:lnTo>
                  <a:lnTo>
                    <a:pt x="753" y="3052"/>
                  </a:lnTo>
                  <a:lnTo>
                    <a:pt x="753" y="4109"/>
                  </a:lnTo>
                  <a:close/>
                </a:path>
                <a:path w="21600" h="21600" extrusionOk="0">
                  <a:moveTo>
                    <a:pt x="753" y="5517"/>
                  </a:moveTo>
                  <a:lnTo>
                    <a:pt x="2260" y="5517"/>
                  </a:lnTo>
                  <a:lnTo>
                    <a:pt x="2260" y="4461"/>
                  </a:lnTo>
                  <a:lnTo>
                    <a:pt x="753" y="4461"/>
                  </a:lnTo>
                  <a:lnTo>
                    <a:pt x="753" y="5517"/>
                  </a:lnTo>
                  <a:close/>
                </a:path>
                <a:path w="21600" h="21600" extrusionOk="0">
                  <a:moveTo>
                    <a:pt x="753" y="6926"/>
                  </a:moveTo>
                  <a:lnTo>
                    <a:pt x="2260" y="6926"/>
                  </a:lnTo>
                  <a:lnTo>
                    <a:pt x="2260" y="5870"/>
                  </a:lnTo>
                  <a:lnTo>
                    <a:pt x="753" y="5870"/>
                  </a:lnTo>
                  <a:lnTo>
                    <a:pt x="753" y="6926"/>
                  </a:lnTo>
                  <a:close/>
                </a:path>
                <a:path w="21600" h="21600" extrusionOk="0">
                  <a:moveTo>
                    <a:pt x="753" y="8335"/>
                  </a:moveTo>
                  <a:lnTo>
                    <a:pt x="2260" y="8335"/>
                  </a:lnTo>
                  <a:lnTo>
                    <a:pt x="2260" y="7278"/>
                  </a:lnTo>
                  <a:lnTo>
                    <a:pt x="753" y="7278"/>
                  </a:lnTo>
                  <a:lnTo>
                    <a:pt x="753" y="8335"/>
                  </a:lnTo>
                  <a:close/>
                </a:path>
                <a:path w="21600" h="21600" extrusionOk="0">
                  <a:moveTo>
                    <a:pt x="753" y="9743"/>
                  </a:moveTo>
                  <a:lnTo>
                    <a:pt x="2260" y="9743"/>
                  </a:lnTo>
                  <a:lnTo>
                    <a:pt x="2260" y="8687"/>
                  </a:lnTo>
                  <a:lnTo>
                    <a:pt x="753" y="8687"/>
                  </a:lnTo>
                  <a:lnTo>
                    <a:pt x="753" y="9743"/>
                  </a:lnTo>
                  <a:close/>
                </a:path>
                <a:path w="21600" h="21600" extrusionOk="0">
                  <a:moveTo>
                    <a:pt x="753" y="11152"/>
                  </a:moveTo>
                  <a:lnTo>
                    <a:pt x="2260" y="11152"/>
                  </a:lnTo>
                  <a:lnTo>
                    <a:pt x="2260" y="10096"/>
                  </a:lnTo>
                  <a:lnTo>
                    <a:pt x="753" y="10096"/>
                  </a:lnTo>
                  <a:lnTo>
                    <a:pt x="753" y="11152"/>
                  </a:lnTo>
                  <a:close/>
                </a:path>
                <a:path w="21600" h="21600" extrusionOk="0">
                  <a:moveTo>
                    <a:pt x="753" y="12561"/>
                  </a:moveTo>
                  <a:lnTo>
                    <a:pt x="2260" y="12561"/>
                  </a:lnTo>
                  <a:lnTo>
                    <a:pt x="2260" y="11504"/>
                  </a:lnTo>
                  <a:lnTo>
                    <a:pt x="753" y="11504"/>
                  </a:lnTo>
                  <a:lnTo>
                    <a:pt x="753" y="12561"/>
                  </a:lnTo>
                  <a:close/>
                </a:path>
                <a:path w="21600" h="21600" extrusionOk="0">
                  <a:moveTo>
                    <a:pt x="753" y="13970"/>
                  </a:moveTo>
                  <a:lnTo>
                    <a:pt x="2260" y="13970"/>
                  </a:lnTo>
                  <a:lnTo>
                    <a:pt x="2260" y="12913"/>
                  </a:lnTo>
                  <a:lnTo>
                    <a:pt x="753" y="12913"/>
                  </a:lnTo>
                  <a:lnTo>
                    <a:pt x="753" y="13970"/>
                  </a:lnTo>
                  <a:close/>
                </a:path>
                <a:path w="21600" h="21600" extrusionOk="0">
                  <a:moveTo>
                    <a:pt x="753" y="15378"/>
                  </a:moveTo>
                  <a:lnTo>
                    <a:pt x="2260" y="15378"/>
                  </a:lnTo>
                  <a:lnTo>
                    <a:pt x="2260" y="14322"/>
                  </a:lnTo>
                  <a:lnTo>
                    <a:pt x="753" y="14322"/>
                  </a:lnTo>
                  <a:lnTo>
                    <a:pt x="753" y="15378"/>
                  </a:lnTo>
                  <a:close/>
                </a:path>
                <a:path w="21600" h="21600" extrusionOk="0">
                  <a:moveTo>
                    <a:pt x="753" y="16787"/>
                  </a:moveTo>
                  <a:lnTo>
                    <a:pt x="2260" y="16787"/>
                  </a:lnTo>
                  <a:lnTo>
                    <a:pt x="2260" y="15730"/>
                  </a:lnTo>
                  <a:lnTo>
                    <a:pt x="753" y="15730"/>
                  </a:lnTo>
                  <a:lnTo>
                    <a:pt x="753" y="16787"/>
                  </a:lnTo>
                  <a:close/>
                </a:path>
                <a:path w="21600" h="21600" extrusionOk="0">
                  <a:moveTo>
                    <a:pt x="753" y="18196"/>
                  </a:moveTo>
                  <a:lnTo>
                    <a:pt x="2260" y="18196"/>
                  </a:lnTo>
                  <a:lnTo>
                    <a:pt x="2260" y="17139"/>
                  </a:lnTo>
                  <a:lnTo>
                    <a:pt x="753" y="17139"/>
                  </a:lnTo>
                  <a:lnTo>
                    <a:pt x="753" y="18196"/>
                  </a:lnTo>
                  <a:close/>
                </a:path>
                <a:path w="21600" h="21600" extrusionOk="0">
                  <a:moveTo>
                    <a:pt x="753" y="19604"/>
                  </a:moveTo>
                  <a:lnTo>
                    <a:pt x="2260" y="19604"/>
                  </a:lnTo>
                  <a:lnTo>
                    <a:pt x="2260" y="18548"/>
                  </a:lnTo>
                  <a:lnTo>
                    <a:pt x="753" y="18548"/>
                  </a:lnTo>
                  <a:lnTo>
                    <a:pt x="753" y="19604"/>
                  </a:lnTo>
                  <a:close/>
                </a:path>
                <a:path w="21600" h="21600" extrusionOk="0">
                  <a:moveTo>
                    <a:pt x="753" y="21013"/>
                  </a:moveTo>
                  <a:lnTo>
                    <a:pt x="2260" y="21013"/>
                  </a:lnTo>
                  <a:lnTo>
                    <a:pt x="2260" y="19957"/>
                  </a:lnTo>
                  <a:lnTo>
                    <a:pt x="753" y="19957"/>
                  </a:lnTo>
                  <a:lnTo>
                    <a:pt x="753" y="21013"/>
                  </a:lnTo>
                  <a:close/>
                </a:path>
                <a:path w="21600" h="21600" extrusionOk="0">
                  <a:moveTo>
                    <a:pt x="19340" y="1409"/>
                  </a:moveTo>
                  <a:lnTo>
                    <a:pt x="20595" y="1409"/>
                  </a:lnTo>
                  <a:lnTo>
                    <a:pt x="20595" y="352"/>
                  </a:lnTo>
                  <a:lnTo>
                    <a:pt x="19340" y="352"/>
                  </a:lnTo>
                  <a:lnTo>
                    <a:pt x="19340" y="1409"/>
                  </a:lnTo>
                  <a:close/>
                </a:path>
                <a:path w="21600" h="21600" extrusionOk="0">
                  <a:moveTo>
                    <a:pt x="19340" y="2700"/>
                  </a:moveTo>
                  <a:lnTo>
                    <a:pt x="20595" y="2700"/>
                  </a:lnTo>
                  <a:lnTo>
                    <a:pt x="20595" y="1643"/>
                  </a:lnTo>
                  <a:lnTo>
                    <a:pt x="19340" y="1643"/>
                  </a:lnTo>
                  <a:lnTo>
                    <a:pt x="19340" y="2700"/>
                  </a:lnTo>
                  <a:close/>
                </a:path>
                <a:path w="21600" h="21600" extrusionOk="0">
                  <a:moveTo>
                    <a:pt x="19340" y="4109"/>
                  </a:moveTo>
                  <a:lnTo>
                    <a:pt x="20595" y="4109"/>
                  </a:lnTo>
                  <a:lnTo>
                    <a:pt x="20595" y="3052"/>
                  </a:lnTo>
                  <a:lnTo>
                    <a:pt x="19340" y="3052"/>
                  </a:lnTo>
                  <a:lnTo>
                    <a:pt x="19340" y="4109"/>
                  </a:lnTo>
                  <a:close/>
                </a:path>
                <a:path w="21600" h="21600" extrusionOk="0">
                  <a:moveTo>
                    <a:pt x="19340" y="5517"/>
                  </a:moveTo>
                  <a:lnTo>
                    <a:pt x="20595" y="5517"/>
                  </a:lnTo>
                  <a:lnTo>
                    <a:pt x="20595" y="4461"/>
                  </a:lnTo>
                  <a:lnTo>
                    <a:pt x="19340" y="4461"/>
                  </a:lnTo>
                  <a:lnTo>
                    <a:pt x="19340" y="5517"/>
                  </a:lnTo>
                  <a:close/>
                </a:path>
                <a:path w="21600" h="21600" extrusionOk="0">
                  <a:moveTo>
                    <a:pt x="19340" y="6926"/>
                  </a:moveTo>
                  <a:lnTo>
                    <a:pt x="20595" y="6926"/>
                  </a:lnTo>
                  <a:lnTo>
                    <a:pt x="20595" y="5870"/>
                  </a:lnTo>
                  <a:lnTo>
                    <a:pt x="19340" y="5870"/>
                  </a:lnTo>
                  <a:lnTo>
                    <a:pt x="19340" y="6926"/>
                  </a:lnTo>
                  <a:close/>
                </a:path>
                <a:path w="21600" h="21600" extrusionOk="0">
                  <a:moveTo>
                    <a:pt x="19340" y="8335"/>
                  </a:moveTo>
                  <a:lnTo>
                    <a:pt x="20595" y="8335"/>
                  </a:lnTo>
                  <a:lnTo>
                    <a:pt x="20595" y="7278"/>
                  </a:lnTo>
                  <a:lnTo>
                    <a:pt x="19340" y="7278"/>
                  </a:lnTo>
                  <a:lnTo>
                    <a:pt x="19340" y="8335"/>
                  </a:lnTo>
                  <a:close/>
                </a:path>
                <a:path w="21600" h="21600" extrusionOk="0">
                  <a:moveTo>
                    <a:pt x="19340" y="9743"/>
                  </a:moveTo>
                  <a:lnTo>
                    <a:pt x="20595" y="9743"/>
                  </a:lnTo>
                  <a:lnTo>
                    <a:pt x="20595" y="8687"/>
                  </a:lnTo>
                  <a:lnTo>
                    <a:pt x="19340" y="8687"/>
                  </a:lnTo>
                  <a:lnTo>
                    <a:pt x="19340" y="9743"/>
                  </a:lnTo>
                  <a:close/>
                </a:path>
                <a:path w="21600" h="21600" extrusionOk="0">
                  <a:moveTo>
                    <a:pt x="19340" y="11152"/>
                  </a:moveTo>
                  <a:lnTo>
                    <a:pt x="20595" y="11152"/>
                  </a:lnTo>
                  <a:lnTo>
                    <a:pt x="20595" y="10096"/>
                  </a:lnTo>
                  <a:lnTo>
                    <a:pt x="19340" y="10096"/>
                  </a:lnTo>
                  <a:lnTo>
                    <a:pt x="19340" y="11152"/>
                  </a:lnTo>
                  <a:close/>
                </a:path>
                <a:path w="21600" h="21600" extrusionOk="0">
                  <a:moveTo>
                    <a:pt x="19340" y="12561"/>
                  </a:moveTo>
                  <a:lnTo>
                    <a:pt x="20595" y="12561"/>
                  </a:lnTo>
                  <a:lnTo>
                    <a:pt x="20595" y="11504"/>
                  </a:lnTo>
                  <a:lnTo>
                    <a:pt x="19340" y="11504"/>
                  </a:lnTo>
                  <a:lnTo>
                    <a:pt x="19340" y="12561"/>
                  </a:lnTo>
                  <a:close/>
                </a:path>
                <a:path w="21600" h="21600" extrusionOk="0">
                  <a:moveTo>
                    <a:pt x="19340" y="13970"/>
                  </a:moveTo>
                  <a:lnTo>
                    <a:pt x="20595" y="13970"/>
                  </a:lnTo>
                  <a:lnTo>
                    <a:pt x="20595" y="12913"/>
                  </a:lnTo>
                  <a:lnTo>
                    <a:pt x="19340" y="12913"/>
                  </a:lnTo>
                  <a:lnTo>
                    <a:pt x="19340" y="13970"/>
                  </a:lnTo>
                  <a:close/>
                </a:path>
                <a:path w="21600" h="21600" extrusionOk="0">
                  <a:moveTo>
                    <a:pt x="19340" y="15378"/>
                  </a:moveTo>
                  <a:lnTo>
                    <a:pt x="20595" y="15378"/>
                  </a:lnTo>
                  <a:lnTo>
                    <a:pt x="20595" y="14322"/>
                  </a:lnTo>
                  <a:lnTo>
                    <a:pt x="19340" y="14322"/>
                  </a:lnTo>
                  <a:lnTo>
                    <a:pt x="19340" y="15378"/>
                  </a:lnTo>
                  <a:close/>
                </a:path>
                <a:path w="21600" h="21600" extrusionOk="0">
                  <a:moveTo>
                    <a:pt x="19340" y="16787"/>
                  </a:moveTo>
                  <a:lnTo>
                    <a:pt x="20595" y="16787"/>
                  </a:lnTo>
                  <a:lnTo>
                    <a:pt x="20595" y="15730"/>
                  </a:lnTo>
                  <a:lnTo>
                    <a:pt x="19340" y="15730"/>
                  </a:lnTo>
                  <a:lnTo>
                    <a:pt x="19340" y="16787"/>
                  </a:lnTo>
                  <a:close/>
                </a:path>
                <a:path w="21600" h="21600" extrusionOk="0">
                  <a:moveTo>
                    <a:pt x="19340" y="18196"/>
                  </a:moveTo>
                  <a:lnTo>
                    <a:pt x="20595" y="18196"/>
                  </a:lnTo>
                  <a:lnTo>
                    <a:pt x="20595" y="17139"/>
                  </a:lnTo>
                  <a:lnTo>
                    <a:pt x="19340" y="17139"/>
                  </a:lnTo>
                  <a:lnTo>
                    <a:pt x="19340" y="18196"/>
                  </a:lnTo>
                  <a:close/>
                </a:path>
                <a:path w="21600" h="21600" extrusionOk="0">
                  <a:moveTo>
                    <a:pt x="19340" y="19604"/>
                  </a:moveTo>
                  <a:lnTo>
                    <a:pt x="20595" y="19604"/>
                  </a:lnTo>
                  <a:lnTo>
                    <a:pt x="20595" y="18548"/>
                  </a:lnTo>
                  <a:lnTo>
                    <a:pt x="19340" y="18548"/>
                  </a:lnTo>
                  <a:lnTo>
                    <a:pt x="19340" y="19604"/>
                  </a:lnTo>
                  <a:close/>
                </a:path>
                <a:path w="21600" h="21600" extrusionOk="0">
                  <a:moveTo>
                    <a:pt x="19340" y="21013"/>
                  </a:moveTo>
                  <a:lnTo>
                    <a:pt x="20595" y="21013"/>
                  </a:lnTo>
                  <a:lnTo>
                    <a:pt x="20595" y="19957"/>
                  </a:lnTo>
                  <a:lnTo>
                    <a:pt x="19340" y="19957"/>
                  </a:lnTo>
                  <a:lnTo>
                    <a:pt x="19340" y="21013"/>
                  </a:lnTo>
                  <a:close/>
                </a:path>
              </a:pathLst>
            </a:custGeom>
            <a:solidFill>
              <a:srgbClr val="CCCC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Sound"/>
            <p:cNvSpPr>
              <a:spLocks noEditPoints="1" noChangeArrowheads="1"/>
            </p:cNvSpPr>
            <p:nvPr/>
          </p:nvSpPr>
          <p:spPr bwMode="auto">
            <a:xfrm>
              <a:off x="2724" y="1584"/>
              <a:ext cx="1008" cy="768"/>
            </a:xfrm>
            <a:custGeom>
              <a:avLst/>
              <a:gdLst>
                <a:gd name="T0" fmla="*/ 11164 w 21600"/>
                <a:gd name="T1" fmla="*/ 21159 h 21600"/>
                <a:gd name="T2" fmla="*/ 11164 w 21600"/>
                <a:gd name="T3" fmla="*/ 0 h 21600"/>
                <a:gd name="T4" fmla="*/ 0 w 21600"/>
                <a:gd name="T5" fmla="*/ 10800 h 21600"/>
                <a:gd name="T6" fmla="*/ 21600 w 21600"/>
                <a:gd name="T7" fmla="*/ 10800 h 21600"/>
                <a:gd name="T8" fmla="*/ 242 w 21600"/>
                <a:gd name="T9" fmla="*/ 7604 h 21600"/>
                <a:gd name="T10" fmla="*/ 10760 w 21600"/>
                <a:gd name="T11" fmla="*/ 13555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22" name="Photo"/>
            <p:cNvSpPr>
              <a:spLocks noEditPoints="1" noChangeArrowheads="1"/>
            </p:cNvSpPr>
            <p:nvPr/>
          </p:nvSpPr>
          <p:spPr bwMode="auto">
            <a:xfrm>
              <a:off x="3108" y="2040"/>
              <a:ext cx="936" cy="696"/>
            </a:xfrm>
            <a:custGeom>
              <a:avLst/>
              <a:gdLst>
                <a:gd name="T0" fmla="*/ 0 w 21600"/>
                <a:gd name="T1" fmla="*/ 3085 h 21600"/>
                <a:gd name="T2" fmla="*/ 10800 w 21600"/>
                <a:gd name="T3" fmla="*/ 0 h 21600"/>
                <a:gd name="T4" fmla="*/ 21600 w 21600"/>
                <a:gd name="T5" fmla="*/ 3085 h 21600"/>
                <a:gd name="T6" fmla="*/ 21600 w 21600"/>
                <a:gd name="T7" fmla="*/ 10800 h 21600"/>
                <a:gd name="T8" fmla="*/ 21600 w 21600"/>
                <a:gd name="T9" fmla="*/ 21600 h 21600"/>
                <a:gd name="T10" fmla="*/ 10800 w 21600"/>
                <a:gd name="T11" fmla="*/ 21800 h 21600"/>
                <a:gd name="T12" fmla="*/ 0 w 21600"/>
                <a:gd name="T13" fmla="*/ 21600 h 21600"/>
                <a:gd name="T14" fmla="*/ 0 w 21600"/>
                <a:gd name="T15" fmla="*/ 10800 h 21600"/>
                <a:gd name="T16" fmla="*/ 7778 w 21600"/>
                <a:gd name="T17" fmla="*/ 8228 h 21600"/>
                <a:gd name="T18" fmla="*/ 13757 w 21600"/>
                <a:gd name="T19" fmla="*/ 16886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21600"/>
                  </a:moveTo>
                  <a:lnTo>
                    <a:pt x="0" y="3085"/>
                  </a:lnTo>
                  <a:lnTo>
                    <a:pt x="1542" y="3085"/>
                  </a:lnTo>
                  <a:lnTo>
                    <a:pt x="1542" y="1028"/>
                  </a:lnTo>
                  <a:lnTo>
                    <a:pt x="3857" y="1028"/>
                  </a:lnTo>
                  <a:lnTo>
                    <a:pt x="3857" y="3085"/>
                  </a:lnTo>
                  <a:lnTo>
                    <a:pt x="5400" y="3085"/>
                  </a:lnTo>
                  <a:lnTo>
                    <a:pt x="6942" y="0"/>
                  </a:lnTo>
                  <a:lnTo>
                    <a:pt x="14657" y="0"/>
                  </a:lnTo>
                  <a:lnTo>
                    <a:pt x="16200" y="3085"/>
                  </a:lnTo>
                  <a:lnTo>
                    <a:pt x="21600" y="3085"/>
                  </a:lnTo>
                  <a:lnTo>
                    <a:pt x="21600" y="21600"/>
                  </a:lnTo>
                  <a:lnTo>
                    <a:pt x="0" y="21600"/>
                  </a:lnTo>
                  <a:close/>
                </a:path>
                <a:path w="21600" h="21600" extrusionOk="0">
                  <a:moveTo>
                    <a:pt x="0" y="3085"/>
                  </a:moveTo>
                  <a:lnTo>
                    <a:pt x="21600" y="3085"/>
                  </a:lnTo>
                  <a:lnTo>
                    <a:pt x="21600" y="21600"/>
                  </a:lnTo>
                  <a:lnTo>
                    <a:pt x="0" y="21600"/>
                  </a:lnTo>
                  <a:lnTo>
                    <a:pt x="0" y="3085"/>
                  </a:lnTo>
                  <a:close/>
                </a:path>
                <a:path w="21600" h="21600" extrusionOk="0">
                  <a:moveTo>
                    <a:pt x="10800" y="4800"/>
                  </a:moveTo>
                  <a:lnTo>
                    <a:pt x="11925" y="4971"/>
                  </a:lnTo>
                  <a:lnTo>
                    <a:pt x="13017" y="5442"/>
                  </a:lnTo>
                  <a:lnTo>
                    <a:pt x="14046" y="6128"/>
                  </a:lnTo>
                  <a:lnTo>
                    <a:pt x="14914" y="7071"/>
                  </a:lnTo>
                  <a:lnTo>
                    <a:pt x="15621" y="8271"/>
                  </a:lnTo>
                  <a:lnTo>
                    <a:pt x="16167" y="9514"/>
                  </a:lnTo>
                  <a:lnTo>
                    <a:pt x="16425" y="11014"/>
                  </a:lnTo>
                  <a:lnTo>
                    <a:pt x="16585" y="12471"/>
                  </a:lnTo>
                  <a:lnTo>
                    <a:pt x="16489" y="14014"/>
                  </a:lnTo>
                  <a:lnTo>
                    <a:pt x="16135" y="15471"/>
                  </a:lnTo>
                  <a:lnTo>
                    <a:pt x="15621" y="16800"/>
                  </a:lnTo>
                  <a:lnTo>
                    <a:pt x="14914" y="18000"/>
                  </a:lnTo>
                  <a:lnTo>
                    <a:pt x="14046" y="18942"/>
                  </a:lnTo>
                  <a:lnTo>
                    <a:pt x="13050" y="19671"/>
                  </a:lnTo>
                  <a:lnTo>
                    <a:pt x="11925" y="20057"/>
                  </a:lnTo>
                  <a:lnTo>
                    <a:pt x="10832" y="20185"/>
                  </a:lnTo>
                  <a:lnTo>
                    <a:pt x="9675" y="20142"/>
                  </a:lnTo>
                  <a:lnTo>
                    <a:pt x="8582" y="19628"/>
                  </a:lnTo>
                  <a:lnTo>
                    <a:pt x="7553" y="18942"/>
                  </a:lnTo>
                  <a:lnTo>
                    <a:pt x="6717" y="17957"/>
                  </a:lnTo>
                  <a:lnTo>
                    <a:pt x="5946" y="16842"/>
                  </a:lnTo>
                  <a:lnTo>
                    <a:pt x="5464" y="15514"/>
                  </a:lnTo>
                  <a:lnTo>
                    <a:pt x="5078" y="14014"/>
                  </a:lnTo>
                  <a:lnTo>
                    <a:pt x="5014" y="12514"/>
                  </a:lnTo>
                  <a:lnTo>
                    <a:pt x="5110" y="11014"/>
                  </a:lnTo>
                  <a:lnTo>
                    <a:pt x="5528" y="9557"/>
                  </a:lnTo>
                  <a:lnTo>
                    <a:pt x="6010" y="8228"/>
                  </a:lnTo>
                  <a:lnTo>
                    <a:pt x="6750" y="7114"/>
                  </a:lnTo>
                  <a:lnTo>
                    <a:pt x="7650" y="6085"/>
                  </a:lnTo>
                  <a:lnTo>
                    <a:pt x="8614" y="5400"/>
                  </a:lnTo>
                  <a:lnTo>
                    <a:pt x="9707" y="4971"/>
                  </a:lnTo>
                  <a:lnTo>
                    <a:pt x="10800" y="4800"/>
                  </a:lnTo>
                  <a:close/>
                </a:path>
                <a:path w="21600" h="21600" extrusionOk="0">
                  <a:moveTo>
                    <a:pt x="8003" y="8057"/>
                  </a:moveTo>
                  <a:lnTo>
                    <a:pt x="8807" y="7371"/>
                  </a:lnTo>
                  <a:lnTo>
                    <a:pt x="9546" y="6985"/>
                  </a:lnTo>
                  <a:lnTo>
                    <a:pt x="10446" y="6771"/>
                  </a:lnTo>
                  <a:lnTo>
                    <a:pt x="11217" y="6771"/>
                  </a:lnTo>
                  <a:lnTo>
                    <a:pt x="12053" y="7028"/>
                  </a:lnTo>
                  <a:lnTo>
                    <a:pt x="12889" y="7457"/>
                  </a:lnTo>
                  <a:lnTo>
                    <a:pt x="13628" y="8100"/>
                  </a:lnTo>
                  <a:lnTo>
                    <a:pt x="14175" y="8871"/>
                  </a:lnTo>
                  <a:lnTo>
                    <a:pt x="14625" y="9814"/>
                  </a:lnTo>
                  <a:lnTo>
                    <a:pt x="14978" y="10885"/>
                  </a:lnTo>
                  <a:lnTo>
                    <a:pt x="15171" y="12042"/>
                  </a:lnTo>
                  <a:lnTo>
                    <a:pt x="15107" y="13114"/>
                  </a:lnTo>
                  <a:lnTo>
                    <a:pt x="15042" y="14228"/>
                  </a:lnTo>
                  <a:lnTo>
                    <a:pt x="14689" y="15257"/>
                  </a:lnTo>
                  <a:lnTo>
                    <a:pt x="14207" y="16285"/>
                  </a:lnTo>
                  <a:lnTo>
                    <a:pt x="13596" y="17057"/>
                  </a:lnTo>
                  <a:lnTo>
                    <a:pt x="12889" y="17657"/>
                  </a:lnTo>
                  <a:lnTo>
                    <a:pt x="12053" y="18085"/>
                  </a:lnTo>
                  <a:lnTo>
                    <a:pt x="11185" y="18257"/>
                  </a:lnTo>
                  <a:lnTo>
                    <a:pt x="10414" y="18214"/>
                  </a:lnTo>
                  <a:lnTo>
                    <a:pt x="9546" y="18042"/>
                  </a:lnTo>
                  <a:lnTo>
                    <a:pt x="8742" y="17614"/>
                  </a:lnTo>
                  <a:lnTo>
                    <a:pt x="8003" y="17014"/>
                  </a:lnTo>
                  <a:lnTo>
                    <a:pt x="7457" y="16242"/>
                  </a:lnTo>
                  <a:lnTo>
                    <a:pt x="6975" y="15257"/>
                  </a:lnTo>
                  <a:lnTo>
                    <a:pt x="6653" y="14142"/>
                  </a:lnTo>
                  <a:lnTo>
                    <a:pt x="6492" y="13114"/>
                  </a:lnTo>
                  <a:lnTo>
                    <a:pt x="6525" y="11914"/>
                  </a:lnTo>
                  <a:lnTo>
                    <a:pt x="6621" y="10842"/>
                  </a:lnTo>
                  <a:lnTo>
                    <a:pt x="6942" y="9771"/>
                  </a:lnTo>
                  <a:lnTo>
                    <a:pt x="7457" y="8785"/>
                  </a:lnTo>
                  <a:lnTo>
                    <a:pt x="8003" y="8057"/>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23" name="Music"/>
            <p:cNvSpPr>
              <a:spLocks noEditPoints="1" noChangeArrowheads="1"/>
            </p:cNvSpPr>
            <p:nvPr/>
          </p:nvSpPr>
          <p:spPr bwMode="auto">
            <a:xfrm>
              <a:off x="3216" y="2448"/>
              <a:ext cx="768" cy="672"/>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C:\Program Files\Microsoft Office\MEDIA\CAGCAT10\j0285750.wmf"/>
          <p:cNvPicPr>
            <a:picLocks noChangeAspect="1" noChangeArrowheads="1"/>
          </p:cNvPicPr>
          <p:nvPr/>
        </p:nvPicPr>
        <p:blipFill>
          <a:blip r:embed="rId4"/>
          <a:srcRect/>
          <a:stretch>
            <a:fillRect/>
          </a:stretch>
        </p:blipFill>
        <p:spPr bwMode="auto">
          <a:xfrm>
            <a:off x="1554450" y="1884217"/>
            <a:ext cx="1408309" cy="865332"/>
          </a:xfrm>
          <a:prstGeom prst="rect">
            <a:avLst/>
          </a:prstGeom>
          <a:noFill/>
        </p:spPr>
      </p:pic>
      <p:sp>
        <p:nvSpPr>
          <p:cNvPr id="29" name="Arc 28"/>
          <p:cNvSpPr/>
          <p:nvPr/>
        </p:nvSpPr>
        <p:spPr>
          <a:xfrm rot="17847398">
            <a:off x="2350890" y="3569012"/>
            <a:ext cx="685800" cy="609600"/>
          </a:xfrm>
          <a:prstGeom prst="arc">
            <a:avLst>
              <a:gd name="adj1" fmla="val 13098177"/>
              <a:gd name="adj2" fmla="val 9094257"/>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3089566" y="3616035"/>
            <a:ext cx="2517805" cy="646331"/>
          </a:xfrm>
          <a:prstGeom prst="rect">
            <a:avLst/>
          </a:prstGeom>
          <a:noFill/>
        </p:spPr>
        <p:txBody>
          <a:bodyPr wrap="none" rtlCol="0">
            <a:spAutoFit/>
          </a:bodyPr>
          <a:lstStyle/>
          <a:p>
            <a:r>
              <a:rPr lang="en-US" dirty="0" smtClean="0"/>
              <a:t>1. Get Media Library info</a:t>
            </a:r>
          </a:p>
          <a:p>
            <a:r>
              <a:rPr lang="en-US" dirty="0" smtClean="0"/>
              <a:t>and select content</a:t>
            </a:r>
            <a:endParaRPr lang="en-US" dirty="0"/>
          </a:p>
        </p:txBody>
      </p:sp>
      <p:cxnSp>
        <p:nvCxnSpPr>
          <p:cNvPr id="31" name="Straight Arrow Connector 30"/>
          <p:cNvCxnSpPr/>
          <p:nvPr/>
        </p:nvCxnSpPr>
        <p:spPr>
          <a:xfrm>
            <a:off x="3193472" y="4835236"/>
            <a:ext cx="3429000" cy="13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10345" y="4412672"/>
            <a:ext cx="3163366" cy="369332"/>
          </a:xfrm>
          <a:prstGeom prst="rect">
            <a:avLst/>
          </a:prstGeom>
          <a:noFill/>
        </p:spPr>
        <p:txBody>
          <a:bodyPr wrap="none" rtlCol="0">
            <a:spAutoFit/>
          </a:bodyPr>
          <a:lstStyle/>
          <a:p>
            <a:r>
              <a:rPr lang="en-US" dirty="0" smtClean="0"/>
              <a:t>2. Pass URI for selected content</a:t>
            </a:r>
            <a:endParaRPr lang="en-US" dirty="0"/>
          </a:p>
        </p:txBody>
      </p:sp>
      <p:sp>
        <p:nvSpPr>
          <p:cNvPr id="33" name="TextBox 32"/>
          <p:cNvSpPr txBox="1"/>
          <p:nvPr/>
        </p:nvSpPr>
        <p:spPr>
          <a:xfrm>
            <a:off x="3207327" y="5056909"/>
            <a:ext cx="2946640" cy="369332"/>
          </a:xfrm>
          <a:prstGeom prst="rect">
            <a:avLst/>
          </a:prstGeom>
          <a:noFill/>
        </p:spPr>
        <p:txBody>
          <a:bodyPr wrap="none" rtlCol="0">
            <a:spAutoFit/>
          </a:bodyPr>
          <a:lstStyle/>
          <a:p>
            <a:r>
              <a:rPr lang="en-US" dirty="0" smtClean="0"/>
              <a:t>3. Get Content binary stream</a:t>
            </a:r>
            <a:endParaRPr lang="en-US" dirty="0"/>
          </a:p>
        </p:txBody>
      </p:sp>
      <p:grpSp>
        <p:nvGrpSpPr>
          <p:cNvPr id="34" name="Group 33"/>
          <p:cNvGrpSpPr/>
          <p:nvPr/>
        </p:nvGrpSpPr>
        <p:grpSpPr>
          <a:xfrm>
            <a:off x="2909455" y="5424054"/>
            <a:ext cx="3768437" cy="367146"/>
            <a:chOff x="2742406" y="1371600"/>
            <a:chExt cx="2743994" cy="306388"/>
          </a:xfrm>
        </p:grpSpPr>
        <p:cxnSp>
          <p:nvCxnSpPr>
            <p:cNvPr id="35" name="Straight Connector 34"/>
            <p:cNvCxnSpPr/>
            <p:nvPr/>
          </p:nvCxnSpPr>
          <p:spPr>
            <a:xfrm rot="10800000">
              <a:off x="2743200" y="13716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2590800" y="1524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743200" y="1676400"/>
              <a:ext cx="27432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rot="16200000">
            <a:off x="-143183" y="4333584"/>
            <a:ext cx="1346394" cy="369332"/>
          </a:xfrm>
          <a:prstGeom prst="rect">
            <a:avLst/>
          </a:prstGeom>
          <a:ln/>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b="1" dirty="0" smtClean="0">
                <a:solidFill>
                  <a:schemeClr val="bg2">
                    <a:lumMod val="75000"/>
                  </a:schemeClr>
                </a:solidFill>
              </a:rPr>
              <a:t>2-box</a:t>
            </a:r>
            <a:r>
              <a:rPr lang="en-US" dirty="0" smtClean="0">
                <a:solidFill>
                  <a:schemeClr val="bg2">
                    <a:lumMod val="75000"/>
                  </a:schemeClr>
                </a:solidFill>
              </a:rPr>
              <a:t> </a:t>
            </a:r>
            <a:r>
              <a:rPr lang="en-US" b="1" dirty="0" smtClean="0">
                <a:solidFill>
                  <a:schemeClr val="bg2">
                    <a:lumMod val="75000"/>
                  </a:schemeClr>
                </a:solidFill>
              </a:rPr>
              <a:t>push</a:t>
            </a:r>
            <a:endParaRPr lang="en-US" b="1" dirty="0">
              <a:solidFill>
                <a:schemeClr val="bg2">
                  <a:lumMod val="75000"/>
                </a:schemeClr>
              </a:solidFill>
            </a:endParaRPr>
          </a:p>
        </p:txBody>
      </p:sp>
      <p:grpSp>
        <p:nvGrpSpPr>
          <p:cNvPr id="39" name="Group 2"/>
          <p:cNvGrpSpPr>
            <a:grpSpLocks/>
          </p:cNvGrpSpPr>
          <p:nvPr/>
        </p:nvGrpSpPr>
        <p:grpSpPr bwMode="auto">
          <a:xfrm>
            <a:off x="1255286" y="3874924"/>
            <a:ext cx="1066799" cy="1023938"/>
            <a:chOff x="2304" y="1584"/>
            <a:chExt cx="1740" cy="1554"/>
          </a:xfrm>
        </p:grpSpPr>
        <p:sp>
          <p:nvSpPr>
            <p:cNvPr id="40" name="Film"/>
            <p:cNvSpPr>
              <a:spLocks noEditPoints="1" noChangeArrowheads="1"/>
            </p:cNvSpPr>
            <p:nvPr/>
          </p:nvSpPr>
          <p:spPr bwMode="auto">
            <a:xfrm>
              <a:off x="2304" y="1980"/>
              <a:ext cx="726" cy="115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4960 w 21600"/>
                <a:gd name="T17" fmla="*/ 8129 h 21600"/>
                <a:gd name="T18" fmla="*/ 17079 w 21600"/>
                <a:gd name="T19" fmla="*/ 1342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0"/>
                  </a:moveTo>
                  <a:lnTo>
                    <a:pt x="21600" y="21600"/>
                  </a:lnTo>
                  <a:lnTo>
                    <a:pt x="0" y="21600"/>
                  </a:lnTo>
                  <a:lnTo>
                    <a:pt x="0" y="0"/>
                  </a:lnTo>
                  <a:lnTo>
                    <a:pt x="21600" y="0"/>
                  </a:lnTo>
                  <a:close/>
                </a:path>
                <a:path w="21600" h="21600" extrusionOk="0">
                  <a:moveTo>
                    <a:pt x="3014" y="21600"/>
                  </a:moveTo>
                  <a:lnTo>
                    <a:pt x="3014" y="0"/>
                  </a:lnTo>
                  <a:lnTo>
                    <a:pt x="0" y="0"/>
                  </a:lnTo>
                  <a:lnTo>
                    <a:pt x="0" y="21600"/>
                  </a:lnTo>
                  <a:lnTo>
                    <a:pt x="3014" y="21600"/>
                  </a:lnTo>
                  <a:close/>
                </a:path>
                <a:path w="21600" h="21600" extrusionOk="0">
                  <a:moveTo>
                    <a:pt x="21600" y="21600"/>
                  </a:moveTo>
                  <a:lnTo>
                    <a:pt x="21600" y="0"/>
                  </a:lnTo>
                  <a:lnTo>
                    <a:pt x="18586" y="0"/>
                  </a:lnTo>
                  <a:lnTo>
                    <a:pt x="18586" y="21600"/>
                  </a:lnTo>
                  <a:lnTo>
                    <a:pt x="21600" y="21600"/>
                  </a:lnTo>
                  <a:close/>
                </a:path>
                <a:path w="21600" h="21600" extrusionOk="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extrusionOk="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extrusionOk="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extrusionOk="0">
                  <a:moveTo>
                    <a:pt x="753" y="1291"/>
                  </a:moveTo>
                  <a:lnTo>
                    <a:pt x="2260" y="1291"/>
                  </a:lnTo>
                  <a:lnTo>
                    <a:pt x="2260" y="235"/>
                  </a:lnTo>
                  <a:lnTo>
                    <a:pt x="753" y="235"/>
                  </a:lnTo>
                  <a:lnTo>
                    <a:pt x="753" y="1291"/>
                  </a:lnTo>
                  <a:close/>
                </a:path>
                <a:path w="21600" h="21600" extrusionOk="0">
                  <a:moveTo>
                    <a:pt x="753" y="2700"/>
                  </a:moveTo>
                  <a:lnTo>
                    <a:pt x="2260" y="2700"/>
                  </a:lnTo>
                  <a:lnTo>
                    <a:pt x="2260" y="1643"/>
                  </a:lnTo>
                  <a:lnTo>
                    <a:pt x="753" y="1643"/>
                  </a:lnTo>
                  <a:lnTo>
                    <a:pt x="753" y="2700"/>
                  </a:lnTo>
                  <a:close/>
                </a:path>
                <a:path w="21600" h="21600" extrusionOk="0">
                  <a:moveTo>
                    <a:pt x="753" y="4109"/>
                  </a:moveTo>
                  <a:lnTo>
                    <a:pt x="2260" y="4109"/>
                  </a:lnTo>
                  <a:lnTo>
                    <a:pt x="2260" y="3052"/>
                  </a:lnTo>
                  <a:lnTo>
                    <a:pt x="753" y="3052"/>
                  </a:lnTo>
                  <a:lnTo>
                    <a:pt x="753" y="4109"/>
                  </a:lnTo>
                  <a:close/>
                </a:path>
                <a:path w="21600" h="21600" extrusionOk="0">
                  <a:moveTo>
                    <a:pt x="753" y="5517"/>
                  </a:moveTo>
                  <a:lnTo>
                    <a:pt x="2260" y="5517"/>
                  </a:lnTo>
                  <a:lnTo>
                    <a:pt x="2260" y="4461"/>
                  </a:lnTo>
                  <a:lnTo>
                    <a:pt x="753" y="4461"/>
                  </a:lnTo>
                  <a:lnTo>
                    <a:pt x="753" y="5517"/>
                  </a:lnTo>
                  <a:close/>
                </a:path>
                <a:path w="21600" h="21600" extrusionOk="0">
                  <a:moveTo>
                    <a:pt x="753" y="6926"/>
                  </a:moveTo>
                  <a:lnTo>
                    <a:pt x="2260" y="6926"/>
                  </a:lnTo>
                  <a:lnTo>
                    <a:pt x="2260" y="5870"/>
                  </a:lnTo>
                  <a:lnTo>
                    <a:pt x="753" y="5870"/>
                  </a:lnTo>
                  <a:lnTo>
                    <a:pt x="753" y="6926"/>
                  </a:lnTo>
                  <a:close/>
                </a:path>
                <a:path w="21600" h="21600" extrusionOk="0">
                  <a:moveTo>
                    <a:pt x="753" y="8335"/>
                  </a:moveTo>
                  <a:lnTo>
                    <a:pt x="2260" y="8335"/>
                  </a:lnTo>
                  <a:lnTo>
                    <a:pt x="2260" y="7278"/>
                  </a:lnTo>
                  <a:lnTo>
                    <a:pt x="753" y="7278"/>
                  </a:lnTo>
                  <a:lnTo>
                    <a:pt x="753" y="8335"/>
                  </a:lnTo>
                  <a:close/>
                </a:path>
                <a:path w="21600" h="21600" extrusionOk="0">
                  <a:moveTo>
                    <a:pt x="753" y="9743"/>
                  </a:moveTo>
                  <a:lnTo>
                    <a:pt x="2260" y="9743"/>
                  </a:lnTo>
                  <a:lnTo>
                    <a:pt x="2260" y="8687"/>
                  </a:lnTo>
                  <a:lnTo>
                    <a:pt x="753" y="8687"/>
                  </a:lnTo>
                  <a:lnTo>
                    <a:pt x="753" y="9743"/>
                  </a:lnTo>
                  <a:close/>
                </a:path>
                <a:path w="21600" h="21600" extrusionOk="0">
                  <a:moveTo>
                    <a:pt x="753" y="11152"/>
                  </a:moveTo>
                  <a:lnTo>
                    <a:pt x="2260" y="11152"/>
                  </a:lnTo>
                  <a:lnTo>
                    <a:pt x="2260" y="10096"/>
                  </a:lnTo>
                  <a:lnTo>
                    <a:pt x="753" y="10096"/>
                  </a:lnTo>
                  <a:lnTo>
                    <a:pt x="753" y="11152"/>
                  </a:lnTo>
                  <a:close/>
                </a:path>
                <a:path w="21600" h="21600" extrusionOk="0">
                  <a:moveTo>
                    <a:pt x="753" y="12561"/>
                  </a:moveTo>
                  <a:lnTo>
                    <a:pt x="2260" y="12561"/>
                  </a:lnTo>
                  <a:lnTo>
                    <a:pt x="2260" y="11504"/>
                  </a:lnTo>
                  <a:lnTo>
                    <a:pt x="753" y="11504"/>
                  </a:lnTo>
                  <a:lnTo>
                    <a:pt x="753" y="12561"/>
                  </a:lnTo>
                  <a:close/>
                </a:path>
                <a:path w="21600" h="21600" extrusionOk="0">
                  <a:moveTo>
                    <a:pt x="753" y="13970"/>
                  </a:moveTo>
                  <a:lnTo>
                    <a:pt x="2260" y="13970"/>
                  </a:lnTo>
                  <a:lnTo>
                    <a:pt x="2260" y="12913"/>
                  </a:lnTo>
                  <a:lnTo>
                    <a:pt x="753" y="12913"/>
                  </a:lnTo>
                  <a:lnTo>
                    <a:pt x="753" y="13970"/>
                  </a:lnTo>
                  <a:close/>
                </a:path>
                <a:path w="21600" h="21600" extrusionOk="0">
                  <a:moveTo>
                    <a:pt x="753" y="15378"/>
                  </a:moveTo>
                  <a:lnTo>
                    <a:pt x="2260" y="15378"/>
                  </a:lnTo>
                  <a:lnTo>
                    <a:pt x="2260" y="14322"/>
                  </a:lnTo>
                  <a:lnTo>
                    <a:pt x="753" y="14322"/>
                  </a:lnTo>
                  <a:lnTo>
                    <a:pt x="753" y="15378"/>
                  </a:lnTo>
                  <a:close/>
                </a:path>
                <a:path w="21600" h="21600" extrusionOk="0">
                  <a:moveTo>
                    <a:pt x="753" y="16787"/>
                  </a:moveTo>
                  <a:lnTo>
                    <a:pt x="2260" y="16787"/>
                  </a:lnTo>
                  <a:lnTo>
                    <a:pt x="2260" y="15730"/>
                  </a:lnTo>
                  <a:lnTo>
                    <a:pt x="753" y="15730"/>
                  </a:lnTo>
                  <a:lnTo>
                    <a:pt x="753" y="16787"/>
                  </a:lnTo>
                  <a:close/>
                </a:path>
                <a:path w="21600" h="21600" extrusionOk="0">
                  <a:moveTo>
                    <a:pt x="753" y="18196"/>
                  </a:moveTo>
                  <a:lnTo>
                    <a:pt x="2260" y="18196"/>
                  </a:lnTo>
                  <a:lnTo>
                    <a:pt x="2260" y="17139"/>
                  </a:lnTo>
                  <a:lnTo>
                    <a:pt x="753" y="17139"/>
                  </a:lnTo>
                  <a:lnTo>
                    <a:pt x="753" y="18196"/>
                  </a:lnTo>
                  <a:close/>
                </a:path>
                <a:path w="21600" h="21600" extrusionOk="0">
                  <a:moveTo>
                    <a:pt x="753" y="19604"/>
                  </a:moveTo>
                  <a:lnTo>
                    <a:pt x="2260" y="19604"/>
                  </a:lnTo>
                  <a:lnTo>
                    <a:pt x="2260" y="18548"/>
                  </a:lnTo>
                  <a:lnTo>
                    <a:pt x="753" y="18548"/>
                  </a:lnTo>
                  <a:lnTo>
                    <a:pt x="753" y="19604"/>
                  </a:lnTo>
                  <a:close/>
                </a:path>
                <a:path w="21600" h="21600" extrusionOk="0">
                  <a:moveTo>
                    <a:pt x="753" y="21013"/>
                  </a:moveTo>
                  <a:lnTo>
                    <a:pt x="2260" y="21013"/>
                  </a:lnTo>
                  <a:lnTo>
                    <a:pt x="2260" y="19957"/>
                  </a:lnTo>
                  <a:lnTo>
                    <a:pt x="753" y="19957"/>
                  </a:lnTo>
                  <a:lnTo>
                    <a:pt x="753" y="21013"/>
                  </a:lnTo>
                  <a:close/>
                </a:path>
                <a:path w="21600" h="21600" extrusionOk="0">
                  <a:moveTo>
                    <a:pt x="19340" y="1409"/>
                  </a:moveTo>
                  <a:lnTo>
                    <a:pt x="20595" y="1409"/>
                  </a:lnTo>
                  <a:lnTo>
                    <a:pt x="20595" y="352"/>
                  </a:lnTo>
                  <a:lnTo>
                    <a:pt x="19340" y="352"/>
                  </a:lnTo>
                  <a:lnTo>
                    <a:pt x="19340" y="1409"/>
                  </a:lnTo>
                  <a:close/>
                </a:path>
                <a:path w="21600" h="21600" extrusionOk="0">
                  <a:moveTo>
                    <a:pt x="19340" y="2700"/>
                  </a:moveTo>
                  <a:lnTo>
                    <a:pt x="20595" y="2700"/>
                  </a:lnTo>
                  <a:lnTo>
                    <a:pt x="20595" y="1643"/>
                  </a:lnTo>
                  <a:lnTo>
                    <a:pt x="19340" y="1643"/>
                  </a:lnTo>
                  <a:lnTo>
                    <a:pt x="19340" y="2700"/>
                  </a:lnTo>
                  <a:close/>
                </a:path>
                <a:path w="21600" h="21600" extrusionOk="0">
                  <a:moveTo>
                    <a:pt x="19340" y="4109"/>
                  </a:moveTo>
                  <a:lnTo>
                    <a:pt x="20595" y="4109"/>
                  </a:lnTo>
                  <a:lnTo>
                    <a:pt x="20595" y="3052"/>
                  </a:lnTo>
                  <a:lnTo>
                    <a:pt x="19340" y="3052"/>
                  </a:lnTo>
                  <a:lnTo>
                    <a:pt x="19340" y="4109"/>
                  </a:lnTo>
                  <a:close/>
                </a:path>
                <a:path w="21600" h="21600" extrusionOk="0">
                  <a:moveTo>
                    <a:pt x="19340" y="5517"/>
                  </a:moveTo>
                  <a:lnTo>
                    <a:pt x="20595" y="5517"/>
                  </a:lnTo>
                  <a:lnTo>
                    <a:pt x="20595" y="4461"/>
                  </a:lnTo>
                  <a:lnTo>
                    <a:pt x="19340" y="4461"/>
                  </a:lnTo>
                  <a:lnTo>
                    <a:pt x="19340" y="5517"/>
                  </a:lnTo>
                  <a:close/>
                </a:path>
                <a:path w="21600" h="21600" extrusionOk="0">
                  <a:moveTo>
                    <a:pt x="19340" y="6926"/>
                  </a:moveTo>
                  <a:lnTo>
                    <a:pt x="20595" y="6926"/>
                  </a:lnTo>
                  <a:lnTo>
                    <a:pt x="20595" y="5870"/>
                  </a:lnTo>
                  <a:lnTo>
                    <a:pt x="19340" y="5870"/>
                  </a:lnTo>
                  <a:lnTo>
                    <a:pt x="19340" y="6926"/>
                  </a:lnTo>
                  <a:close/>
                </a:path>
                <a:path w="21600" h="21600" extrusionOk="0">
                  <a:moveTo>
                    <a:pt x="19340" y="8335"/>
                  </a:moveTo>
                  <a:lnTo>
                    <a:pt x="20595" y="8335"/>
                  </a:lnTo>
                  <a:lnTo>
                    <a:pt x="20595" y="7278"/>
                  </a:lnTo>
                  <a:lnTo>
                    <a:pt x="19340" y="7278"/>
                  </a:lnTo>
                  <a:lnTo>
                    <a:pt x="19340" y="8335"/>
                  </a:lnTo>
                  <a:close/>
                </a:path>
                <a:path w="21600" h="21600" extrusionOk="0">
                  <a:moveTo>
                    <a:pt x="19340" y="9743"/>
                  </a:moveTo>
                  <a:lnTo>
                    <a:pt x="20595" y="9743"/>
                  </a:lnTo>
                  <a:lnTo>
                    <a:pt x="20595" y="8687"/>
                  </a:lnTo>
                  <a:lnTo>
                    <a:pt x="19340" y="8687"/>
                  </a:lnTo>
                  <a:lnTo>
                    <a:pt x="19340" y="9743"/>
                  </a:lnTo>
                  <a:close/>
                </a:path>
                <a:path w="21600" h="21600" extrusionOk="0">
                  <a:moveTo>
                    <a:pt x="19340" y="11152"/>
                  </a:moveTo>
                  <a:lnTo>
                    <a:pt x="20595" y="11152"/>
                  </a:lnTo>
                  <a:lnTo>
                    <a:pt x="20595" y="10096"/>
                  </a:lnTo>
                  <a:lnTo>
                    <a:pt x="19340" y="10096"/>
                  </a:lnTo>
                  <a:lnTo>
                    <a:pt x="19340" y="11152"/>
                  </a:lnTo>
                  <a:close/>
                </a:path>
                <a:path w="21600" h="21600" extrusionOk="0">
                  <a:moveTo>
                    <a:pt x="19340" y="12561"/>
                  </a:moveTo>
                  <a:lnTo>
                    <a:pt x="20595" y="12561"/>
                  </a:lnTo>
                  <a:lnTo>
                    <a:pt x="20595" y="11504"/>
                  </a:lnTo>
                  <a:lnTo>
                    <a:pt x="19340" y="11504"/>
                  </a:lnTo>
                  <a:lnTo>
                    <a:pt x="19340" y="12561"/>
                  </a:lnTo>
                  <a:close/>
                </a:path>
                <a:path w="21600" h="21600" extrusionOk="0">
                  <a:moveTo>
                    <a:pt x="19340" y="13970"/>
                  </a:moveTo>
                  <a:lnTo>
                    <a:pt x="20595" y="13970"/>
                  </a:lnTo>
                  <a:lnTo>
                    <a:pt x="20595" y="12913"/>
                  </a:lnTo>
                  <a:lnTo>
                    <a:pt x="19340" y="12913"/>
                  </a:lnTo>
                  <a:lnTo>
                    <a:pt x="19340" y="13970"/>
                  </a:lnTo>
                  <a:close/>
                </a:path>
                <a:path w="21600" h="21600" extrusionOk="0">
                  <a:moveTo>
                    <a:pt x="19340" y="15378"/>
                  </a:moveTo>
                  <a:lnTo>
                    <a:pt x="20595" y="15378"/>
                  </a:lnTo>
                  <a:lnTo>
                    <a:pt x="20595" y="14322"/>
                  </a:lnTo>
                  <a:lnTo>
                    <a:pt x="19340" y="14322"/>
                  </a:lnTo>
                  <a:lnTo>
                    <a:pt x="19340" y="15378"/>
                  </a:lnTo>
                  <a:close/>
                </a:path>
                <a:path w="21600" h="21600" extrusionOk="0">
                  <a:moveTo>
                    <a:pt x="19340" y="16787"/>
                  </a:moveTo>
                  <a:lnTo>
                    <a:pt x="20595" y="16787"/>
                  </a:lnTo>
                  <a:lnTo>
                    <a:pt x="20595" y="15730"/>
                  </a:lnTo>
                  <a:lnTo>
                    <a:pt x="19340" y="15730"/>
                  </a:lnTo>
                  <a:lnTo>
                    <a:pt x="19340" y="16787"/>
                  </a:lnTo>
                  <a:close/>
                </a:path>
                <a:path w="21600" h="21600" extrusionOk="0">
                  <a:moveTo>
                    <a:pt x="19340" y="18196"/>
                  </a:moveTo>
                  <a:lnTo>
                    <a:pt x="20595" y="18196"/>
                  </a:lnTo>
                  <a:lnTo>
                    <a:pt x="20595" y="17139"/>
                  </a:lnTo>
                  <a:lnTo>
                    <a:pt x="19340" y="17139"/>
                  </a:lnTo>
                  <a:lnTo>
                    <a:pt x="19340" y="18196"/>
                  </a:lnTo>
                  <a:close/>
                </a:path>
                <a:path w="21600" h="21600" extrusionOk="0">
                  <a:moveTo>
                    <a:pt x="19340" y="19604"/>
                  </a:moveTo>
                  <a:lnTo>
                    <a:pt x="20595" y="19604"/>
                  </a:lnTo>
                  <a:lnTo>
                    <a:pt x="20595" y="18548"/>
                  </a:lnTo>
                  <a:lnTo>
                    <a:pt x="19340" y="18548"/>
                  </a:lnTo>
                  <a:lnTo>
                    <a:pt x="19340" y="19604"/>
                  </a:lnTo>
                  <a:close/>
                </a:path>
                <a:path w="21600" h="21600" extrusionOk="0">
                  <a:moveTo>
                    <a:pt x="19340" y="21013"/>
                  </a:moveTo>
                  <a:lnTo>
                    <a:pt x="20595" y="21013"/>
                  </a:lnTo>
                  <a:lnTo>
                    <a:pt x="20595" y="19957"/>
                  </a:lnTo>
                  <a:lnTo>
                    <a:pt x="19340" y="19957"/>
                  </a:lnTo>
                  <a:lnTo>
                    <a:pt x="19340" y="21013"/>
                  </a:lnTo>
                  <a:close/>
                </a:path>
              </a:pathLst>
            </a:custGeom>
            <a:solidFill>
              <a:srgbClr val="CCCC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Sound"/>
            <p:cNvSpPr>
              <a:spLocks noEditPoints="1" noChangeArrowheads="1"/>
            </p:cNvSpPr>
            <p:nvPr/>
          </p:nvSpPr>
          <p:spPr bwMode="auto">
            <a:xfrm>
              <a:off x="2724" y="1584"/>
              <a:ext cx="1008" cy="768"/>
            </a:xfrm>
            <a:custGeom>
              <a:avLst/>
              <a:gdLst>
                <a:gd name="T0" fmla="*/ 11164 w 21600"/>
                <a:gd name="T1" fmla="*/ 21159 h 21600"/>
                <a:gd name="T2" fmla="*/ 11164 w 21600"/>
                <a:gd name="T3" fmla="*/ 0 h 21600"/>
                <a:gd name="T4" fmla="*/ 0 w 21600"/>
                <a:gd name="T5" fmla="*/ 10800 h 21600"/>
                <a:gd name="T6" fmla="*/ 21600 w 21600"/>
                <a:gd name="T7" fmla="*/ 10800 h 21600"/>
                <a:gd name="T8" fmla="*/ 242 w 21600"/>
                <a:gd name="T9" fmla="*/ 7604 h 21600"/>
                <a:gd name="T10" fmla="*/ 10760 w 21600"/>
                <a:gd name="T11" fmla="*/ 13555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42" name="Photo"/>
            <p:cNvSpPr>
              <a:spLocks noEditPoints="1" noChangeArrowheads="1"/>
            </p:cNvSpPr>
            <p:nvPr/>
          </p:nvSpPr>
          <p:spPr bwMode="auto">
            <a:xfrm>
              <a:off x="3108" y="2040"/>
              <a:ext cx="936" cy="696"/>
            </a:xfrm>
            <a:custGeom>
              <a:avLst/>
              <a:gdLst>
                <a:gd name="T0" fmla="*/ 0 w 21600"/>
                <a:gd name="T1" fmla="*/ 3085 h 21600"/>
                <a:gd name="T2" fmla="*/ 10800 w 21600"/>
                <a:gd name="T3" fmla="*/ 0 h 21600"/>
                <a:gd name="T4" fmla="*/ 21600 w 21600"/>
                <a:gd name="T5" fmla="*/ 3085 h 21600"/>
                <a:gd name="T6" fmla="*/ 21600 w 21600"/>
                <a:gd name="T7" fmla="*/ 10800 h 21600"/>
                <a:gd name="T8" fmla="*/ 21600 w 21600"/>
                <a:gd name="T9" fmla="*/ 21600 h 21600"/>
                <a:gd name="T10" fmla="*/ 10800 w 21600"/>
                <a:gd name="T11" fmla="*/ 21800 h 21600"/>
                <a:gd name="T12" fmla="*/ 0 w 21600"/>
                <a:gd name="T13" fmla="*/ 21600 h 21600"/>
                <a:gd name="T14" fmla="*/ 0 w 21600"/>
                <a:gd name="T15" fmla="*/ 10800 h 21600"/>
                <a:gd name="T16" fmla="*/ 7778 w 21600"/>
                <a:gd name="T17" fmla="*/ 8228 h 21600"/>
                <a:gd name="T18" fmla="*/ 13757 w 21600"/>
                <a:gd name="T19" fmla="*/ 16886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21600"/>
                  </a:moveTo>
                  <a:lnTo>
                    <a:pt x="0" y="3085"/>
                  </a:lnTo>
                  <a:lnTo>
                    <a:pt x="1542" y="3085"/>
                  </a:lnTo>
                  <a:lnTo>
                    <a:pt x="1542" y="1028"/>
                  </a:lnTo>
                  <a:lnTo>
                    <a:pt x="3857" y="1028"/>
                  </a:lnTo>
                  <a:lnTo>
                    <a:pt x="3857" y="3085"/>
                  </a:lnTo>
                  <a:lnTo>
                    <a:pt x="5400" y="3085"/>
                  </a:lnTo>
                  <a:lnTo>
                    <a:pt x="6942" y="0"/>
                  </a:lnTo>
                  <a:lnTo>
                    <a:pt x="14657" y="0"/>
                  </a:lnTo>
                  <a:lnTo>
                    <a:pt x="16200" y="3085"/>
                  </a:lnTo>
                  <a:lnTo>
                    <a:pt x="21600" y="3085"/>
                  </a:lnTo>
                  <a:lnTo>
                    <a:pt x="21600" y="21600"/>
                  </a:lnTo>
                  <a:lnTo>
                    <a:pt x="0" y="21600"/>
                  </a:lnTo>
                  <a:close/>
                </a:path>
                <a:path w="21600" h="21600" extrusionOk="0">
                  <a:moveTo>
                    <a:pt x="0" y="3085"/>
                  </a:moveTo>
                  <a:lnTo>
                    <a:pt x="21600" y="3085"/>
                  </a:lnTo>
                  <a:lnTo>
                    <a:pt x="21600" y="21600"/>
                  </a:lnTo>
                  <a:lnTo>
                    <a:pt x="0" y="21600"/>
                  </a:lnTo>
                  <a:lnTo>
                    <a:pt x="0" y="3085"/>
                  </a:lnTo>
                  <a:close/>
                </a:path>
                <a:path w="21600" h="21600" extrusionOk="0">
                  <a:moveTo>
                    <a:pt x="10800" y="4800"/>
                  </a:moveTo>
                  <a:lnTo>
                    <a:pt x="11925" y="4971"/>
                  </a:lnTo>
                  <a:lnTo>
                    <a:pt x="13017" y="5442"/>
                  </a:lnTo>
                  <a:lnTo>
                    <a:pt x="14046" y="6128"/>
                  </a:lnTo>
                  <a:lnTo>
                    <a:pt x="14914" y="7071"/>
                  </a:lnTo>
                  <a:lnTo>
                    <a:pt x="15621" y="8271"/>
                  </a:lnTo>
                  <a:lnTo>
                    <a:pt x="16167" y="9514"/>
                  </a:lnTo>
                  <a:lnTo>
                    <a:pt x="16425" y="11014"/>
                  </a:lnTo>
                  <a:lnTo>
                    <a:pt x="16585" y="12471"/>
                  </a:lnTo>
                  <a:lnTo>
                    <a:pt x="16489" y="14014"/>
                  </a:lnTo>
                  <a:lnTo>
                    <a:pt x="16135" y="15471"/>
                  </a:lnTo>
                  <a:lnTo>
                    <a:pt x="15621" y="16800"/>
                  </a:lnTo>
                  <a:lnTo>
                    <a:pt x="14914" y="18000"/>
                  </a:lnTo>
                  <a:lnTo>
                    <a:pt x="14046" y="18942"/>
                  </a:lnTo>
                  <a:lnTo>
                    <a:pt x="13050" y="19671"/>
                  </a:lnTo>
                  <a:lnTo>
                    <a:pt x="11925" y="20057"/>
                  </a:lnTo>
                  <a:lnTo>
                    <a:pt x="10832" y="20185"/>
                  </a:lnTo>
                  <a:lnTo>
                    <a:pt x="9675" y="20142"/>
                  </a:lnTo>
                  <a:lnTo>
                    <a:pt x="8582" y="19628"/>
                  </a:lnTo>
                  <a:lnTo>
                    <a:pt x="7553" y="18942"/>
                  </a:lnTo>
                  <a:lnTo>
                    <a:pt x="6717" y="17957"/>
                  </a:lnTo>
                  <a:lnTo>
                    <a:pt x="5946" y="16842"/>
                  </a:lnTo>
                  <a:lnTo>
                    <a:pt x="5464" y="15514"/>
                  </a:lnTo>
                  <a:lnTo>
                    <a:pt x="5078" y="14014"/>
                  </a:lnTo>
                  <a:lnTo>
                    <a:pt x="5014" y="12514"/>
                  </a:lnTo>
                  <a:lnTo>
                    <a:pt x="5110" y="11014"/>
                  </a:lnTo>
                  <a:lnTo>
                    <a:pt x="5528" y="9557"/>
                  </a:lnTo>
                  <a:lnTo>
                    <a:pt x="6010" y="8228"/>
                  </a:lnTo>
                  <a:lnTo>
                    <a:pt x="6750" y="7114"/>
                  </a:lnTo>
                  <a:lnTo>
                    <a:pt x="7650" y="6085"/>
                  </a:lnTo>
                  <a:lnTo>
                    <a:pt x="8614" y="5400"/>
                  </a:lnTo>
                  <a:lnTo>
                    <a:pt x="9707" y="4971"/>
                  </a:lnTo>
                  <a:lnTo>
                    <a:pt x="10800" y="4800"/>
                  </a:lnTo>
                  <a:close/>
                </a:path>
                <a:path w="21600" h="21600" extrusionOk="0">
                  <a:moveTo>
                    <a:pt x="8003" y="8057"/>
                  </a:moveTo>
                  <a:lnTo>
                    <a:pt x="8807" y="7371"/>
                  </a:lnTo>
                  <a:lnTo>
                    <a:pt x="9546" y="6985"/>
                  </a:lnTo>
                  <a:lnTo>
                    <a:pt x="10446" y="6771"/>
                  </a:lnTo>
                  <a:lnTo>
                    <a:pt x="11217" y="6771"/>
                  </a:lnTo>
                  <a:lnTo>
                    <a:pt x="12053" y="7028"/>
                  </a:lnTo>
                  <a:lnTo>
                    <a:pt x="12889" y="7457"/>
                  </a:lnTo>
                  <a:lnTo>
                    <a:pt x="13628" y="8100"/>
                  </a:lnTo>
                  <a:lnTo>
                    <a:pt x="14175" y="8871"/>
                  </a:lnTo>
                  <a:lnTo>
                    <a:pt x="14625" y="9814"/>
                  </a:lnTo>
                  <a:lnTo>
                    <a:pt x="14978" y="10885"/>
                  </a:lnTo>
                  <a:lnTo>
                    <a:pt x="15171" y="12042"/>
                  </a:lnTo>
                  <a:lnTo>
                    <a:pt x="15107" y="13114"/>
                  </a:lnTo>
                  <a:lnTo>
                    <a:pt x="15042" y="14228"/>
                  </a:lnTo>
                  <a:lnTo>
                    <a:pt x="14689" y="15257"/>
                  </a:lnTo>
                  <a:lnTo>
                    <a:pt x="14207" y="16285"/>
                  </a:lnTo>
                  <a:lnTo>
                    <a:pt x="13596" y="17057"/>
                  </a:lnTo>
                  <a:lnTo>
                    <a:pt x="12889" y="17657"/>
                  </a:lnTo>
                  <a:lnTo>
                    <a:pt x="12053" y="18085"/>
                  </a:lnTo>
                  <a:lnTo>
                    <a:pt x="11185" y="18257"/>
                  </a:lnTo>
                  <a:lnTo>
                    <a:pt x="10414" y="18214"/>
                  </a:lnTo>
                  <a:lnTo>
                    <a:pt x="9546" y="18042"/>
                  </a:lnTo>
                  <a:lnTo>
                    <a:pt x="8742" y="17614"/>
                  </a:lnTo>
                  <a:lnTo>
                    <a:pt x="8003" y="17014"/>
                  </a:lnTo>
                  <a:lnTo>
                    <a:pt x="7457" y="16242"/>
                  </a:lnTo>
                  <a:lnTo>
                    <a:pt x="6975" y="15257"/>
                  </a:lnTo>
                  <a:lnTo>
                    <a:pt x="6653" y="14142"/>
                  </a:lnTo>
                  <a:lnTo>
                    <a:pt x="6492" y="13114"/>
                  </a:lnTo>
                  <a:lnTo>
                    <a:pt x="6525" y="11914"/>
                  </a:lnTo>
                  <a:lnTo>
                    <a:pt x="6621" y="10842"/>
                  </a:lnTo>
                  <a:lnTo>
                    <a:pt x="6942" y="9771"/>
                  </a:lnTo>
                  <a:lnTo>
                    <a:pt x="7457" y="8785"/>
                  </a:lnTo>
                  <a:lnTo>
                    <a:pt x="8003" y="8057"/>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43" name="Music"/>
            <p:cNvSpPr>
              <a:spLocks noEditPoints="1" noChangeArrowheads="1"/>
            </p:cNvSpPr>
            <p:nvPr/>
          </p:nvSpPr>
          <p:spPr bwMode="auto">
            <a:xfrm>
              <a:off x="3216" y="2448"/>
              <a:ext cx="768" cy="672"/>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grpSp>
      <p:pic>
        <p:nvPicPr>
          <p:cNvPr id="44" name="Picture 2" descr="C:\Program Files\Microsoft Office\MEDIA\CAGCAT10\j0285750.wmf"/>
          <p:cNvPicPr>
            <a:picLocks noChangeAspect="1" noChangeArrowheads="1"/>
          </p:cNvPicPr>
          <p:nvPr/>
        </p:nvPicPr>
        <p:blipFill>
          <a:blip r:embed="rId4"/>
          <a:srcRect/>
          <a:stretch>
            <a:fillRect/>
          </a:stretch>
        </p:blipFill>
        <p:spPr bwMode="auto">
          <a:xfrm>
            <a:off x="1582159" y="4378035"/>
            <a:ext cx="1408309" cy="865332"/>
          </a:xfrm>
          <a:prstGeom prst="rect">
            <a:avLst/>
          </a:prstGeom>
          <a:noFill/>
        </p:spPr>
      </p:pic>
      <p:pic>
        <p:nvPicPr>
          <p:cNvPr id="46" name="Picture 3" descr="C:\Users\eheredia\AppData\Local\Microsoft\Windows\Temporary Internet Files\Content.IE5\VQP9I14N\MCj04325170000[1].wmf"/>
          <p:cNvPicPr>
            <a:picLocks noChangeAspect="1" noChangeArrowheads="1"/>
          </p:cNvPicPr>
          <p:nvPr/>
        </p:nvPicPr>
        <p:blipFill>
          <a:blip r:embed="rId3"/>
          <a:srcRect/>
          <a:stretch>
            <a:fillRect/>
          </a:stretch>
        </p:blipFill>
        <p:spPr bwMode="auto">
          <a:xfrm>
            <a:off x="6988466" y="4366634"/>
            <a:ext cx="1171864" cy="937491"/>
          </a:xfrm>
          <a:prstGeom prst="rect">
            <a:avLst/>
          </a:prstGeom>
          <a:noFill/>
        </p:spPr>
      </p:pic>
      <p:pic>
        <p:nvPicPr>
          <p:cNvPr id="28" name="Picture 27" descr="user03.gif"/>
          <p:cNvPicPr>
            <a:picLocks noChangeAspect="1"/>
          </p:cNvPicPr>
          <p:nvPr/>
        </p:nvPicPr>
        <p:blipFill>
          <a:blip r:embed="rId5"/>
          <a:stretch>
            <a:fillRect/>
          </a:stretch>
        </p:blipFill>
        <p:spPr>
          <a:xfrm flipH="1">
            <a:off x="978838" y="4782734"/>
            <a:ext cx="886691" cy="1118870"/>
          </a:xfrm>
          <a:prstGeom prst="rect">
            <a:avLst/>
          </a:prstGeom>
        </p:spPr>
      </p:pic>
      <p:pic>
        <p:nvPicPr>
          <p:cNvPr id="47" name="Picture 46" descr="user03.gif"/>
          <p:cNvPicPr>
            <a:picLocks noChangeAspect="1"/>
          </p:cNvPicPr>
          <p:nvPr/>
        </p:nvPicPr>
        <p:blipFill>
          <a:blip r:embed="rId5"/>
          <a:stretch>
            <a:fillRect/>
          </a:stretch>
        </p:blipFill>
        <p:spPr>
          <a:xfrm>
            <a:off x="6927272" y="2011825"/>
            <a:ext cx="817418" cy="1118870"/>
          </a:xfrm>
          <a:prstGeom prst="rect">
            <a:avLst/>
          </a:prstGeom>
        </p:spPr>
      </p:pic>
      <p:sp>
        <p:nvSpPr>
          <p:cNvPr id="48" name="Rectangle 47"/>
          <p:cNvSpPr/>
          <p:nvPr/>
        </p:nvSpPr>
        <p:spPr bwMode="auto">
          <a:xfrm>
            <a:off x="0" y="3338946"/>
            <a:ext cx="9144000" cy="124691"/>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90000"/>
              </a:lnSpc>
              <a:spcBef>
                <a:spcPct val="0"/>
              </a:spcBef>
              <a:spcAft>
                <a:spcPct val="0"/>
              </a:spcAft>
              <a:buClrTx/>
              <a:buSzTx/>
              <a:buFontTx/>
              <a:buNone/>
              <a:tabLst/>
            </a:pPr>
            <a:endPara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DLNA 3-Box Model</a:t>
            </a:r>
            <a:endParaRPr lang="en-US" dirty="0"/>
          </a:p>
        </p:txBody>
      </p:sp>
      <p:sp>
        <p:nvSpPr>
          <p:cNvPr id="4" name="TextBox 3"/>
          <p:cNvSpPr txBox="1"/>
          <p:nvPr/>
        </p:nvSpPr>
        <p:spPr>
          <a:xfrm>
            <a:off x="2279073" y="2078181"/>
            <a:ext cx="2517805" cy="369332"/>
          </a:xfrm>
          <a:prstGeom prst="rect">
            <a:avLst/>
          </a:prstGeom>
          <a:noFill/>
        </p:spPr>
        <p:txBody>
          <a:bodyPr wrap="none" rtlCol="0">
            <a:spAutoFit/>
          </a:bodyPr>
          <a:lstStyle/>
          <a:p>
            <a:r>
              <a:rPr lang="en-US" dirty="0" smtClean="0"/>
              <a:t>1. Get Media Library info</a:t>
            </a:r>
            <a:endParaRPr lang="en-US" dirty="0"/>
          </a:p>
        </p:txBody>
      </p:sp>
      <p:grpSp>
        <p:nvGrpSpPr>
          <p:cNvPr id="5" name="Group 4"/>
          <p:cNvGrpSpPr/>
          <p:nvPr/>
        </p:nvGrpSpPr>
        <p:grpSpPr>
          <a:xfrm>
            <a:off x="2133600" y="2452254"/>
            <a:ext cx="2514600" cy="304800"/>
            <a:chOff x="2742406" y="1371600"/>
            <a:chExt cx="2743994" cy="306388"/>
          </a:xfrm>
        </p:grpSpPr>
        <p:cxnSp>
          <p:nvCxnSpPr>
            <p:cNvPr id="6" name="Straight Connector 5"/>
            <p:cNvCxnSpPr/>
            <p:nvPr/>
          </p:nvCxnSpPr>
          <p:spPr>
            <a:xfrm rot="10800000">
              <a:off x="2743200" y="13716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2590800" y="1524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43200" y="1676400"/>
              <a:ext cx="27432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9" name="Arc 8"/>
          <p:cNvSpPr/>
          <p:nvPr/>
        </p:nvSpPr>
        <p:spPr>
          <a:xfrm rot="18646109">
            <a:off x="5376585" y="1580951"/>
            <a:ext cx="685800" cy="609600"/>
          </a:xfrm>
          <a:prstGeom prst="arc">
            <a:avLst>
              <a:gd name="adj1" fmla="val 13098177"/>
              <a:gd name="adj2" fmla="val 9094257"/>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6144491" y="1530927"/>
            <a:ext cx="1012778" cy="646331"/>
          </a:xfrm>
          <a:prstGeom prst="rect">
            <a:avLst/>
          </a:prstGeom>
          <a:noFill/>
        </p:spPr>
        <p:txBody>
          <a:bodyPr wrap="none" rtlCol="0">
            <a:spAutoFit/>
          </a:bodyPr>
          <a:lstStyle/>
          <a:p>
            <a:r>
              <a:rPr lang="en-US" dirty="0" smtClean="0"/>
              <a:t>2. Select </a:t>
            </a:r>
          </a:p>
          <a:p>
            <a:r>
              <a:rPr lang="en-US" dirty="0" smtClean="0"/>
              <a:t>content</a:t>
            </a:r>
            <a:endParaRPr lang="en-US" dirty="0"/>
          </a:p>
        </p:txBody>
      </p:sp>
      <p:sp>
        <p:nvSpPr>
          <p:cNvPr id="11" name="TextBox 10"/>
          <p:cNvSpPr txBox="1"/>
          <p:nvPr/>
        </p:nvSpPr>
        <p:spPr>
          <a:xfrm>
            <a:off x="5867399" y="3719946"/>
            <a:ext cx="2735364" cy="646331"/>
          </a:xfrm>
          <a:prstGeom prst="rect">
            <a:avLst/>
          </a:prstGeom>
          <a:noFill/>
        </p:spPr>
        <p:txBody>
          <a:bodyPr wrap="none" rtlCol="0">
            <a:spAutoFit/>
          </a:bodyPr>
          <a:lstStyle/>
          <a:p>
            <a:r>
              <a:rPr lang="en-US" dirty="0" smtClean="0"/>
              <a:t>3. Pass URI &amp; metadata for </a:t>
            </a:r>
          </a:p>
          <a:p>
            <a:r>
              <a:rPr lang="en-US" dirty="0" smtClean="0"/>
              <a:t>selected content</a:t>
            </a:r>
            <a:endParaRPr lang="en-US" dirty="0"/>
          </a:p>
        </p:txBody>
      </p:sp>
      <p:cxnSp>
        <p:nvCxnSpPr>
          <p:cNvPr id="12" name="Straight Arrow Connector 11"/>
          <p:cNvCxnSpPr/>
          <p:nvPr/>
        </p:nvCxnSpPr>
        <p:spPr>
          <a:xfrm>
            <a:off x="5361709" y="3616036"/>
            <a:ext cx="1454727" cy="10668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2244436" y="4952999"/>
            <a:ext cx="4614358" cy="353291"/>
            <a:chOff x="2742406" y="1371600"/>
            <a:chExt cx="2743994" cy="306388"/>
          </a:xfrm>
        </p:grpSpPr>
        <p:cxnSp>
          <p:nvCxnSpPr>
            <p:cNvPr id="14" name="Straight Connector 13"/>
            <p:cNvCxnSpPr/>
            <p:nvPr/>
          </p:nvCxnSpPr>
          <p:spPr>
            <a:xfrm rot="10800000">
              <a:off x="2743200" y="13716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590800" y="1524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743200" y="1676400"/>
              <a:ext cx="2743200" cy="158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3068782" y="4509654"/>
            <a:ext cx="2946640" cy="369332"/>
          </a:xfrm>
          <a:prstGeom prst="rect">
            <a:avLst/>
          </a:prstGeom>
          <a:noFill/>
        </p:spPr>
        <p:txBody>
          <a:bodyPr wrap="none" rtlCol="0">
            <a:spAutoFit/>
          </a:bodyPr>
          <a:lstStyle/>
          <a:p>
            <a:r>
              <a:rPr lang="en-US" dirty="0" smtClean="0"/>
              <a:t>4. Get Content binary stream</a:t>
            </a:r>
            <a:endParaRPr lang="en-US" dirty="0"/>
          </a:p>
        </p:txBody>
      </p:sp>
      <p:grpSp>
        <p:nvGrpSpPr>
          <p:cNvPr id="18" name="Group 2"/>
          <p:cNvGrpSpPr>
            <a:grpSpLocks/>
          </p:cNvGrpSpPr>
          <p:nvPr/>
        </p:nvGrpSpPr>
        <p:grpSpPr bwMode="auto">
          <a:xfrm>
            <a:off x="451723" y="2461760"/>
            <a:ext cx="1066799" cy="1023938"/>
            <a:chOff x="2304" y="1584"/>
            <a:chExt cx="1740" cy="1554"/>
          </a:xfrm>
        </p:grpSpPr>
        <p:sp>
          <p:nvSpPr>
            <p:cNvPr id="19" name="Film"/>
            <p:cNvSpPr>
              <a:spLocks noEditPoints="1" noChangeArrowheads="1"/>
            </p:cNvSpPr>
            <p:nvPr/>
          </p:nvSpPr>
          <p:spPr bwMode="auto">
            <a:xfrm>
              <a:off x="2304" y="1980"/>
              <a:ext cx="726" cy="115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4960 w 21600"/>
                <a:gd name="T17" fmla="*/ 8129 h 21600"/>
                <a:gd name="T18" fmla="*/ 17079 w 21600"/>
                <a:gd name="T19" fmla="*/ 1342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0"/>
                  </a:moveTo>
                  <a:lnTo>
                    <a:pt x="21600" y="21600"/>
                  </a:lnTo>
                  <a:lnTo>
                    <a:pt x="0" y="21600"/>
                  </a:lnTo>
                  <a:lnTo>
                    <a:pt x="0" y="0"/>
                  </a:lnTo>
                  <a:lnTo>
                    <a:pt x="21600" y="0"/>
                  </a:lnTo>
                  <a:close/>
                </a:path>
                <a:path w="21600" h="21600" extrusionOk="0">
                  <a:moveTo>
                    <a:pt x="3014" y="21600"/>
                  </a:moveTo>
                  <a:lnTo>
                    <a:pt x="3014" y="0"/>
                  </a:lnTo>
                  <a:lnTo>
                    <a:pt x="0" y="0"/>
                  </a:lnTo>
                  <a:lnTo>
                    <a:pt x="0" y="21600"/>
                  </a:lnTo>
                  <a:lnTo>
                    <a:pt x="3014" y="21600"/>
                  </a:lnTo>
                  <a:close/>
                </a:path>
                <a:path w="21600" h="21600" extrusionOk="0">
                  <a:moveTo>
                    <a:pt x="21600" y="21600"/>
                  </a:moveTo>
                  <a:lnTo>
                    <a:pt x="21600" y="0"/>
                  </a:lnTo>
                  <a:lnTo>
                    <a:pt x="18586" y="0"/>
                  </a:lnTo>
                  <a:lnTo>
                    <a:pt x="18586" y="21600"/>
                  </a:lnTo>
                  <a:lnTo>
                    <a:pt x="21600" y="21600"/>
                  </a:lnTo>
                  <a:close/>
                </a:path>
                <a:path w="21600" h="21600" extrusionOk="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extrusionOk="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extrusionOk="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extrusionOk="0">
                  <a:moveTo>
                    <a:pt x="753" y="1291"/>
                  </a:moveTo>
                  <a:lnTo>
                    <a:pt x="2260" y="1291"/>
                  </a:lnTo>
                  <a:lnTo>
                    <a:pt x="2260" y="235"/>
                  </a:lnTo>
                  <a:lnTo>
                    <a:pt x="753" y="235"/>
                  </a:lnTo>
                  <a:lnTo>
                    <a:pt x="753" y="1291"/>
                  </a:lnTo>
                  <a:close/>
                </a:path>
                <a:path w="21600" h="21600" extrusionOk="0">
                  <a:moveTo>
                    <a:pt x="753" y="2700"/>
                  </a:moveTo>
                  <a:lnTo>
                    <a:pt x="2260" y="2700"/>
                  </a:lnTo>
                  <a:lnTo>
                    <a:pt x="2260" y="1643"/>
                  </a:lnTo>
                  <a:lnTo>
                    <a:pt x="753" y="1643"/>
                  </a:lnTo>
                  <a:lnTo>
                    <a:pt x="753" y="2700"/>
                  </a:lnTo>
                  <a:close/>
                </a:path>
                <a:path w="21600" h="21600" extrusionOk="0">
                  <a:moveTo>
                    <a:pt x="753" y="4109"/>
                  </a:moveTo>
                  <a:lnTo>
                    <a:pt x="2260" y="4109"/>
                  </a:lnTo>
                  <a:lnTo>
                    <a:pt x="2260" y="3052"/>
                  </a:lnTo>
                  <a:lnTo>
                    <a:pt x="753" y="3052"/>
                  </a:lnTo>
                  <a:lnTo>
                    <a:pt x="753" y="4109"/>
                  </a:lnTo>
                  <a:close/>
                </a:path>
                <a:path w="21600" h="21600" extrusionOk="0">
                  <a:moveTo>
                    <a:pt x="753" y="5517"/>
                  </a:moveTo>
                  <a:lnTo>
                    <a:pt x="2260" y="5517"/>
                  </a:lnTo>
                  <a:lnTo>
                    <a:pt x="2260" y="4461"/>
                  </a:lnTo>
                  <a:lnTo>
                    <a:pt x="753" y="4461"/>
                  </a:lnTo>
                  <a:lnTo>
                    <a:pt x="753" y="5517"/>
                  </a:lnTo>
                  <a:close/>
                </a:path>
                <a:path w="21600" h="21600" extrusionOk="0">
                  <a:moveTo>
                    <a:pt x="753" y="6926"/>
                  </a:moveTo>
                  <a:lnTo>
                    <a:pt x="2260" y="6926"/>
                  </a:lnTo>
                  <a:lnTo>
                    <a:pt x="2260" y="5870"/>
                  </a:lnTo>
                  <a:lnTo>
                    <a:pt x="753" y="5870"/>
                  </a:lnTo>
                  <a:lnTo>
                    <a:pt x="753" y="6926"/>
                  </a:lnTo>
                  <a:close/>
                </a:path>
                <a:path w="21600" h="21600" extrusionOk="0">
                  <a:moveTo>
                    <a:pt x="753" y="8335"/>
                  </a:moveTo>
                  <a:lnTo>
                    <a:pt x="2260" y="8335"/>
                  </a:lnTo>
                  <a:lnTo>
                    <a:pt x="2260" y="7278"/>
                  </a:lnTo>
                  <a:lnTo>
                    <a:pt x="753" y="7278"/>
                  </a:lnTo>
                  <a:lnTo>
                    <a:pt x="753" y="8335"/>
                  </a:lnTo>
                  <a:close/>
                </a:path>
                <a:path w="21600" h="21600" extrusionOk="0">
                  <a:moveTo>
                    <a:pt x="753" y="9743"/>
                  </a:moveTo>
                  <a:lnTo>
                    <a:pt x="2260" y="9743"/>
                  </a:lnTo>
                  <a:lnTo>
                    <a:pt x="2260" y="8687"/>
                  </a:lnTo>
                  <a:lnTo>
                    <a:pt x="753" y="8687"/>
                  </a:lnTo>
                  <a:lnTo>
                    <a:pt x="753" y="9743"/>
                  </a:lnTo>
                  <a:close/>
                </a:path>
                <a:path w="21600" h="21600" extrusionOk="0">
                  <a:moveTo>
                    <a:pt x="753" y="11152"/>
                  </a:moveTo>
                  <a:lnTo>
                    <a:pt x="2260" y="11152"/>
                  </a:lnTo>
                  <a:lnTo>
                    <a:pt x="2260" y="10096"/>
                  </a:lnTo>
                  <a:lnTo>
                    <a:pt x="753" y="10096"/>
                  </a:lnTo>
                  <a:lnTo>
                    <a:pt x="753" y="11152"/>
                  </a:lnTo>
                  <a:close/>
                </a:path>
                <a:path w="21600" h="21600" extrusionOk="0">
                  <a:moveTo>
                    <a:pt x="753" y="12561"/>
                  </a:moveTo>
                  <a:lnTo>
                    <a:pt x="2260" y="12561"/>
                  </a:lnTo>
                  <a:lnTo>
                    <a:pt x="2260" y="11504"/>
                  </a:lnTo>
                  <a:lnTo>
                    <a:pt x="753" y="11504"/>
                  </a:lnTo>
                  <a:lnTo>
                    <a:pt x="753" y="12561"/>
                  </a:lnTo>
                  <a:close/>
                </a:path>
                <a:path w="21600" h="21600" extrusionOk="0">
                  <a:moveTo>
                    <a:pt x="753" y="13970"/>
                  </a:moveTo>
                  <a:lnTo>
                    <a:pt x="2260" y="13970"/>
                  </a:lnTo>
                  <a:lnTo>
                    <a:pt x="2260" y="12913"/>
                  </a:lnTo>
                  <a:lnTo>
                    <a:pt x="753" y="12913"/>
                  </a:lnTo>
                  <a:lnTo>
                    <a:pt x="753" y="13970"/>
                  </a:lnTo>
                  <a:close/>
                </a:path>
                <a:path w="21600" h="21600" extrusionOk="0">
                  <a:moveTo>
                    <a:pt x="753" y="15378"/>
                  </a:moveTo>
                  <a:lnTo>
                    <a:pt x="2260" y="15378"/>
                  </a:lnTo>
                  <a:lnTo>
                    <a:pt x="2260" y="14322"/>
                  </a:lnTo>
                  <a:lnTo>
                    <a:pt x="753" y="14322"/>
                  </a:lnTo>
                  <a:lnTo>
                    <a:pt x="753" y="15378"/>
                  </a:lnTo>
                  <a:close/>
                </a:path>
                <a:path w="21600" h="21600" extrusionOk="0">
                  <a:moveTo>
                    <a:pt x="753" y="16787"/>
                  </a:moveTo>
                  <a:lnTo>
                    <a:pt x="2260" y="16787"/>
                  </a:lnTo>
                  <a:lnTo>
                    <a:pt x="2260" y="15730"/>
                  </a:lnTo>
                  <a:lnTo>
                    <a:pt x="753" y="15730"/>
                  </a:lnTo>
                  <a:lnTo>
                    <a:pt x="753" y="16787"/>
                  </a:lnTo>
                  <a:close/>
                </a:path>
                <a:path w="21600" h="21600" extrusionOk="0">
                  <a:moveTo>
                    <a:pt x="753" y="18196"/>
                  </a:moveTo>
                  <a:lnTo>
                    <a:pt x="2260" y="18196"/>
                  </a:lnTo>
                  <a:lnTo>
                    <a:pt x="2260" y="17139"/>
                  </a:lnTo>
                  <a:lnTo>
                    <a:pt x="753" y="17139"/>
                  </a:lnTo>
                  <a:lnTo>
                    <a:pt x="753" y="18196"/>
                  </a:lnTo>
                  <a:close/>
                </a:path>
                <a:path w="21600" h="21600" extrusionOk="0">
                  <a:moveTo>
                    <a:pt x="753" y="19604"/>
                  </a:moveTo>
                  <a:lnTo>
                    <a:pt x="2260" y="19604"/>
                  </a:lnTo>
                  <a:lnTo>
                    <a:pt x="2260" y="18548"/>
                  </a:lnTo>
                  <a:lnTo>
                    <a:pt x="753" y="18548"/>
                  </a:lnTo>
                  <a:lnTo>
                    <a:pt x="753" y="19604"/>
                  </a:lnTo>
                  <a:close/>
                </a:path>
                <a:path w="21600" h="21600" extrusionOk="0">
                  <a:moveTo>
                    <a:pt x="753" y="21013"/>
                  </a:moveTo>
                  <a:lnTo>
                    <a:pt x="2260" y="21013"/>
                  </a:lnTo>
                  <a:lnTo>
                    <a:pt x="2260" y="19957"/>
                  </a:lnTo>
                  <a:lnTo>
                    <a:pt x="753" y="19957"/>
                  </a:lnTo>
                  <a:lnTo>
                    <a:pt x="753" y="21013"/>
                  </a:lnTo>
                  <a:close/>
                </a:path>
                <a:path w="21600" h="21600" extrusionOk="0">
                  <a:moveTo>
                    <a:pt x="19340" y="1409"/>
                  </a:moveTo>
                  <a:lnTo>
                    <a:pt x="20595" y="1409"/>
                  </a:lnTo>
                  <a:lnTo>
                    <a:pt x="20595" y="352"/>
                  </a:lnTo>
                  <a:lnTo>
                    <a:pt x="19340" y="352"/>
                  </a:lnTo>
                  <a:lnTo>
                    <a:pt x="19340" y="1409"/>
                  </a:lnTo>
                  <a:close/>
                </a:path>
                <a:path w="21600" h="21600" extrusionOk="0">
                  <a:moveTo>
                    <a:pt x="19340" y="2700"/>
                  </a:moveTo>
                  <a:lnTo>
                    <a:pt x="20595" y="2700"/>
                  </a:lnTo>
                  <a:lnTo>
                    <a:pt x="20595" y="1643"/>
                  </a:lnTo>
                  <a:lnTo>
                    <a:pt x="19340" y="1643"/>
                  </a:lnTo>
                  <a:lnTo>
                    <a:pt x="19340" y="2700"/>
                  </a:lnTo>
                  <a:close/>
                </a:path>
                <a:path w="21600" h="21600" extrusionOk="0">
                  <a:moveTo>
                    <a:pt x="19340" y="4109"/>
                  </a:moveTo>
                  <a:lnTo>
                    <a:pt x="20595" y="4109"/>
                  </a:lnTo>
                  <a:lnTo>
                    <a:pt x="20595" y="3052"/>
                  </a:lnTo>
                  <a:lnTo>
                    <a:pt x="19340" y="3052"/>
                  </a:lnTo>
                  <a:lnTo>
                    <a:pt x="19340" y="4109"/>
                  </a:lnTo>
                  <a:close/>
                </a:path>
                <a:path w="21600" h="21600" extrusionOk="0">
                  <a:moveTo>
                    <a:pt x="19340" y="5517"/>
                  </a:moveTo>
                  <a:lnTo>
                    <a:pt x="20595" y="5517"/>
                  </a:lnTo>
                  <a:lnTo>
                    <a:pt x="20595" y="4461"/>
                  </a:lnTo>
                  <a:lnTo>
                    <a:pt x="19340" y="4461"/>
                  </a:lnTo>
                  <a:lnTo>
                    <a:pt x="19340" y="5517"/>
                  </a:lnTo>
                  <a:close/>
                </a:path>
                <a:path w="21600" h="21600" extrusionOk="0">
                  <a:moveTo>
                    <a:pt x="19340" y="6926"/>
                  </a:moveTo>
                  <a:lnTo>
                    <a:pt x="20595" y="6926"/>
                  </a:lnTo>
                  <a:lnTo>
                    <a:pt x="20595" y="5870"/>
                  </a:lnTo>
                  <a:lnTo>
                    <a:pt x="19340" y="5870"/>
                  </a:lnTo>
                  <a:lnTo>
                    <a:pt x="19340" y="6926"/>
                  </a:lnTo>
                  <a:close/>
                </a:path>
                <a:path w="21600" h="21600" extrusionOk="0">
                  <a:moveTo>
                    <a:pt x="19340" y="8335"/>
                  </a:moveTo>
                  <a:lnTo>
                    <a:pt x="20595" y="8335"/>
                  </a:lnTo>
                  <a:lnTo>
                    <a:pt x="20595" y="7278"/>
                  </a:lnTo>
                  <a:lnTo>
                    <a:pt x="19340" y="7278"/>
                  </a:lnTo>
                  <a:lnTo>
                    <a:pt x="19340" y="8335"/>
                  </a:lnTo>
                  <a:close/>
                </a:path>
                <a:path w="21600" h="21600" extrusionOk="0">
                  <a:moveTo>
                    <a:pt x="19340" y="9743"/>
                  </a:moveTo>
                  <a:lnTo>
                    <a:pt x="20595" y="9743"/>
                  </a:lnTo>
                  <a:lnTo>
                    <a:pt x="20595" y="8687"/>
                  </a:lnTo>
                  <a:lnTo>
                    <a:pt x="19340" y="8687"/>
                  </a:lnTo>
                  <a:lnTo>
                    <a:pt x="19340" y="9743"/>
                  </a:lnTo>
                  <a:close/>
                </a:path>
                <a:path w="21600" h="21600" extrusionOk="0">
                  <a:moveTo>
                    <a:pt x="19340" y="11152"/>
                  </a:moveTo>
                  <a:lnTo>
                    <a:pt x="20595" y="11152"/>
                  </a:lnTo>
                  <a:lnTo>
                    <a:pt x="20595" y="10096"/>
                  </a:lnTo>
                  <a:lnTo>
                    <a:pt x="19340" y="10096"/>
                  </a:lnTo>
                  <a:lnTo>
                    <a:pt x="19340" y="11152"/>
                  </a:lnTo>
                  <a:close/>
                </a:path>
                <a:path w="21600" h="21600" extrusionOk="0">
                  <a:moveTo>
                    <a:pt x="19340" y="12561"/>
                  </a:moveTo>
                  <a:lnTo>
                    <a:pt x="20595" y="12561"/>
                  </a:lnTo>
                  <a:lnTo>
                    <a:pt x="20595" y="11504"/>
                  </a:lnTo>
                  <a:lnTo>
                    <a:pt x="19340" y="11504"/>
                  </a:lnTo>
                  <a:lnTo>
                    <a:pt x="19340" y="12561"/>
                  </a:lnTo>
                  <a:close/>
                </a:path>
                <a:path w="21600" h="21600" extrusionOk="0">
                  <a:moveTo>
                    <a:pt x="19340" y="13970"/>
                  </a:moveTo>
                  <a:lnTo>
                    <a:pt x="20595" y="13970"/>
                  </a:lnTo>
                  <a:lnTo>
                    <a:pt x="20595" y="12913"/>
                  </a:lnTo>
                  <a:lnTo>
                    <a:pt x="19340" y="12913"/>
                  </a:lnTo>
                  <a:lnTo>
                    <a:pt x="19340" y="13970"/>
                  </a:lnTo>
                  <a:close/>
                </a:path>
                <a:path w="21600" h="21600" extrusionOk="0">
                  <a:moveTo>
                    <a:pt x="19340" y="15378"/>
                  </a:moveTo>
                  <a:lnTo>
                    <a:pt x="20595" y="15378"/>
                  </a:lnTo>
                  <a:lnTo>
                    <a:pt x="20595" y="14322"/>
                  </a:lnTo>
                  <a:lnTo>
                    <a:pt x="19340" y="14322"/>
                  </a:lnTo>
                  <a:lnTo>
                    <a:pt x="19340" y="15378"/>
                  </a:lnTo>
                  <a:close/>
                </a:path>
                <a:path w="21600" h="21600" extrusionOk="0">
                  <a:moveTo>
                    <a:pt x="19340" y="16787"/>
                  </a:moveTo>
                  <a:lnTo>
                    <a:pt x="20595" y="16787"/>
                  </a:lnTo>
                  <a:lnTo>
                    <a:pt x="20595" y="15730"/>
                  </a:lnTo>
                  <a:lnTo>
                    <a:pt x="19340" y="15730"/>
                  </a:lnTo>
                  <a:lnTo>
                    <a:pt x="19340" y="16787"/>
                  </a:lnTo>
                  <a:close/>
                </a:path>
                <a:path w="21600" h="21600" extrusionOk="0">
                  <a:moveTo>
                    <a:pt x="19340" y="18196"/>
                  </a:moveTo>
                  <a:lnTo>
                    <a:pt x="20595" y="18196"/>
                  </a:lnTo>
                  <a:lnTo>
                    <a:pt x="20595" y="17139"/>
                  </a:lnTo>
                  <a:lnTo>
                    <a:pt x="19340" y="17139"/>
                  </a:lnTo>
                  <a:lnTo>
                    <a:pt x="19340" y="18196"/>
                  </a:lnTo>
                  <a:close/>
                </a:path>
                <a:path w="21600" h="21600" extrusionOk="0">
                  <a:moveTo>
                    <a:pt x="19340" y="19604"/>
                  </a:moveTo>
                  <a:lnTo>
                    <a:pt x="20595" y="19604"/>
                  </a:lnTo>
                  <a:lnTo>
                    <a:pt x="20595" y="18548"/>
                  </a:lnTo>
                  <a:lnTo>
                    <a:pt x="19340" y="18548"/>
                  </a:lnTo>
                  <a:lnTo>
                    <a:pt x="19340" y="19604"/>
                  </a:lnTo>
                  <a:close/>
                </a:path>
                <a:path w="21600" h="21600" extrusionOk="0">
                  <a:moveTo>
                    <a:pt x="19340" y="21013"/>
                  </a:moveTo>
                  <a:lnTo>
                    <a:pt x="20595" y="21013"/>
                  </a:lnTo>
                  <a:lnTo>
                    <a:pt x="20595" y="19957"/>
                  </a:lnTo>
                  <a:lnTo>
                    <a:pt x="19340" y="19957"/>
                  </a:lnTo>
                  <a:lnTo>
                    <a:pt x="19340" y="21013"/>
                  </a:lnTo>
                  <a:close/>
                </a:path>
              </a:pathLst>
            </a:custGeom>
            <a:solidFill>
              <a:srgbClr val="CCCC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Sound"/>
            <p:cNvSpPr>
              <a:spLocks noEditPoints="1" noChangeArrowheads="1"/>
            </p:cNvSpPr>
            <p:nvPr/>
          </p:nvSpPr>
          <p:spPr bwMode="auto">
            <a:xfrm>
              <a:off x="2724" y="1584"/>
              <a:ext cx="1008" cy="768"/>
            </a:xfrm>
            <a:custGeom>
              <a:avLst/>
              <a:gdLst>
                <a:gd name="T0" fmla="*/ 11164 w 21600"/>
                <a:gd name="T1" fmla="*/ 21159 h 21600"/>
                <a:gd name="T2" fmla="*/ 11164 w 21600"/>
                <a:gd name="T3" fmla="*/ 0 h 21600"/>
                <a:gd name="T4" fmla="*/ 0 w 21600"/>
                <a:gd name="T5" fmla="*/ 10800 h 21600"/>
                <a:gd name="T6" fmla="*/ 21600 w 21600"/>
                <a:gd name="T7" fmla="*/ 10800 h 21600"/>
                <a:gd name="T8" fmla="*/ 242 w 21600"/>
                <a:gd name="T9" fmla="*/ 7604 h 21600"/>
                <a:gd name="T10" fmla="*/ 10760 w 21600"/>
                <a:gd name="T11" fmla="*/ 13555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21" name="Photo"/>
            <p:cNvSpPr>
              <a:spLocks noEditPoints="1" noChangeArrowheads="1"/>
            </p:cNvSpPr>
            <p:nvPr/>
          </p:nvSpPr>
          <p:spPr bwMode="auto">
            <a:xfrm>
              <a:off x="3108" y="2040"/>
              <a:ext cx="936" cy="696"/>
            </a:xfrm>
            <a:custGeom>
              <a:avLst/>
              <a:gdLst>
                <a:gd name="T0" fmla="*/ 0 w 21600"/>
                <a:gd name="T1" fmla="*/ 3085 h 21600"/>
                <a:gd name="T2" fmla="*/ 10800 w 21600"/>
                <a:gd name="T3" fmla="*/ 0 h 21600"/>
                <a:gd name="T4" fmla="*/ 21600 w 21600"/>
                <a:gd name="T5" fmla="*/ 3085 h 21600"/>
                <a:gd name="T6" fmla="*/ 21600 w 21600"/>
                <a:gd name="T7" fmla="*/ 10800 h 21600"/>
                <a:gd name="T8" fmla="*/ 21600 w 21600"/>
                <a:gd name="T9" fmla="*/ 21600 h 21600"/>
                <a:gd name="T10" fmla="*/ 10800 w 21600"/>
                <a:gd name="T11" fmla="*/ 21800 h 21600"/>
                <a:gd name="T12" fmla="*/ 0 w 21600"/>
                <a:gd name="T13" fmla="*/ 21600 h 21600"/>
                <a:gd name="T14" fmla="*/ 0 w 21600"/>
                <a:gd name="T15" fmla="*/ 10800 h 21600"/>
                <a:gd name="T16" fmla="*/ 7778 w 21600"/>
                <a:gd name="T17" fmla="*/ 8228 h 21600"/>
                <a:gd name="T18" fmla="*/ 13757 w 21600"/>
                <a:gd name="T19" fmla="*/ 16886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21600"/>
                  </a:moveTo>
                  <a:lnTo>
                    <a:pt x="0" y="3085"/>
                  </a:lnTo>
                  <a:lnTo>
                    <a:pt x="1542" y="3085"/>
                  </a:lnTo>
                  <a:lnTo>
                    <a:pt x="1542" y="1028"/>
                  </a:lnTo>
                  <a:lnTo>
                    <a:pt x="3857" y="1028"/>
                  </a:lnTo>
                  <a:lnTo>
                    <a:pt x="3857" y="3085"/>
                  </a:lnTo>
                  <a:lnTo>
                    <a:pt x="5400" y="3085"/>
                  </a:lnTo>
                  <a:lnTo>
                    <a:pt x="6942" y="0"/>
                  </a:lnTo>
                  <a:lnTo>
                    <a:pt x="14657" y="0"/>
                  </a:lnTo>
                  <a:lnTo>
                    <a:pt x="16200" y="3085"/>
                  </a:lnTo>
                  <a:lnTo>
                    <a:pt x="21600" y="3085"/>
                  </a:lnTo>
                  <a:lnTo>
                    <a:pt x="21600" y="21600"/>
                  </a:lnTo>
                  <a:lnTo>
                    <a:pt x="0" y="21600"/>
                  </a:lnTo>
                  <a:close/>
                </a:path>
                <a:path w="21600" h="21600" extrusionOk="0">
                  <a:moveTo>
                    <a:pt x="0" y="3085"/>
                  </a:moveTo>
                  <a:lnTo>
                    <a:pt x="21600" y="3085"/>
                  </a:lnTo>
                  <a:lnTo>
                    <a:pt x="21600" y="21600"/>
                  </a:lnTo>
                  <a:lnTo>
                    <a:pt x="0" y="21600"/>
                  </a:lnTo>
                  <a:lnTo>
                    <a:pt x="0" y="3085"/>
                  </a:lnTo>
                  <a:close/>
                </a:path>
                <a:path w="21600" h="21600" extrusionOk="0">
                  <a:moveTo>
                    <a:pt x="10800" y="4800"/>
                  </a:moveTo>
                  <a:lnTo>
                    <a:pt x="11925" y="4971"/>
                  </a:lnTo>
                  <a:lnTo>
                    <a:pt x="13017" y="5442"/>
                  </a:lnTo>
                  <a:lnTo>
                    <a:pt x="14046" y="6128"/>
                  </a:lnTo>
                  <a:lnTo>
                    <a:pt x="14914" y="7071"/>
                  </a:lnTo>
                  <a:lnTo>
                    <a:pt x="15621" y="8271"/>
                  </a:lnTo>
                  <a:lnTo>
                    <a:pt x="16167" y="9514"/>
                  </a:lnTo>
                  <a:lnTo>
                    <a:pt x="16425" y="11014"/>
                  </a:lnTo>
                  <a:lnTo>
                    <a:pt x="16585" y="12471"/>
                  </a:lnTo>
                  <a:lnTo>
                    <a:pt x="16489" y="14014"/>
                  </a:lnTo>
                  <a:lnTo>
                    <a:pt x="16135" y="15471"/>
                  </a:lnTo>
                  <a:lnTo>
                    <a:pt x="15621" y="16800"/>
                  </a:lnTo>
                  <a:lnTo>
                    <a:pt x="14914" y="18000"/>
                  </a:lnTo>
                  <a:lnTo>
                    <a:pt x="14046" y="18942"/>
                  </a:lnTo>
                  <a:lnTo>
                    <a:pt x="13050" y="19671"/>
                  </a:lnTo>
                  <a:lnTo>
                    <a:pt x="11925" y="20057"/>
                  </a:lnTo>
                  <a:lnTo>
                    <a:pt x="10832" y="20185"/>
                  </a:lnTo>
                  <a:lnTo>
                    <a:pt x="9675" y="20142"/>
                  </a:lnTo>
                  <a:lnTo>
                    <a:pt x="8582" y="19628"/>
                  </a:lnTo>
                  <a:lnTo>
                    <a:pt x="7553" y="18942"/>
                  </a:lnTo>
                  <a:lnTo>
                    <a:pt x="6717" y="17957"/>
                  </a:lnTo>
                  <a:lnTo>
                    <a:pt x="5946" y="16842"/>
                  </a:lnTo>
                  <a:lnTo>
                    <a:pt x="5464" y="15514"/>
                  </a:lnTo>
                  <a:lnTo>
                    <a:pt x="5078" y="14014"/>
                  </a:lnTo>
                  <a:lnTo>
                    <a:pt x="5014" y="12514"/>
                  </a:lnTo>
                  <a:lnTo>
                    <a:pt x="5110" y="11014"/>
                  </a:lnTo>
                  <a:lnTo>
                    <a:pt x="5528" y="9557"/>
                  </a:lnTo>
                  <a:lnTo>
                    <a:pt x="6010" y="8228"/>
                  </a:lnTo>
                  <a:lnTo>
                    <a:pt x="6750" y="7114"/>
                  </a:lnTo>
                  <a:lnTo>
                    <a:pt x="7650" y="6085"/>
                  </a:lnTo>
                  <a:lnTo>
                    <a:pt x="8614" y="5400"/>
                  </a:lnTo>
                  <a:lnTo>
                    <a:pt x="9707" y="4971"/>
                  </a:lnTo>
                  <a:lnTo>
                    <a:pt x="10800" y="4800"/>
                  </a:lnTo>
                  <a:close/>
                </a:path>
                <a:path w="21600" h="21600" extrusionOk="0">
                  <a:moveTo>
                    <a:pt x="8003" y="8057"/>
                  </a:moveTo>
                  <a:lnTo>
                    <a:pt x="8807" y="7371"/>
                  </a:lnTo>
                  <a:lnTo>
                    <a:pt x="9546" y="6985"/>
                  </a:lnTo>
                  <a:lnTo>
                    <a:pt x="10446" y="6771"/>
                  </a:lnTo>
                  <a:lnTo>
                    <a:pt x="11217" y="6771"/>
                  </a:lnTo>
                  <a:lnTo>
                    <a:pt x="12053" y="7028"/>
                  </a:lnTo>
                  <a:lnTo>
                    <a:pt x="12889" y="7457"/>
                  </a:lnTo>
                  <a:lnTo>
                    <a:pt x="13628" y="8100"/>
                  </a:lnTo>
                  <a:lnTo>
                    <a:pt x="14175" y="8871"/>
                  </a:lnTo>
                  <a:lnTo>
                    <a:pt x="14625" y="9814"/>
                  </a:lnTo>
                  <a:lnTo>
                    <a:pt x="14978" y="10885"/>
                  </a:lnTo>
                  <a:lnTo>
                    <a:pt x="15171" y="12042"/>
                  </a:lnTo>
                  <a:lnTo>
                    <a:pt x="15107" y="13114"/>
                  </a:lnTo>
                  <a:lnTo>
                    <a:pt x="15042" y="14228"/>
                  </a:lnTo>
                  <a:lnTo>
                    <a:pt x="14689" y="15257"/>
                  </a:lnTo>
                  <a:lnTo>
                    <a:pt x="14207" y="16285"/>
                  </a:lnTo>
                  <a:lnTo>
                    <a:pt x="13596" y="17057"/>
                  </a:lnTo>
                  <a:lnTo>
                    <a:pt x="12889" y="17657"/>
                  </a:lnTo>
                  <a:lnTo>
                    <a:pt x="12053" y="18085"/>
                  </a:lnTo>
                  <a:lnTo>
                    <a:pt x="11185" y="18257"/>
                  </a:lnTo>
                  <a:lnTo>
                    <a:pt x="10414" y="18214"/>
                  </a:lnTo>
                  <a:lnTo>
                    <a:pt x="9546" y="18042"/>
                  </a:lnTo>
                  <a:lnTo>
                    <a:pt x="8742" y="17614"/>
                  </a:lnTo>
                  <a:lnTo>
                    <a:pt x="8003" y="17014"/>
                  </a:lnTo>
                  <a:lnTo>
                    <a:pt x="7457" y="16242"/>
                  </a:lnTo>
                  <a:lnTo>
                    <a:pt x="6975" y="15257"/>
                  </a:lnTo>
                  <a:lnTo>
                    <a:pt x="6653" y="14142"/>
                  </a:lnTo>
                  <a:lnTo>
                    <a:pt x="6492" y="13114"/>
                  </a:lnTo>
                  <a:lnTo>
                    <a:pt x="6525" y="11914"/>
                  </a:lnTo>
                  <a:lnTo>
                    <a:pt x="6621" y="10842"/>
                  </a:lnTo>
                  <a:lnTo>
                    <a:pt x="6942" y="9771"/>
                  </a:lnTo>
                  <a:lnTo>
                    <a:pt x="7457" y="8785"/>
                  </a:lnTo>
                  <a:lnTo>
                    <a:pt x="8003" y="8057"/>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22" name="Music"/>
            <p:cNvSpPr>
              <a:spLocks noEditPoints="1" noChangeArrowheads="1"/>
            </p:cNvSpPr>
            <p:nvPr/>
          </p:nvSpPr>
          <p:spPr bwMode="auto">
            <a:xfrm>
              <a:off x="3216" y="2448"/>
              <a:ext cx="768" cy="672"/>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grpSp>
      <p:pic>
        <p:nvPicPr>
          <p:cNvPr id="23" name="Picture 2" descr="C:\Program Files\Microsoft Office\MEDIA\CAGCAT10\j0285750.wmf"/>
          <p:cNvPicPr>
            <a:picLocks noChangeAspect="1" noChangeArrowheads="1"/>
          </p:cNvPicPr>
          <p:nvPr/>
        </p:nvPicPr>
        <p:blipFill>
          <a:blip r:embed="rId3"/>
          <a:srcRect/>
          <a:stretch>
            <a:fillRect/>
          </a:stretch>
        </p:blipFill>
        <p:spPr bwMode="auto">
          <a:xfrm>
            <a:off x="764742" y="3075708"/>
            <a:ext cx="1408309" cy="865332"/>
          </a:xfrm>
          <a:prstGeom prst="rect">
            <a:avLst/>
          </a:prstGeom>
          <a:noFill/>
        </p:spPr>
      </p:pic>
      <p:pic>
        <p:nvPicPr>
          <p:cNvPr id="3074" name="Picture 2" descr="C:\Users\eheredia\AppData\Local\Microsoft\Windows\Temporary Internet Files\Content.IE5\VQP9I14N\MCj04242040000[1].wmf"/>
          <p:cNvPicPr>
            <a:picLocks noChangeAspect="1" noChangeArrowheads="1"/>
          </p:cNvPicPr>
          <p:nvPr/>
        </p:nvPicPr>
        <p:blipFill>
          <a:blip r:embed="rId4"/>
          <a:srcRect/>
          <a:stretch>
            <a:fillRect/>
          </a:stretch>
        </p:blipFill>
        <p:spPr bwMode="auto">
          <a:xfrm>
            <a:off x="4927601" y="2462151"/>
            <a:ext cx="461818" cy="609229"/>
          </a:xfrm>
          <a:prstGeom prst="rect">
            <a:avLst/>
          </a:prstGeom>
          <a:noFill/>
        </p:spPr>
      </p:pic>
      <p:pic>
        <p:nvPicPr>
          <p:cNvPr id="26" name="Picture 25" descr="user03.gif"/>
          <p:cNvPicPr>
            <a:picLocks noChangeAspect="1"/>
          </p:cNvPicPr>
          <p:nvPr/>
        </p:nvPicPr>
        <p:blipFill>
          <a:blip r:embed="rId5"/>
          <a:stretch>
            <a:fillRect/>
          </a:stretch>
        </p:blipFill>
        <p:spPr>
          <a:xfrm>
            <a:off x="5569527" y="2399752"/>
            <a:ext cx="817418" cy="1118870"/>
          </a:xfrm>
          <a:prstGeom prst="rect">
            <a:avLst/>
          </a:prstGeom>
        </p:spPr>
      </p:pic>
      <p:pic>
        <p:nvPicPr>
          <p:cNvPr id="27" name="Picture 3" descr="C:\Users\eheredia\AppData\Local\Microsoft\Windows\Temporary Internet Files\Content.IE5\VQP9I14N\MCj04325170000[1].wmf"/>
          <p:cNvPicPr>
            <a:picLocks noChangeAspect="1" noChangeArrowheads="1"/>
          </p:cNvPicPr>
          <p:nvPr/>
        </p:nvPicPr>
        <p:blipFill>
          <a:blip r:embed="rId6"/>
          <a:srcRect/>
          <a:stretch>
            <a:fillRect/>
          </a:stretch>
        </p:blipFill>
        <p:spPr bwMode="auto">
          <a:xfrm>
            <a:off x="7251703" y="4699143"/>
            <a:ext cx="1171864" cy="937491"/>
          </a:xfrm>
          <a:prstGeom prst="rect">
            <a:avLst/>
          </a:prstGeom>
          <a:noFill/>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Classes &amp; Capabilities</a:t>
            </a:r>
            <a:endParaRPr lang="en-US" dirty="0"/>
          </a:p>
        </p:txBody>
      </p:sp>
      <p:sp>
        <p:nvSpPr>
          <p:cNvPr id="3" name="Content Placeholder 2"/>
          <p:cNvSpPr>
            <a:spLocks noGrp="1"/>
          </p:cNvSpPr>
          <p:nvPr>
            <p:ph idx="1"/>
          </p:nvPr>
        </p:nvSpPr>
        <p:spPr>
          <a:xfrm>
            <a:off x="381000" y="1832308"/>
            <a:ext cx="8443913" cy="3508653"/>
          </a:xfrm>
        </p:spPr>
        <p:txBody>
          <a:bodyPr/>
          <a:lstStyle/>
          <a:p>
            <a:r>
              <a:rPr lang="en-US" sz="2800" dirty="0" smtClean="0"/>
              <a:t>A </a:t>
            </a:r>
            <a:r>
              <a:rPr lang="en-US" sz="2800" dirty="0" smtClean="0">
                <a:solidFill>
                  <a:schemeClr val="tx2">
                    <a:lumMod val="75000"/>
                  </a:schemeClr>
                </a:solidFill>
              </a:rPr>
              <a:t>Device Class</a:t>
            </a:r>
            <a:r>
              <a:rPr lang="en-US" sz="2800" dirty="0" smtClean="0"/>
              <a:t> is a “certifiable unit”</a:t>
            </a:r>
          </a:p>
          <a:p>
            <a:pPr lvl="1"/>
            <a:r>
              <a:rPr lang="en-US" sz="2400" dirty="0" smtClean="0"/>
              <a:t>Company X implements a Device Class and goes to DLNA requesting certification</a:t>
            </a:r>
          </a:p>
          <a:p>
            <a:pPr lvl="1">
              <a:buNone/>
            </a:pPr>
            <a:endParaRPr lang="en-US" sz="2400" dirty="0" smtClean="0"/>
          </a:p>
          <a:p>
            <a:r>
              <a:rPr lang="en-US" sz="2800" dirty="0" smtClean="0"/>
              <a:t>A </a:t>
            </a:r>
            <a:r>
              <a:rPr lang="en-US" sz="2800" dirty="0" smtClean="0">
                <a:solidFill>
                  <a:schemeClr val="tx2">
                    <a:lumMod val="75000"/>
                  </a:schemeClr>
                </a:solidFill>
              </a:rPr>
              <a:t>Device Capability</a:t>
            </a:r>
            <a:r>
              <a:rPr lang="en-US" sz="2800" dirty="0" smtClean="0"/>
              <a:t> is an “interesting component” that can be </a:t>
            </a:r>
            <a:r>
              <a:rPr lang="en-US" sz="2800" u="sng" dirty="0" smtClean="0"/>
              <a:t>added</a:t>
            </a:r>
            <a:r>
              <a:rPr lang="en-US" sz="2800" dirty="0" smtClean="0"/>
              <a:t> to some Device Classes for increased functionality</a:t>
            </a:r>
          </a:p>
          <a:p>
            <a:pPr lvl="1"/>
            <a:r>
              <a:rPr lang="en-US" sz="2400" dirty="0" smtClean="0"/>
              <a:t>DLNA does not certify Device Capabilities </a:t>
            </a:r>
            <a:endParaRPr lang="en-US" sz="2400" dirty="0"/>
          </a:p>
        </p:txBody>
      </p:sp>
    </p:spTree>
  </p:cSld>
  <p:clrMapOvr>
    <a:masterClrMapping/>
  </p:clrMapOvr>
  <p:transition>
    <p:fade/>
  </p:transition>
</p:sld>
</file>

<file path=ppt/theme/theme1.xml><?xml version="1.0" encoding="utf-8"?>
<a:theme xmlns:a="http://schemas.openxmlformats.org/drawingml/2006/main" name="HomePlug">
  <a:themeElements>
    <a:clrScheme name="3_Windows Vista template_1_Segoe 1">
      <a:dk1>
        <a:srgbClr val="000000"/>
      </a:dk1>
      <a:lt1>
        <a:srgbClr val="FFFFFF"/>
      </a:lt1>
      <a:dk2>
        <a:srgbClr val="35849D"/>
      </a:dk2>
      <a:lt2>
        <a:srgbClr val="FBD057"/>
      </a:lt2>
      <a:accent1>
        <a:srgbClr val="F4F9B1"/>
      </a:accent1>
      <a:accent2>
        <a:srgbClr val="78C444"/>
      </a:accent2>
      <a:accent3>
        <a:srgbClr val="AEC2CC"/>
      </a:accent3>
      <a:accent4>
        <a:srgbClr val="DADADA"/>
      </a:accent4>
      <a:accent5>
        <a:srgbClr val="F8FBD5"/>
      </a:accent5>
      <a:accent6>
        <a:srgbClr val="6CB13D"/>
      </a:accent6>
      <a:hlink>
        <a:srgbClr val="1691E4"/>
      </a:hlink>
      <a:folHlink>
        <a:srgbClr val="EF7225"/>
      </a:folHlink>
    </a:clrScheme>
    <a:fontScheme name="3_Windows Vista template_1_Segoe">
      <a:majorFont>
        <a:latin typeface="Segoe Semibold"/>
        <a:ea typeface=""/>
        <a:cs typeface=""/>
      </a:majorFont>
      <a:minorFont>
        <a:latin typeface="Segoe Semi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noFill/>
        <a:ln w="9525" cap="flat" cmpd="sng" algn="ctr">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defRPr>
        </a:defPPr>
      </a:lstStyle>
    </a:spDef>
    <a:lnDef>
      <a:spPr bwMode="auto">
        <a:xfrm>
          <a:off x="0" y="0"/>
          <a:ext cx="1" cy="1"/>
        </a:xfrm>
        <a:custGeom>
          <a:avLst/>
          <a:gdLst/>
          <a:ahLst/>
          <a:cxnLst/>
          <a:rect l="0" t="0" r="0" b="0"/>
          <a:pathLst/>
        </a:custGeom>
        <a:noFill/>
        <a:ln w="9525" cap="flat" cmpd="sng" algn="ctr">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defRPr>
        </a:defPPr>
      </a:lstStyle>
    </a:lnDef>
  </a:objectDefaults>
  <a:extraClrSchemeLst>
    <a:extraClrScheme>
      <a:clrScheme name="3_Windows Vista template_1_Segoe 1">
        <a:dk1>
          <a:srgbClr val="000000"/>
        </a:dk1>
        <a:lt1>
          <a:srgbClr val="FFFFFF"/>
        </a:lt1>
        <a:dk2>
          <a:srgbClr val="35849D"/>
        </a:dk2>
        <a:lt2>
          <a:srgbClr val="FBD057"/>
        </a:lt2>
        <a:accent1>
          <a:srgbClr val="F4F9B1"/>
        </a:accent1>
        <a:accent2>
          <a:srgbClr val="78C444"/>
        </a:accent2>
        <a:accent3>
          <a:srgbClr val="AEC2CC"/>
        </a:accent3>
        <a:accent4>
          <a:srgbClr val="DADADA"/>
        </a:accent4>
        <a:accent5>
          <a:srgbClr val="F8FBD5"/>
        </a:accent5>
        <a:accent6>
          <a:srgbClr val="6CB13D"/>
        </a:accent6>
        <a:hlink>
          <a:srgbClr val="1691E4"/>
        </a:hlink>
        <a:folHlink>
          <a:srgbClr val="EF7225"/>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Windows Vista template_1_Segoe">
  <a:themeElements>
    <a:clrScheme name="2_Windows Vista template_1_Segoe 1">
      <a:dk1>
        <a:srgbClr val="000000"/>
      </a:dk1>
      <a:lt1>
        <a:srgbClr val="FFFFFF"/>
      </a:lt1>
      <a:dk2>
        <a:srgbClr val="35849D"/>
      </a:dk2>
      <a:lt2>
        <a:srgbClr val="FBD057"/>
      </a:lt2>
      <a:accent1>
        <a:srgbClr val="F4F9B1"/>
      </a:accent1>
      <a:accent2>
        <a:srgbClr val="78C444"/>
      </a:accent2>
      <a:accent3>
        <a:srgbClr val="AEC2CC"/>
      </a:accent3>
      <a:accent4>
        <a:srgbClr val="DADADA"/>
      </a:accent4>
      <a:accent5>
        <a:srgbClr val="F8FBD5"/>
      </a:accent5>
      <a:accent6>
        <a:srgbClr val="6CB13D"/>
      </a:accent6>
      <a:hlink>
        <a:srgbClr val="1691E4"/>
      </a:hlink>
      <a:folHlink>
        <a:srgbClr val="EF7225"/>
      </a:folHlink>
    </a:clrScheme>
    <a:fontScheme name="2_Windows Vista template_1_Segoe">
      <a:majorFont>
        <a:latin typeface="Segoe Semibold"/>
        <a:ea typeface=""/>
        <a:cs typeface=""/>
      </a:majorFont>
      <a:minorFont>
        <a:latin typeface="Segoe Semi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noFill/>
        <a:ln w="9525" cap="flat" cmpd="sng" algn="ctr">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defRPr>
        </a:defPPr>
      </a:lstStyle>
    </a:spDef>
    <a:lnDef>
      <a:spPr bwMode="auto">
        <a:xfrm>
          <a:off x="0" y="0"/>
          <a:ext cx="1" cy="1"/>
        </a:xfrm>
        <a:custGeom>
          <a:avLst/>
          <a:gdLst/>
          <a:ahLst/>
          <a:cxnLst/>
          <a:rect l="0" t="0" r="0" b="0"/>
          <a:pathLst/>
        </a:custGeom>
        <a:noFill/>
        <a:ln w="9525" cap="flat" cmpd="sng" algn="ctr">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defRPr>
        </a:defPPr>
      </a:lstStyle>
    </a:lnDef>
  </a:objectDefaults>
  <a:extraClrSchemeLst>
    <a:extraClrScheme>
      <a:clrScheme name="2_Windows Vista template_1_Segoe 1">
        <a:dk1>
          <a:srgbClr val="000000"/>
        </a:dk1>
        <a:lt1>
          <a:srgbClr val="FFFFFF"/>
        </a:lt1>
        <a:dk2>
          <a:srgbClr val="35849D"/>
        </a:dk2>
        <a:lt2>
          <a:srgbClr val="FBD057"/>
        </a:lt2>
        <a:accent1>
          <a:srgbClr val="F4F9B1"/>
        </a:accent1>
        <a:accent2>
          <a:srgbClr val="78C444"/>
        </a:accent2>
        <a:accent3>
          <a:srgbClr val="AEC2CC"/>
        </a:accent3>
        <a:accent4>
          <a:srgbClr val="DADADA"/>
        </a:accent4>
        <a:accent5>
          <a:srgbClr val="F8FBD5"/>
        </a:accent5>
        <a:accent6>
          <a:srgbClr val="6CB13D"/>
        </a:accent6>
        <a:hlink>
          <a:srgbClr val="1691E4"/>
        </a:hlink>
        <a:folHlink>
          <a:srgbClr val="EF7225"/>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Windows Vista template_1_Segoe">
  <a:themeElements>
    <a:clrScheme name="4_Windows Vista template_1_Segoe 1">
      <a:dk1>
        <a:srgbClr val="000000"/>
      </a:dk1>
      <a:lt1>
        <a:srgbClr val="FFFFFF"/>
      </a:lt1>
      <a:dk2>
        <a:srgbClr val="35849D"/>
      </a:dk2>
      <a:lt2>
        <a:srgbClr val="FBD057"/>
      </a:lt2>
      <a:accent1>
        <a:srgbClr val="F4F9B1"/>
      </a:accent1>
      <a:accent2>
        <a:srgbClr val="78C444"/>
      </a:accent2>
      <a:accent3>
        <a:srgbClr val="AEC2CC"/>
      </a:accent3>
      <a:accent4>
        <a:srgbClr val="DADADA"/>
      </a:accent4>
      <a:accent5>
        <a:srgbClr val="F8FBD5"/>
      </a:accent5>
      <a:accent6>
        <a:srgbClr val="6CB13D"/>
      </a:accent6>
      <a:hlink>
        <a:srgbClr val="1691E4"/>
      </a:hlink>
      <a:folHlink>
        <a:srgbClr val="EF7225"/>
      </a:folHlink>
    </a:clrScheme>
    <a:fontScheme name="4_Windows Vista template_1_Segoe">
      <a:majorFont>
        <a:latin typeface="Segoe Semibold"/>
        <a:ea typeface=""/>
        <a:cs typeface=""/>
      </a:majorFont>
      <a:minorFont>
        <a:latin typeface="Segoe Semi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noFill/>
        <a:ln w="9525" cap="flat" cmpd="sng" algn="ctr">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defRPr>
        </a:defPPr>
      </a:lstStyle>
    </a:spDef>
    <a:lnDef>
      <a:spPr bwMode="auto">
        <a:xfrm>
          <a:off x="0" y="0"/>
          <a:ext cx="1" cy="1"/>
        </a:xfrm>
        <a:custGeom>
          <a:avLst/>
          <a:gdLst/>
          <a:ahLst/>
          <a:cxnLst/>
          <a:rect l="0" t="0" r="0" b="0"/>
          <a:pathLst/>
        </a:custGeom>
        <a:noFill/>
        <a:ln w="9525" cap="flat" cmpd="sng" algn="ctr">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defRPr>
        </a:defPPr>
      </a:lstStyle>
    </a:lnDef>
  </a:objectDefaults>
  <a:extraClrSchemeLst>
    <a:extraClrScheme>
      <a:clrScheme name="4_Windows Vista template_1_Segoe 1">
        <a:dk1>
          <a:srgbClr val="000000"/>
        </a:dk1>
        <a:lt1>
          <a:srgbClr val="FFFFFF"/>
        </a:lt1>
        <a:dk2>
          <a:srgbClr val="35849D"/>
        </a:dk2>
        <a:lt2>
          <a:srgbClr val="FBD057"/>
        </a:lt2>
        <a:accent1>
          <a:srgbClr val="F4F9B1"/>
        </a:accent1>
        <a:accent2>
          <a:srgbClr val="78C444"/>
        </a:accent2>
        <a:accent3>
          <a:srgbClr val="AEC2CC"/>
        </a:accent3>
        <a:accent4>
          <a:srgbClr val="DADADA"/>
        </a:accent4>
        <a:accent5>
          <a:srgbClr val="F8FBD5"/>
        </a:accent5>
        <a:accent6>
          <a:srgbClr val="6CB13D"/>
        </a:accent6>
        <a:hlink>
          <a:srgbClr val="1691E4"/>
        </a:hlink>
        <a:folHlink>
          <a:srgbClr val="EF7225"/>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rallysummit">
  <a:themeElements>
    <a:clrScheme name="3_Windows Vista template_1_Segoe 1">
      <a:dk1>
        <a:srgbClr val="000000"/>
      </a:dk1>
      <a:lt1>
        <a:srgbClr val="FFFFFF"/>
      </a:lt1>
      <a:dk2>
        <a:srgbClr val="35849D"/>
      </a:dk2>
      <a:lt2>
        <a:srgbClr val="FBD057"/>
      </a:lt2>
      <a:accent1>
        <a:srgbClr val="F4F9B1"/>
      </a:accent1>
      <a:accent2>
        <a:srgbClr val="78C444"/>
      </a:accent2>
      <a:accent3>
        <a:srgbClr val="AEC2CC"/>
      </a:accent3>
      <a:accent4>
        <a:srgbClr val="DADADA"/>
      </a:accent4>
      <a:accent5>
        <a:srgbClr val="F8FBD5"/>
      </a:accent5>
      <a:accent6>
        <a:srgbClr val="6CB13D"/>
      </a:accent6>
      <a:hlink>
        <a:srgbClr val="1691E4"/>
      </a:hlink>
      <a:folHlink>
        <a:srgbClr val="EF7225"/>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noFill/>
        <a:ln w="9525" cap="flat" cmpd="sng" algn="ctr">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defRPr>
        </a:defPPr>
      </a:lstStyle>
    </a:spDef>
    <a:lnDef>
      <a:spPr bwMode="auto">
        <a:xfrm>
          <a:off x="0" y="0"/>
          <a:ext cx="1" cy="1"/>
        </a:xfrm>
        <a:custGeom>
          <a:avLst/>
          <a:gdLst/>
          <a:ahLst/>
          <a:cxnLst/>
          <a:rect l="0" t="0" r="0" b="0"/>
          <a:pathLst/>
        </a:custGeom>
        <a:noFill/>
        <a:ln w="9525" cap="flat" cmpd="sng" algn="ctr">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defRPr>
        </a:defPPr>
      </a:lstStyle>
    </a:lnDef>
  </a:objectDefaults>
  <a:extraClrSchemeLst>
    <a:extraClrScheme>
      <a:clrScheme name="3_Windows Vista template_1_Segoe 1">
        <a:dk1>
          <a:srgbClr val="000000"/>
        </a:dk1>
        <a:lt1>
          <a:srgbClr val="FFFFFF"/>
        </a:lt1>
        <a:dk2>
          <a:srgbClr val="35849D"/>
        </a:dk2>
        <a:lt2>
          <a:srgbClr val="FBD057"/>
        </a:lt2>
        <a:accent1>
          <a:srgbClr val="F4F9B1"/>
        </a:accent1>
        <a:accent2>
          <a:srgbClr val="78C444"/>
        </a:accent2>
        <a:accent3>
          <a:srgbClr val="AEC2CC"/>
        </a:accent3>
        <a:accent4>
          <a:srgbClr val="DADADA"/>
        </a:accent4>
        <a:accent5>
          <a:srgbClr val="F8FBD5"/>
        </a:accent5>
        <a:accent6>
          <a:srgbClr val="6CB13D"/>
        </a:accent6>
        <a:hlink>
          <a:srgbClr val="1691E4"/>
        </a:hlink>
        <a:folHlink>
          <a:srgbClr val="EF7225"/>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Windows Vista template_1_Segoe">
  <a:themeElements>
    <a:clrScheme name="2_Windows Vista template_1_Segoe 1">
      <a:dk1>
        <a:srgbClr val="000000"/>
      </a:dk1>
      <a:lt1>
        <a:srgbClr val="FFFFFF"/>
      </a:lt1>
      <a:dk2>
        <a:srgbClr val="35849D"/>
      </a:dk2>
      <a:lt2>
        <a:srgbClr val="FBD057"/>
      </a:lt2>
      <a:accent1>
        <a:srgbClr val="F4F9B1"/>
      </a:accent1>
      <a:accent2>
        <a:srgbClr val="78C444"/>
      </a:accent2>
      <a:accent3>
        <a:srgbClr val="AEC2CC"/>
      </a:accent3>
      <a:accent4>
        <a:srgbClr val="DADADA"/>
      </a:accent4>
      <a:accent5>
        <a:srgbClr val="F8FBD5"/>
      </a:accent5>
      <a:accent6>
        <a:srgbClr val="6CB13D"/>
      </a:accent6>
      <a:hlink>
        <a:srgbClr val="1691E4"/>
      </a:hlink>
      <a:folHlink>
        <a:srgbClr val="EF7225"/>
      </a:folHlink>
    </a:clrScheme>
    <a:fontScheme name="2_Windows Vista template_1_Segoe">
      <a:majorFont>
        <a:latin typeface="Segoe Semibold"/>
        <a:ea typeface=""/>
        <a:cs typeface=""/>
      </a:majorFont>
      <a:minorFont>
        <a:latin typeface="Segoe Semi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noFill/>
        <a:ln w="9525" cap="flat" cmpd="sng" algn="ctr">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defRPr>
        </a:defPPr>
      </a:lstStyle>
    </a:spDef>
    <a:lnDef>
      <a:spPr bwMode="auto">
        <a:xfrm>
          <a:off x="0" y="0"/>
          <a:ext cx="1" cy="1"/>
        </a:xfrm>
        <a:custGeom>
          <a:avLst/>
          <a:gdLst/>
          <a:ahLst/>
          <a:cxnLst/>
          <a:rect l="0" t="0" r="0" b="0"/>
          <a:pathLst/>
        </a:custGeom>
        <a:noFill/>
        <a:ln w="9525" cap="flat" cmpd="sng" algn="ctr">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defRPr>
        </a:defPPr>
      </a:lstStyle>
    </a:lnDef>
  </a:objectDefaults>
  <a:extraClrSchemeLst>
    <a:extraClrScheme>
      <a:clrScheme name="2_Windows Vista template_1_Segoe 1">
        <a:dk1>
          <a:srgbClr val="000000"/>
        </a:dk1>
        <a:lt1>
          <a:srgbClr val="FFFFFF"/>
        </a:lt1>
        <a:dk2>
          <a:srgbClr val="35849D"/>
        </a:dk2>
        <a:lt2>
          <a:srgbClr val="FBD057"/>
        </a:lt2>
        <a:accent1>
          <a:srgbClr val="F4F9B1"/>
        </a:accent1>
        <a:accent2>
          <a:srgbClr val="78C444"/>
        </a:accent2>
        <a:accent3>
          <a:srgbClr val="AEC2CC"/>
        </a:accent3>
        <a:accent4>
          <a:srgbClr val="DADADA"/>
        </a:accent4>
        <a:accent5>
          <a:srgbClr val="F8FBD5"/>
        </a:accent5>
        <a:accent6>
          <a:srgbClr val="6CB13D"/>
        </a:accent6>
        <a:hlink>
          <a:srgbClr val="1691E4"/>
        </a:hlink>
        <a:folHlink>
          <a:srgbClr val="EF7225"/>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Windows Vista template_1_Segoe">
  <a:themeElements>
    <a:clrScheme name="4_Windows Vista template_1_Segoe 1">
      <a:dk1>
        <a:srgbClr val="000000"/>
      </a:dk1>
      <a:lt1>
        <a:srgbClr val="FFFFFF"/>
      </a:lt1>
      <a:dk2>
        <a:srgbClr val="35849D"/>
      </a:dk2>
      <a:lt2>
        <a:srgbClr val="FBD057"/>
      </a:lt2>
      <a:accent1>
        <a:srgbClr val="F4F9B1"/>
      </a:accent1>
      <a:accent2>
        <a:srgbClr val="78C444"/>
      </a:accent2>
      <a:accent3>
        <a:srgbClr val="AEC2CC"/>
      </a:accent3>
      <a:accent4>
        <a:srgbClr val="DADADA"/>
      </a:accent4>
      <a:accent5>
        <a:srgbClr val="F8FBD5"/>
      </a:accent5>
      <a:accent6>
        <a:srgbClr val="6CB13D"/>
      </a:accent6>
      <a:hlink>
        <a:srgbClr val="1691E4"/>
      </a:hlink>
      <a:folHlink>
        <a:srgbClr val="EF7225"/>
      </a:folHlink>
    </a:clrScheme>
    <a:fontScheme name="4_Windows Vista template_1_Segoe">
      <a:majorFont>
        <a:latin typeface="Segoe Semibold"/>
        <a:ea typeface=""/>
        <a:cs typeface=""/>
      </a:majorFont>
      <a:minorFont>
        <a:latin typeface="Segoe Semi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noFill/>
        <a:ln w="9525" cap="flat" cmpd="sng" algn="ctr">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defRPr>
        </a:defPPr>
      </a:lstStyle>
    </a:spDef>
    <a:lnDef>
      <a:spPr bwMode="auto">
        <a:xfrm>
          <a:off x="0" y="0"/>
          <a:ext cx="1" cy="1"/>
        </a:xfrm>
        <a:custGeom>
          <a:avLst/>
          <a:gdLst/>
          <a:ahLst/>
          <a:cxnLst/>
          <a:rect l="0" t="0" r="0" b="0"/>
          <a:pathLst/>
        </a:custGeom>
        <a:noFill/>
        <a:ln w="9525" cap="flat" cmpd="sng" algn="ctr">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3600" b="0" i="0" u="none" strike="noStrike" cap="none" normalizeH="0" baseline="0" smtClean="0">
            <a:solidFill>
              <a:schemeClr val="tx2"/>
            </a:solidFill>
            <a:effectLst>
              <a:outerShdw blurRad="38100" dist="38100" dir="2700000" algn="tl">
                <a:srgbClr val="000000">
                  <a:alpha val="43137"/>
                </a:srgbClr>
              </a:outerShdw>
            </a:effectLst>
            <a:latin typeface="Segoe Semibold" pitchFamily="34" charset="0"/>
          </a:defRPr>
        </a:defPPr>
      </a:lstStyle>
    </a:lnDef>
  </a:objectDefaults>
  <a:extraClrSchemeLst>
    <a:extraClrScheme>
      <a:clrScheme name="4_Windows Vista template_1_Segoe 1">
        <a:dk1>
          <a:srgbClr val="000000"/>
        </a:dk1>
        <a:lt1>
          <a:srgbClr val="FFFFFF"/>
        </a:lt1>
        <a:dk2>
          <a:srgbClr val="35849D"/>
        </a:dk2>
        <a:lt2>
          <a:srgbClr val="FBD057"/>
        </a:lt2>
        <a:accent1>
          <a:srgbClr val="F4F9B1"/>
        </a:accent1>
        <a:accent2>
          <a:srgbClr val="78C444"/>
        </a:accent2>
        <a:accent3>
          <a:srgbClr val="AEC2CC"/>
        </a:accent3>
        <a:accent4>
          <a:srgbClr val="DADADA"/>
        </a:accent4>
        <a:accent5>
          <a:srgbClr val="F8FBD5"/>
        </a:accent5>
        <a:accent6>
          <a:srgbClr val="6CB13D"/>
        </a:accent6>
        <a:hlink>
          <a:srgbClr val="1691E4"/>
        </a:hlink>
        <a:folHlink>
          <a:srgbClr val="EF7225"/>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HomePlug</Template>
  <TotalTime>1785</TotalTime>
  <Words>1480</Words>
  <Application>Microsoft Office PowerPoint</Application>
  <PresentationFormat>On-screen Show (4:3)</PresentationFormat>
  <Paragraphs>320</Paragraphs>
  <Slides>22</Slides>
  <Notes>22</Notes>
  <HiddenSlides>0</HiddenSlides>
  <MMClips>0</MMClips>
  <ScaleCrop>false</ScaleCrop>
  <HeadingPairs>
    <vt:vector size="4" baseType="variant">
      <vt:variant>
        <vt:lpstr>Theme</vt:lpstr>
      </vt:variant>
      <vt:variant>
        <vt:i4>6</vt:i4>
      </vt:variant>
      <vt:variant>
        <vt:lpstr>Slide Titles</vt:lpstr>
      </vt:variant>
      <vt:variant>
        <vt:i4>22</vt:i4>
      </vt:variant>
    </vt:vector>
  </HeadingPairs>
  <TitlesOfParts>
    <vt:vector size="28" baseType="lpstr">
      <vt:lpstr>HomePlug</vt:lpstr>
      <vt:lpstr>2_Windows Vista template_1_Segoe</vt:lpstr>
      <vt:lpstr>4_Windows Vista template_1_Segoe</vt:lpstr>
      <vt:lpstr>rallysummit</vt:lpstr>
      <vt:lpstr>3_Windows Vista template_1_Segoe</vt:lpstr>
      <vt:lpstr>5_Windows Vista template_1_Segoe</vt:lpstr>
      <vt:lpstr>An Overview of the DLNA Architecture</vt:lpstr>
      <vt:lpstr>Introduction to DLNA</vt:lpstr>
      <vt:lpstr>DLNA versions</vt:lpstr>
      <vt:lpstr>Scope of DLNA versions</vt:lpstr>
      <vt:lpstr>UPnP Device Architecture</vt:lpstr>
      <vt:lpstr>UPnP Media Devices</vt:lpstr>
      <vt:lpstr>DLNA 2-Box Models</vt:lpstr>
      <vt:lpstr>DLNA 3-Box Model</vt:lpstr>
      <vt:lpstr>Device Classes &amp; Capabilities</vt:lpstr>
      <vt:lpstr>Device Classes</vt:lpstr>
      <vt:lpstr>Device Capabilities</vt:lpstr>
      <vt:lpstr>DLNA 2-Box Models Revisited</vt:lpstr>
      <vt:lpstr>DLNA 3-Box Model Revisited</vt:lpstr>
      <vt:lpstr>DMPs and DMRs</vt:lpstr>
      <vt:lpstr>Media Formats</vt:lpstr>
      <vt:lpstr>Media Format Profiles</vt:lpstr>
      <vt:lpstr>Media Format Interoperability</vt:lpstr>
      <vt:lpstr>DLNA Required Profiles</vt:lpstr>
      <vt:lpstr>Required A/V Profiles (HND)</vt:lpstr>
      <vt:lpstr>Windows Media Profiles</vt:lpstr>
      <vt:lpstr>Next</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the DLNA Architecture</dc:title>
  <dc:creator/>
  <cp:lastModifiedBy>annikade</cp:lastModifiedBy>
  <cp:revision>173</cp:revision>
  <dcterms:created xsi:type="dcterms:W3CDTF">2006-10-19T19:41:06Z</dcterms:created>
  <dcterms:modified xsi:type="dcterms:W3CDTF">2008-06-11T17:56:24Z</dcterms:modified>
</cp:coreProperties>
</file>