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817" r:id="rId2"/>
  </p:sldMasterIdLst>
  <p:notesMasterIdLst>
    <p:notesMasterId r:id="rId89"/>
  </p:notesMasterIdLst>
  <p:sldIdLst>
    <p:sldId id="256" r:id="rId3"/>
    <p:sldId id="348" r:id="rId4"/>
    <p:sldId id="263" r:id="rId5"/>
    <p:sldId id="266" r:id="rId6"/>
    <p:sldId id="267" r:id="rId7"/>
    <p:sldId id="268" r:id="rId8"/>
    <p:sldId id="320" r:id="rId9"/>
    <p:sldId id="321" r:id="rId10"/>
    <p:sldId id="322" r:id="rId11"/>
    <p:sldId id="269" r:id="rId12"/>
    <p:sldId id="270" r:id="rId13"/>
    <p:sldId id="271" r:id="rId14"/>
    <p:sldId id="272" r:id="rId15"/>
    <p:sldId id="273" r:id="rId16"/>
    <p:sldId id="274" r:id="rId17"/>
    <p:sldId id="276" r:id="rId18"/>
    <p:sldId id="277" r:id="rId19"/>
    <p:sldId id="278" r:id="rId20"/>
    <p:sldId id="279" r:id="rId21"/>
    <p:sldId id="280" r:id="rId22"/>
    <p:sldId id="281" r:id="rId23"/>
    <p:sldId id="275" r:id="rId24"/>
    <p:sldId id="286" r:id="rId25"/>
    <p:sldId id="282" r:id="rId26"/>
    <p:sldId id="283" r:id="rId27"/>
    <p:sldId id="284" r:id="rId28"/>
    <p:sldId id="285" r:id="rId29"/>
    <p:sldId id="287" r:id="rId30"/>
    <p:sldId id="288" r:id="rId31"/>
    <p:sldId id="289" r:id="rId32"/>
    <p:sldId id="290" r:id="rId33"/>
    <p:sldId id="299" r:id="rId34"/>
    <p:sldId id="291" r:id="rId35"/>
    <p:sldId id="292" r:id="rId36"/>
    <p:sldId id="293" r:id="rId37"/>
    <p:sldId id="301" r:id="rId38"/>
    <p:sldId id="300" r:id="rId39"/>
    <p:sldId id="302" r:id="rId40"/>
    <p:sldId id="294" r:id="rId41"/>
    <p:sldId id="295" r:id="rId42"/>
    <p:sldId id="296" r:id="rId43"/>
    <p:sldId id="297" r:id="rId44"/>
    <p:sldId id="298"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9" r:id="rId88"/>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IN"/>
          </a:p>
        </p:txBody>
      </p:sp>
      <p:sp>
        <p:nvSpPr>
          <p:cNvPr id="3" name="Date Placeholder 2"/>
          <p:cNvSpPr>
            <a:spLocks noGrp="1"/>
          </p:cNvSpPr>
          <p:nvPr>
            <p:ph type="dt" idx="1"/>
          </p:nvPr>
        </p:nvSpPr>
        <p:spPr>
          <a:xfrm>
            <a:off x="4021294" y="0"/>
            <a:ext cx="3076363" cy="511175"/>
          </a:xfrm>
          <a:prstGeom prst="rect">
            <a:avLst/>
          </a:prstGeom>
        </p:spPr>
        <p:txBody>
          <a:bodyPr vert="horz" lIns="98984" tIns="49492" rIns="98984" bIns="49492" rtlCol="0"/>
          <a:lstStyle>
            <a:lvl1pPr algn="r">
              <a:defRPr sz="1300"/>
            </a:lvl1pPr>
          </a:lstStyle>
          <a:p>
            <a:fld id="{0070432A-2935-4358-8D20-858001F5EF8B}" type="datetimeFigureOut">
              <a:rPr lang="en-IN" smtClean="0"/>
              <a:pPr/>
              <a:t>26-03-2012</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8984" tIns="49492" rIns="98984" bIns="49492" rtlCol="0" anchor="ctr"/>
          <a:lstStyle/>
          <a:p>
            <a:endParaRPr lang="en-IN"/>
          </a:p>
        </p:txBody>
      </p:sp>
      <p:sp>
        <p:nvSpPr>
          <p:cNvPr id="5" name="Notes Placeholder 4"/>
          <p:cNvSpPr>
            <a:spLocks noGrp="1"/>
          </p:cNvSpPr>
          <p:nvPr>
            <p:ph type="body" sz="quarter" idx="3"/>
          </p:nvPr>
        </p:nvSpPr>
        <p:spPr>
          <a:xfrm>
            <a:off x="709930" y="4856163"/>
            <a:ext cx="5679440" cy="4600575"/>
          </a:xfrm>
          <a:prstGeom prst="rect">
            <a:avLst/>
          </a:prstGeom>
        </p:spPr>
        <p:txBody>
          <a:bodyPr vert="horz" lIns="98984" tIns="49492" rIns="98984" bIns="4949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551"/>
            <a:ext cx="3076363" cy="511175"/>
          </a:xfrm>
          <a:prstGeom prst="rect">
            <a:avLst/>
          </a:prstGeom>
        </p:spPr>
        <p:txBody>
          <a:bodyPr vert="horz" lIns="98984" tIns="49492" rIns="98984" bIns="49492"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10551"/>
            <a:ext cx="3076363" cy="511175"/>
          </a:xfrm>
          <a:prstGeom prst="rect">
            <a:avLst/>
          </a:prstGeom>
        </p:spPr>
        <p:txBody>
          <a:bodyPr vert="horz" lIns="98984" tIns="49492" rIns="98984" bIns="49492" rtlCol="0" anchor="b"/>
          <a:lstStyle>
            <a:lvl1pPr algn="r">
              <a:defRPr sz="1300"/>
            </a:lvl1pPr>
          </a:lstStyle>
          <a:p>
            <a:fld id="{89610C31-FDB3-4620-939B-1B7809E9519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29</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38</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39</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40</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41</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42</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43</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44</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45</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46</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30</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48</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49</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50</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51</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52</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53</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54</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55</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56</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31</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58</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59</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60</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61</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62</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63</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64</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65</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66</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32</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68</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69</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70</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71</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72</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73</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74</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75</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76</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33</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78</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79</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80</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81</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82</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83</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84</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85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35</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36</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9610C31-FDB3-4620-939B-1B7809E9519A}" type="slidenum">
              <a:rPr lang="en-IN" smtClean="0"/>
              <a:pPr/>
              <a:t>37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BCA655D-34A8-4A40-81E6-2ED61F5BB621}" type="datetimeFigureOut">
              <a:rPr lang="en-IN" smtClean="0"/>
              <a:pPr/>
              <a:t>26-03-2012</a:t>
            </a:fld>
            <a:endParaRPr lang="en-IN"/>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87CBE33-0C4A-4B06-A802-34BFE818998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7CBE33-0C4A-4B06-A802-34BFE8189985}"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7CBE33-0C4A-4B06-A802-34BFE8189985}"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BCA655D-34A8-4A40-81E6-2ED61F5BB621}" type="datetimeFigureOut">
              <a:rPr lang="en-IN" smtClean="0"/>
              <a:pPr/>
              <a:t>26-03-2012</a:t>
            </a:fld>
            <a:endParaRPr lang="en-IN"/>
          </a:p>
        </p:txBody>
      </p:sp>
      <p:sp>
        <p:nvSpPr>
          <p:cNvPr id="10" name="Slide Number Placeholder 9"/>
          <p:cNvSpPr>
            <a:spLocks noGrp="1"/>
          </p:cNvSpPr>
          <p:nvPr>
            <p:ph type="sldNum" sz="quarter" idx="16"/>
          </p:nvPr>
        </p:nvSpPr>
        <p:spPr/>
        <p:txBody>
          <a:bodyPr rtlCol="0"/>
          <a:lstStyle/>
          <a:p>
            <a:fld id="{387CBE33-0C4A-4B06-A802-34BFE8189985}"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BCA655D-34A8-4A40-81E6-2ED61F5BB621}" type="datetimeFigureOut">
              <a:rPr lang="en-IN" smtClean="0"/>
              <a:pPr/>
              <a:t>26-03-2012</a:t>
            </a:fld>
            <a:endParaRPr lang="en-IN"/>
          </a:p>
        </p:txBody>
      </p:sp>
      <p:sp>
        <p:nvSpPr>
          <p:cNvPr id="12" name="Slide Number Placeholder 11"/>
          <p:cNvSpPr>
            <a:spLocks noGrp="1"/>
          </p:cNvSpPr>
          <p:nvPr>
            <p:ph type="sldNum" sz="quarter" idx="16"/>
          </p:nvPr>
        </p:nvSpPr>
        <p:spPr/>
        <p:txBody>
          <a:bodyPr rtlCol="0"/>
          <a:lstStyle/>
          <a:p>
            <a:fld id="{387CBE33-0C4A-4B06-A802-34BFE8189985}"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87CBE33-0C4A-4B06-A802-34BFE8189985}"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87CBE33-0C4A-4B06-A802-34BFE818998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87CBE33-0C4A-4B06-A802-34BFE8189985}"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2"/>
            <a:ext cx="2667000" cy="365125"/>
          </a:xfrm>
        </p:spPr>
        <p:txBody>
          <a:bodyPr rtlCol="0"/>
          <a:lstStyle/>
          <a:p>
            <a:fld id="{ABCA655D-34A8-4A40-81E6-2ED61F5BB621}" type="datetimeFigureOut">
              <a:rPr lang="en-IN" smtClean="0"/>
              <a:pPr/>
              <a:t>26-03-2012</a:t>
            </a:fld>
            <a:endParaRPr lang="en-IN"/>
          </a:p>
        </p:txBody>
      </p:sp>
      <p:sp>
        <p:nvSpPr>
          <p:cNvPr id="13" name="Slide Number Placeholder 12"/>
          <p:cNvSpPr>
            <a:spLocks noGrp="1"/>
          </p:cNvSpPr>
          <p:nvPr>
            <p:ph type="sldNum" sz="quarter" idx="11"/>
          </p:nvPr>
        </p:nvSpPr>
        <p:spPr>
          <a:xfrm>
            <a:off x="0" y="4667251"/>
            <a:ext cx="1447800" cy="663578"/>
          </a:xfrm>
        </p:spPr>
        <p:txBody>
          <a:bodyPr rtlCol="0"/>
          <a:lstStyle>
            <a:lvl1pPr>
              <a:defRPr sz="2800"/>
            </a:lvl1pPr>
          </a:lstStyle>
          <a:p>
            <a:fld id="{387CBE33-0C4A-4B06-A802-34BFE8189985}" type="slidenum">
              <a:rPr lang="en-IN" smtClean="0"/>
              <a:pPr/>
              <a:t>‹#›</a:t>
            </a:fld>
            <a:endParaRPr lang="en-IN"/>
          </a:p>
        </p:txBody>
      </p:sp>
      <p:sp>
        <p:nvSpPr>
          <p:cNvPr id="14" name="Footer Placeholder 13"/>
          <p:cNvSpPr>
            <a:spLocks noGrp="1"/>
          </p:cNvSpPr>
          <p:nvPr>
            <p:ph type="ftr" sz="quarter" idx="12"/>
          </p:nvPr>
        </p:nvSpPr>
        <p:spPr>
          <a:xfrm>
            <a:off x="1600200" y="6248208"/>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a:xfrm>
            <a:off x="457201" y="6248209"/>
            <a:ext cx="5573483" cy="365125"/>
          </a:xfrm>
        </p:spPr>
        <p:txBody>
          <a:bodyPr/>
          <a:lstStyle/>
          <a:p>
            <a:endParaRPr lang="en-IN"/>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4"/>
            <a:ext cx="533400" cy="244476"/>
          </a:xfrm>
        </p:spPr>
        <p:txBody>
          <a:bodyPr/>
          <a:lstStyle/>
          <a:p>
            <a:fld id="{387CBE33-0C4A-4B06-A802-34BFE818998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A655D-34A8-4A40-81E6-2ED61F5BB621}" type="datetimeFigureOut">
              <a:rPr lang="en-IN" smtClean="0"/>
              <a:pPr/>
              <a:t>26-03-2012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655D-34A8-4A40-81E6-2ED61F5BB621}" type="datetimeFigureOut">
              <a:rPr lang="en-IN" smtClean="0"/>
              <a:pPr/>
              <a:t>26-03-2012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CBE33-0C4A-4B06-A802-34BFE818998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BCA655D-34A8-4A40-81E6-2ED61F5BB621}" type="datetimeFigureOut">
              <a:rPr lang="en-IN" smtClean="0"/>
              <a:pPr/>
              <a:t>26-03-2012</a:t>
            </a:fld>
            <a:endParaRPr lang="en-IN"/>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7CBE33-0C4A-4B06-A802-34BFE818998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38400"/>
            <a:ext cx="8534400" cy="914400"/>
          </a:xfrm>
        </p:spPr>
        <p:txBody>
          <a:bodyPr>
            <a:normAutofit fontScale="90000"/>
          </a:bodyPr>
          <a:lstStyle/>
          <a:p>
            <a:r>
              <a:rPr lang="en-US" b="1" dirty="0" smtClean="0">
                <a:solidFill>
                  <a:schemeClr val="tx1"/>
                </a:solidFill>
                <a:latin typeface="Castellar" pitchFamily="18" charset="0"/>
              </a:rPr>
              <a:t>MPEG &amp; Digital standards</a:t>
            </a:r>
            <a:endParaRPr lang="en-IN" b="1" dirty="0">
              <a:solidFill>
                <a:schemeClr val="tx1"/>
              </a:solidFill>
              <a:latin typeface="Castellar" pitchFamily="18" charset="0"/>
            </a:endParaRPr>
          </a:p>
        </p:txBody>
      </p:sp>
      <p:sp>
        <p:nvSpPr>
          <p:cNvPr id="3" name="Subtitle 2"/>
          <p:cNvSpPr>
            <a:spLocks noGrp="1"/>
          </p:cNvSpPr>
          <p:nvPr>
            <p:ph type="subTitle" idx="1"/>
          </p:nvPr>
        </p:nvSpPr>
        <p:spPr/>
        <p:txBody>
          <a:bodyPr>
            <a:normAutofit fontScale="92500"/>
          </a:bodyPr>
          <a:lstStyle/>
          <a:p>
            <a:r>
              <a:rPr lang="en-US" dirty="0" smtClean="0"/>
              <a:t>                                 </a:t>
            </a:r>
            <a:r>
              <a:rPr lang="en-US" sz="2400" b="1" dirty="0" smtClean="0">
                <a:solidFill>
                  <a:srgbClr val="FFFF00"/>
                </a:solidFill>
                <a:latin typeface="Constantia" pitchFamily="18" charset="0"/>
              </a:rPr>
              <a:t>By Ravi Kumar (19-Mar-2012)</a:t>
            </a:r>
            <a:endParaRPr lang="en-IN" sz="2400" b="1" dirty="0">
              <a:solidFill>
                <a:srgbClr val="FFFF00"/>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and Audio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By extracting redundant information from a video or audio stream, MPEG-2 compression shrinks the signal to as much as 180 times smaller than its original size. </a:t>
            </a:r>
          </a:p>
          <a:p>
            <a:pPr>
              <a:buFont typeface="Wingdings" pitchFamily="2" charset="2"/>
              <a:buChar char="Ø"/>
            </a:pPr>
            <a:r>
              <a:rPr lang="en-US" sz="1800" dirty="0" smtClean="0">
                <a:latin typeface="Calibri" pitchFamily="34" charset="0"/>
                <a:cs typeface="Calibri" pitchFamily="34" charset="0"/>
              </a:rPr>
              <a:t>Once the stream arrives at the viewer’s home, the set-top box then re-generates the original content and presents the program to the viewer.</a:t>
            </a:r>
          </a:p>
          <a:p>
            <a:pPr>
              <a:buFont typeface="Wingdings" pitchFamily="2" charset="2"/>
              <a:buChar char="Ø"/>
            </a:pPr>
            <a:r>
              <a:rPr lang="en-US" sz="1800" dirty="0" smtClean="0">
                <a:latin typeface="Calibri" pitchFamily="34" charset="0"/>
                <a:cs typeface="Calibri" pitchFamily="34" charset="0"/>
              </a:rPr>
              <a:t>Compression allows broadcasters to transmit 6-10 times the number of programs or services they once offered, without needing to increase the size of the transmission pipe.</a:t>
            </a:r>
          </a:p>
          <a:p>
            <a:pPr>
              <a:buFont typeface="Wingdings" pitchFamily="2" charset="2"/>
              <a:buChar char="Ø"/>
            </a:pPr>
            <a:r>
              <a:rPr lang="en-US" sz="1800" dirty="0" smtClean="0">
                <a:latin typeface="Calibri" pitchFamily="34" charset="0"/>
                <a:cs typeface="Calibri" pitchFamily="34" charset="0"/>
              </a:rPr>
              <a:t>With the additional bandwidth, they can offer more programming, </a:t>
            </a:r>
            <a:r>
              <a:rPr lang="en-US" sz="1800" b="1" dirty="0" smtClean="0">
                <a:latin typeface="Calibri" pitchFamily="34" charset="0"/>
                <a:cs typeface="Calibri" pitchFamily="34" charset="0"/>
              </a:rPr>
              <a:t>High-Definition Television (HDTV), internet services and/or interactive TV.</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and Audio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more a signal is compressed, the lower the resulting quality will be.</a:t>
            </a:r>
          </a:p>
          <a:p>
            <a:pPr>
              <a:buFont typeface="Wingdings" pitchFamily="2" charset="2"/>
              <a:buChar char="Ø"/>
            </a:pPr>
            <a:r>
              <a:rPr lang="en-US" sz="1800" dirty="0" smtClean="0">
                <a:latin typeface="Calibri" pitchFamily="34" charset="0"/>
                <a:cs typeface="Calibri" pitchFamily="34" charset="0"/>
              </a:rPr>
              <a:t>Using MPEG Compression techniques, a signal can be compressed considerably before picture quality is compromised, but where greater compression is required to preserve bandwidth, program quality may be sacrificed.</a:t>
            </a:r>
          </a:p>
          <a:p>
            <a:pPr>
              <a:buFont typeface="Wingdings" pitchFamily="2" charset="2"/>
              <a:buChar char="Ø"/>
            </a:pPr>
            <a:r>
              <a:rPr lang="en-US" sz="1800" dirty="0" smtClean="0">
                <a:latin typeface="Calibri" pitchFamily="34" charset="0"/>
                <a:cs typeface="Calibri" pitchFamily="34" charset="0"/>
              </a:rPr>
              <a:t>The MPEG-2 standard allows a flexible trade-off between image quality and bit rate to accommodate a wide range of quality requirements and bandwidth availability.</a:t>
            </a:r>
          </a:p>
          <a:p>
            <a:pPr>
              <a:buFont typeface="Wingdings" pitchFamily="2" charset="2"/>
              <a:buChar char="Ø"/>
            </a:pPr>
            <a:r>
              <a:rPr lang="en-US" sz="1800" dirty="0" smtClean="0">
                <a:latin typeface="Calibri" pitchFamily="34" charset="0"/>
                <a:cs typeface="Calibri" pitchFamily="34" charset="0"/>
              </a:rPr>
              <a:t>MPEG-2 specifies several different </a:t>
            </a:r>
            <a:r>
              <a:rPr lang="en-US" sz="1800" b="1" dirty="0" smtClean="0">
                <a:latin typeface="Calibri" pitchFamily="34" charset="0"/>
                <a:cs typeface="Calibri" pitchFamily="34" charset="0"/>
              </a:rPr>
              <a:t>profiles</a:t>
            </a:r>
            <a:r>
              <a:rPr lang="en-US" sz="1800" dirty="0" smtClean="0">
                <a:latin typeface="Calibri" pitchFamily="34" charset="0"/>
                <a:cs typeface="Calibri" pitchFamily="34" charset="0"/>
              </a:rPr>
              <a:t> and </a:t>
            </a:r>
            <a:r>
              <a:rPr lang="en-US" sz="1800" b="1" dirty="0" smtClean="0">
                <a:latin typeface="Calibri" pitchFamily="34" charset="0"/>
                <a:cs typeface="Calibri" pitchFamily="34" charset="0"/>
              </a:rPr>
              <a:t>levels</a:t>
            </a:r>
            <a:r>
              <a:rPr lang="en-US" sz="1800" dirty="0" smtClean="0">
                <a:latin typeface="Calibri" pitchFamily="34" charset="0"/>
                <a:cs typeface="Calibri" pitchFamily="34" charset="0"/>
              </a:rPr>
              <a:t> that allow broadcasters to determine the degree of compression vs. quality that best fits their application.</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Once video content is digitized, compression can begin.</a:t>
            </a:r>
          </a:p>
          <a:p>
            <a:pPr>
              <a:buFont typeface="Wingdings" pitchFamily="2" charset="2"/>
              <a:buChar char="Ø"/>
            </a:pPr>
            <a:r>
              <a:rPr lang="en-US" sz="1800" dirty="0" smtClean="0">
                <a:latin typeface="Calibri" pitchFamily="34" charset="0"/>
                <a:cs typeface="Calibri" pitchFamily="34" charset="0"/>
              </a:rPr>
              <a:t>Video compression takes advantage of the considerable redundancy that exists within each video frame and between consecutive frames.</a:t>
            </a:r>
          </a:p>
          <a:p>
            <a:pPr>
              <a:buFont typeface="Wingdings" pitchFamily="2" charset="2"/>
              <a:buChar char="Ø"/>
            </a:pPr>
            <a:r>
              <a:rPr lang="en-US" sz="1800" dirty="0" smtClean="0">
                <a:latin typeface="Calibri" pitchFamily="34" charset="0"/>
                <a:cs typeface="Calibri" pitchFamily="34" charset="0"/>
              </a:rPr>
              <a:t>With the use of video compression, up to 98% of the original digital signal can be removed without an unacceptable degradation in image quality.</a:t>
            </a:r>
          </a:p>
          <a:p>
            <a:pPr>
              <a:buFont typeface="Wingdings" pitchFamily="2" charset="2"/>
              <a:buChar char="Ø"/>
            </a:pPr>
            <a:r>
              <a:rPr lang="en-US" sz="1800" dirty="0" smtClean="0">
                <a:latin typeface="Calibri" pitchFamily="34" charset="0"/>
                <a:cs typeface="Calibri" pitchFamily="34" charset="0"/>
              </a:rPr>
              <a:t>There are two main types of MPEG video compression, spatial encoding and temporal encoding.</a:t>
            </a:r>
          </a:p>
          <a:p>
            <a:pPr>
              <a:buFont typeface="Wingdings" pitchFamily="2" charset="2"/>
              <a:buChar char="Ø"/>
            </a:pPr>
            <a:r>
              <a:rPr lang="en-US" sz="1800" b="1" dirty="0" smtClean="0">
                <a:latin typeface="Calibri" pitchFamily="34" charset="0"/>
                <a:cs typeface="Calibri" pitchFamily="34" charset="0"/>
              </a:rPr>
              <a:t>Spatial Encoding </a:t>
            </a:r>
            <a:r>
              <a:rPr lang="en-US" sz="1800" dirty="0" smtClean="0">
                <a:latin typeface="Calibri" pitchFamily="34" charset="0"/>
                <a:cs typeface="Calibri" pitchFamily="34" charset="0"/>
              </a:rPr>
              <a:t>eliminates redundancy between adjacent pixels in a video frame.</a:t>
            </a:r>
          </a:p>
          <a:p>
            <a:pPr>
              <a:buFont typeface="Wingdings" pitchFamily="2" charset="2"/>
              <a:buChar char="Ø"/>
            </a:pPr>
            <a:r>
              <a:rPr lang="en-US" sz="1800" dirty="0" smtClean="0">
                <a:latin typeface="Calibri" pitchFamily="34" charset="0"/>
                <a:cs typeface="Calibri" pitchFamily="34" charset="0"/>
              </a:rPr>
              <a:t>It also makes use of the eye’s inability to detect certain visual degradations including noise in a “busy” picture area.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Spatial encoding relies on similarities between adjacent pixels in plain areas of a picture.</a:t>
            </a:r>
          </a:p>
          <a:p>
            <a:pPr>
              <a:buFont typeface="Wingdings" pitchFamily="2" charset="2"/>
              <a:buChar char="Ø"/>
            </a:pPr>
            <a:r>
              <a:rPr lang="en-US" sz="1800" dirty="0" smtClean="0">
                <a:latin typeface="Calibri" pitchFamily="34" charset="0"/>
                <a:cs typeface="Calibri" pitchFamily="34" charset="0"/>
              </a:rPr>
              <a:t>For instance, a picture that contains a blue sky background will likely contain several rows identical blue pixels.</a:t>
            </a:r>
          </a:p>
          <a:p>
            <a:pPr>
              <a:buFont typeface="Wingdings" pitchFamily="2" charset="2"/>
              <a:buChar char="Ø"/>
            </a:pPr>
            <a:r>
              <a:rPr lang="en-US" sz="1800" dirty="0" smtClean="0">
                <a:latin typeface="Calibri" pitchFamily="34" charset="0"/>
                <a:cs typeface="Calibri" pitchFamily="34" charset="0"/>
              </a:rPr>
              <a:t>Spatial encoding can code only one set of these pixels and then indicate that the rest are identical, thus eliminating redundant data from the bit stream.</a:t>
            </a:r>
          </a:p>
          <a:p>
            <a:pPr>
              <a:buFont typeface="Wingdings" pitchFamily="2" charset="2"/>
              <a:buChar char="Ø"/>
            </a:pPr>
            <a:r>
              <a:rPr lang="en-US" sz="1800" dirty="0" smtClean="0">
                <a:latin typeface="Calibri" pitchFamily="34" charset="0"/>
                <a:cs typeface="Calibri" pitchFamily="34" charset="0"/>
              </a:rPr>
              <a:t>The spatial encoding process involves the following steps:</a:t>
            </a:r>
          </a:p>
          <a:p>
            <a:pPr lvl="1">
              <a:buFont typeface="Wingdings" pitchFamily="2" charset="2"/>
              <a:buChar char="Ø"/>
            </a:pPr>
            <a:r>
              <a:rPr lang="en-US" sz="1500" dirty="0" smtClean="0">
                <a:latin typeface="Calibri" pitchFamily="34" charset="0"/>
                <a:cs typeface="Calibri" pitchFamily="34" charset="0"/>
              </a:rPr>
              <a:t>Discrete Cosine Transform (DCT)</a:t>
            </a:r>
          </a:p>
          <a:p>
            <a:pPr lvl="1">
              <a:buFont typeface="Wingdings" pitchFamily="2" charset="2"/>
              <a:buChar char="Ø"/>
            </a:pPr>
            <a:r>
              <a:rPr lang="en-US" sz="1500" dirty="0" smtClean="0">
                <a:latin typeface="Calibri" pitchFamily="34" charset="0"/>
                <a:cs typeface="Calibri" pitchFamily="34" charset="0"/>
              </a:rPr>
              <a:t>Quantization</a:t>
            </a:r>
          </a:p>
          <a:p>
            <a:pPr lvl="1">
              <a:buFont typeface="Wingdings" pitchFamily="2" charset="2"/>
              <a:buChar char="Ø"/>
            </a:pPr>
            <a:r>
              <a:rPr lang="en-US" sz="1500" dirty="0" smtClean="0">
                <a:latin typeface="Calibri" pitchFamily="34" charset="0"/>
                <a:cs typeface="Calibri" pitchFamily="34" charset="0"/>
              </a:rPr>
              <a:t>Weighting</a:t>
            </a:r>
          </a:p>
          <a:p>
            <a:pPr lvl="1">
              <a:buFont typeface="Wingdings" pitchFamily="2" charset="2"/>
              <a:buChar char="Ø"/>
            </a:pPr>
            <a:r>
              <a:rPr lang="en-US" sz="1500" dirty="0" smtClean="0">
                <a:latin typeface="Calibri" pitchFamily="34" charset="0"/>
                <a:cs typeface="Calibri" pitchFamily="34" charset="0"/>
              </a:rPr>
              <a:t>Scanning</a:t>
            </a:r>
          </a:p>
          <a:p>
            <a:pPr lvl="1">
              <a:buFont typeface="Wingdings" pitchFamily="2" charset="2"/>
              <a:buChar char="Ø"/>
            </a:pPr>
            <a:r>
              <a:rPr lang="en-US" sz="1500" dirty="0" smtClean="0">
                <a:latin typeface="Calibri" pitchFamily="34" charset="0"/>
                <a:cs typeface="Calibri" pitchFamily="34" charset="0"/>
              </a:rPr>
              <a:t>Entropy coding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b="1" dirty="0" smtClean="0">
                <a:latin typeface="Calibri" pitchFamily="34" charset="0"/>
                <a:cs typeface="Calibri" pitchFamily="34" charset="0"/>
              </a:rPr>
              <a:t>Discrete Cosine Transform (DCT) </a:t>
            </a:r>
            <a:r>
              <a:rPr lang="en-US" sz="1800" dirty="0" smtClean="0">
                <a:latin typeface="Calibri" pitchFamily="34" charset="0"/>
                <a:cs typeface="Calibri" pitchFamily="34" charset="0"/>
              </a:rPr>
              <a:t>divides a picture into blocks of 8x8 pixels then transforms the pixel intensities into a series of frequency-based values, or coefficients.</a:t>
            </a:r>
          </a:p>
          <a:p>
            <a:pPr>
              <a:buFont typeface="Wingdings" pitchFamily="2" charset="2"/>
              <a:buChar char="Ø"/>
            </a:pPr>
            <a:r>
              <a:rPr lang="en-US" sz="1800" dirty="0" smtClean="0">
                <a:latin typeface="Calibri" pitchFamily="34" charset="0"/>
                <a:cs typeface="Calibri" pitchFamily="34" charset="0"/>
              </a:rPr>
              <a:t>Because of spatial redundancy, many of the coefficients end up with zero or near-zero values. These can be dropped from the series of coefficients so the video frame is expressed in as few bits as possible.</a:t>
            </a:r>
          </a:p>
          <a:p>
            <a:pPr>
              <a:buFont typeface="Wingdings" pitchFamily="2" charset="2"/>
              <a:buChar char="Ø"/>
            </a:pPr>
            <a:r>
              <a:rPr lang="en-US" sz="1800" dirty="0" smtClean="0">
                <a:latin typeface="Calibri" pitchFamily="34" charset="0"/>
                <a:cs typeface="Calibri" pitchFamily="34" charset="0"/>
              </a:rPr>
              <a:t>The result is lossy compression that eliminates some detail, but the level of detail discarded is so fine as to be imperceptible to the human eye.</a:t>
            </a:r>
          </a:p>
          <a:p>
            <a:pPr>
              <a:buFont typeface="Wingdings" pitchFamily="2" charset="2"/>
              <a:buChar char="Ø"/>
            </a:pPr>
            <a:r>
              <a:rPr lang="en-US" sz="1800" dirty="0" smtClean="0">
                <a:latin typeface="Calibri" pitchFamily="34" charset="0"/>
                <a:cs typeface="Calibri" pitchFamily="34" charset="0"/>
              </a:rPr>
              <a:t>Sometimes, however even greater compression is needed, so the word length of the remaining coefficients must be expressed in even fewer bits.</a:t>
            </a:r>
          </a:p>
          <a:p>
            <a:pPr>
              <a:buFont typeface="Wingdings" pitchFamily="2" charset="2"/>
              <a:buChar char="Ø"/>
            </a:pPr>
            <a:r>
              <a:rPr lang="en-US" sz="1800" dirty="0" smtClean="0">
                <a:latin typeface="Calibri" pitchFamily="34" charset="0"/>
                <a:cs typeface="Calibri" pitchFamily="34" charset="0"/>
              </a:rPr>
              <a:t>Again reducing additional bits comprises the accuracy of the digitized video stream and introduces some additional degradation into the picture.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Following DCT, the video frame is </a:t>
            </a:r>
            <a:r>
              <a:rPr lang="en-US" sz="1800" b="1" dirty="0" smtClean="0">
                <a:latin typeface="Calibri" pitchFamily="34" charset="0"/>
                <a:cs typeface="Calibri" pitchFamily="34" charset="0"/>
              </a:rPr>
              <a:t>quantized, </a:t>
            </a:r>
            <a:r>
              <a:rPr lang="en-US" sz="1800" dirty="0" smtClean="0">
                <a:latin typeface="Calibri" pitchFamily="34" charset="0"/>
                <a:cs typeface="Calibri" pitchFamily="34" charset="0"/>
              </a:rPr>
              <a:t>meaning that coefficients are reorganized in order of visual importance.</a:t>
            </a:r>
          </a:p>
          <a:p>
            <a:pPr>
              <a:buFont typeface="Wingdings" pitchFamily="2" charset="2"/>
              <a:buChar char="Ø"/>
            </a:pPr>
            <a:r>
              <a:rPr lang="en-US" sz="1800" dirty="0" smtClean="0">
                <a:latin typeface="Calibri" pitchFamily="34" charset="0"/>
                <a:cs typeface="Calibri" pitchFamily="34" charset="0"/>
              </a:rPr>
              <a:t>After quantization, the </a:t>
            </a:r>
            <a:r>
              <a:rPr lang="en-US" sz="1800" b="1" dirty="0" smtClean="0">
                <a:latin typeface="Calibri" pitchFamily="34" charset="0"/>
                <a:cs typeface="Calibri" pitchFamily="34" charset="0"/>
              </a:rPr>
              <a:t>weighting </a:t>
            </a:r>
            <a:r>
              <a:rPr lang="en-US" sz="1800" dirty="0" smtClean="0">
                <a:latin typeface="Calibri" pitchFamily="34" charset="0"/>
                <a:cs typeface="Calibri" pitchFamily="34" charset="0"/>
              </a:rPr>
              <a:t>process strategically places degradation, or noise, into more detailed or complex picture areas where the viewer is least likely to notice it.</a:t>
            </a:r>
          </a:p>
          <a:p>
            <a:pPr>
              <a:buFont typeface="Wingdings" pitchFamily="2" charset="2"/>
              <a:buChar char="Ø"/>
            </a:pPr>
            <a:r>
              <a:rPr lang="en-US" sz="1800" dirty="0" smtClean="0">
                <a:latin typeface="Calibri" pitchFamily="34" charset="0"/>
                <a:cs typeface="Calibri" pitchFamily="34" charset="0"/>
              </a:rPr>
              <a:t>The DCT coefficients are then </a:t>
            </a:r>
            <a:r>
              <a:rPr lang="en-US" sz="1800" b="1" dirty="0" smtClean="0">
                <a:latin typeface="Calibri" pitchFamily="34" charset="0"/>
                <a:cs typeface="Calibri" pitchFamily="34" charset="0"/>
              </a:rPr>
              <a:t>scanned</a:t>
            </a:r>
            <a:r>
              <a:rPr lang="en-US" sz="1800" dirty="0" smtClean="0">
                <a:latin typeface="Calibri" pitchFamily="34" charset="0"/>
                <a:cs typeface="Calibri" pitchFamily="34" charset="0"/>
              </a:rPr>
              <a:t> such that the most significant coefficients are sent first, followed by less significant coefficients and finally an indication in the code that the remaining coefficients are all zero.</a:t>
            </a:r>
          </a:p>
          <a:p>
            <a:pPr>
              <a:buFont typeface="Wingdings" pitchFamily="2" charset="2"/>
              <a:buChar char="Ø"/>
            </a:pPr>
            <a:r>
              <a:rPr lang="en-US" sz="1800" dirty="0" smtClean="0">
                <a:latin typeface="Calibri" pitchFamily="34" charset="0"/>
                <a:cs typeface="Calibri" pitchFamily="34" charset="0"/>
              </a:rPr>
              <a:t>The final step in spatial encoding is </a:t>
            </a:r>
            <a:r>
              <a:rPr lang="en-US" sz="1800" b="1" dirty="0" smtClean="0">
                <a:latin typeface="Calibri" pitchFamily="34" charset="0"/>
                <a:cs typeface="Calibri" pitchFamily="34" charset="0"/>
              </a:rPr>
              <a:t>entropy coding</a:t>
            </a:r>
            <a:r>
              <a:rPr lang="en-US" sz="1800" dirty="0" smtClean="0">
                <a:latin typeface="Calibri" pitchFamily="34" charset="0"/>
                <a:cs typeface="Calibri" pitchFamily="34" charset="0"/>
              </a:rPr>
              <a:t> which resizes coefficients based on the number of times they occur.</a:t>
            </a:r>
          </a:p>
          <a:p>
            <a:pPr>
              <a:buFont typeface="Wingdings" pitchFamily="2" charset="2"/>
              <a:buChar char="Ø"/>
            </a:pPr>
            <a:r>
              <a:rPr lang="en-US" sz="1800" dirty="0" smtClean="0">
                <a:latin typeface="Calibri" pitchFamily="34" charset="0"/>
                <a:cs typeface="Calibri" pitchFamily="34" charset="0"/>
              </a:rPr>
              <a:t>Frequently repeated coefficients are expressed in the fewest number of bits, thus greatly decreasing the total bandwidth needed to transmit the coefficients.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b="1" dirty="0" smtClean="0">
                <a:latin typeface="Calibri" pitchFamily="34" charset="0"/>
                <a:cs typeface="Calibri" pitchFamily="34" charset="0"/>
              </a:rPr>
              <a:t>Temporal Encoding </a:t>
            </a:r>
            <a:r>
              <a:rPr lang="en-US" sz="1800" dirty="0" smtClean="0">
                <a:latin typeface="Calibri" pitchFamily="34" charset="0"/>
                <a:cs typeface="Calibri" pitchFamily="34" charset="0"/>
              </a:rPr>
              <a:t>eliminates redundancy between sequential frames in the video frame.</a:t>
            </a:r>
          </a:p>
          <a:p>
            <a:pPr>
              <a:buFont typeface="Wingdings" pitchFamily="2" charset="2"/>
              <a:buChar char="Ø"/>
            </a:pPr>
            <a:r>
              <a:rPr lang="en-US" sz="1800" dirty="0" smtClean="0">
                <a:latin typeface="Calibri" pitchFamily="34" charset="0"/>
                <a:cs typeface="Calibri" pitchFamily="34" charset="0"/>
              </a:rPr>
              <a:t>Temporal coding takes advantage of the similarities between sequential frames and encodes only the differences from one frame to the next.</a:t>
            </a:r>
          </a:p>
          <a:p>
            <a:pPr>
              <a:buFont typeface="Wingdings" pitchFamily="2" charset="2"/>
              <a:buChar char="Ø"/>
            </a:pPr>
            <a:r>
              <a:rPr lang="en-US" sz="1800" dirty="0" smtClean="0">
                <a:latin typeface="Calibri" pitchFamily="34" charset="0"/>
                <a:cs typeface="Calibri" pitchFamily="34" charset="0"/>
              </a:rPr>
              <a:t>This is accomplished through two types of temporal encoding: </a:t>
            </a:r>
            <a:r>
              <a:rPr lang="en-US" sz="1800" b="1" dirty="0" smtClean="0">
                <a:latin typeface="Calibri" pitchFamily="34" charset="0"/>
                <a:cs typeface="Calibri" pitchFamily="34" charset="0"/>
              </a:rPr>
              <a:t>inter-frame prediction</a:t>
            </a:r>
            <a:r>
              <a:rPr lang="en-US" sz="1800" dirty="0" smtClean="0">
                <a:latin typeface="Calibri" pitchFamily="34" charset="0"/>
                <a:cs typeface="Calibri" pitchFamily="34" charset="0"/>
              </a:rPr>
              <a:t> and </a:t>
            </a:r>
            <a:r>
              <a:rPr lang="en-US" sz="1800" b="1" dirty="0" smtClean="0">
                <a:latin typeface="Calibri" pitchFamily="34" charset="0"/>
                <a:cs typeface="Calibri" pitchFamily="34" charset="0"/>
              </a:rPr>
              <a:t>motion prediction</a:t>
            </a:r>
            <a:r>
              <a:rPr lang="en-US" sz="1800" dirty="0" smtClean="0">
                <a:latin typeface="Calibri" pitchFamily="34" charset="0"/>
                <a:cs typeface="Calibri" pitchFamily="34" charset="0"/>
              </a:rPr>
              <a:t>.</a:t>
            </a:r>
          </a:p>
          <a:p>
            <a:pPr>
              <a:buFont typeface="Wingdings" pitchFamily="2" charset="2"/>
              <a:buChar char="Ø"/>
            </a:pPr>
            <a:r>
              <a:rPr lang="en-US" sz="1800" b="1" dirty="0" smtClean="0">
                <a:latin typeface="Calibri" pitchFamily="34" charset="0"/>
                <a:cs typeface="Calibri" pitchFamily="34" charset="0"/>
              </a:rPr>
              <a:t>Inter-frame prediction </a:t>
            </a:r>
            <a:r>
              <a:rPr lang="en-US" sz="1800" dirty="0" smtClean="0">
                <a:latin typeface="Calibri" pitchFamily="34" charset="0"/>
                <a:cs typeface="Calibri" pitchFamily="34" charset="0"/>
              </a:rPr>
              <a:t>takes advantage of the similarities between sequential frames by encoding a complete reference frame only periodically, and then using that frame to predict the preceding and following frames.</a:t>
            </a:r>
          </a:p>
          <a:p>
            <a:pPr>
              <a:buFont typeface="Wingdings" pitchFamily="2" charset="2"/>
              <a:buChar char="Ø"/>
            </a:pPr>
            <a:r>
              <a:rPr lang="en-US" sz="1800" dirty="0" smtClean="0">
                <a:latin typeface="Calibri" pitchFamily="34" charset="0"/>
                <a:cs typeface="Calibri" pitchFamily="34" charset="0"/>
              </a:rPr>
              <a:t>The reference frame is called an Intra-coded frame, or </a:t>
            </a:r>
            <a:r>
              <a:rPr lang="en-US" sz="1800" b="1" dirty="0" smtClean="0">
                <a:latin typeface="Calibri" pitchFamily="34" charset="0"/>
                <a:cs typeface="Calibri" pitchFamily="34" charset="0"/>
              </a:rPr>
              <a:t>I-frame</a:t>
            </a:r>
            <a:r>
              <a:rPr lang="en-US" sz="1800" dirty="0" smtClean="0">
                <a:latin typeface="Calibri" pitchFamily="34" charset="0"/>
                <a:cs typeface="Calibri" pitchFamily="34" charset="0"/>
              </a:rPr>
              <a:t>. I-frames are used as a reference to predict </a:t>
            </a:r>
            <a:r>
              <a:rPr lang="en-US" sz="1800" b="1" dirty="0" smtClean="0">
                <a:latin typeface="Calibri" pitchFamily="34" charset="0"/>
                <a:cs typeface="Calibri" pitchFamily="34" charset="0"/>
              </a:rPr>
              <a:t>P-frames</a:t>
            </a:r>
            <a:r>
              <a:rPr lang="en-US" sz="1800" dirty="0" smtClean="0">
                <a:latin typeface="Calibri" pitchFamily="34" charset="0"/>
                <a:cs typeface="Calibri" pitchFamily="34" charset="0"/>
              </a:rPr>
              <a:t> and </a:t>
            </a:r>
            <a:r>
              <a:rPr lang="en-US" sz="1800" b="1" dirty="0" smtClean="0">
                <a:latin typeface="Calibri" pitchFamily="34" charset="0"/>
                <a:cs typeface="Calibri" pitchFamily="34" charset="0"/>
              </a:rPr>
              <a:t>B-frames</a:t>
            </a:r>
            <a:r>
              <a:rPr lang="en-US" sz="1800"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b="1" dirty="0" smtClean="0">
                <a:latin typeface="Calibri" pitchFamily="34" charset="0"/>
                <a:cs typeface="Calibri" pitchFamily="34" charset="0"/>
              </a:rPr>
              <a:t>Predicted frames, </a:t>
            </a:r>
            <a:r>
              <a:rPr lang="en-US" sz="1800" dirty="0" smtClean="0">
                <a:latin typeface="Calibri" pitchFamily="34" charset="0"/>
                <a:cs typeface="Calibri" pitchFamily="34" charset="0"/>
              </a:rPr>
              <a:t>or P-frames, reference either a previous I-frame or a P-frame.</a:t>
            </a:r>
          </a:p>
          <a:p>
            <a:pPr>
              <a:buFont typeface="Wingdings" pitchFamily="2" charset="2"/>
              <a:buChar char="Ø"/>
            </a:pPr>
            <a:r>
              <a:rPr lang="en-US" sz="1800" dirty="0" smtClean="0">
                <a:latin typeface="Calibri" pitchFamily="34" charset="0"/>
                <a:cs typeface="Calibri" pitchFamily="34" charset="0"/>
              </a:rPr>
              <a:t>This means that instead of transmitting all the DCT coefficients for a P-frame, the encoder transmits only those coefficients that differ from the preceding I-frame or P-frame.</a:t>
            </a:r>
          </a:p>
          <a:p>
            <a:pPr>
              <a:buFont typeface="Wingdings" pitchFamily="2" charset="2"/>
              <a:buChar char="Ø"/>
            </a:pPr>
            <a:r>
              <a:rPr lang="en-US" sz="1800" dirty="0" smtClean="0">
                <a:latin typeface="Calibri" pitchFamily="34" charset="0"/>
                <a:cs typeface="Calibri" pitchFamily="34" charset="0"/>
              </a:rPr>
              <a:t>At the decoder, P-frames are re-created using I- or P-frame as a reference and applying the differentials.</a:t>
            </a:r>
          </a:p>
          <a:p>
            <a:pPr>
              <a:buFont typeface="Wingdings" pitchFamily="2" charset="2"/>
              <a:buChar char="Ø"/>
            </a:pPr>
            <a:r>
              <a:rPr lang="en-US" sz="1800" b="1" dirty="0" smtClean="0">
                <a:latin typeface="Calibri" pitchFamily="34" charset="0"/>
                <a:cs typeface="Calibri" pitchFamily="34" charset="0"/>
              </a:rPr>
              <a:t>Bidirectional predicted frames, </a:t>
            </a:r>
            <a:r>
              <a:rPr lang="en-US" sz="1800" dirty="0" smtClean="0">
                <a:latin typeface="Calibri" pitchFamily="34" charset="0"/>
                <a:cs typeface="Calibri" pitchFamily="34" charset="0"/>
              </a:rPr>
              <a:t>or B-frames, are predicted in the same fashion from either preceding or subsequent I- or P-frames.</a:t>
            </a:r>
          </a:p>
          <a:p>
            <a:pPr>
              <a:buFont typeface="Wingdings" pitchFamily="2" charset="2"/>
              <a:buChar char="Ø"/>
            </a:pPr>
            <a:r>
              <a:rPr lang="en-US" sz="1800" dirty="0" smtClean="0">
                <a:latin typeface="Calibri" pitchFamily="34" charset="0"/>
                <a:cs typeface="Calibri" pitchFamily="34" charset="0"/>
              </a:rPr>
              <a:t>When a P-frame generally requires ½ of the data needed to create an I-frame,  a B-frame requires only ¼.</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Using only one I-frame as a basis for creating all the other frames in a video stream would leave the stream extremely vulnerable to error, since an error in the I-frame would propagate throughout the entire sequence.</a:t>
            </a:r>
          </a:p>
          <a:p>
            <a:pPr>
              <a:buFont typeface="Wingdings" pitchFamily="2" charset="2"/>
              <a:buChar char="Ø"/>
            </a:pPr>
            <a:r>
              <a:rPr lang="en-US" sz="1800" dirty="0" smtClean="0">
                <a:latin typeface="Calibri" pitchFamily="34" charset="0"/>
                <a:cs typeface="Calibri" pitchFamily="34" charset="0"/>
              </a:rPr>
              <a:t>For this reason, frames are divided into </a:t>
            </a:r>
            <a:r>
              <a:rPr lang="en-US" sz="1800" b="1" dirty="0" smtClean="0">
                <a:latin typeface="Calibri" pitchFamily="34" charset="0"/>
                <a:cs typeface="Calibri" pitchFamily="34" charset="0"/>
              </a:rPr>
              <a:t>Group </a:t>
            </a:r>
            <a:r>
              <a:rPr lang="en-US" sz="1800" b="1" dirty="0" smtClean="0">
                <a:latin typeface="Calibri" pitchFamily="34" charset="0"/>
                <a:cs typeface="Calibri" pitchFamily="34" charset="0"/>
              </a:rPr>
              <a:t>of Pictures (GOPs), </a:t>
            </a:r>
            <a:r>
              <a:rPr lang="en-US" sz="1800" dirty="0" smtClean="0">
                <a:latin typeface="Calibri" pitchFamily="34" charset="0"/>
                <a:cs typeface="Calibri" pitchFamily="34" charset="0"/>
              </a:rPr>
              <a:t>usually 12-15 frames long.</a:t>
            </a:r>
          </a:p>
          <a:p>
            <a:pPr>
              <a:buFont typeface="Wingdings" pitchFamily="2" charset="2"/>
              <a:buChar char="Ø"/>
            </a:pPr>
            <a:r>
              <a:rPr lang="en-US" sz="1800" dirty="0" smtClean="0">
                <a:latin typeface="Calibri" pitchFamily="34" charset="0"/>
                <a:cs typeface="Calibri" pitchFamily="34" charset="0"/>
              </a:rPr>
              <a:t>Each GOP begins with an I-frame, providing for rapid error correction when an      I-frame begins corrupted.</a:t>
            </a:r>
          </a:p>
          <a:p>
            <a:pPr>
              <a:buFont typeface="Wingdings" pitchFamily="2" charset="2"/>
              <a:buChar char="Ø"/>
            </a:pPr>
            <a:r>
              <a:rPr lang="en-US" sz="1800" dirty="0" smtClean="0">
                <a:latin typeface="Calibri" pitchFamily="34" charset="0"/>
                <a:cs typeface="Calibri" pitchFamily="34" charset="0"/>
              </a:rPr>
              <a:t>GOPs also contain P-frame and B-frame. Below is one example of a GOP.</a:t>
            </a:r>
          </a:p>
          <a:p>
            <a:pPr>
              <a:buFont typeface="Wingdings" pitchFamily="2" charset="2"/>
              <a:buChar char="Ø"/>
            </a:pPr>
            <a:endParaRPr lang="en-US" sz="1800" dirty="0" smtClean="0">
              <a:latin typeface="Calibri" pitchFamily="34" charset="0"/>
              <a:cs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990600" y="4724400"/>
            <a:ext cx="7391400"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b="1" dirty="0" smtClean="0">
                <a:latin typeface="Calibri" pitchFamily="34" charset="0"/>
                <a:cs typeface="Calibri" pitchFamily="34" charset="0"/>
              </a:rPr>
              <a:t>Motion prediction</a:t>
            </a:r>
            <a:r>
              <a:rPr lang="en-US" sz="1800" dirty="0" smtClean="0">
                <a:latin typeface="Calibri" pitchFamily="34" charset="0"/>
                <a:cs typeface="Calibri" pitchFamily="34" charset="0"/>
              </a:rPr>
              <a:t> takes advantage of the similarity by measuring an object’s motion at the encoder and sending a </a:t>
            </a:r>
            <a:r>
              <a:rPr lang="en-US" sz="1800" b="1" dirty="0" smtClean="0">
                <a:latin typeface="Calibri" pitchFamily="34" charset="0"/>
                <a:cs typeface="Calibri" pitchFamily="34" charset="0"/>
              </a:rPr>
              <a:t>motion vector</a:t>
            </a:r>
            <a:r>
              <a:rPr lang="en-US" sz="1800" dirty="0" smtClean="0">
                <a:latin typeface="Calibri" pitchFamily="34" charset="0"/>
                <a:cs typeface="Calibri" pitchFamily="34" charset="0"/>
              </a:rPr>
              <a:t> to the decoder.</a:t>
            </a:r>
          </a:p>
          <a:p>
            <a:pPr>
              <a:buFont typeface="Wingdings" pitchFamily="2" charset="2"/>
              <a:buChar char="Ø"/>
            </a:pPr>
            <a:r>
              <a:rPr lang="en-US" sz="1800" dirty="0" smtClean="0">
                <a:latin typeface="Calibri" pitchFamily="34" charset="0"/>
                <a:cs typeface="Calibri" pitchFamily="34" charset="0"/>
              </a:rPr>
              <a:t>Though objects may change location on the screen, their appearance often remains the same.</a:t>
            </a:r>
          </a:p>
          <a:p>
            <a:pPr>
              <a:buFont typeface="Wingdings" pitchFamily="2" charset="2"/>
              <a:buChar char="Ø"/>
            </a:pPr>
            <a:r>
              <a:rPr lang="en-US" sz="1800" dirty="0" smtClean="0">
                <a:latin typeface="Calibri" pitchFamily="34" charset="0"/>
                <a:cs typeface="Calibri" pitchFamily="34" charset="0"/>
              </a:rPr>
              <a:t>The decoder uses the motion vector to shift the specified image from its location in the previous frame to a new location in the next frame.</a:t>
            </a:r>
          </a:p>
          <a:p>
            <a:pPr>
              <a:buFont typeface="Wingdings" pitchFamily="2" charset="2"/>
              <a:buChar char="Ø"/>
            </a:pPr>
            <a:r>
              <a:rPr lang="en-US" sz="1800" dirty="0" smtClean="0">
                <a:latin typeface="Calibri" pitchFamily="34" charset="0"/>
                <a:cs typeface="Calibri" pitchFamily="34" charset="0"/>
              </a:rPr>
              <a:t>Thus moving objects only need to be encoded once and then moved as necessary between frames.</a:t>
            </a:r>
          </a:p>
          <a:p>
            <a:pPr>
              <a:buFont typeface="Wingdings" pitchFamily="2" charset="2"/>
              <a:buChar char="Ø"/>
            </a:pPr>
            <a:r>
              <a:rPr lang="en-US" sz="1800" dirty="0" smtClean="0">
                <a:latin typeface="Calibri" pitchFamily="34" charset="0"/>
                <a:cs typeface="Calibri" pitchFamily="34" charset="0"/>
              </a:rPr>
              <a:t>Typically, motion continues across several frames, so even greater compression can be attained when vectors are transmitted differentially.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Contents</a:t>
            </a:r>
            <a:endParaRPr lang="en-IN" sz="4000" b="1" dirty="0">
              <a:latin typeface="Constantia" pitchFamily="18" charset="0"/>
            </a:endParaRPr>
          </a:p>
        </p:txBody>
      </p:sp>
      <p:sp>
        <p:nvSpPr>
          <p:cNvPr id="3" name="Content Placeholder 2"/>
          <p:cNvSpPr>
            <a:spLocks noGrp="1"/>
          </p:cNvSpPr>
          <p:nvPr>
            <p:ph sz="quarter" idx="1"/>
          </p:nvPr>
        </p:nvSpPr>
        <p:spPr>
          <a:xfrm>
            <a:off x="609600" y="1600200"/>
            <a:ext cx="8153400" cy="4800600"/>
          </a:xfrm>
        </p:spPr>
        <p:txBody>
          <a:bodyPr/>
          <a:lstStyle/>
          <a:p>
            <a:pPr>
              <a:buNone/>
            </a:pPr>
            <a:r>
              <a:rPr lang="en-IN" sz="1600" dirty="0" smtClean="0">
                <a:latin typeface="Constantia" pitchFamily="18" charset="0"/>
              </a:rPr>
              <a:t>          </a:t>
            </a:r>
          </a:p>
          <a:p>
            <a:pPr>
              <a:buSzPct val="75000"/>
              <a:buFont typeface="Wingdings" pitchFamily="2" charset="2"/>
              <a:buChar char="q"/>
            </a:pPr>
            <a:r>
              <a:rPr lang="en-US" sz="2000" b="1" dirty="0" smtClean="0">
                <a:latin typeface="Calibri" pitchFamily="34" charset="0"/>
                <a:cs typeface="Calibri" pitchFamily="34" charset="0"/>
              </a:rPr>
              <a:t>MPEG History and Standards</a:t>
            </a:r>
          </a:p>
          <a:p>
            <a:pPr>
              <a:buSzPct val="75000"/>
              <a:buFont typeface="Wingdings" pitchFamily="2" charset="2"/>
              <a:buChar char="q"/>
            </a:pPr>
            <a:r>
              <a:rPr lang="en-US" sz="2000" b="1" dirty="0" smtClean="0">
                <a:latin typeface="Calibri" pitchFamily="34" charset="0"/>
                <a:cs typeface="Calibri" pitchFamily="34" charset="0"/>
              </a:rPr>
              <a:t>MPEG-2 Video and Audio Compression</a:t>
            </a:r>
          </a:p>
          <a:p>
            <a:pPr>
              <a:buSzPct val="75000"/>
              <a:buFont typeface="Wingdings" pitchFamily="2" charset="2"/>
              <a:buChar char="q"/>
            </a:pPr>
            <a:r>
              <a:rPr lang="en-US" sz="2000" b="1" dirty="0" smtClean="0">
                <a:latin typeface="Calibri" pitchFamily="34" charset="0"/>
                <a:cs typeface="Calibri" pitchFamily="34" charset="0"/>
              </a:rPr>
              <a:t>MPEG-2 System Layer</a:t>
            </a:r>
          </a:p>
          <a:p>
            <a:pPr>
              <a:buSzPct val="75000"/>
              <a:buFont typeface="Wingdings" pitchFamily="2" charset="2"/>
              <a:buChar char="q"/>
            </a:pPr>
            <a:r>
              <a:rPr lang="en-US" sz="2000" b="1" dirty="0" smtClean="0">
                <a:latin typeface="Calibri" pitchFamily="34" charset="0"/>
                <a:cs typeface="Calibri" pitchFamily="34" charset="0"/>
              </a:rPr>
              <a:t>Creating a Transport Stream</a:t>
            </a:r>
          </a:p>
          <a:p>
            <a:pPr>
              <a:buSzPct val="75000"/>
              <a:buFont typeface="Wingdings" pitchFamily="2" charset="2"/>
              <a:buChar char="q"/>
            </a:pPr>
            <a:r>
              <a:rPr lang="en-US" sz="2000" b="1" dirty="0" smtClean="0">
                <a:latin typeface="Calibri" pitchFamily="34" charset="0"/>
                <a:cs typeface="Calibri" pitchFamily="34" charset="0"/>
              </a:rPr>
              <a:t>Timing: PCR, DTS and PTS</a:t>
            </a:r>
          </a:p>
          <a:p>
            <a:pPr>
              <a:buSzPct val="75000"/>
              <a:buFont typeface="Wingdings" pitchFamily="2" charset="2"/>
              <a:buChar char="q"/>
            </a:pPr>
            <a:r>
              <a:rPr lang="en-US" sz="2000" b="1" dirty="0" smtClean="0">
                <a:latin typeface="Calibri" pitchFamily="34" charset="0"/>
                <a:cs typeface="Calibri" pitchFamily="34" charset="0"/>
              </a:rPr>
              <a:t>MPEG-2 PSI Tables</a:t>
            </a:r>
          </a:p>
          <a:p>
            <a:pPr>
              <a:buSzPct val="75000"/>
              <a:buFont typeface="Wingdings" pitchFamily="2" charset="2"/>
              <a:buChar char="q"/>
            </a:pPr>
            <a:r>
              <a:rPr lang="en-US" sz="2000" b="1" dirty="0" smtClean="0">
                <a:latin typeface="Calibri" pitchFamily="34" charset="0"/>
                <a:cs typeface="Calibri" pitchFamily="34" charset="0"/>
              </a:rPr>
              <a:t>DVB SI Tables</a:t>
            </a:r>
          </a:p>
          <a:p>
            <a:pPr>
              <a:buSzPct val="75000"/>
              <a:buFont typeface="Wingdings" pitchFamily="2" charset="2"/>
              <a:buChar char="q"/>
            </a:pPr>
            <a:r>
              <a:rPr lang="en-US" sz="2000" b="1" dirty="0" smtClean="0">
                <a:latin typeface="Calibri" pitchFamily="34" charset="0"/>
                <a:cs typeface="Calibri" pitchFamily="34" charset="0"/>
              </a:rPr>
              <a:t>ATSC PSIP Tables</a:t>
            </a:r>
          </a:p>
          <a:p>
            <a:pPr>
              <a:buSzPct val="75000"/>
              <a:buFont typeface="Wingdings" pitchFamily="2" charset="2"/>
              <a:buChar char="q"/>
            </a:pPr>
            <a:r>
              <a:rPr lang="en-US" sz="2000" b="1" dirty="0" smtClean="0">
                <a:latin typeface="Calibri" pitchFamily="34" charset="0"/>
                <a:cs typeface="Calibri" pitchFamily="34" charset="0"/>
              </a:rPr>
              <a:t>ISDB</a:t>
            </a:r>
          </a:p>
          <a:p>
            <a:pPr>
              <a:buSzPct val="75000"/>
              <a:buFont typeface="Wingdings" pitchFamily="2" charset="2"/>
              <a:buChar char="q"/>
            </a:pPr>
            <a:r>
              <a:rPr lang="en-US" sz="2000" b="1" dirty="0" smtClean="0">
                <a:latin typeface="Calibri" pitchFamily="34" charset="0"/>
                <a:cs typeface="Calibri" pitchFamily="34" charset="0"/>
              </a:rPr>
              <a:t>Comparison of DTV Standards</a:t>
            </a:r>
          </a:p>
          <a:p>
            <a:pPr>
              <a:buSzPct val="75000"/>
              <a:buFont typeface="Wingdings" pitchFamily="2" charset="2"/>
              <a:buChar char="Ø"/>
            </a:pPr>
            <a:endParaRPr lang="en-IN" sz="16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None/>
            </a:pPr>
            <a:r>
              <a:rPr lang="en-US" sz="1800" b="1" dirty="0" smtClean="0">
                <a:latin typeface="Calibri" pitchFamily="34" charset="0"/>
                <a:cs typeface="Calibri" pitchFamily="34" charset="0"/>
              </a:rPr>
              <a:t>Profiles and Levels:</a:t>
            </a:r>
          </a:p>
          <a:p>
            <a:pPr>
              <a:buFont typeface="Wingdings" pitchFamily="2" charset="2"/>
              <a:buChar char="Ø"/>
            </a:pPr>
            <a:r>
              <a:rPr lang="en-US" sz="1800" dirty="0" smtClean="0">
                <a:latin typeface="Calibri" pitchFamily="34" charset="0"/>
                <a:cs typeface="Calibri" pitchFamily="34" charset="0"/>
              </a:rPr>
              <a:t>To offer broadcasters greater flexibility when it comes to encoding complexity and picture size, the MPEG-2 standard specifies several different compression options known as profiles and levels.</a:t>
            </a:r>
          </a:p>
          <a:p>
            <a:pPr>
              <a:buFont typeface="Wingdings" pitchFamily="2" charset="2"/>
              <a:buChar char="Ø"/>
            </a:pPr>
            <a:r>
              <a:rPr lang="en-US" sz="1800" dirty="0" smtClean="0">
                <a:latin typeface="Calibri" pitchFamily="34" charset="0"/>
                <a:cs typeface="Calibri" pitchFamily="34" charset="0"/>
              </a:rPr>
              <a:t>Profiles dictate coding complexity while levels specify the number of pixels per frame.</a:t>
            </a:r>
          </a:p>
          <a:p>
            <a:pPr>
              <a:buFont typeface="Wingdings" pitchFamily="2" charset="2"/>
              <a:buChar char="Ø"/>
            </a:pPr>
            <a:r>
              <a:rPr lang="en-US" sz="1800" dirty="0" smtClean="0">
                <a:latin typeface="Calibri" pitchFamily="34" charset="0"/>
                <a:cs typeface="Calibri" pitchFamily="34" charset="0"/>
              </a:rPr>
              <a:t>The table below shows the various profiles and levels specified by MPEG-2 and the maximum bit rate for each combination.</a:t>
            </a:r>
          </a:p>
        </p:txBody>
      </p:sp>
      <p:pic>
        <p:nvPicPr>
          <p:cNvPr id="2052" name="Picture 4"/>
          <p:cNvPicPr>
            <a:picLocks noChangeAspect="1" noChangeArrowheads="1"/>
          </p:cNvPicPr>
          <p:nvPr/>
        </p:nvPicPr>
        <p:blipFill>
          <a:blip r:embed="rId2" cstate="print"/>
          <a:srcRect/>
          <a:stretch>
            <a:fillRect/>
          </a:stretch>
        </p:blipFill>
        <p:spPr bwMode="auto">
          <a:xfrm>
            <a:off x="762000" y="4114800"/>
            <a:ext cx="78486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Decoding the Compressed Video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1600" dirty="0" smtClean="0">
                <a:latin typeface="Calibri" pitchFamily="34" charset="0"/>
                <a:cs typeface="Calibri" pitchFamily="34" charset="0"/>
              </a:rPr>
              <a:t>Decoding an MPEG-2 video stream reverses the encoding process one for one.</a:t>
            </a:r>
          </a:p>
          <a:p>
            <a:pPr>
              <a:buFont typeface="Wingdings" pitchFamily="2" charset="2"/>
              <a:buChar char="Ø"/>
            </a:pPr>
            <a:r>
              <a:rPr lang="en-US" sz="1600" dirty="0" smtClean="0">
                <a:latin typeface="Calibri" pitchFamily="34" charset="0"/>
                <a:cs typeface="Calibri" pitchFamily="34" charset="0"/>
              </a:rPr>
              <a:t>An inverse DCT process restores frequency coefficients according to the accuracy of the encoder.</a:t>
            </a:r>
          </a:p>
          <a:p>
            <a:pPr>
              <a:buFont typeface="Wingdings" pitchFamily="2" charset="2"/>
              <a:buChar char="Ø"/>
            </a:pPr>
            <a:r>
              <a:rPr lang="en-US" sz="1600" dirty="0" smtClean="0">
                <a:latin typeface="Calibri" pitchFamily="34" charset="0"/>
                <a:cs typeface="Calibri" pitchFamily="34" charset="0"/>
              </a:rPr>
              <a:t>The decoder then uses transmitted macro blocks from I- and P-frames to replace redundant macro blocks discarded from P- and B- frames during encoding.</a:t>
            </a:r>
          </a:p>
          <a:p>
            <a:pPr>
              <a:buFont typeface="Wingdings" pitchFamily="2" charset="2"/>
              <a:buChar char="Ø"/>
            </a:pPr>
            <a:r>
              <a:rPr lang="en-US" sz="1600" dirty="0" smtClean="0">
                <a:latin typeface="Calibri" pitchFamily="34" charset="0"/>
                <a:cs typeface="Calibri" pitchFamily="34" charset="0"/>
              </a:rPr>
              <a:t>Motion vectors specify the location of these macro blocks within the predicted frames.</a:t>
            </a:r>
          </a:p>
          <a:p>
            <a:pPr>
              <a:buFont typeface="Wingdings" pitchFamily="2" charset="2"/>
              <a:buChar char="Ø"/>
            </a:pPr>
            <a:r>
              <a:rPr lang="en-US" sz="1600" dirty="0" smtClean="0">
                <a:latin typeface="Calibri" pitchFamily="34" charset="0"/>
                <a:cs typeface="Calibri" pitchFamily="34" charset="0"/>
              </a:rPr>
              <a:t>Inter-frame prediction requires that frames be sent to the decoder out of sequence and stored temporarily in a buffer.</a:t>
            </a:r>
          </a:p>
          <a:p>
            <a:pPr>
              <a:buFont typeface="Wingdings" pitchFamily="2" charset="2"/>
              <a:buChar char="Ø"/>
            </a:pPr>
            <a:r>
              <a:rPr lang="en-US" sz="1600" dirty="0" smtClean="0">
                <a:latin typeface="Calibri" pitchFamily="34" charset="0"/>
                <a:cs typeface="Calibri" pitchFamily="34" charset="0"/>
              </a:rPr>
              <a:t>For instance, in order for the decoder to re-create a B-frame, data from both the previous and next pictures must be available. Consider the order in which the frames in the above sequence must be decoded before they can be presented to the viewer:</a:t>
            </a:r>
          </a:p>
        </p:txBody>
      </p:sp>
      <p:pic>
        <p:nvPicPr>
          <p:cNvPr id="3074" name="Picture 2"/>
          <p:cNvPicPr>
            <a:picLocks noChangeAspect="1" noChangeArrowheads="1"/>
          </p:cNvPicPr>
          <p:nvPr/>
        </p:nvPicPr>
        <p:blipFill>
          <a:blip r:embed="rId2" cstate="print"/>
          <a:srcRect/>
          <a:stretch>
            <a:fillRect/>
          </a:stretch>
        </p:blipFill>
        <p:spPr bwMode="auto">
          <a:xfrm>
            <a:off x="1219200" y="4876800"/>
            <a:ext cx="6858000" cy="170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a:xfrm>
            <a:off x="228600" y="1600200"/>
            <a:ext cx="8797925" cy="5105400"/>
          </a:xfrm>
          <a:prstGeom prst="rect">
            <a:avLst/>
          </a:prstGeom>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Video Compression</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p:txBody>
      </p:sp>
      <p:pic>
        <p:nvPicPr>
          <p:cNvPr id="5" name="Picture 5"/>
          <p:cNvPicPr>
            <a:picLocks noChangeAspect="1" noChangeArrowheads="1"/>
          </p:cNvPicPr>
          <p:nvPr/>
        </p:nvPicPr>
        <p:blipFill>
          <a:blip r:embed="rId2" cstate="print"/>
          <a:srcRect/>
          <a:stretch>
            <a:fillRect/>
          </a:stretch>
        </p:blipFill>
        <p:spPr>
          <a:xfrm>
            <a:off x="228600" y="1600200"/>
            <a:ext cx="8610600" cy="5029200"/>
          </a:xfrm>
          <a:prstGeom prst="rect">
            <a:avLst/>
          </a:prstGeom>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Audio Compression</a:t>
            </a:r>
            <a:endParaRPr lang="en-US" sz="3200"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MPEG-2</a:t>
            </a:r>
            <a:r>
              <a:rPr lang="en-US" sz="1800" b="1" dirty="0" smtClean="0">
                <a:latin typeface="Calibri" pitchFamily="34" charset="0"/>
                <a:cs typeface="Calibri" pitchFamily="34" charset="0"/>
              </a:rPr>
              <a:t> </a:t>
            </a:r>
            <a:r>
              <a:rPr lang="en-US" sz="1800" dirty="0" smtClean="0">
                <a:latin typeface="Calibri" pitchFamily="34" charset="0"/>
                <a:cs typeface="Calibri" pitchFamily="34" charset="0"/>
              </a:rPr>
              <a:t>audio compression exploits the limitations of the human ear.</a:t>
            </a:r>
          </a:p>
          <a:p>
            <a:pPr>
              <a:buFont typeface="Wingdings" pitchFamily="2" charset="2"/>
              <a:buChar char="Ø"/>
            </a:pPr>
            <a:r>
              <a:rPr lang="en-US" sz="1800" dirty="0" smtClean="0">
                <a:latin typeface="Calibri" pitchFamily="34" charset="0"/>
                <a:cs typeface="Calibri" pitchFamily="34" charset="0"/>
              </a:rPr>
              <a:t>It relies on “masking”, or the ear’s inability to detect a sound in the presence of a similar louder sound.</a:t>
            </a:r>
          </a:p>
          <a:p>
            <a:pPr>
              <a:buFont typeface="Wingdings" pitchFamily="2" charset="2"/>
              <a:buChar char="Ø"/>
            </a:pPr>
            <a:r>
              <a:rPr lang="en-US" sz="1800" dirty="0" smtClean="0">
                <a:latin typeface="Calibri" pitchFamily="34" charset="0"/>
                <a:cs typeface="Calibri" pitchFamily="34" charset="0"/>
              </a:rPr>
              <a:t>There are two types of masking: </a:t>
            </a:r>
            <a:r>
              <a:rPr lang="en-US" sz="1800" b="1" dirty="0" smtClean="0">
                <a:latin typeface="Calibri" pitchFamily="34" charset="0"/>
                <a:cs typeface="Calibri" pitchFamily="34" charset="0"/>
              </a:rPr>
              <a:t>auditory masking and temporal masking.</a:t>
            </a:r>
          </a:p>
          <a:p>
            <a:pPr>
              <a:buFont typeface="Wingdings" pitchFamily="2" charset="2"/>
              <a:buChar char="Ø"/>
            </a:pPr>
            <a:r>
              <a:rPr lang="en-US" sz="1800" b="1" dirty="0" smtClean="0">
                <a:latin typeface="Calibri" pitchFamily="34" charset="0"/>
                <a:cs typeface="Calibri" pitchFamily="34" charset="0"/>
              </a:rPr>
              <a:t>Auditory Masking</a:t>
            </a:r>
            <a:r>
              <a:rPr lang="en-US" sz="1800" dirty="0" smtClean="0">
                <a:latin typeface="Calibri" pitchFamily="34" charset="0"/>
                <a:cs typeface="Calibri" pitchFamily="34" charset="0"/>
              </a:rPr>
              <a:t> occurs when two sounds with similar frequencies occur at the same time.</a:t>
            </a:r>
          </a:p>
          <a:p>
            <a:pPr>
              <a:buFont typeface="Wingdings" pitchFamily="2" charset="2"/>
              <a:buChar char="Ø"/>
            </a:pPr>
            <a:r>
              <a:rPr lang="en-US" sz="1800" dirty="0" smtClean="0">
                <a:latin typeface="Calibri" pitchFamily="34" charset="0"/>
                <a:cs typeface="Calibri" pitchFamily="34" charset="0"/>
              </a:rPr>
              <a:t>If one sound is louder than the other, it will completely drown out the second sound.</a:t>
            </a:r>
          </a:p>
          <a:p>
            <a:pPr>
              <a:buFont typeface="Wingdings" pitchFamily="2" charset="2"/>
              <a:buChar char="Ø"/>
            </a:pPr>
            <a:r>
              <a:rPr lang="en-US" sz="1800" dirty="0" smtClean="0">
                <a:latin typeface="Calibri" pitchFamily="34" charset="0"/>
                <a:cs typeface="Calibri" pitchFamily="34" charset="0"/>
              </a:rPr>
              <a:t>For example, auditory masking occurs when you try to carry on a quiet conversation in a train station. Passing trains drown out your conversation each time they speed by.</a:t>
            </a:r>
          </a:p>
          <a:p>
            <a:pPr>
              <a:buFont typeface="Wingdings" pitchFamily="2" charset="2"/>
              <a:buChar char="Ø"/>
            </a:pPr>
            <a:r>
              <a:rPr lang="en-US" sz="1800" dirty="0" smtClean="0">
                <a:latin typeface="Calibri" pitchFamily="34" charset="0"/>
                <a:cs typeface="Calibri" pitchFamily="34" charset="0"/>
              </a:rPr>
              <a:t>In the presence of the sound generated by the train, the quiet voices in the conversation become imperceptible.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Audio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closer two signals are in frequency, the more likely it is that the louder sound will drown out the softer one, though the second sound may be slightly softer.</a:t>
            </a:r>
          </a:p>
          <a:p>
            <a:pPr>
              <a:buFont typeface="Wingdings" pitchFamily="2" charset="2"/>
              <a:buChar char="Ø"/>
            </a:pPr>
            <a:r>
              <a:rPr lang="en-US" sz="1800" dirty="0" smtClean="0">
                <a:latin typeface="Calibri" pitchFamily="34" charset="0"/>
                <a:cs typeface="Calibri" pitchFamily="34" charset="0"/>
              </a:rPr>
              <a:t>For example, if two horns are playing at two similar frequencies, the quieter horn can not be heard.</a:t>
            </a:r>
          </a:p>
          <a:p>
            <a:pPr>
              <a:buFont typeface="Wingdings" pitchFamily="2" charset="2"/>
              <a:buChar char="Ø"/>
            </a:pPr>
            <a:r>
              <a:rPr lang="en-US" sz="1800" dirty="0" smtClean="0">
                <a:latin typeface="Calibri" pitchFamily="34" charset="0"/>
                <a:cs typeface="Calibri" pitchFamily="34" charset="0"/>
              </a:rPr>
              <a:t>But a bass drum playing at the same sound level as the quieter horn is likely to be heard, since its frequency differs significantly from that of the louder horn.</a:t>
            </a:r>
          </a:p>
          <a:p>
            <a:pPr>
              <a:buFont typeface="Wingdings" pitchFamily="2" charset="2"/>
              <a:buChar char="Ø"/>
            </a:pPr>
            <a:r>
              <a:rPr lang="en-US" sz="1800" dirty="0" smtClean="0">
                <a:latin typeface="Calibri" pitchFamily="34" charset="0"/>
                <a:cs typeface="Calibri" pitchFamily="34" charset="0"/>
              </a:rPr>
              <a:t>Because the sensitivity of the ear is frequency dependent, the masking is also frequency dependent.</a:t>
            </a:r>
          </a:p>
          <a:p>
            <a:pPr>
              <a:buFont typeface="Wingdings" pitchFamily="2" charset="2"/>
              <a:buChar char="Ø"/>
            </a:pPr>
            <a:r>
              <a:rPr lang="en-US" sz="1800" dirty="0" smtClean="0">
                <a:latin typeface="Calibri" pitchFamily="34" charset="0"/>
                <a:cs typeface="Calibri" pitchFamily="34" charset="0"/>
              </a:rPr>
              <a:t>Sounds at lower frequencies must be even closer together in order to be masked than sounds at higher frequencies.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Audio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b="1" dirty="0" smtClean="0">
                <a:latin typeface="Calibri" pitchFamily="34" charset="0"/>
                <a:cs typeface="Calibri" pitchFamily="34" charset="0"/>
              </a:rPr>
              <a:t>Temporal Masking</a:t>
            </a:r>
            <a:r>
              <a:rPr lang="en-US" sz="1800" dirty="0" smtClean="0">
                <a:latin typeface="Calibri" pitchFamily="34" charset="0"/>
                <a:cs typeface="Calibri" pitchFamily="34" charset="0"/>
              </a:rPr>
              <a:t> occurs when a loud sound drowns out softer sounds immediately before and after it.</a:t>
            </a:r>
          </a:p>
          <a:p>
            <a:pPr>
              <a:buFont typeface="Wingdings" pitchFamily="2" charset="2"/>
              <a:buChar char="Ø"/>
            </a:pPr>
            <a:r>
              <a:rPr lang="en-US" sz="1800" dirty="0" smtClean="0">
                <a:latin typeface="Calibri" pitchFamily="34" charset="0"/>
                <a:cs typeface="Calibri" pitchFamily="34" charset="0"/>
              </a:rPr>
              <a:t>There is a range of time several milliseconds long before and after a loud masking sound during which its masking effects will still be present.</a:t>
            </a:r>
          </a:p>
          <a:p>
            <a:pPr>
              <a:buFont typeface="Wingdings" pitchFamily="2" charset="2"/>
              <a:buChar char="Ø"/>
            </a:pPr>
            <a:r>
              <a:rPr lang="en-US" sz="1800" dirty="0" smtClean="0">
                <a:latin typeface="Calibri" pitchFamily="34" charset="0"/>
                <a:cs typeface="Calibri" pitchFamily="34" charset="0"/>
              </a:rPr>
              <a:t>For instance, the blast of a train whistle will likely drown out a faint beep that directly follows it.</a:t>
            </a:r>
          </a:p>
          <a:p>
            <a:pPr>
              <a:buFont typeface="Wingdings" pitchFamily="2" charset="2"/>
              <a:buChar char="Ø"/>
            </a:pPr>
            <a:r>
              <a:rPr lang="en-US" sz="1800" dirty="0" smtClean="0">
                <a:latin typeface="Calibri" pitchFamily="34" charset="0"/>
                <a:cs typeface="Calibri" pitchFamily="34" charset="0"/>
              </a:rPr>
              <a:t>In order to capitalize on these auditory characteristics, the audio compression algorithms break the audio spectrum into many </a:t>
            </a:r>
            <a:r>
              <a:rPr lang="en-US" sz="1800" b="1" dirty="0" smtClean="0">
                <a:latin typeface="Calibri" pitchFamily="34" charset="0"/>
                <a:cs typeface="Calibri" pitchFamily="34" charset="0"/>
              </a:rPr>
              <a:t>sub-bands.</a:t>
            </a:r>
          </a:p>
          <a:p>
            <a:pPr>
              <a:buFont typeface="Wingdings" pitchFamily="2" charset="2"/>
              <a:buChar char="Ø"/>
            </a:pPr>
            <a:r>
              <a:rPr lang="en-US" sz="1800" dirty="0" smtClean="0">
                <a:latin typeface="Calibri" pitchFamily="34" charset="0"/>
                <a:cs typeface="Calibri" pitchFamily="34" charset="0"/>
              </a:rPr>
              <a:t>The dynamic range in each sub-band is reduced separately such that the effects of a dynamic range’s compression are not noticeable.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Audio Compression</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Instead of 16 bits per audio sample in each sub-band, there might only be 2-4 bits per sample. A scaling constant for each band is also used.</a:t>
            </a:r>
          </a:p>
          <a:p>
            <a:pPr>
              <a:buFont typeface="Wingdings" pitchFamily="2" charset="2"/>
              <a:buChar char="Ø"/>
            </a:pPr>
            <a:r>
              <a:rPr lang="en-US" sz="1800" dirty="0" smtClean="0">
                <a:latin typeface="Calibri" pitchFamily="34" charset="0"/>
                <a:cs typeface="Calibri" pitchFamily="34" charset="0"/>
              </a:rPr>
              <a:t>The allocation of bits per sub-band is divided such that the important frequency ranges receive more weight.</a:t>
            </a:r>
          </a:p>
          <a:p>
            <a:pPr>
              <a:buFont typeface="Wingdings" pitchFamily="2" charset="2"/>
              <a:buChar char="Ø"/>
            </a:pPr>
            <a:r>
              <a:rPr lang="en-US" sz="1800" dirty="0" smtClean="0">
                <a:latin typeface="Calibri" pitchFamily="34" charset="0"/>
                <a:cs typeface="Calibri" pitchFamily="34" charset="0"/>
              </a:rPr>
              <a:t>The size of a sub-band also varies by frequency in order to match the masking by frequency in the human ear.</a:t>
            </a:r>
          </a:p>
          <a:p>
            <a:pPr>
              <a:buFont typeface="Wingdings" pitchFamily="2" charset="2"/>
              <a:buChar char="Ø"/>
            </a:pPr>
            <a:r>
              <a:rPr lang="en-US" sz="1800" dirty="0" smtClean="0">
                <a:latin typeface="Calibri" pitchFamily="34" charset="0"/>
                <a:cs typeface="Calibri" pitchFamily="34" charset="0"/>
              </a:rPr>
              <a:t>An audio signal is compressed in blocks such that the allocation of frequency information can be changed over time and time masking can be used effectively.</a:t>
            </a:r>
          </a:p>
          <a:p>
            <a:pPr>
              <a:buFont typeface="Wingdings" pitchFamily="2" charset="2"/>
              <a:buChar char="Ø"/>
            </a:pPr>
            <a:r>
              <a:rPr lang="en-US" sz="1800" dirty="0" smtClean="0">
                <a:latin typeface="Calibri" pitchFamily="34" charset="0"/>
                <a:cs typeface="Calibri" pitchFamily="34" charset="0"/>
              </a:rPr>
              <a:t>The size of an audio block is 24 milliseconds.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Transport: The System Layer</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We have discussed about compressing and decompressing a single video or audio stream, but MPEG-2 transport streams simultaneously carry many programs or services with audio, video and data all interlaced together.</a:t>
            </a:r>
          </a:p>
          <a:p>
            <a:pPr>
              <a:buFont typeface="Wingdings" pitchFamily="2" charset="2"/>
              <a:buChar char="Ø"/>
            </a:pPr>
            <a:r>
              <a:rPr lang="en-US" sz="1800" dirty="0" smtClean="0">
                <a:latin typeface="Calibri" pitchFamily="34" charset="0"/>
                <a:cs typeface="Calibri" pitchFamily="34" charset="0"/>
              </a:rPr>
              <a:t>A decoder must be able to sort through the transport stream, organizing the video, audio and data streams by program or service.</a:t>
            </a:r>
          </a:p>
          <a:p>
            <a:pPr>
              <a:buFont typeface="Wingdings" pitchFamily="2" charset="2"/>
              <a:buChar char="Ø"/>
            </a:pPr>
            <a:r>
              <a:rPr lang="en-US" sz="1800" dirty="0" smtClean="0">
                <a:latin typeface="Calibri" pitchFamily="34" charset="0"/>
                <a:cs typeface="Calibri" pitchFamily="34" charset="0"/>
              </a:rPr>
              <a:t>It must also know when to present each part of the program or service to the viewer. This is where the MPEG-2 </a:t>
            </a:r>
            <a:r>
              <a:rPr lang="en-US" sz="1800" b="1" dirty="0" smtClean="0">
                <a:latin typeface="Calibri" pitchFamily="34" charset="0"/>
                <a:cs typeface="Calibri" pitchFamily="34" charset="0"/>
              </a:rPr>
              <a:t>System Layer</a:t>
            </a:r>
            <a:r>
              <a:rPr lang="en-US" sz="1800" dirty="0" smtClean="0">
                <a:latin typeface="Calibri" pitchFamily="34" charset="0"/>
                <a:cs typeface="Calibri" pitchFamily="34" charset="0"/>
              </a:rPr>
              <a:t> comes into play.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Transport: The System Layer</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system layer specifies the structure of the transport stream, the transmission mechanism for MPEG-2 compressed data.</a:t>
            </a:r>
          </a:p>
          <a:p>
            <a:pPr>
              <a:buFont typeface="Wingdings" pitchFamily="2" charset="2"/>
              <a:buChar char="Ø"/>
            </a:pPr>
            <a:r>
              <a:rPr lang="en-US" sz="1800" dirty="0" smtClean="0">
                <a:latin typeface="Calibri" pitchFamily="34" charset="0"/>
                <a:cs typeface="Calibri" pitchFamily="34" charset="0"/>
              </a:rPr>
              <a:t>Among other things, this structure provides for rapid synchronization and error correction at the decoder.</a:t>
            </a:r>
          </a:p>
          <a:p>
            <a:pPr>
              <a:buFont typeface="Wingdings" pitchFamily="2" charset="2"/>
              <a:buChar char="Ø"/>
            </a:pPr>
            <a:r>
              <a:rPr lang="en-US" sz="1800" dirty="0" smtClean="0">
                <a:latin typeface="Calibri" pitchFamily="34" charset="0"/>
                <a:cs typeface="Calibri" pitchFamily="34" charset="0"/>
              </a:rPr>
              <a:t>The system layer also defines </a:t>
            </a:r>
            <a:r>
              <a:rPr lang="en-US" sz="1800" b="1" dirty="0" smtClean="0">
                <a:latin typeface="Calibri" pitchFamily="34" charset="0"/>
                <a:cs typeface="Calibri" pitchFamily="34" charset="0"/>
              </a:rPr>
              <a:t>Program Specific Information </a:t>
            </a:r>
            <a:r>
              <a:rPr lang="en-US" sz="1800" dirty="0" smtClean="0">
                <a:latin typeface="Calibri" pitchFamily="34" charset="0"/>
                <a:cs typeface="Calibri" pitchFamily="34" charset="0"/>
              </a:rPr>
              <a:t>(PSI) tables.</a:t>
            </a:r>
          </a:p>
          <a:p>
            <a:pPr>
              <a:buFont typeface="Wingdings" pitchFamily="2" charset="2"/>
              <a:buChar char="Ø"/>
            </a:pPr>
            <a:r>
              <a:rPr lang="en-US" sz="1800" dirty="0" smtClean="0">
                <a:latin typeface="Calibri" pitchFamily="34" charset="0"/>
                <a:cs typeface="Calibri" pitchFamily="34" charset="0"/>
              </a:rPr>
              <a:t>These act as a table of contents, allowing the decoder to quickly sort and access information in the transport stream.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914400"/>
          </a:xfrm>
          <a:ln>
            <a:solidFill>
              <a:schemeClr val="bg1"/>
            </a:solidFill>
          </a:ln>
        </p:spPr>
        <p:txBody>
          <a:bodyPr>
            <a:normAutofit/>
          </a:bodyPr>
          <a:lstStyle/>
          <a:p>
            <a:r>
              <a:rPr lang="en-US" b="1" dirty="0" smtClean="0">
                <a:latin typeface="Constantia" pitchFamily="18" charset="0"/>
              </a:rPr>
              <a:t>MPEG</a:t>
            </a:r>
            <a:endParaRPr lang="en-IN" b="1" dirty="0">
              <a:latin typeface="Constantia" pitchFamily="18" charset="0"/>
            </a:endParaRPr>
          </a:p>
        </p:txBody>
      </p:sp>
      <p:sp>
        <p:nvSpPr>
          <p:cNvPr id="3" name="Content Placeholder 2"/>
          <p:cNvSpPr>
            <a:spLocks noGrp="1"/>
          </p:cNvSpPr>
          <p:nvPr>
            <p:ph sz="quarter" idx="1"/>
          </p:nvPr>
        </p:nvSpPr>
        <p:spPr>
          <a:xfrm>
            <a:off x="609600" y="1524000"/>
            <a:ext cx="8156448" cy="5105400"/>
          </a:xfrm>
        </p:spPr>
        <p:txBody>
          <a:bodyPr>
            <a:normAutofit lnSpcReduction="10000"/>
          </a:bodyPr>
          <a:lstStyle/>
          <a:p>
            <a:pPr>
              <a:buFont typeface="Wingdings" pitchFamily="2" charset="2"/>
              <a:buChar char="Ø"/>
            </a:pPr>
            <a:endParaRPr lang="en-US" sz="2000" b="1" dirty="0" smtClean="0">
              <a:latin typeface="Calibri" pitchFamily="34" charset="0"/>
              <a:cs typeface="Calibri" pitchFamily="34" charset="0"/>
            </a:endParaRPr>
          </a:p>
          <a:p>
            <a:pPr>
              <a:buFont typeface="Wingdings" pitchFamily="2" charset="2"/>
              <a:buChar char="Ø"/>
            </a:pPr>
            <a:r>
              <a:rPr lang="en-US" sz="1800" b="1" dirty="0" smtClean="0">
                <a:latin typeface="Calibri" pitchFamily="34" charset="0"/>
                <a:cs typeface="Calibri" pitchFamily="34" charset="0"/>
              </a:rPr>
              <a:t>MPEG: </a:t>
            </a:r>
            <a:r>
              <a:rPr lang="en-US" sz="1800" dirty="0" smtClean="0">
                <a:latin typeface="Calibri" pitchFamily="34" charset="0"/>
                <a:cs typeface="Calibri" pitchFamily="34" charset="0"/>
              </a:rPr>
              <a:t>The Moving Picture Experts Group (MPEG) is a working group of experts that was formed by ISO (International Organisation for Standardisation) and IEC (International Electrotechnical Commission) to set standards for audio and video compression and transmission.</a:t>
            </a:r>
          </a:p>
          <a:p>
            <a:pPr>
              <a:buFont typeface="Wingdings" pitchFamily="2" charset="2"/>
              <a:buChar char="Ø"/>
            </a:pPr>
            <a:r>
              <a:rPr lang="en-US" sz="1800" dirty="0" smtClean="0">
                <a:latin typeface="Calibri" pitchFamily="34" charset="0"/>
                <a:cs typeface="Calibri" pitchFamily="34" charset="0"/>
              </a:rPr>
              <a:t>Compression is the second crucial step to making digital TV a practical and profitable service. Compression enables the shift to digital television by drastically reducing the amount of data or bandwidth required to transmit a digitized program.</a:t>
            </a:r>
          </a:p>
          <a:p>
            <a:pPr>
              <a:buFont typeface="Wingdings" pitchFamily="2" charset="2"/>
              <a:buChar char="Ø"/>
            </a:pPr>
            <a:r>
              <a:rPr lang="en-US" sz="1800" dirty="0" smtClean="0">
                <a:latin typeface="Calibri" pitchFamily="34" charset="0"/>
                <a:cs typeface="Calibri" pitchFamily="34" charset="0"/>
              </a:rPr>
              <a:t>As a compression and transmission medium for digitized audio and video, today’s digital broadcast industry mainly relies on MPEG-2, the standard developed by the MPEG.</a:t>
            </a:r>
          </a:p>
          <a:p>
            <a:pPr>
              <a:buFont typeface="Wingdings" pitchFamily="2" charset="2"/>
              <a:buChar char="Ø"/>
            </a:pPr>
            <a:r>
              <a:rPr lang="en-US" sz="1800" dirty="0" smtClean="0">
                <a:latin typeface="Calibri" pitchFamily="34" charset="0"/>
                <a:cs typeface="Calibri" pitchFamily="34" charset="0"/>
              </a:rPr>
              <a:t>MPEG consists of a family of standards that specify the coding of video, associated audio and hypermedia. These currently include MPEG-1, </a:t>
            </a:r>
            <a:r>
              <a:rPr lang="en-US" sz="1800" dirty="0" smtClean="0">
                <a:latin typeface="Calibri" pitchFamily="34" charset="0"/>
                <a:cs typeface="Calibri" pitchFamily="34" charset="0"/>
              </a:rPr>
              <a:t>MPEG-2, </a:t>
            </a:r>
            <a:r>
              <a:rPr lang="en-US" sz="1800" dirty="0" smtClean="0">
                <a:latin typeface="Calibri" pitchFamily="34" charset="0"/>
                <a:cs typeface="Calibri" pitchFamily="34" charset="0"/>
              </a:rPr>
              <a:t>MPEG-4 and MPEG-7.</a:t>
            </a:r>
          </a:p>
          <a:p>
            <a:pPr>
              <a:buFont typeface="Wingdings" pitchFamily="2" charset="2"/>
              <a:buChar char="Ø"/>
            </a:pPr>
            <a:r>
              <a:rPr lang="en-US" sz="1800" dirty="0" smtClean="0">
                <a:latin typeface="Calibri" pitchFamily="34" charset="0"/>
                <a:cs typeface="Calibri" pitchFamily="34" charset="0"/>
              </a:rPr>
              <a:t>While all the MPEG standards deal with compression, only MPEG-2 addresses the transmission of compressed digital content across a network.</a:t>
            </a:r>
          </a:p>
          <a:p>
            <a:pPr>
              <a:buNone/>
            </a:pPr>
            <a:r>
              <a:rPr lang="en-IN" sz="1800" dirty="0" smtClean="0">
                <a:latin typeface="Calibri" pitchFamily="34" charset="0"/>
                <a:cs typeface="Calibri" pitchFamily="34" charset="0"/>
              </a:rPr>
              <a:t>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A digital TV signal is transmitted as a stream of MPEG-2 data known as a Transport Stream.</a:t>
            </a:r>
          </a:p>
          <a:p>
            <a:pPr>
              <a:buFont typeface="Wingdings" pitchFamily="2" charset="2"/>
              <a:buChar char="Ø"/>
            </a:pPr>
            <a:r>
              <a:rPr lang="en-US" sz="1800" dirty="0" smtClean="0">
                <a:latin typeface="Calibri" pitchFamily="34" charset="0"/>
                <a:cs typeface="Calibri" pitchFamily="34" charset="0"/>
              </a:rPr>
              <a:t>Each transport stream has a data rate of up to 40 megabits/second for a cable or satellite network, which is enough for 7 or 8 separate TV channels, or approximately 25 megabits/second for a terrestrial network.</a:t>
            </a:r>
          </a:p>
          <a:p>
            <a:pPr>
              <a:buFont typeface="Wingdings" pitchFamily="2" charset="2"/>
              <a:buChar char="Ø"/>
            </a:pPr>
            <a:r>
              <a:rPr lang="en-US" sz="1800" dirty="0" smtClean="0">
                <a:latin typeface="Calibri" pitchFamily="34" charset="0"/>
                <a:cs typeface="Calibri" pitchFamily="34" charset="0"/>
              </a:rPr>
              <a:t>The MPEG-2 transport stream mechanism is similar to IP transport in that MPEG-2 streams carry data that has been divided into transport packets, each with a </a:t>
            </a:r>
            <a:r>
              <a:rPr lang="en-US" sz="1800" b="1" dirty="0" smtClean="0">
                <a:latin typeface="Calibri" pitchFamily="34" charset="0"/>
                <a:cs typeface="Calibri" pitchFamily="34" charset="0"/>
              </a:rPr>
              <a:t>header</a:t>
            </a:r>
            <a:r>
              <a:rPr lang="en-US" sz="1800" dirty="0" smtClean="0">
                <a:latin typeface="Calibri" pitchFamily="34" charset="0"/>
                <a:cs typeface="Calibri" pitchFamily="34" charset="0"/>
              </a:rPr>
              <a:t> and a </a:t>
            </a:r>
            <a:r>
              <a:rPr lang="en-US" sz="1800" b="1" dirty="0" smtClean="0">
                <a:latin typeface="Calibri" pitchFamily="34" charset="0"/>
                <a:cs typeface="Calibri" pitchFamily="34" charset="0"/>
              </a:rPr>
              <a:t>payload</a:t>
            </a:r>
            <a:r>
              <a:rPr lang="en-US" sz="1800"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Once a video or audio stream is compressed, it becomes an </a:t>
            </a:r>
            <a:r>
              <a:rPr lang="en-US" sz="1800" b="1" dirty="0" smtClean="0">
                <a:latin typeface="Calibri" pitchFamily="34" charset="0"/>
                <a:cs typeface="Calibri" pitchFamily="34" charset="0"/>
              </a:rPr>
              <a:t>Elementary Stream</a:t>
            </a:r>
            <a:r>
              <a:rPr lang="en-US" sz="1800" dirty="0" smtClean="0">
                <a:latin typeface="Calibri" pitchFamily="34" charset="0"/>
                <a:cs typeface="Calibri" pitchFamily="34" charset="0"/>
              </a:rPr>
              <a:t>.</a:t>
            </a:r>
          </a:p>
          <a:p>
            <a:pPr>
              <a:buFont typeface="Wingdings" pitchFamily="2" charset="2"/>
              <a:buChar char="Ø"/>
            </a:pPr>
            <a:r>
              <a:rPr lang="en-US" sz="1800" dirty="0" smtClean="0">
                <a:latin typeface="Calibri" pitchFamily="34" charset="0"/>
                <a:cs typeface="Calibri" pitchFamily="34" charset="0"/>
              </a:rPr>
              <a:t>Each elementary stream can contain either MPEG-2 encoded audio, MPEG-2 encoded video, or data encapsulated in an MPEG-2 stream.</a:t>
            </a:r>
          </a:p>
          <a:p>
            <a:pPr>
              <a:buFont typeface="Wingdings" pitchFamily="2" charset="2"/>
              <a:buChar char="Ø"/>
            </a:pPr>
            <a:r>
              <a:rPr lang="en-US" sz="1800" dirty="0" smtClean="0">
                <a:latin typeface="Calibri" pitchFamily="34" charset="0"/>
                <a:cs typeface="Calibri" pitchFamily="34" charset="0"/>
              </a:rPr>
              <a:t>Each of the elementary streams has a ‘</a:t>
            </a:r>
            <a:r>
              <a:rPr lang="en-US" sz="1800" b="1" dirty="0" smtClean="0">
                <a:latin typeface="Calibri" pitchFamily="34" charset="0"/>
                <a:cs typeface="Calibri" pitchFamily="34" charset="0"/>
              </a:rPr>
              <a:t>Packet Identifier</a:t>
            </a:r>
            <a:r>
              <a:rPr lang="en-US" sz="1800" dirty="0" smtClean="0">
                <a:latin typeface="Calibri" pitchFamily="34" charset="0"/>
                <a:cs typeface="Calibri" pitchFamily="34" charset="0"/>
              </a:rPr>
              <a:t>’ (usually known as a PID) that acts as a unique identifier for that stream within the transport stream.</a:t>
            </a:r>
          </a:p>
          <a:p>
            <a:pPr>
              <a:buFont typeface="Wingdings" pitchFamily="2" charset="2"/>
              <a:buChar char="Ø"/>
            </a:pPr>
            <a:r>
              <a:rPr lang="en-US" sz="1800" dirty="0" smtClean="0">
                <a:latin typeface="Calibri" pitchFamily="34" charset="0"/>
                <a:cs typeface="Calibri" pitchFamily="34" charset="0"/>
              </a:rPr>
              <a:t>The only restriction on the number of elementary streams in any transport stream is that each elementary stream must have a unique PID value within its containing transport stream.</a:t>
            </a:r>
          </a:p>
          <a:p>
            <a:pPr>
              <a:buFont typeface="Wingdings" pitchFamily="2" charset="2"/>
              <a:buChar char="Ø"/>
            </a:pPr>
            <a:r>
              <a:rPr lang="en-US" sz="1800" dirty="0" smtClean="0">
                <a:latin typeface="Calibri" pitchFamily="34" charset="0"/>
                <a:cs typeface="Calibri" pitchFamily="34" charset="0"/>
              </a:rPr>
              <a:t>Since this is stored as a 13-bit value, this is not a major restriction.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p:txBody>
      </p:sp>
      <p:pic>
        <p:nvPicPr>
          <p:cNvPr id="4" name="Picture 9"/>
          <p:cNvPicPr>
            <a:picLocks noChangeAspect="1" noChangeArrowheads="1"/>
          </p:cNvPicPr>
          <p:nvPr/>
        </p:nvPicPr>
        <p:blipFill>
          <a:blip r:embed="rId3" cstate="print"/>
          <a:srcRect/>
          <a:stretch>
            <a:fillRect/>
          </a:stretch>
        </p:blipFill>
        <p:spPr>
          <a:xfrm>
            <a:off x="152400" y="1600200"/>
            <a:ext cx="8788400" cy="5105400"/>
          </a:xfrm>
          <a:prstGeom prst="rect">
            <a:avLst/>
          </a:prstGeom>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In practise, the number of elementary streams is limited by the total bit rate of the transport stream.</a:t>
            </a:r>
          </a:p>
          <a:p>
            <a:pPr>
              <a:buFont typeface="Wingdings" pitchFamily="2" charset="2"/>
              <a:buChar char="Ø"/>
            </a:pPr>
            <a:r>
              <a:rPr lang="en-US" sz="1800" dirty="0" smtClean="0">
                <a:latin typeface="Calibri" pitchFamily="34" charset="0"/>
                <a:cs typeface="Calibri" pitchFamily="34" charset="0"/>
              </a:rPr>
              <a:t>Transmission issues mean that transport stream with bitrates much above           40 megabits/second can’t usually be transmitted reliably.</a:t>
            </a:r>
          </a:p>
          <a:p>
            <a:pPr>
              <a:buFont typeface="Wingdings" pitchFamily="2" charset="2"/>
              <a:buChar char="Ø"/>
            </a:pPr>
            <a:r>
              <a:rPr lang="en-US" sz="1800" dirty="0" smtClean="0">
                <a:latin typeface="Calibri" pitchFamily="34" charset="0"/>
                <a:cs typeface="Calibri" pitchFamily="34" charset="0"/>
              </a:rPr>
              <a:t>A transport stream consists of number of audio and video streams that are multiplexed together.</a:t>
            </a:r>
          </a:p>
          <a:p>
            <a:pPr>
              <a:buFont typeface="Wingdings" pitchFamily="2" charset="2"/>
              <a:buChar char="Ø"/>
            </a:pPr>
            <a:r>
              <a:rPr lang="en-US" sz="1800" dirty="0" smtClean="0">
                <a:latin typeface="Calibri" pitchFamily="34" charset="0"/>
                <a:cs typeface="Calibri" pitchFamily="34" charset="0"/>
              </a:rPr>
              <a:t>First, each service in the transport stream will have its audio and video components encoded using MPEG-2 compression.</a:t>
            </a:r>
          </a:p>
          <a:p>
            <a:pPr>
              <a:buFont typeface="Wingdings" pitchFamily="2" charset="2"/>
              <a:buChar char="Ø"/>
            </a:pPr>
            <a:r>
              <a:rPr lang="en-US" sz="1800" dirty="0" smtClean="0">
                <a:latin typeface="Calibri" pitchFamily="34" charset="0"/>
                <a:cs typeface="Calibri" pitchFamily="34" charset="0"/>
              </a:rPr>
              <a:t>The result of this process is a set of MPEG-2 elementary streams, each containing one video channel or one (mono or stereo) audio track.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These streams are simply a continuous set of video frames or audio data, which is not really suitable for multiplexing.</a:t>
            </a:r>
          </a:p>
          <a:p>
            <a:pPr>
              <a:buFont typeface="Wingdings" pitchFamily="2" charset="2"/>
              <a:buChar char="Ø"/>
            </a:pPr>
            <a:r>
              <a:rPr lang="en-US" sz="1800" dirty="0" smtClean="0">
                <a:latin typeface="Calibri" pitchFamily="34" charset="0"/>
                <a:cs typeface="Calibri" pitchFamily="34" charset="0"/>
              </a:rPr>
              <a:t>Therefore, we split these streams into packets in order to make the multiplexing process easier. The result of this is a </a:t>
            </a:r>
            <a:r>
              <a:rPr lang="en-US" sz="1800" b="1" dirty="0" smtClean="0">
                <a:latin typeface="Calibri" pitchFamily="34" charset="0"/>
                <a:cs typeface="Calibri" pitchFamily="34" charset="0"/>
              </a:rPr>
              <a:t>Packetized Elementary Stream</a:t>
            </a:r>
            <a:r>
              <a:rPr lang="en-US" sz="1800" dirty="0" smtClean="0">
                <a:latin typeface="Calibri" pitchFamily="34" charset="0"/>
                <a:cs typeface="Calibri" pitchFamily="34" charset="0"/>
              </a:rPr>
              <a:t> (PES) with variable-length </a:t>
            </a:r>
            <a:r>
              <a:rPr lang="en-US" sz="1800" b="1" dirty="0" smtClean="0">
                <a:latin typeface="Calibri" pitchFamily="34" charset="0"/>
                <a:cs typeface="Calibri" pitchFamily="34" charset="0"/>
              </a:rPr>
              <a:t>packets</a:t>
            </a:r>
            <a:r>
              <a:rPr lang="en-US" sz="1800" dirty="0" smtClean="0">
                <a:latin typeface="Calibri" pitchFamily="34" charset="0"/>
                <a:cs typeface="Calibri" pitchFamily="34" charset="0"/>
              </a:rPr>
              <a:t>, each containing a header and a payload.</a:t>
            </a:r>
          </a:p>
          <a:p>
            <a:pPr>
              <a:buFont typeface="Wingdings" pitchFamily="2" charset="2"/>
              <a:buChar char="Ø"/>
            </a:pPr>
            <a:r>
              <a:rPr lang="en-US" sz="1800" dirty="0" smtClean="0">
                <a:latin typeface="Calibri" pitchFamily="34" charset="0"/>
                <a:cs typeface="Calibri" pitchFamily="34" charset="0"/>
              </a:rPr>
              <a:t>The payload contains a single frame of video or audio. The header includes timing information that tells the decoder when to decode and present the frame.</a:t>
            </a:r>
            <a:endParaRPr lang="en-US" sz="1800" b="1" dirty="0" smtClean="0">
              <a:latin typeface="Calibri" pitchFamily="34" charset="0"/>
              <a:cs typeface="Calibri"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371600" y="4191000"/>
            <a:ext cx="6477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 (PES)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p:txBody>
      </p:sp>
      <p:pic>
        <p:nvPicPr>
          <p:cNvPr id="4" name="Picture 6"/>
          <p:cNvPicPr>
            <a:picLocks noChangeAspect="1" noChangeArrowheads="1"/>
          </p:cNvPicPr>
          <p:nvPr/>
        </p:nvPicPr>
        <p:blipFill>
          <a:blip r:embed="rId3" cstate="print"/>
          <a:srcRect/>
          <a:stretch>
            <a:fillRect/>
          </a:stretch>
        </p:blipFill>
        <p:spPr>
          <a:xfrm>
            <a:off x="152400" y="1524000"/>
            <a:ext cx="8839200" cy="5181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Constantia" pitchFamily="18" charset="0"/>
              </a:rPr>
              <a:t>Creating a Transport Stream (Packet Header)</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p:txBody>
      </p:sp>
      <p:pic>
        <p:nvPicPr>
          <p:cNvPr id="5" name="Picture 7"/>
          <p:cNvPicPr>
            <a:picLocks noChangeAspect="1" noChangeArrowheads="1"/>
          </p:cNvPicPr>
          <p:nvPr/>
        </p:nvPicPr>
        <p:blipFill>
          <a:blip r:embed="rId3" cstate="print"/>
          <a:srcRect/>
          <a:stretch>
            <a:fillRect/>
          </a:stretch>
        </p:blipFill>
        <p:spPr bwMode="auto">
          <a:xfrm>
            <a:off x="76200" y="1600200"/>
            <a:ext cx="8991600" cy="51054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If the information carried in the header is corrupted, the entire PES packet will be lost.</a:t>
            </a:r>
          </a:p>
          <a:p>
            <a:pPr>
              <a:buFont typeface="Wingdings" pitchFamily="2" charset="2"/>
              <a:buChar char="Ø"/>
            </a:pPr>
            <a:r>
              <a:rPr lang="en-US" sz="1800" dirty="0" smtClean="0">
                <a:latin typeface="Calibri" pitchFamily="34" charset="0"/>
                <a:cs typeface="Calibri" pitchFamily="34" charset="0"/>
              </a:rPr>
              <a:t>The key features of a Packet Header are as follows:</a:t>
            </a:r>
          </a:p>
          <a:p>
            <a:pPr lvl="1">
              <a:buFont typeface="Wingdings" pitchFamily="2" charset="2"/>
              <a:buChar char="Ø"/>
            </a:pPr>
            <a:r>
              <a:rPr lang="en-US" sz="1600" b="1" dirty="0" smtClean="0">
                <a:latin typeface="Calibri" pitchFamily="34" charset="0"/>
                <a:cs typeface="Calibri" pitchFamily="34" charset="0"/>
              </a:rPr>
              <a:t>Sync Byte</a:t>
            </a:r>
            <a:r>
              <a:rPr lang="en-US" sz="1600" dirty="0" smtClean="0">
                <a:latin typeface="Calibri" pitchFamily="34" charset="0"/>
                <a:cs typeface="Calibri" pitchFamily="34" charset="0"/>
              </a:rPr>
              <a:t> sets the start of a TS packet and allows transmission synchronization.</a:t>
            </a:r>
          </a:p>
          <a:p>
            <a:pPr lvl="1">
              <a:buFont typeface="Wingdings" pitchFamily="2" charset="2"/>
              <a:buChar char="Ø"/>
            </a:pPr>
            <a:r>
              <a:rPr lang="en-US" sz="1600" b="1" dirty="0" smtClean="0">
                <a:latin typeface="Calibri" pitchFamily="34" charset="0"/>
                <a:cs typeface="Calibri" pitchFamily="34" charset="0"/>
              </a:rPr>
              <a:t>Transport Error indicator</a:t>
            </a:r>
            <a:r>
              <a:rPr lang="en-US" sz="1600" dirty="0" smtClean="0">
                <a:latin typeface="Calibri" pitchFamily="34" charset="0"/>
                <a:cs typeface="Calibri" pitchFamily="34" charset="0"/>
              </a:rPr>
              <a:t> indicates the packet is in error.</a:t>
            </a:r>
          </a:p>
          <a:p>
            <a:pPr lvl="1">
              <a:buFont typeface="Wingdings" pitchFamily="2" charset="2"/>
              <a:buChar char="Ø"/>
            </a:pPr>
            <a:r>
              <a:rPr lang="en-US" sz="1600" b="1" dirty="0" smtClean="0">
                <a:latin typeface="Calibri" pitchFamily="34" charset="0"/>
                <a:cs typeface="Calibri" pitchFamily="34" charset="0"/>
              </a:rPr>
              <a:t>Packet Identifier (PID) </a:t>
            </a:r>
            <a:r>
              <a:rPr lang="en-US" sz="1600" dirty="0" smtClean="0">
                <a:latin typeface="Calibri" pitchFamily="34" charset="0"/>
                <a:cs typeface="Calibri" pitchFamily="34" charset="0"/>
              </a:rPr>
              <a:t>enables the decoder to sort through the packets in a transport stream to reconstruct programmes.</a:t>
            </a:r>
          </a:p>
          <a:p>
            <a:pPr lvl="1">
              <a:buFont typeface="Wingdings" pitchFamily="2" charset="2"/>
              <a:buChar char="Ø"/>
            </a:pPr>
            <a:r>
              <a:rPr lang="en-US" sz="1600" b="1" dirty="0" smtClean="0">
                <a:latin typeface="Calibri" pitchFamily="34" charset="0"/>
                <a:cs typeface="Calibri" pitchFamily="34" charset="0"/>
              </a:rPr>
              <a:t>Program Clock Reference (PCR) </a:t>
            </a:r>
            <a:r>
              <a:rPr lang="en-US" sz="1600" dirty="0" smtClean="0">
                <a:latin typeface="Calibri" pitchFamily="34" charset="0"/>
                <a:cs typeface="Calibri" pitchFamily="34" charset="0"/>
              </a:rPr>
              <a:t>provides 27MHz clock recovery information.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During the encoding process, the packetized elementary streams are packetized again and the data from the stream is stored in </a:t>
            </a:r>
            <a:r>
              <a:rPr lang="en-US" sz="1800" b="1" dirty="0" smtClean="0">
                <a:latin typeface="Calibri" pitchFamily="34" charset="0"/>
                <a:cs typeface="Calibri" pitchFamily="34" charset="0"/>
              </a:rPr>
              <a:t>transport packets.</a:t>
            </a: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Each transport packet has a length of 188 bytes, which is much smaller than a PES packet and so a single PES packet will be split across several transport packets.</a:t>
            </a:r>
          </a:p>
          <a:p>
            <a:pPr>
              <a:buFont typeface="Wingdings" pitchFamily="2" charset="2"/>
              <a:buChar char="Ø"/>
            </a:pPr>
            <a:r>
              <a:rPr lang="en-US" sz="1800" dirty="0" smtClean="0">
                <a:latin typeface="Calibri" pitchFamily="34" charset="0"/>
                <a:cs typeface="Calibri" pitchFamily="34" charset="0"/>
              </a:rPr>
              <a:t>The packet size was initially chosen to simplify mapping of MPEG-2 packets over ATM (Asynchronous Transfer Mode), which uses cells with a payload of 47 bytes (47x4=188).</a:t>
            </a:r>
          </a:p>
          <a:p>
            <a:pPr>
              <a:buFont typeface="Wingdings" pitchFamily="2" charset="2"/>
              <a:buChar char="Ø"/>
            </a:pPr>
            <a:r>
              <a:rPr lang="en-US" sz="1800" dirty="0" smtClean="0">
                <a:latin typeface="Calibri" pitchFamily="34" charset="0"/>
                <a:cs typeface="Calibri" pitchFamily="34" charset="0"/>
              </a:rPr>
              <a:t>Like the PES packet, each transport packet also contains a header and a payload.</a:t>
            </a:r>
          </a:p>
          <a:p>
            <a:pPr>
              <a:buFont typeface="Wingdings" pitchFamily="2" charset="2"/>
              <a:buChar char="Ø"/>
            </a:pPr>
            <a:r>
              <a:rPr lang="en-US" sz="1800" dirty="0" smtClean="0">
                <a:latin typeface="Calibri" pitchFamily="34" charset="0"/>
                <a:cs typeface="Calibri" pitchFamily="34" charset="0"/>
              </a:rPr>
              <a:t>This extra level of packetization allows the stream to support much more powerful error correcting techniques.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PES packets are used to provide a way of multiplexing several streams into one bigger stream and are more concerned with identifying the type of data contained in the packet and the time and which it should be decoded and displayed.</a:t>
            </a:r>
          </a:p>
          <a:p>
            <a:pPr>
              <a:buFont typeface="Wingdings" pitchFamily="2" charset="2"/>
              <a:buChar char="Ø"/>
            </a:pPr>
            <a:r>
              <a:rPr lang="en-US" sz="1800" dirty="0" smtClean="0">
                <a:latin typeface="Calibri" pitchFamily="34" charset="0"/>
                <a:cs typeface="Calibri" pitchFamily="34" charset="0"/>
              </a:rPr>
              <a:t>Transport packets on the other hand are almost purely concerned with providing error correction.</a:t>
            </a:r>
          </a:p>
          <a:p>
            <a:pPr>
              <a:buFont typeface="Wingdings" pitchFamily="2" charset="2"/>
              <a:buChar char="Ø"/>
            </a:pPr>
            <a:r>
              <a:rPr lang="en-US" sz="1800" dirty="0" smtClean="0">
                <a:latin typeface="Calibri" pitchFamily="34" charset="0"/>
                <a:cs typeface="Calibri" pitchFamily="34" charset="0"/>
              </a:rPr>
              <a:t>Once the audio or video stream has been divided into transport packets, it is multiplexed, or merged with similarly packetized content for other services.</a:t>
            </a:r>
          </a:p>
          <a:p>
            <a:pPr>
              <a:buFont typeface="Wingdings" pitchFamily="2" charset="2"/>
              <a:buChar char="Ø"/>
            </a:pPr>
            <a:r>
              <a:rPr lang="en-US" sz="1800" dirty="0" smtClean="0">
                <a:latin typeface="Calibri" pitchFamily="34" charset="0"/>
                <a:cs typeface="Calibri" pitchFamily="34" charset="0"/>
              </a:rPr>
              <a:t>A multiplex composed of one or more services is called a </a:t>
            </a:r>
            <a:r>
              <a:rPr lang="en-US" sz="1800" b="1" dirty="0" smtClean="0">
                <a:latin typeface="Calibri" pitchFamily="34" charset="0"/>
                <a:cs typeface="Calibri" pitchFamily="34" charset="0"/>
              </a:rPr>
              <a:t>Transport Stream.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tantia" pitchFamily="18" charset="0"/>
              </a:rPr>
              <a:t>MPEG-1</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MPEG-1 is the original standard for audio and video coding. First published in 1993, this standard defines digital audio and video coding at bitrates up to approximately 1.5 Mbps.</a:t>
            </a:r>
          </a:p>
          <a:p>
            <a:pPr>
              <a:buFont typeface="Wingdings" pitchFamily="2" charset="2"/>
              <a:buChar char="Ø"/>
            </a:pPr>
            <a:r>
              <a:rPr lang="en-US" sz="1800" dirty="0" smtClean="0">
                <a:latin typeface="Calibri" pitchFamily="34" charset="0"/>
                <a:cs typeface="Calibri" pitchFamily="34" charset="0"/>
              </a:rPr>
              <a:t>It is a frame based standard for delivering a single program on a CD ROM, and its quality is comparable to that of VHS cassettes.</a:t>
            </a:r>
          </a:p>
          <a:p>
            <a:pPr>
              <a:buFont typeface="Wingdings" pitchFamily="2" charset="2"/>
              <a:buChar char="Ø"/>
            </a:pPr>
            <a:r>
              <a:rPr lang="en-US" sz="1800" dirty="0" smtClean="0">
                <a:latin typeface="Calibri" pitchFamily="34" charset="0"/>
                <a:cs typeface="Calibri" pitchFamily="34" charset="0"/>
              </a:rPr>
              <a:t>MPEG-1 has also been used for digital radio broadcasts.</a:t>
            </a:r>
          </a:p>
          <a:p>
            <a:pPr>
              <a:buFont typeface="Wingdings" pitchFamily="2" charset="2"/>
              <a:buChar char="Ø"/>
            </a:pPr>
            <a:r>
              <a:rPr lang="en-US" sz="1800" dirty="0" smtClean="0">
                <a:latin typeface="Calibri" pitchFamily="34" charset="0"/>
                <a:cs typeface="Calibri" pitchFamily="34" charset="0"/>
              </a:rPr>
              <a:t>Soon after work on MPEG-1 began, champions of the “digital television” concept realized that MPEG-1’s syntax and structure would not support the complexity and versatility required by digital TV transmission.</a:t>
            </a:r>
          </a:p>
          <a:p>
            <a:pPr>
              <a:buFont typeface="Wingdings" pitchFamily="2" charset="2"/>
              <a:buChar char="Ø"/>
            </a:pPr>
            <a:r>
              <a:rPr lang="en-US" sz="1800" dirty="0" smtClean="0">
                <a:latin typeface="Calibri" pitchFamily="34" charset="0"/>
                <a:cs typeface="Calibri" pitchFamily="34" charset="0"/>
              </a:rPr>
              <a:t>For this reason, in 1990, work began on MPEG-2, the standard that would make digital television broadcasting a reality.</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Each packet in the transport stream, whether it contains audio, video tables or data is identified by a number called a </a:t>
            </a:r>
            <a:r>
              <a:rPr lang="en-US" sz="1800" b="1" dirty="0" smtClean="0">
                <a:latin typeface="Calibri" pitchFamily="34" charset="0"/>
                <a:cs typeface="Calibri" pitchFamily="34" charset="0"/>
              </a:rPr>
              <a:t>PID</a:t>
            </a:r>
            <a:r>
              <a:rPr lang="en-US" sz="1800" dirty="0" smtClean="0">
                <a:latin typeface="Calibri" pitchFamily="34" charset="0"/>
                <a:cs typeface="Calibri" pitchFamily="34" charset="0"/>
              </a:rPr>
              <a:t> or </a:t>
            </a:r>
            <a:r>
              <a:rPr lang="en-US" sz="1800" b="1" dirty="0" smtClean="0">
                <a:latin typeface="Calibri" pitchFamily="34" charset="0"/>
                <a:cs typeface="Calibri" pitchFamily="34" charset="0"/>
              </a:rPr>
              <a:t>Packet Identifier</a:t>
            </a:r>
            <a:r>
              <a:rPr lang="en-US" sz="1800" dirty="0" smtClean="0">
                <a:latin typeface="Calibri" pitchFamily="34" charset="0"/>
                <a:cs typeface="Calibri" pitchFamily="34" charset="0"/>
              </a:rPr>
              <a:t>.</a:t>
            </a:r>
          </a:p>
          <a:p>
            <a:pPr>
              <a:buFont typeface="Wingdings" pitchFamily="2" charset="2"/>
              <a:buChar char="Ø"/>
            </a:pPr>
            <a:r>
              <a:rPr lang="en-US" sz="1800" dirty="0" smtClean="0">
                <a:latin typeface="Calibri" pitchFamily="34" charset="0"/>
                <a:cs typeface="Calibri" pitchFamily="34" charset="0"/>
              </a:rPr>
              <a:t>PIDs enable the decoder to sort through the packets in a transport stream.</a:t>
            </a:r>
          </a:p>
        </p:txBody>
      </p:sp>
      <p:pic>
        <p:nvPicPr>
          <p:cNvPr id="2050" name="Picture 2"/>
          <p:cNvPicPr>
            <a:picLocks noChangeAspect="1" noChangeArrowheads="1"/>
          </p:cNvPicPr>
          <p:nvPr/>
        </p:nvPicPr>
        <p:blipFill>
          <a:blip r:embed="rId3" cstate="print"/>
          <a:srcRect/>
          <a:stretch>
            <a:fillRect/>
          </a:stretch>
        </p:blipFill>
        <p:spPr bwMode="auto">
          <a:xfrm>
            <a:off x="990600" y="1590675"/>
            <a:ext cx="7086600"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So far we have just considered audio and video data. We may also want to include data streams as part our service for applications, Teletext, Subtitle info etc.</a:t>
            </a:r>
          </a:p>
          <a:p>
            <a:pPr>
              <a:buFont typeface="Wingdings" pitchFamily="2" charset="2"/>
              <a:buChar char="Ø"/>
            </a:pPr>
            <a:r>
              <a:rPr lang="en-US" sz="1800" dirty="0" smtClean="0">
                <a:latin typeface="Calibri" pitchFamily="34" charset="0"/>
                <a:cs typeface="Calibri" pitchFamily="34" charset="0"/>
              </a:rPr>
              <a:t>MPEG provides a well defined way of carrying non-AV data inside transport packets. These are called </a:t>
            </a:r>
            <a:r>
              <a:rPr lang="en-US" sz="1800" b="1" dirty="0" smtClean="0">
                <a:latin typeface="Calibri" pitchFamily="34" charset="0"/>
                <a:cs typeface="Calibri" pitchFamily="34" charset="0"/>
              </a:rPr>
              <a:t>private sections</a:t>
            </a:r>
            <a:r>
              <a:rPr lang="en-US" sz="1800" dirty="0" smtClean="0">
                <a:latin typeface="Calibri" pitchFamily="34" charset="0"/>
                <a:cs typeface="Calibri" pitchFamily="34" charset="0"/>
              </a:rPr>
              <a:t>.</a:t>
            </a:r>
          </a:p>
          <a:p>
            <a:pPr>
              <a:buFont typeface="Wingdings" pitchFamily="2" charset="2"/>
              <a:buChar char="Ø"/>
            </a:pPr>
            <a:r>
              <a:rPr lang="en-US" sz="1800" dirty="0" smtClean="0">
                <a:latin typeface="Calibri" pitchFamily="34" charset="0"/>
                <a:cs typeface="Calibri" pitchFamily="34" charset="0"/>
              </a:rPr>
              <a:t>Since most of the equipment that generates this data will produce a stream of transport packets containing private sections, multiplexing them into transport stream is easy.</a:t>
            </a:r>
          </a:p>
          <a:p>
            <a:pPr>
              <a:buFont typeface="Wingdings" pitchFamily="2" charset="2"/>
              <a:buChar char="Ø"/>
            </a:pPr>
            <a:r>
              <a:rPr lang="en-US" sz="1800" dirty="0" smtClean="0">
                <a:latin typeface="Calibri" pitchFamily="34" charset="0"/>
                <a:cs typeface="Calibri" pitchFamily="34" charset="0"/>
              </a:rPr>
              <a:t>Once we have a complete set of transport packets for the different parts of our services, we can insert them into our final transport stream.</a:t>
            </a:r>
          </a:p>
          <a:p>
            <a:pPr>
              <a:buFont typeface="Wingdings" pitchFamily="2" charset="2"/>
              <a:buChar char="Ø"/>
            </a:pPr>
            <a:r>
              <a:rPr lang="en-US" sz="1800" dirty="0" smtClean="0">
                <a:latin typeface="Calibri" pitchFamily="34" charset="0"/>
                <a:cs typeface="Calibri" pitchFamily="34" charset="0"/>
              </a:rPr>
              <a:t>When doing this, we have to be careful to insert packets in the correct order. </a:t>
            </a:r>
          </a:p>
          <a:p>
            <a:pPr>
              <a:buFont typeface="Wingdings" pitchFamily="2" charset="2"/>
              <a:buChar char="Ø"/>
            </a:pPr>
            <a:r>
              <a:rPr lang="en-US" sz="1800" dirty="0" smtClean="0">
                <a:latin typeface="Calibri" pitchFamily="34" charset="0"/>
                <a:cs typeface="Calibri" pitchFamily="34" charset="0"/>
              </a:rPr>
              <a:t>This is not just a case of ensuring that all of the packets within the stream come in the right order – MPEG defines a strict buffering model for MPEG decoders.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Creating a Transport Stream</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We have to take care that each elementary stream in our transport stream is given a data rate that is constant enough to ensure that the receiver can decode that stream smoothly with no buffer underruns or overruns.</a:t>
            </a:r>
          </a:p>
          <a:p>
            <a:pPr>
              <a:buFont typeface="Wingdings" pitchFamily="2" charset="2"/>
              <a:buChar char="Ø"/>
            </a:pPr>
            <a:r>
              <a:rPr lang="en-US" sz="1800" dirty="0" smtClean="0">
                <a:latin typeface="Calibri" pitchFamily="34" charset="0"/>
                <a:cs typeface="Calibri" pitchFamily="34" charset="0"/>
              </a:rPr>
              <a:t>We also have to take care because video streams will use a much larger proportion of the final transport stream than audio streams and so we can’t simply insert a packet from each stream in turn.</a:t>
            </a:r>
          </a:p>
          <a:p>
            <a:pPr>
              <a:buFont typeface="Wingdings" pitchFamily="2" charset="2"/>
              <a:buChar char="Ø"/>
            </a:pPr>
            <a:r>
              <a:rPr lang="en-US" sz="1800" dirty="0" smtClean="0">
                <a:latin typeface="Calibri" pitchFamily="34" charset="0"/>
                <a:cs typeface="Calibri" pitchFamily="34" charset="0"/>
              </a:rPr>
              <a:t>A ratio of ten video packets to every audio packet is fairly close to what we would likely see.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Timing: PCR, DTS and PTS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Timing in the transport stream is based on the 27MHz </a:t>
            </a:r>
            <a:r>
              <a:rPr lang="en-US" sz="1800" b="1" dirty="0" smtClean="0">
                <a:latin typeface="Calibri" pitchFamily="34" charset="0"/>
                <a:cs typeface="Calibri" pitchFamily="34" charset="0"/>
              </a:rPr>
              <a:t>System Time Clock (STC)</a:t>
            </a:r>
            <a:r>
              <a:rPr lang="en-US" sz="1800" dirty="0" smtClean="0">
                <a:latin typeface="Calibri" pitchFamily="34" charset="0"/>
                <a:cs typeface="Calibri" pitchFamily="34" charset="0"/>
              </a:rPr>
              <a:t> of the encoder.</a:t>
            </a:r>
          </a:p>
          <a:p>
            <a:pPr>
              <a:buFont typeface="Wingdings" pitchFamily="2" charset="2"/>
              <a:buChar char="Ø"/>
            </a:pPr>
            <a:r>
              <a:rPr lang="en-US" sz="1800" dirty="0" smtClean="0">
                <a:latin typeface="Calibri" pitchFamily="34" charset="0"/>
                <a:cs typeface="Calibri" pitchFamily="34" charset="0"/>
              </a:rPr>
              <a:t>To ensure proper synchronization during the decoding process, the decoder’s clock must be locked to the encoder’s STC.</a:t>
            </a:r>
          </a:p>
          <a:p>
            <a:pPr>
              <a:buFont typeface="Wingdings" pitchFamily="2" charset="2"/>
              <a:buChar char="Ø"/>
            </a:pPr>
            <a:r>
              <a:rPr lang="en-US" sz="1800" dirty="0" smtClean="0">
                <a:latin typeface="Calibri" pitchFamily="34" charset="0"/>
                <a:cs typeface="Calibri" pitchFamily="34" charset="0"/>
              </a:rPr>
              <a:t>In order to achieve this lock, the encoder inserts into the transport stream a 27MHz </a:t>
            </a:r>
            <a:r>
              <a:rPr lang="en-US" sz="1800" b="1" dirty="0" smtClean="0">
                <a:latin typeface="Calibri" pitchFamily="34" charset="0"/>
                <a:cs typeface="Calibri" pitchFamily="34" charset="0"/>
              </a:rPr>
              <a:t>time stamp</a:t>
            </a:r>
            <a:r>
              <a:rPr lang="en-US" sz="1800" dirty="0" smtClean="0">
                <a:latin typeface="Calibri" pitchFamily="34" charset="0"/>
                <a:cs typeface="Calibri" pitchFamily="34" charset="0"/>
              </a:rPr>
              <a:t> for each program.</a:t>
            </a:r>
          </a:p>
          <a:p>
            <a:pPr>
              <a:buFont typeface="Wingdings" pitchFamily="2" charset="2"/>
              <a:buChar char="Ø"/>
            </a:pPr>
            <a:r>
              <a:rPr lang="en-US" sz="1800" dirty="0" smtClean="0">
                <a:latin typeface="Calibri" pitchFamily="34" charset="0"/>
                <a:cs typeface="Calibri" pitchFamily="34" charset="0"/>
              </a:rPr>
              <a:t>This time stamp is called the </a:t>
            </a:r>
            <a:r>
              <a:rPr lang="en-US" sz="1800" b="1" dirty="0" smtClean="0">
                <a:latin typeface="Calibri" pitchFamily="34" charset="0"/>
                <a:cs typeface="Calibri" pitchFamily="34" charset="0"/>
              </a:rPr>
              <a:t>Program Clock Reference</a:t>
            </a:r>
            <a:r>
              <a:rPr lang="en-US" sz="1800" dirty="0" smtClean="0">
                <a:latin typeface="Calibri" pitchFamily="34" charset="0"/>
                <a:cs typeface="Calibri" pitchFamily="34" charset="0"/>
              </a:rPr>
              <a:t>, or </a:t>
            </a:r>
            <a:r>
              <a:rPr lang="en-US" sz="1800" b="1" dirty="0" smtClean="0">
                <a:latin typeface="Calibri" pitchFamily="34" charset="0"/>
                <a:cs typeface="Calibri" pitchFamily="34" charset="0"/>
              </a:rPr>
              <a:t>PCR</a:t>
            </a:r>
            <a:r>
              <a:rPr lang="en-US" sz="1800" dirty="0" smtClean="0">
                <a:latin typeface="Calibri" pitchFamily="34" charset="0"/>
                <a:cs typeface="Calibri" pitchFamily="34" charset="0"/>
              </a:rPr>
              <a:t>.</a:t>
            </a:r>
          </a:p>
          <a:p>
            <a:pPr>
              <a:buFont typeface="Wingdings" pitchFamily="2" charset="2"/>
              <a:buChar char="Ø"/>
            </a:pPr>
            <a:r>
              <a:rPr lang="en-US" sz="1800" dirty="0" smtClean="0">
                <a:latin typeface="Calibri" pitchFamily="34" charset="0"/>
                <a:cs typeface="Calibri" pitchFamily="34" charset="0"/>
              </a:rPr>
              <a:t>Using the PCR, the decoder generates a local 27MHz clock that is locked to the encoder’s STC.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Timing: PCR, DTS and PTS</a:t>
            </a:r>
            <a:endParaRPr lang="en-US" sz="3200" dirty="0"/>
          </a:p>
        </p:txBody>
      </p:sp>
      <p:sp>
        <p:nvSpPr>
          <p:cNvPr id="3" name="Content Placeholder 2"/>
          <p:cNvSpPr>
            <a:spLocks noGrp="1"/>
          </p:cNvSpPr>
          <p:nvPr>
            <p:ph sz="quarter" idx="1"/>
          </p:nvPr>
        </p:nvSpPr>
        <p:spPr>
          <a:xfrm>
            <a:off x="2133600" y="2286000"/>
            <a:ext cx="4572000" cy="2590800"/>
          </a:xfrm>
        </p:spPr>
        <p:txBody>
          <a:bodyPr>
            <a:normAutofit/>
          </a:bodyPr>
          <a:lstStyle/>
          <a:p>
            <a:pPr>
              <a:buNone/>
            </a:pPr>
            <a:endParaRPr lang="en-US" sz="1800" dirty="0" smtClean="0">
              <a:latin typeface="Calibri" pitchFamily="34" charset="0"/>
              <a:cs typeface="Calibri" pitchFamily="34" charset="0"/>
            </a:endParaRPr>
          </a:p>
        </p:txBody>
      </p:sp>
      <p:pic>
        <p:nvPicPr>
          <p:cNvPr id="5" name="Picture 7"/>
          <p:cNvPicPr>
            <a:picLocks noChangeAspect="1" noChangeArrowheads="1"/>
          </p:cNvPicPr>
          <p:nvPr/>
        </p:nvPicPr>
        <p:blipFill>
          <a:blip r:embed="rId3" cstate="print"/>
          <a:srcRect/>
          <a:stretch>
            <a:fillRect/>
          </a:stretch>
        </p:blipFill>
        <p:spPr>
          <a:xfrm>
            <a:off x="533400" y="1600200"/>
            <a:ext cx="8077200" cy="4953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Timing: PCR, DTS and PTS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As we mentioned earlier, compressed video frames are often transmitted out of order.</a:t>
            </a:r>
          </a:p>
          <a:p>
            <a:pPr>
              <a:buFont typeface="Wingdings" pitchFamily="2" charset="2"/>
              <a:buChar char="Ø"/>
            </a:pPr>
            <a:r>
              <a:rPr lang="en-US" sz="1800" dirty="0" smtClean="0">
                <a:latin typeface="Calibri" pitchFamily="34" charset="0"/>
                <a:cs typeface="Calibri" pitchFamily="34" charset="0"/>
              </a:rPr>
              <a:t>This means that preceding I-frames and following P-frames used to regenerate    B-frames must be available in the decoder well before its presentation time arrives.</a:t>
            </a:r>
          </a:p>
          <a:p>
            <a:pPr>
              <a:buFont typeface="Wingdings" pitchFamily="2" charset="2"/>
              <a:buChar char="Ø"/>
            </a:pPr>
            <a:r>
              <a:rPr lang="en-US" sz="1800" dirty="0" smtClean="0">
                <a:latin typeface="Calibri" pitchFamily="34" charset="0"/>
                <a:cs typeface="Calibri" pitchFamily="34" charset="0"/>
              </a:rPr>
              <a:t>To manage this critical timing process, there are two time stamps in the header of each PES packet, the </a:t>
            </a:r>
            <a:r>
              <a:rPr lang="en-US" sz="1800" b="1" dirty="0" smtClean="0">
                <a:latin typeface="Calibri" pitchFamily="34" charset="0"/>
                <a:cs typeface="Calibri" pitchFamily="34" charset="0"/>
              </a:rPr>
              <a:t>Decoding Time Stamp (DTS)</a:t>
            </a:r>
            <a:r>
              <a:rPr lang="en-US" sz="1800" dirty="0" smtClean="0">
                <a:latin typeface="Calibri" pitchFamily="34" charset="0"/>
                <a:cs typeface="Calibri" pitchFamily="34" charset="0"/>
              </a:rPr>
              <a:t> and the </a:t>
            </a:r>
            <a:r>
              <a:rPr lang="en-US" sz="1800" b="1" dirty="0" smtClean="0">
                <a:latin typeface="Calibri" pitchFamily="34" charset="0"/>
                <a:cs typeface="Calibri" pitchFamily="34" charset="0"/>
              </a:rPr>
              <a:t>Presentation Time Stamp (PTS)</a:t>
            </a:r>
            <a:r>
              <a:rPr lang="en-US" sz="1800" dirty="0" smtClean="0">
                <a:latin typeface="Calibri" pitchFamily="34" charset="0"/>
                <a:cs typeface="Calibri" pitchFamily="34" charset="0"/>
              </a:rPr>
              <a:t>.</a:t>
            </a:r>
          </a:p>
          <a:p>
            <a:pPr>
              <a:buFont typeface="Wingdings" pitchFamily="2" charset="2"/>
              <a:buChar char="Ø"/>
            </a:pPr>
            <a:r>
              <a:rPr lang="en-US" sz="1800" dirty="0" smtClean="0">
                <a:latin typeface="Calibri" pitchFamily="34" charset="0"/>
                <a:cs typeface="Calibri" pitchFamily="34" charset="0"/>
              </a:rPr>
              <a:t>DTS tells the decoder when to </a:t>
            </a:r>
            <a:r>
              <a:rPr lang="en-US" sz="1800" b="1" dirty="0" smtClean="0">
                <a:latin typeface="Calibri" pitchFamily="34" charset="0"/>
                <a:cs typeface="Calibri" pitchFamily="34" charset="0"/>
              </a:rPr>
              <a:t>decode</a:t>
            </a:r>
            <a:r>
              <a:rPr lang="en-US" sz="1800" dirty="0" smtClean="0">
                <a:latin typeface="Calibri" pitchFamily="34" charset="0"/>
                <a:cs typeface="Calibri" pitchFamily="34" charset="0"/>
              </a:rPr>
              <a:t> the frame.</a:t>
            </a:r>
          </a:p>
          <a:p>
            <a:pPr>
              <a:buFont typeface="Wingdings" pitchFamily="2" charset="2"/>
              <a:buChar char="Ø"/>
            </a:pPr>
            <a:r>
              <a:rPr lang="en-US" sz="1800" dirty="0" smtClean="0">
                <a:latin typeface="Calibri" pitchFamily="34" charset="0"/>
                <a:cs typeface="Calibri" pitchFamily="34" charset="0"/>
              </a:rPr>
              <a:t>PTS tells the decoder when to </a:t>
            </a:r>
            <a:r>
              <a:rPr lang="en-US" sz="1800" b="1" dirty="0" smtClean="0">
                <a:latin typeface="Calibri" pitchFamily="34" charset="0"/>
                <a:cs typeface="Calibri" pitchFamily="34" charset="0"/>
              </a:rPr>
              <a:t>present</a:t>
            </a:r>
            <a:r>
              <a:rPr lang="en-US" sz="1800" dirty="0" smtClean="0">
                <a:latin typeface="Calibri" pitchFamily="34" charset="0"/>
                <a:cs typeface="Calibri" pitchFamily="34" charset="0"/>
              </a:rPr>
              <a:t> the frame.</a:t>
            </a:r>
          </a:p>
          <a:p>
            <a:pPr>
              <a:buFont typeface="Wingdings" pitchFamily="2" charset="2"/>
              <a:buChar char="Ø"/>
            </a:pPr>
            <a:r>
              <a:rPr lang="en-US" sz="1800" dirty="0" smtClean="0">
                <a:latin typeface="Calibri" pitchFamily="34" charset="0"/>
                <a:cs typeface="Calibri" pitchFamily="34" charset="0"/>
              </a:rPr>
              <a:t>If the DTS for a frame precedes its PTS considerably, the frame is decoded and held in a buffer until its presentation time arrives.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Timing: PCR, DTS and PTS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p:txBody>
      </p:sp>
      <p:pic>
        <p:nvPicPr>
          <p:cNvPr id="4" name="Picture 4"/>
          <p:cNvPicPr>
            <a:picLocks noChangeAspect="1" noChangeArrowheads="1"/>
          </p:cNvPicPr>
          <p:nvPr/>
        </p:nvPicPr>
        <p:blipFill>
          <a:blip r:embed="rId3" cstate="print"/>
          <a:srcRect/>
          <a:stretch>
            <a:fillRect/>
          </a:stretch>
        </p:blipFill>
        <p:spPr>
          <a:xfrm>
            <a:off x="304800" y="1600200"/>
            <a:ext cx="8610600" cy="5181600"/>
          </a:xfrm>
          <a:prstGeom prst="rect">
            <a:avLst/>
          </a:prstGeom>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Timing: PCR, DTS and PTS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Before the transport stream is created, the encoder adds PTSs and DTSs to each frame in the PES.</a:t>
            </a:r>
          </a:p>
          <a:p>
            <a:pPr>
              <a:buFont typeface="Wingdings" pitchFamily="2" charset="2"/>
              <a:buChar char="Ø"/>
            </a:pPr>
            <a:r>
              <a:rPr lang="en-US" sz="1800" dirty="0" smtClean="0">
                <a:latin typeface="Calibri" pitchFamily="34" charset="0"/>
                <a:cs typeface="Calibri" pitchFamily="34" charset="0"/>
              </a:rPr>
              <a:t>It also places the PCR for each program into the transport stream.</a:t>
            </a:r>
          </a:p>
          <a:p>
            <a:pPr>
              <a:buFont typeface="Wingdings" pitchFamily="2" charset="2"/>
              <a:buChar char="Ø"/>
            </a:pPr>
            <a:r>
              <a:rPr lang="en-US" sz="1800" dirty="0" smtClean="0">
                <a:latin typeface="Calibri" pitchFamily="34" charset="0"/>
                <a:cs typeface="Calibri" pitchFamily="34" charset="0"/>
              </a:rPr>
              <a:t>Inside the decoder, the PCR goes through a </a:t>
            </a:r>
            <a:r>
              <a:rPr lang="en-US" sz="1800" b="1" dirty="0" smtClean="0">
                <a:latin typeface="Calibri" pitchFamily="34" charset="0"/>
                <a:cs typeface="Calibri" pitchFamily="34" charset="0"/>
              </a:rPr>
              <a:t>Phase Lock Loop (PLL)</a:t>
            </a:r>
            <a:r>
              <a:rPr lang="en-US" sz="1800" dirty="0" smtClean="0">
                <a:latin typeface="Calibri" pitchFamily="34" charset="0"/>
                <a:cs typeface="Calibri" pitchFamily="34" charset="0"/>
              </a:rPr>
              <a:t> algorithm, which locks the decoder’s clock to the STC of the encoder.</a:t>
            </a:r>
          </a:p>
          <a:p>
            <a:pPr>
              <a:buFont typeface="Wingdings" pitchFamily="2" charset="2"/>
              <a:buChar char="Ø"/>
            </a:pPr>
            <a:r>
              <a:rPr lang="en-US" sz="1800" dirty="0" smtClean="0">
                <a:latin typeface="Calibri" pitchFamily="34" charset="0"/>
                <a:cs typeface="Calibri" pitchFamily="34" charset="0"/>
              </a:rPr>
              <a:t>PLL is a control system that generates an output signal whose phase is related to the phase of an input ‘reference’ signal.</a:t>
            </a:r>
          </a:p>
          <a:p>
            <a:pPr>
              <a:buFont typeface="Wingdings" pitchFamily="2" charset="2"/>
              <a:buChar char="Ø"/>
            </a:pPr>
            <a:r>
              <a:rPr lang="en-US" sz="1800" dirty="0" smtClean="0">
                <a:latin typeface="Calibri" pitchFamily="34" charset="0"/>
                <a:cs typeface="Calibri" pitchFamily="34" charset="0"/>
              </a:rPr>
              <a:t>At the decoder end, it uses a Voltage Controlled Oscillator (VCXO) to generate a 27MHz clock.</a:t>
            </a:r>
          </a:p>
          <a:p>
            <a:pPr>
              <a:buFont typeface="Wingdings" pitchFamily="2" charset="2"/>
              <a:buChar char="Ø"/>
            </a:pPr>
            <a:r>
              <a:rPr lang="en-US" sz="1800" dirty="0" smtClean="0">
                <a:latin typeface="Calibri" pitchFamily="34" charset="0"/>
                <a:cs typeface="Calibri" pitchFamily="34" charset="0"/>
              </a:rPr>
              <a:t>This synchronizes the decoder with the encoder so that data buffers in the decoder do not overflow or underflow.</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Timing: PCR, DTS and PTS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Once the decoder’s clock is synchronized, the decoder begins decoding and presenting programs as specified by the DTS and PTS for each audio or video frame.</a:t>
            </a:r>
          </a:p>
          <a:p>
            <a:pPr>
              <a:buFont typeface="Wingdings" pitchFamily="2" charset="2"/>
              <a:buChar char="Ø"/>
            </a:pPr>
            <a:r>
              <a:rPr lang="en-US" sz="1800" dirty="0" smtClean="0">
                <a:latin typeface="Calibri" pitchFamily="34" charset="0"/>
                <a:cs typeface="Calibri" pitchFamily="34" charset="0"/>
              </a:rPr>
              <a:t>The following figure shows the timing sequence in the transport stream.</a:t>
            </a:r>
          </a:p>
        </p:txBody>
      </p:sp>
      <p:pic>
        <p:nvPicPr>
          <p:cNvPr id="1026" name="Picture 2"/>
          <p:cNvPicPr>
            <a:picLocks noChangeAspect="1" noChangeArrowheads="1"/>
          </p:cNvPicPr>
          <p:nvPr/>
        </p:nvPicPr>
        <p:blipFill>
          <a:blip r:embed="rId3" cstate="print"/>
          <a:srcRect/>
          <a:stretch>
            <a:fillRect/>
          </a:stretch>
        </p:blipFill>
        <p:spPr bwMode="auto">
          <a:xfrm>
            <a:off x="1143000" y="3333750"/>
            <a:ext cx="70104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Constantia" pitchFamily="18" charset="0"/>
              </a:rPr>
              <a:t>MPEG-2 Compression and Transport Stream</a:t>
            </a:r>
            <a:endParaRPr lang="en-US" sz="3200" dirty="0"/>
          </a:p>
        </p:txBody>
      </p:sp>
      <p:sp>
        <p:nvSpPr>
          <p:cNvPr id="3" name="Content Placeholder 2"/>
          <p:cNvSpPr>
            <a:spLocks noGrp="1"/>
          </p:cNvSpPr>
          <p:nvPr>
            <p:ph sz="quarter" idx="1"/>
          </p:nvPr>
        </p:nvSpPr>
        <p:spPr>
          <a:xfrm>
            <a:off x="1219200" y="2133600"/>
            <a:ext cx="5257800" cy="2667000"/>
          </a:xfrm>
        </p:spPr>
        <p:txBody>
          <a:bodyPr>
            <a:normAutofit/>
          </a:bodyPr>
          <a:lstStyle/>
          <a:p>
            <a:pPr>
              <a:buNone/>
            </a:pPr>
            <a:endParaRPr lang="en-US" sz="1800" dirty="0" smtClean="0">
              <a:latin typeface="Calibri" pitchFamily="34" charset="0"/>
              <a:cs typeface="Calibri"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533400" y="1676400"/>
            <a:ext cx="8077199"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tantia" pitchFamily="18" charset="0"/>
              </a:rPr>
              <a:t>MPEG-2</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MPEG-2 was developed as a frame- or field-based standard that allows digital broadcasting applications to deliver multiplexed programs efficiently.</a:t>
            </a:r>
          </a:p>
          <a:p>
            <a:pPr>
              <a:buFont typeface="Wingdings" pitchFamily="2" charset="2"/>
              <a:buChar char="Ø"/>
            </a:pPr>
            <a:r>
              <a:rPr lang="en-US" sz="1800" dirty="0" smtClean="0">
                <a:latin typeface="Calibri" pitchFamily="34" charset="0"/>
                <a:cs typeface="Calibri" pitchFamily="34" charset="0"/>
              </a:rPr>
              <a:t>MPEG-2 is backward compatible with MPEG-1, meaning that MPEG-1 video streams can be processed by MPEG-2 decoders.</a:t>
            </a:r>
          </a:p>
          <a:p>
            <a:pPr>
              <a:buFont typeface="Wingdings" pitchFamily="2" charset="2"/>
              <a:buChar char="Ø"/>
            </a:pPr>
            <a:r>
              <a:rPr lang="en-US" sz="1800" dirty="0" smtClean="0">
                <a:latin typeface="Calibri" pitchFamily="34" charset="0"/>
                <a:cs typeface="Calibri" pitchFamily="34" charset="0"/>
              </a:rPr>
              <a:t>MPEG-2 is a standard for “the generic coding of moving pictures and associated audio”.</a:t>
            </a:r>
          </a:p>
          <a:p>
            <a:pPr>
              <a:buFont typeface="Wingdings" pitchFamily="2" charset="2"/>
              <a:buChar char="Ø"/>
            </a:pPr>
            <a:r>
              <a:rPr lang="en-US" sz="1800" dirty="0" smtClean="0">
                <a:latin typeface="Calibri" pitchFamily="34" charset="0"/>
                <a:cs typeface="Calibri" pitchFamily="34" charset="0"/>
              </a:rPr>
              <a:t>MPEG-2 is a set of standards for building a single digital </a:t>
            </a:r>
            <a:r>
              <a:rPr lang="en-US" sz="1800" b="1" dirty="0" smtClean="0">
                <a:latin typeface="Calibri" pitchFamily="34" charset="0"/>
                <a:cs typeface="Calibri" pitchFamily="34" charset="0"/>
              </a:rPr>
              <a:t>transport stream, or multiplex, </a:t>
            </a:r>
            <a:r>
              <a:rPr lang="en-US" sz="1800" dirty="0" smtClean="0">
                <a:latin typeface="Calibri" pitchFamily="34" charset="0"/>
                <a:cs typeface="Calibri" pitchFamily="34" charset="0"/>
              </a:rPr>
              <a:t>which can carry more number of programs, depending upon the level of compression used and the communications bandwidth available.</a:t>
            </a:r>
          </a:p>
          <a:p>
            <a:pPr>
              <a:buFont typeface="Wingdings" pitchFamily="2" charset="2"/>
              <a:buChar char="Ø"/>
            </a:pPr>
            <a:r>
              <a:rPr lang="en-US" sz="1800" dirty="0" smtClean="0">
                <a:latin typeface="Calibri" pitchFamily="34" charset="0"/>
                <a:cs typeface="Calibri" pitchFamily="34" charset="0"/>
              </a:rPr>
              <a:t>MPEG standard covers rules for:</a:t>
            </a:r>
          </a:p>
          <a:p>
            <a:pPr lvl="1"/>
            <a:r>
              <a:rPr lang="en-US" sz="1800" dirty="0" smtClean="0">
                <a:latin typeface="Calibri" pitchFamily="34" charset="0"/>
                <a:cs typeface="Calibri" pitchFamily="34" charset="0"/>
              </a:rPr>
              <a:t>Compressing audio and video content</a:t>
            </a:r>
          </a:p>
          <a:p>
            <a:pPr lvl="1"/>
            <a:r>
              <a:rPr lang="en-US" sz="1800" dirty="0" smtClean="0">
                <a:latin typeface="Calibri" pitchFamily="34" charset="0"/>
                <a:cs typeface="Calibri" pitchFamily="34" charset="0"/>
              </a:rPr>
              <a:t>Transporting the multiplex across a network</a:t>
            </a:r>
          </a:p>
          <a:p>
            <a:pPr lvl="1"/>
            <a:r>
              <a:rPr lang="en-US" sz="1800" dirty="0" smtClean="0">
                <a:latin typeface="Calibri" pitchFamily="34" charset="0"/>
                <a:cs typeface="Calibri" pitchFamily="34" charset="0"/>
              </a:rPr>
              <a:t>Encapsulating data into the multiplex</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Service Information</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If we just multiplexed these transport packets together, we would have a transport stream that contains number of elementary streams with no indication of what type of data is in these streams or how to reconstruct these streams into something that a receiver can present to the user.</a:t>
            </a:r>
          </a:p>
          <a:p>
            <a:pPr>
              <a:buFont typeface="Wingdings" pitchFamily="2" charset="2"/>
              <a:buChar char="Ø"/>
            </a:pPr>
            <a:r>
              <a:rPr lang="en-US" sz="1800" dirty="0" smtClean="0">
                <a:latin typeface="Calibri" pitchFamily="34" charset="0"/>
                <a:cs typeface="Calibri" pitchFamily="34" charset="0"/>
              </a:rPr>
              <a:t>To solve this problem, MPEG and DVB both specify that other information should be added to transport stream.</a:t>
            </a:r>
          </a:p>
          <a:p>
            <a:pPr>
              <a:buFont typeface="Wingdings" pitchFamily="2" charset="2"/>
              <a:buChar char="Ø"/>
            </a:pPr>
            <a:r>
              <a:rPr lang="en-US" sz="1800" dirty="0" smtClean="0">
                <a:latin typeface="Calibri" pitchFamily="34" charset="0"/>
                <a:cs typeface="Calibri" pitchFamily="34" charset="0"/>
              </a:rPr>
              <a:t>This data is encoded in a number of elementary streams that are added to the transport stream during the multiplexing process, and is known as </a:t>
            </a:r>
            <a:r>
              <a:rPr lang="en-US" sz="1800" b="1" dirty="0" smtClean="0">
                <a:latin typeface="Calibri" pitchFamily="34" charset="0"/>
                <a:cs typeface="Calibri" pitchFamily="34" charset="0"/>
              </a:rPr>
              <a:t>Service Information</a:t>
            </a:r>
            <a:r>
              <a:rPr lang="en-US" sz="1800" dirty="0" smtClean="0">
                <a:latin typeface="Calibri" pitchFamily="34" charset="0"/>
                <a:cs typeface="Calibri" pitchFamily="34" charset="0"/>
              </a:rPr>
              <a:t>.</a:t>
            </a:r>
          </a:p>
          <a:p>
            <a:pPr>
              <a:buFont typeface="Wingdings" pitchFamily="2" charset="2"/>
              <a:buChar char="Ø"/>
            </a:pPr>
            <a:r>
              <a:rPr lang="en-US" sz="1800" dirty="0" smtClean="0">
                <a:latin typeface="Calibri" pitchFamily="34" charset="0"/>
                <a:cs typeface="Calibri" pitchFamily="34" charset="0"/>
              </a:rPr>
              <a:t>Basically, it’s a simple database that describes the structure of the transport stream. It contains a number of tables that each describe one service in the transport stream.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PSI Tables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As viewers may choose multiple programs on a single transport stream, a decoder must be able to quickly sort and access video, audio and data for the various programs.</a:t>
            </a:r>
          </a:p>
          <a:p>
            <a:pPr>
              <a:buFont typeface="Wingdings" pitchFamily="2" charset="2"/>
              <a:buChar char="Ø"/>
            </a:pPr>
            <a:r>
              <a:rPr lang="en-US" sz="1800" dirty="0" smtClean="0">
                <a:latin typeface="Calibri" pitchFamily="34" charset="0"/>
                <a:cs typeface="Calibri" pitchFamily="34" charset="0"/>
              </a:rPr>
              <a:t>MPEG-2 defined </a:t>
            </a:r>
            <a:r>
              <a:rPr lang="en-US" sz="1800" b="1" dirty="0" smtClean="0">
                <a:latin typeface="Calibri" pitchFamily="34" charset="0"/>
                <a:cs typeface="Calibri" pitchFamily="34" charset="0"/>
              </a:rPr>
              <a:t>Program Specific Information (PSI)</a:t>
            </a:r>
            <a:r>
              <a:rPr lang="en-US" sz="1800" dirty="0" smtClean="0">
                <a:latin typeface="Calibri" pitchFamily="34" charset="0"/>
                <a:cs typeface="Calibri" pitchFamily="34" charset="0"/>
              </a:rPr>
              <a:t> tables acts as a table of contents for the transport stream, providing the decoder with the data it needs to find each program and present it to the viewer.</a:t>
            </a:r>
          </a:p>
          <a:p>
            <a:pPr>
              <a:buFont typeface="Wingdings" pitchFamily="2" charset="2"/>
              <a:buChar char="Ø"/>
            </a:pPr>
            <a:r>
              <a:rPr lang="en-US" sz="1800" dirty="0" smtClean="0">
                <a:latin typeface="Calibri" pitchFamily="34" charset="0"/>
                <a:cs typeface="Calibri" pitchFamily="34" charset="0"/>
              </a:rPr>
              <a:t>PSI tables help the decoder locate audio and video for each program in the transport stream and verify </a:t>
            </a:r>
            <a:r>
              <a:rPr lang="en-US" sz="1800" b="1" dirty="0" smtClean="0">
                <a:latin typeface="Calibri" pitchFamily="34" charset="0"/>
                <a:cs typeface="Calibri" pitchFamily="34" charset="0"/>
              </a:rPr>
              <a:t>Conditional Access (CA) </a:t>
            </a:r>
            <a:r>
              <a:rPr lang="en-US" sz="1800" dirty="0" smtClean="0">
                <a:latin typeface="Calibri" pitchFamily="34" charset="0"/>
                <a:cs typeface="Calibri" pitchFamily="34" charset="0"/>
              </a:rPr>
              <a:t>rights.</a:t>
            </a:r>
          </a:p>
          <a:p>
            <a:pPr>
              <a:buFont typeface="Wingdings" pitchFamily="2" charset="2"/>
              <a:buChar char="Ø"/>
            </a:pPr>
            <a:r>
              <a:rPr lang="en-US" sz="1800" dirty="0" smtClean="0">
                <a:latin typeface="Calibri" pitchFamily="34" charset="0"/>
                <a:cs typeface="Calibri" pitchFamily="34" charset="0"/>
              </a:rPr>
              <a:t>The tables are repeated frequently (e.g. 10 times/sec) in the stream to support random access required by a decoder turning on or switching channels.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PSI Tables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following table gives a basic overview of the PSI tables.</a:t>
            </a:r>
          </a:p>
        </p:txBody>
      </p:sp>
      <p:pic>
        <p:nvPicPr>
          <p:cNvPr id="3074" name="Picture 2"/>
          <p:cNvPicPr>
            <a:picLocks noChangeAspect="1" noChangeArrowheads="1"/>
          </p:cNvPicPr>
          <p:nvPr/>
        </p:nvPicPr>
        <p:blipFill>
          <a:blip r:embed="rId3" cstate="print"/>
          <a:srcRect/>
          <a:stretch>
            <a:fillRect/>
          </a:stretch>
        </p:blipFill>
        <p:spPr bwMode="auto">
          <a:xfrm>
            <a:off x="609600" y="2362200"/>
            <a:ext cx="78486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Program Association Table (PAT)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Program Association Table (PAT) is the decoder’s first stop when attempting to locate a program.</a:t>
            </a:r>
          </a:p>
          <a:p>
            <a:pPr>
              <a:buFont typeface="Wingdings" pitchFamily="2" charset="2"/>
              <a:buChar char="Ø"/>
            </a:pPr>
            <a:r>
              <a:rPr lang="en-US" sz="1800" dirty="0" smtClean="0">
                <a:latin typeface="Calibri" pitchFamily="34" charset="0"/>
                <a:cs typeface="Calibri" pitchFamily="34" charset="0"/>
              </a:rPr>
              <a:t>The decoder quickly finds the PAT because it always located on PID 0x0000.</a:t>
            </a:r>
          </a:p>
          <a:p>
            <a:pPr>
              <a:buFont typeface="Wingdings" pitchFamily="2" charset="2"/>
              <a:buChar char="Ø"/>
            </a:pPr>
            <a:r>
              <a:rPr lang="en-US" sz="1800" dirty="0" smtClean="0">
                <a:latin typeface="Calibri" pitchFamily="34" charset="0"/>
                <a:cs typeface="Calibri" pitchFamily="34" charset="0"/>
              </a:rPr>
              <a:t>Like the index of an atlas, it tells the decoder where to find the “map” for each program in the transport stream.</a:t>
            </a:r>
          </a:p>
          <a:p>
            <a:pPr>
              <a:buFont typeface="Wingdings" pitchFamily="2" charset="2"/>
              <a:buChar char="Ø"/>
            </a:pPr>
            <a:r>
              <a:rPr lang="en-US" sz="1800" dirty="0" smtClean="0">
                <a:latin typeface="Calibri" pitchFamily="34" charset="0"/>
                <a:cs typeface="Calibri" pitchFamily="34" charset="0"/>
              </a:rPr>
              <a:t>This map is contained in the Program Map Table (PMT) for each program.</a:t>
            </a:r>
          </a:p>
          <a:p>
            <a:pPr>
              <a:buFont typeface="Wingdings" pitchFamily="2" charset="2"/>
              <a:buChar char="Ø"/>
            </a:pPr>
            <a:r>
              <a:rPr lang="en-US" sz="1800" dirty="0" smtClean="0">
                <a:latin typeface="Calibri" pitchFamily="34" charset="0"/>
                <a:cs typeface="Calibri" pitchFamily="34" charset="0"/>
              </a:rPr>
              <a:t>The PAT tells the decoder the PID value for the packets containing each   program’s PMT.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Program Association Table (PAT)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PAT may also contain the PID value for the packets containing the Network Information Table (NIT), which provides access to other transport streams in the </a:t>
            </a:r>
            <a:r>
              <a:rPr lang="en-US" sz="1800" b="1" dirty="0" smtClean="0">
                <a:latin typeface="Calibri" pitchFamily="34" charset="0"/>
                <a:cs typeface="Calibri" pitchFamily="34" charset="0"/>
              </a:rPr>
              <a:t>network</a:t>
            </a:r>
            <a:r>
              <a:rPr lang="en-US" sz="1800" dirty="0" smtClean="0">
                <a:latin typeface="Calibri" pitchFamily="34" charset="0"/>
                <a:cs typeface="Calibri" pitchFamily="34" charset="0"/>
              </a:rPr>
              <a:t>.</a:t>
            </a:r>
          </a:p>
        </p:txBody>
      </p:sp>
      <p:pic>
        <p:nvPicPr>
          <p:cNvPr id="1027" name="Picture 3"/>
          <p:cNvPicPr>
            <a:picLocks noChangeAspect="1" noChangeArrowheads="1"/>
          </p:cNvPicPr>
          <p:nvPr/>
        </p:nvPicPr>
        <p:blipFill>
          <a:blip r:embed="rId3" cstate="print"/>
          <a:srcRect/>
          <a:stretch>
            <a:fillRect/>
          </a:stretch>
        </p:blipFill>
        <p:spPr bwMode="auto">
          <a:xfrm>
            <a:off x="2057400" y="3048000"/>
            <a:ext cx="48006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Program Map Table (PMT)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Each Program Map Table (PMT) literally maps out a specific program, listing the PID values for the packets containing the program’s video, audio and data components.</a:t>
            </a:r>
          </a:p>
          <a:p>
            <a:pPr>
              <a:buFont typeface="Wingdings" pitchFamily="2" charset="2"/>
              <a:buChar char="Ø"/>
            </a:pPr>
            <a:r>
              <a:rPr lang="en-US" sz="1800" dirty="0" smtClean="0">
                <a:latin typeface="Calibri" pitchFamily="34" charset="0"/>
                <a:cs typeface="Calibri" pitchFamily="34" charset="0"/>
              </a:rPr>
              <a:t>With this information, the decoder can easily locate, decode and display the program’s contents.</a:t>
            </a:r>
          </a:p>
          <a:p>
            <a:pPr>
              <a:buFont typeface="Wingdings" pitchFamily="2" charset="2"/>
              <a:buChar char="Ø"/>
            </a:pPr>
            <a:r>
              <a:rPr lang="en-US" sz="1800" dirty="0" smtClean="0">
                <a:latin typeface="Calibri" pitchFamily="34" charset="0"/>
                <a:cs typeface="Calibri" pitchFamily="34" charset="0"/>
              </a:rPr>
              <a:t>The PMT also indicates the PID value for a program’s </a:t>
            </a:r>
            <a:r>
              <a:rPr lang="en-US" sz="1800" b="1" dirty="0" smtClean="0">
                <a:latin typeface="Calibri" pitchFamily="34" charset="0"/>
                <a:cs typeface="Calibri" pitchFamily="34" charset="0"/>
              </a:rPr>
              <a:t>Entitlement Control Message (ECM)</a:t>
            </a:r>
            <a:r>
              <a:rPr lang="en-US" sz="1800" dirty="0" smtClean="0">
                <a:latin typeface="Calibri" pitchFamily="34" charset="0"/>
                <a:cs typeface="Calibri" pitchFamily="34" charset="0"/>
              </a:rPr>
              <a:t>. The ECM supplies the decoder with the keys necessary to descramble the audio and video for a program.</a:t>
            </a:r>
          </a:p>
        </p:txBody>
      </p:sp>
      <p:pic>
        <p:nvPicPr>
          <p:cNvPr id="2050" name="Picture 2"/>
          <p:cNvPicPr>
            <a:picLocks noChangeAspect="1" noChangeArrowheads="1"/>
          </p:cNvPicPr>
          <p:nvPr/>
        </p:nvPicPr>
        <p:blipFill>
          <a:blip r:embed="rId3" cstate="print"/>
          <a:srcRect/>
          <a:stretch>
            <a:fillRect/>
          </a:stretch>
        </p:blipFill>
        <p:spPr bwMode="auto">
          <a:xfrm>
            <a:off x="2209800" y="4419600"/>
            <a:ext cx="4495799"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Conditional Access Table (CAT)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MPEG-2 syntax enables broadcasters to transmit proprietary Conditional Access information in the transport stream in the form of Entitlement Management Messages (EMMs).</a:t>
            </a:r>
          </a:p>
          <a:p>
            <a:pPr>
              <a:buFont typeface="Wingdings" pitchFamily="2" charset="2"/>
              <a:buChar char="Ø"/>
            </a:pPr>
            <a:r>
              <a:rPr lang="en-US" sz="1800" dirty="0" smtClean="0">
                <a:latin typeface="Calibri" pitchFamily="34" charset="0"/>
                <a:cs typeface="Calibri" pitchFamily="34" charset="0"/>
              </a:rPr>
              <a:t>EMMs update the subscription options or pay-per-view rights for each subscriber or for groups of subscribers.</a:t>
            </a:r>
          </a:p>
          <a:p>
            <a:pPr>
              <a:buFont typeface="Wingdings" pitchFamily="2" charset="2"/>
              <a:buChar char="Ø"/>
            </a:pPr>
            <a:r>
              <a:rPr lang="en-US" sz="1800" dirty="0" smtClean="0">
                <a:latin typeface="Calibri" pitchFamily="34" charset="0"/>
                <a:cs typeface="Calibri" pitchFamily="34" charset="0"/>
              </a:rPr>
              <a:t>The Conditional Access Table (CAT) tells the decoder where to find EMMs in the transport stream by listing the PID value for the packets containing each EMM.</a:t>
            </a:r>
          </a:p>
          <a:p>
            <a:pPr>
              <a:buFont typeface="Wingdings" pitchFamily="2" charset="2"/>
              <a:buChar char="Ø"/>
            </a:pPr>
            <a:r>
              <a:rPr lang="en-US" sz="1800" dirty="0" smtClean="0">
                <a:latin typeface="Calibri" pitchFamily="34" charset="0"/>
                <a:cs typeface="Calibri" pitchFamily="34" charset="0"/>
              </a:rPr>
              <a:t>The CAT is always found on PID 0x0001.</a:t>
            </a:r>
          </a:p>
        </p:txBody>
      </p:sp>
      <p:pic>
        <p:nvPicPr>
          <p:cNvPr id="3074" name="Picture 2"/>
          <p:cNvPicPr>
            <a:picLocks noChangeAspect="1" noChangeArrowheads="1"/>
          </p:cNvPicPr>
          <p:nvPr/>
        </p:nvPicPr>
        <p:blipFill>
          <a:blip r:embed="rId3" cstate="print"/>
          <a:srcRect/>
          <a:stretch>
            <a:fillRect/>
          </a:stretch>
        </p:blipFill>
        <p:spPr bwMode="auto">
          <a:xfrm>
            <a:off x="2057400" y="4572000"/>
            <a:ext cx="44958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Network Information Table (NIT)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Network Information Table (NIT) provides information regarding a network on which various transport streams reside.</a:t>
            </a:r>
          </a:p>
          <a:p>
            <a:pPr>
              <a:buFont typeface="Wingdings" pitchFamily="2" charset="2"/>
              <a:buChar char="Ø"/>
            </a:pPr>
            <a:r>
              <a:rPr lang="en-US" sz="1800" dirty="0" smtClean="0">
                <a:latin typeface="Calibri" pitchFamily="34" charset="0"/>
                <a:cs typeface="Calibri" pitchFamily="34" charset="0"/>
              </a:rPr>
              <a:t>This table is specified, but not defined by MPEG-2.</a:t>
            </a:r>
          </a:p>
          <a:p>
            <a:pPr>
              <a:buFont typeface="Wingdings" pitchFamily="2" charset="2"/>
              <a:buChar char="Ø"/>
            </a:pPr>
            <a:r>
              <a:rPr lang="en-US" sz="1800" dirty="0" smtClean="0">
                <a:latin typeface="Calibri" pitchFamily="34" charset="0"/>
                <a:cs typeface="Calibri" pitchFamily="34" charset="0"/>
              </a:rPr>
              <a:t>It is defined by DVB.</a:t>
            </a:r>
          </a:p>
          <a:p>
            <a:pPr>
              <a:buFont typeface="Wingdings" pitchFamily="2" charset="2"/>
              <a:buChar char="Ø"/>
            </a:pPr>
            <a:r>
              <a:rPr lang="en-US" sz="1800" dirty="0" smtClean="0">
                <a:latin typeface="Calibri" pitchFamily="34" charset="0"/>
                <a:cs typeface="Calibri" pitchFamily="34" charset="0"/>
              </a:rPr>
              <a:t>The ATSC standard does not use this table.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Decoding with PSI Tables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The following steps outline the process followed by a decoder to display a certain program, in this case Program 1:</a:t>
            </a:r>
          </a:p>
          <a:p>
            <a:pPr marL="342900" indent="-342900">
              <a:buFont typeface="Wingdings" pitchFamily="2" charset="2"/>
              <a:buChar char="§"/>
            </a:pPr>
            <a:r>
              <a:rPr lang="en-US" sz="1800" dirty="0" smtClean="0">
                <a:latin typeface="Calibri" pitchFamily="34" charset="0"/>
                <a:cs typeface="Calibri" pitchFamily="34" charset="0"/>
              </a:rPr>
              <a:t>Create the PAT. To do this, extract the contents of packets with PID=0x0000 and build the PAT.</a:t>
            </a:r>
          </a:p>
          <a:p>
            <a:pPr marL="342900" indent="-342900">
              <a:buFont typeface="Wingdings" pitchFamily="2" charset="2"/>
              <a:buChar char="§"/>
            </a:pPr>
            <a:r>
              <a:rPr lang="en-US" sz="1800" dirty="0" smtClean="0">
                <a:latin typeface="Calibri" pitchFamily="34" charset="0"/>
                <a:cs typeface="Calibri" pitchFamily="34" charset="0"/>
              </a:rPr>
              <a:t>Read the PAT to identify the PID of the packets carrying the PMT for Program 1. The PAT shows the PMT PID for Program 1 is on PID=0x0065.</a:t>
            </a:r>
          </a:p>
          <a:p>
            <a:pPr marL="342900" indent="-342900">
              <a:buFont typeface="Wingdings" pitchFamily="2" charset="2"/>
              <a:buChar char="§"/>
            </a:pPr>
            <a:r>
              <a:rPr lang="en-US" sz="1800" dirty="0" smtClean="0">
                <a:latin typeface="Calibri" pitchFamily="34" charset="0"/>
                <a:cs typeface="Calibri" pitchFamily="34" charset="0"/>
              </a:rPr>
              <a:t>Extract the contents of the packets with PID=0x0065 and build the PMT.</a:t>
            </a:r>
          </a:p>
          <a:p>
            <a:pPr marL="342900" indent="-342900">
              <a:buFont typeface="Wingdings" pitchFamily="2" charset="2"/>
              <a:buChar char="§"/>
            </a:pPr>
            <a:r>
              <a:rPr lang="en-US" sz="1800" dirty="0" smtClean="0">
                <a:latin typeface="Calibri" pitchFamily="34" charset="0"/>
                <a:cs typeface="Calibri" pitchFamily="34" charset="0"/>
              </a:rPr>
              <a:t>Read the PMT for Program 1 to find the PIDs that identify the audio and video packets and PCR for Program 1. The PMT shows the video to be in packets with PID=0x0131, the German audio in packets with PID=0x0132 and the English in packets with PID=0x0133. In most cases, the PID for the video stream also carries the PCR.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Decoding with PSI Tables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
            </a:pPr>
            <a:r>
              <a:rPr lang="en-US" sz="1800" dirty="0" smtClean="0">
                <a:latin typeface="Calibri" pitchFamily="34" charset="0"/>
                <a:cs typeface="Calibri" pitchFamily="34" charset="0"/>
              </a:rPr>
              <a:t>In the PMT, find the ECM PID for Program 1. The PMT shows the ECM to be in packets with PID=0x0150.</a:t>
            </a:r>
          </a:p>
          <a:p>
            <a:pPr marL="342900" indent="-342900">
              <a:buFont typeface="Wingdings" pitchFamily="2" charset="2"/>
              <a:buChar char="§"/>
            </a:pPr>
            <a:r>
              <a:rPr lang="en-US" sz="1800" dirty="0" smtClean="0">
                <a:latin typeface="Calibri" pitchFamily="34" charset="0"/>
                <a:cs typeface="Calibri" pitchFamily="34" charset="0"/>
              </a:rPr>
              <a:t>Locate packets with PID=0x0150 and extract the ECM for Program 1.</a:t>
            </a:r>
          </a:p>
          <a:p>
            <a:pPr marL="342900" indent="-342900">
              <a:buFont typeface="Wingdings" pitchFamily="2" charset="2"/>
              <a:buChar char="§"/>
            </a:pPr>
            <a:r>
              <a:rPr lang="en-US" sz="1800" dirty="0" smtClean="0">
                <a:latin typeface="Calibri" pitchFamily="34" charset="0"/>
                <a:cs typeface="Calibri" pitchFamily="34" charset="0"/>
              </a:rPr>
              <a:t>Extract the video for Program 1 from packets with PID=0x0131.</a:t>
            </a:r>
          </a:p>
          <a:p>
            <a:pPr marL="342900" indent="-342900">
              <a:buFont typeface="Wingdings" pitchFamily="2" charset="2"/>
              <a:buChar char="§"/>
            </a:pPr>
            <a:r>
              <a:rPr lang="en-US" sz="1800" dirty="0" smtClean="0">
                <a:latin typeface="Calibri" pitchFamily="34" charset="0"/>
                <a:cs typeface="Calibri" pitchFamily="34" charset="0"/>
              </a:rPr>
              <a:t>If the user has selected the German sound track, locate and extract the audio track from packets with PID=0x0132. If the user has requested the English sound track, locate and extract the audio from packets on PID=0x0133.</a:t>
            </a:r>
          </a:p>
          <a:p>
            <a:pPr marL="342900" indent="-342900">
              <a:buFont typeface="Wingdings" pitchFamily="2" charset="2"/>
              <a:buChar char="§"/>
            </a:pPr>
            <a:r>
              <a:rPr lang="en-US" sz="1800" dirty="0" smtClean="0">
                <a:latin typeface="Calibri" pitchFamily="34" charset="0"/>
                <a:cs typeface="Calibri" pitchFamily="34" charset="0"/>
              </a:rPr>
              <a:t>Using the ECM on PID=0x0150, descramble the video and audio for Program 1.</a:t>
            </a:r>
          </a:p>
          <a:p>
            <a:pPr marL="342900" indent="-342900">
              <a:buFont typeface="Wingdings" pitchFamily="2" charset="2"/>
              <a:buChar char="§"/>
            </a:pPr>
            <a:r>
              <a:rPr lang="en-US" sz="1800" dirty="0" smtClean="0">
                <a:latin typeface="Calibri" pitchFamily="34" charset="0"/>
                <a:cs typeface="Calibri" pitchFamily="34" charset="0"/>
              </a:rPr>
              <a:t>Assemble the video and audio into PESs.</a:t>
            </a:r>
          </a:p>
          <a:p>
            <a:pPr marL="342900" indent="-342900">
              <a:buFont typeface="Wingdings" pitchFamily="2" charset="2"/>
              <a:buChar char="§"/>
            </a:pPr>
            <a:r>
              <a:rPr lang="en-US" sz="1800" dirty="0" smtClean="0">
                <a:latin typeface="Calibri" pitchFamily="34" charset="0"/>
                <a:cs typeface="Calibri" pitchFamily="34" charset="0"/>
              </a:rPr>
              <a:t>Use the DTS and PTS in the header of each PES packet to determine when to decode and present the packet’s contents to the viewer.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tantia" pitchFamily="18" charset="0"/>
              </a:rPr>
              <a:t>MPEG-2</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What the MPEG-2 standard does not regulate is the handling of multiple transport streams simultaneously. </a:t>
            </a:r>
          </a:p>
          <a:p>
            <a:pPr>
              <a:buFont typeface="Wingdings" pitchFamily="2" charset="2"/>
              <a:buChar char="Ø"/>
            </a:pPr>
            <a:r>
              <a:rPr lang="en-US" sz="1800" dirty="0" smtClean="0">
                <a:latin typeface="Calibri" pitchFamily="34" charset="0"/>
                <a:cs typeface="Calibri" pitchFamily="34" charset="0"/>
              </a:rPr>
              <a:t>Because a </a:t>
            </a:r>
            <a:r>
              <a:rPr lang="en-US" sz="1800" b="1" dirty="0" smtClean="0">
                <a:latin typeface="Calibri" pitchFamily="34" charset="0"/>
                <a:cs typeface="Calibri" pitchFamily="34" charset="0"/>
              </a:rPr>
              <a:t>set-top box, or Integrated Receiver Decoder (IRD), </a:t>
            </a:r>
            <a:r>
              <a:rPr lang="en-US" sz="1800" dirty="0" smtClean="0">
                <a:latin typeface="Calibri" pitchFamily="34" charset="0"/>
                <a:cs typeface="Calibri" pitchFamily="34" charset="0"/>
              </a:rPr>
              <a:t>operating in a live network environment must be able to manage several transport streams simultaneously, extensions to the MPEG-2 system layer were developed by </a:t>
            </a:r>
            <a:r>
              <a:rPr lang="en-US" sz="1800" b="1" dirty="0" smtClean="0">
                <a:latin typeface="Calibri" pitchFamily="34" charset="0"/>
                <a:cs typeface="Calibri" pitchFamily="34" charset="0"/>
              </a:rPr>
              <a:t>Digital Video Broadcasting (DVB) and Advanced Television Systems Committee (ATSC).</a:t>
            </a:r>
          </a:p>
          <a:p>
            <a:pPr>
              <a:buFont typeface="Wingdings" pitchFamily="2" charset="2"/>
              <a:buChar char="Ø"/>
            </a:pPr>
            <a:r>
              <a:rPr lang="en-US" sz="1800" b="1" dirty="0" smtClean="0">
                <a:latin typeface="Calibri" pitchFamily="34" charset="0"/>
                <a:cs typeface="Calibri" pitchFamily="34" charset="0"/>
              </a:rPr>
              <a:t>MPEG-3 </a:t>
            </a:r>
            <a:r>
              <a:rPr lang="en-US" sz="1800" dirty="0" smtClean="0">
                <a:latin typeface="Calibri" pitchFamily="34" charset="0"/>
                <a:cs typeface="Calibri" pitchFamily="34" charset="0"/>
              </a:rPr>
              <a:t>deals with standardizing scalable and multi-resolution compression and was intended for HDTV compression but was found to be redundant and was merged with MPEG-2, as a result there is no MPEG-3 standard.</a:t>
            </a:r>
          </a:p>
          <a:p>
            <a:pPr>
              <a:buFont typeface="Wingdings" pitchFamily="2" charset="2"/>
              <a:buChar char="Ø"/>
            </a:pPr>
            <a:r>
              <a:rPr lang="en-US" sz="1800" dirty="0" smtClean="0">
                <a:latin typeface="Calibri" pitchFamily="34" charset="0"/>
                <a:cs typeface="Calibri" pitchFamily="34" charset="0"/>
              </a:rPr>
              <a:t>MPEG-3 is not to be confused with MP3, which is MPEG-1 Audio Layer III</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MPEG-2 PSI Tables Structure</a:t>
            </a:r>
            <a:endParaRPr lang="en-US" sz="3200" dirty="0"/>
          </a:p>
        </p:txBody>
      </p:sp>
      <p:sp>
        <p:nvSpPr>
          <p:cNvPr id="3" name="Content Placeholder 2"/>
          <p:cNvSpPr>
            <a:spLocks noGrp="1"/>
          </p:cNvSpPr>
          <p:nvPr>
            <p:ph sz="quarter" idx="1"/>
          </p:nvPr>
        </p:nvSpPr>
        <p:spPr>
          <a:xfrm>
            <a:off x="2590800" y="2209800"/>
            <a:ext cx="3048000" cy="3276600"/>
          </a:xfrm>
        </p:spPr>
        <p:txBody>
          <a:bodyPr>
            <a:normAutofit/>
          </a:bodyPr>
          <a:lstStyle/>
          <a:p>
            <a:pPr>
              <a:buNone/>
            </a:pPr>
            <a:endParaRPr lang="en-US" sz="1800" dirty="0" smtClean="0">
              <a:latin typeface="Calibri" pitchFamily="34" charset="0"/>
              <a:cs typeface="Calibri" pitchFamily="34" charset="0"/>
            </a:endParaRPr>
          </a:p>
        </p:txBody>
      </p:sp>
      <p:pic>
        <p:nvPicPr>
          <p:cNvPr id="4" name="Picture 4"/>
          <p:cNvPicPr>
            <a:picLocks noChangeAspect="1" noChangeArrowheads="1"/>
          </p:cNvPicPr>
          <p:nvPr/>
        </p:nvPicPr>
        <p:blipFill>
          <a:blip r:embed="rId3" cstate="print"/>
          <a:srcRect/>
          <a:stretch>
            <a:fillRect/>
          </a:stretch>
        </p:blipFill>
        <p:spPr>
          <a:xfrm>
            <a:off x="152400" y="1600200"/>
            <a:ext cx="8839200" cy="5181600"/>
          </a:xfrm>
          <a:prstGeom prst="rect">
            <a:avLst/>
          </a:prstGeom>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Digital Video Broadcasting (DVB)</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While MPEG-2 PSI tables enable the decoder to decipher the programs on a single transport stream, they do not provide enough information to support the numerous programs and services available on an entire network of transport streams.</a:t>
            </a:r>
          </a:p>
          <a:p>
            <a:pPr marL="342900" indent="-342900">
              <a:buFont typeface="Wingdings" pitchFamily="2" charset="2"/>
              <a:buChar char="Ø"/>
            </a:pPr>
            <a:r>
              <a:rPr lang="en-US" sz="1800" dirty="0" smtClean="0">
                <a:latin typeface="Calibri" pitchFamily="34" charset="0"/>
                <a:cs typeface="Calibri" pitchFamily="34" charset="0"/>
              </a:rPr>
              <a:t>The Digital Video Broadcast (DVB) standard defines a set of tables, called </a:t>
            </a:r>
            <a:r>
              <a:rPr lang="en-US" sz="1800" b="1" dirty="0" smtClean="0">
                <a:latin typeface="Calibri" pitchFamily="34" charset="0"/>
                <a:cs typeface="Calibri" pitchFamily="34" charset="0"/>
              </a:rPr>
              <a:t>Service Information (SI)</a:t>
            </a:r>
            <a:r>
              <a:rPr lang="en-US" sz="1800" dirty="0" smtClean="0">
                <a:latin typeface="Calibri" pitchFamily="34" charset="0"/>
                <a:cs typeface="Calibri" pitchFamily="34" charset="0"/>
              </a:rPr>
              <a:t> tables that extend the capabilities of the MPEG-2 system layer such that a decoder can receive and decode any number of programs and services across a network of transport streams.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onstantia" pitchFamily="18" charset="0"/>
              </a:rPr>
              <a:t>DVB History</a:t>
            </a:r>
            <a:endParaRPr lang="en-US" sz="40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DVB project began in September 1993 when public and private television organizations from across Europe signed an agreement to work together for the creation of a digital broadcasting standard.</a:t>
            </a:r>
          </a:p>
          <a:p>
            <a:pPr marL="342900" indent="-342900">
              <a:buFont typeface="Wingdings" pitchFamily="2" charset="2"/>
              <a:buChar char="Ø"/>
            </a:pPr>
            <a:r>
              <a:rPr lang="en-US" sz="1800" dirty="0" smtClean="0">
                <a:latin typeface="Calibri" pitchFamily="34" charset="0"/>
                <a:cs typeface="Calibri" pitchFamily="34" charset="0"/>
              </a:rPr>
              <a:t>The organization developed international standards for satellite, cable and terrestrial transport.</a:t>
            </a:r>
          </a:p>
          <a:p>
            <a:pPr marL="342900" indent="-342900">
              <a:buFont typeface="Wingdings" pitchFamily="2" charset="2"/>
              <a:buChar char="Ø"/>
            </a:pPr>
            <a:r>
              <a:rPr lang="en-US" sz="1800" dirty="0" smtClean="0">
                <a:latin typeface="Calibri" pitchFamily="34" charset="0"/>
                <a:cs typeface="Calibri" pitchFamily="34" charset="0"/>
              </a:rPr>
              <a:t>The project now includes over 290 participants in more than 35 nations worldwide.</a:t>
            </a:r>
          </a:p>
          <a:p>
            <a:pPr marL="342900" indent="-342900">
              <a:buFont typeface="Wingdings" pitchFamily="2" charset="2"/>
              <a:buChar char="Ø"/>
            </a:pPr>
            <a:r>
              <a:rPr lang="en-US" sz="1800" dirty="0" smtClean="0">
                <a:latin typeface="Calibri" pitchFamily="34" charset="0"/>
                <a:cs typeface="Calibri" pitchFamily="34" charset="0"/>
              </a:rPr>
              <a:t>MPEG-2 video compression standard and transport mechanism is same for DVB.</a:t>
            </a:r>
          </a:p>
          <a:p>
            <a:pPr marL="342900" indent="-342900">
              <a:buFont typeface="Wingdings" pitchFamily="2" charset="2"/>
              <a:buChar char="Ø"/>
            </a:pPr>
            <a:r>
              <a:rPr lang="en-US" sz="1800" dirty="0" smtClean="0">
                <a:latin typeface="Calibri" pitchFamily="34" charset="0"/>
                <a:cs typeface="Calibri" pitchFamily="34" charset="0"/>
              </a:rPr>
              <a:t>Audio compression standards uses MPEG-1 &amp; 2 or Dolby AC3 audio.</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onstantia" pitchFamily="18" charset="0"/>
              </a:rPr>
              <a:t>DVB SI Tables</a:t>
            </a:r>
            <a:endParaRPr lang="en-US" sz="40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DVB Service Information (SI) tables give service providers the tools necessary to offer programs and services across a large network of transport streams.</a:t>
            </a:r>
          </a:p>
          <a:p>
            <a:pPr marL="342900" indent="-342900">
              <a:buFont typeface="Wingdings" pitchFamily="2" charset="2"/>
              <a:buChar char="Ø"/>
            </a:pPr>
            <a:r>
              <a:rPr lang="en-US" sz="1800" dirty="0" smtClean="0">
                <a:latin typeface="Calibri" pitchFamily="34" charset="0"/>
                <a:cs typeface="Calibri" pitchFamily="34" charset="0"/>
              </a:rPr>
              <a:t>These tables are added to the MPEG-2 transport stream during encoding or multiplexing.</a:t>
            </a:r>
          </a:p>
          <a:p>
            <a:pPr marL="342900" indent="-342900">
              <a:buFont typeface="Wingdings" pitchFamily="2" charset="2"/>
              <a:buChar char="Ø"/>
            </a:pPr>
            <a:r>
              <a:rPr lang="en-US" sz="1800" dirty="0" smtClean="0">
                <a:latin typeface="Calibri" pitchFamily="34" charset="0"/>
                <a:cs typeface="Calibri" pitchFamily="34" charset="0"/>
              </a:rPr>
              <a:t>They work together with MPEG-2 PSI tables to give the decoder access to all available programming across an entire network.</a:t>
            </a:r>
          </a:p>
          <a:p>
            <a:pPr marL="342900" indent="-342900">
              <a:buFont typeface="Wingdings" pitchFamily="2" charset="2"/>
              <a:buChar char="Ø"/>
            </a:pPr>
            <a:r>
              <a:rPr lang="en-US" sz="1800" dirty="0" smtClean="0">
                <a:latin typeface="Calibri" pitchFamily="34" charset="0"/>
                <a:cs typeface="Calibri" pitchFamily="34" charset="0"/>
              </a:rPr>
              <a:t>SI tables also provides information for the </a:t>
            </a:r>
            <a:r>
              <a:rPr lang="en-US" sz="1800" b="1" dirty="0" smtClean="0">
                <a:latin typeface="Calibri" pitchFamily="34" charset="0"/>
                <a:cs typeface="Calibri" pitchFamily="34" charset="0"/>
              </a:rPr>
              <a:t>Electronic Program Guide (EPG)</a:t>
            </a:r>
            <a:r>
              <a:rPr lang="en-US" sz="1800" dirty="0" smtClean="0">
                <a:latin typeface="Calibri" pitchFamily="34" charset="0"/>
                <a:cs typeface="Calibri" pitchFamily="34" charset="0"/>
              </a:rPr>
              <a:t>, which shows viewers a description of all current and upcoming events, along with their start time and duration.</a:t>
            </a:r>
          </a:p>
          <a:p>
            <a:pPr marL="342900" indent="-342900">
              <a:buFont typeface="Wingdings" pitchFamily="2" charset="2"/>
              <a:buChar char="Ø"/>
            </a:pPr>
            <a:r>
              <a:rPr lang="en-US" sz="1800" dirty="0" smtClean="0">
                <a:latin typeface="Calibri" pitchFamily="34" charset="0"/>
                <a:cs typeface="Calibri" pitchFamily="34" charset="0"/>
              </a:rPr>
              <a:t>Like all other packets in the transport stream, those that contain SI tables are identified by PID number.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onstantia" pitchFamily="18" charset="0"/>
              </a:rPr>
              <a:t>DVB SI Tables</a:t>
            </a:r>
            <a:endParaRPr lang="en-US" sz="4000" dirty="0"/>
          </a:p>
        </p:txBody>
      </p:sp>
      <p:sp>
        <p:nvSpPr>
          <p:cNvPr id="3" name="Content Placeholder 2"/>
          <p:cNvSpPr>
            <a:spLocks noGrp="1"/>
          </p:cNvSpPr>
          <p:nvPr>
            <p:ph sz="quarter" idx="1"/>
          </p:nvPr>
        </p:nvSpPr>
        <p:spPr>
          <a:xfrm>
            <a:off x="612648" y="1219200"/>
            <a:ext cx="8153400" cy="4495800"/>
          </a:xfrm>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following table gives a basic overview of the SI tables.</a:t>
            </a:r>
          </a:p>
        </p:txBody>
      </p:sp>
      <p:pic>
        <p:nvPicPr>
          <p:cNvPr id="1026" name="Picture 2"/>
          <p:cNvPicPr>
            <a:picLocks noChangeAspect="1" noChangeArrowheads="1"/>
          </p:cNvPicPr>
          <p:nvPr/>
        </p:nvPicPr>
        <p:blipFill>
          <a:blip r:embed="rId3" cstate="print"/>
          <a:srcRect/>
          <a:stretch>
            <a:fillRect/>
          </a:stretch>
        </p:blipFill>
        <p:spPr bwMode="auto">
          <a:xfrm>
            <a:off x="685800" y="2019300"/>
            <a:ext cx="7772400"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Time and Date Table (TDT)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Time and Date Table (TDT) provides the present UTC date and time, which can be adjusted according to time zone and presented on the screen for the viewer.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Network Information Table (NIT)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Network Information Table (NIT) contains network characteristics and shows the physical organization of the transport streams carried on the network.</a:t>
            </a:r>
          </a:p>
          <a:p>
            <a:pPr marL="342900" indent="-342900">
              <a:buFont typeface="Wingdings" pitchFamily="2" charset="2"/>
              <a:buChar char="Ø"/>
            </a:pPr>
            <a:r>
              <a:rPr lang="en-US" sz="1800" dirty="0" smtClean="0">
                <a:latin typeface="Calibri" pitchFamily="34" charset="0"/>
                <a:cs typeface="Calibri" pitchFamily="34" charset="0"/>
              </a:rPr>
              <a:t>The decoder uses the tuning parameters provided in this table to change the channels at the viewer’s request when the desired program is not on the current transport stream.</a:t>
            </a:r>
          </a:p>
          <a:p>
            <a:pPr marL="342900" indent="-342900">
              <a:buFont typeface="Wingdings" pitchFamily="2" charset="2"/>
              <a:buChar char="Ø"/>
            </a:pPr>
            <a:r>
              <a:rPr lang="en-US" sz="1800" dirty="0" smtClean="0">
                <a:latin typeface="Calibri" pitchFamily="34" charset="0"/>
                <a:cs typeface="Calibri" pitchFamily="34" charset="0"/>
              </a:rPr>
              <a:t>Tuning parameters are specific to the type of transmission assigned to the network, whether it be terrestrial, cable or satellite.</a:t>
            </a:r>
          </a:p>
        </p:txBody>
      </p:sp>
      <p:pic>
        <p:nvPicPr>
          <p:cNvPr id="2050" name="Picture 2"/>
          <p:cNvPicPr>
            <a:picLocks noChangeAspect="1" noChangeArrowheads="1"/>
          </p:cNvPicPr>
          <p:nvPr/>
        </p:nvPicPr>
        <p:blipFill>
          <a:blip r:embed="rId3" cstate="print"/>
          <a:srcRect/>
          <a:stretch>
            <a:fillRect/>
          </a:stretch>
        </p:blipFill>
        <p:spPr bwMode="auto">
          <a:xfrm>
            <a:off x="1676400" y="4333875"/>
            <a:ext cx="5867400"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Service Description Table (SDT)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Service Description Table (SDT) defines the services available on the network and gives the name of the service provider.</a:t>
            </a:r>
          </a:p>
          <a:p>
            <a:pPr marL="342900" indent="-342900">
              <a:buFont typeface="Wingdings" pitchFamily="2" charset="2"/>
              <a:buChar char="Ø"/>
            </a:pPr>
            <a:r>
              <a:rPr lang="en-US" sz="1800" dirty="0" smtClean="0">
                <a:latin typeface="Calibri" pitchFamily="34" charset="0"/>
                <a:cs typeface="Calibri" pitchFamily="34" charset="0"/>
              </a:rPr>
              <a:t>A service is a sequence of events that can be broadcast as part of a schedule.</a:t>
            </a:r>
          </a:p>
          <a:p>
            <a:pPr marL="342900" indent="-342900">
              <a:buFont typeface="Wingdings" pitchFamily="2" charset="2"/>
              <a:buChar char="Ø"/>
            </a:pPr>
            <a:r>
              <a:rPr lang="en-US" sz="1800" dirty="0" smtClean="0">
                <a:latin typeface="Calibri" pitchFamily="34" charset="0"/>
                <a:cs typeface="Calibri" pitchFamily="34" charset="0"/>
              </a:rPr>
              <a:t>Two types of SDTs, “Actual” and “Other”, are required by DVB.	</a:t>
            </a:r>
          </a:p>
          <a:p>
            <a:pPr marL="342900" indent="-342900">
              <a:buFont typeface="Wingdings" pitchFamily="2" charset="2"/>
              <a:buChar char="Ø"/>
            </a:pPr>
            <a:r>
              <a:rPr lang="en-US" sz="1800" dirty="0" smtClean="0">
                <a:latin typeface="Calibri" pitchFamily="34" charset="0"/>
                <a:cs typeface="Calibri" pitchFamily="34" charset="0"/>
              </a:rPr>
              <a:t>The SDT Actual describes the services available on the transport stream currently being accessed by the viewer. </a:t>
            </a:r>
          </a:p>
          <a:p>
            <a:pPr marL="342900" indent="-342900">
              <a:buFont typeface="Wingdings" pitchFamily="2" charset="2"/>
              <a:buChar char="Ø"/>
            </a:pPr>
            <a:r>
              <a:rPr lang="en-US" sz="1800" dirty="0" smtClean="0">
                <a:latin typeface="Calibri" pitchFamily="34" charset="0"/>
                <a:cs typeface="Calibri" pitchFamily="34" charset="0"/>
              </a:rPr>
              <a:t>The SDT Other describes services available on all other transport streams in the network.</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Service Description Table (SDT)</a:t>
            </a:r>
            <a:endParaRPr lang="en-US" sz="3200" dirty="0"/>
          </a:p>
        </p:txBody>
      </p:sp>
      <p:sp>
        <p:nvSpPr>
          <p:cNvPr id="3" name="Content Placeholder 2"/>
          <p:cNvSpPr>
            <a:spLocks noGrp="1"/>
          </p:cNvSpPr>
          <p:nvPr>
            <p:ph sz="quarter" idx="1"/>
          </p:nvPr>
        </p:nvSpPr>
        <p:spPr>
          <a:xfrm>
            <a:off x="3505200" y="3048000"/>
            <a:ext cx="1828800" cy="2057400"/>
          </a:xfrm>
        </p:spPr>
        <p:txBody>
          <a:bodyPr>
            <a:normAutofit/>
          </a:bodyPr>
          <a:lstStyle/>
          <a:p>
            <a:pPr>
              <a:buNone/>
            </a:pPr>
            <a:endParaRPr lang="en-US" sz="1800" dirty="0" smtClean="0">
              <a:latin typeface="Calibri" pitchFamily="34" charset="0"/>
              <a:cs typeface="Calibri"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990600" y="2057400"/>
            <a:ext cx="67818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Event Information Table (EIT)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Event Information Table (EIT) defines all the events in the network, including their description, start time and duration.</a:t>
            </a:r>
          </a:p>
          <a:p>
            <a:pPr marL="342900" indent="-342900">
              <a:buFont typeface="Wingdings" pitchFamily="2" charset="2"/>
              <a:buChar char="Ø"/>
            </a:pPr>
            <a:r>
              <a:rPr lang="en-US" sz="1800" dirty="0" smtClean="0">
                <a:latin typeface="Calibri" pitchFamily="34" charset="0"/>
                <a:cs typeface="Calibri" pitchFamily="34" charset="0"/>
              </a:rPr>
              <a:t>According to MPEG an event is a collection of elementary streams with a common time base set to start and end at the same time.</a:t>
            </a:r>
          </a:p>
          <a:p>
            <a:pPr marL="342900" indent="-342900">
              <a:buFont typeface="Wingdings" pitchFamily="2" charset="2"/>
              <a:buChar char="Ø"/>
            </a:pPr>
            <a:r>
              <a:rPr lang="en-US" sz="1800" dirty="0" smtClean="0">
                <a:latin typeface="Calibri" pitchFamily="34" charset="0"/>
                <a:cs typeface="Calibri" pitchFamily="34" charset="0"/>
              </a:rPr>
              <a:t>We often refer to events as “TV programs”.</a:t>
            </a:r>
          </a:p>
          <a:p>
            <a:pPr marL="342900" indent="-342900">
              <a:buFont typeface="Wingdings" pitchFamily="2" charset="2"/>
              <a:buChar char="Ø"/>
            </a:pPr>
            <a:r>
              <a:rPr lang="en-US" sz="1800" dirty="0" smtClean="0">
                <a:latin typeface="Calibri" pitchFamily="34" charset="0"/>
                <a:cs typeface="Calibri" pitchFamily="34" charset="0"/>
              </a:rPr>
              <a:t>Three different types of EITs can be transmitted simultaneously: the EIT Present, the EIT Following and the EIT Schedule.</a:t>
            </a:r>
          </a:p>
          <a:p>
            <a:pPr marL="342900" indent="-342900">
              <a:buFont typeface="Wingdings" pitchFamily="2" charset="2"/>
              <a:buChar char="Ø"/>
            </a:pPr>
            <a:r>
              <a:rPr lang="en-US" sz="1800" dirty="0" smtClean="0">
                <a:latin typeface="Calibri" pitchFamily="34" charset="0"/>
                <a:cs typeface="Calibri" pitchFamily="34" charset="0"/>
              </a:rPr>
              <a:t>The </a:t>
            </a:r>
            <a:r>
              <a:rPr lang="en-US" sz="1800" b="1" dirty="0" smtClean="0">
                <a:latin typeface="Calibri" pitchFamily="34" charset="0"/>
                <a:cs typeface="Calibri" pitchFamily="34" charset="0"/>
              </a:rPr>
              <a:t>EIT Present </a:t>
            </a:r>
            <a:r>
              <a:rPr lang="en-US" sz="1800" dirty="0" smtClean="0">
                <a:latin typeface="Calibri" pitchFamily="34" charset="0"/>
                <a:cs typeface="Calibri" pitchFamily="34" charset="0"/>
              </a:rPr>
              <a:t>describes the events currently being broadcast on the transport stream being accessed by the viewer.</a:t>
            </a:r>
          </a:p>
          <a:p>
            <a:pPr marL="342900" indent="-342900">
              <a:buFont typeface="Wingdings" pitchFamily="2" charset="2"/>
              <a:buChar char="Ø"/>
            </a:pPr>
            <a:r>
              <a:rPr lang="en-US" sz="1800" dirty="0" smtClean="0">
                <a:latin typeface="Calibri" pitchFamily="34" charset="0"/>
                <a:cs typeface="Calibri" pitchFamily="34" charset="0"/>
              </a:rPr>
              <a:t>The </a:t>
            </a:r>
            <a:r>
              <a:rPr lang="en-US" sz="1800" b="1" dirty="0" smtClean="0">
                <a:latin typeface="Calibri" pitchFamily="34" charset="0"/>
                <a:cs typeface="Calibri" pitchFamily="34" charset="0"/>
              </a:rPr>
              <a:t>EIT Following</a:t>
            </a:r>
            <a:r>
              <a:rPr lang="en-US" sz="1800" dirty="0" smtClean="0">
                <a:latin typeface="Calibri" pitchFamily="34" charset="0"/>
                <a:cs typeface="Calibri" pitchFamily="34" charset="0"/>
              </a:rPr>
              <a:t> provides information about the next events to be broadcast on the same transport stream.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tantia" pitchFamily="18" charset="0"/>
              </a:rPr>
              <a:t>MPEG-4</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MPEG-4 represents the latest breakthrough in audiovisual coding.</a:t>
            </a:r>
          </a:p>
          <a:p>
            <a:pPr>
              <a:buFont typeface="Wingdings" pitchFamily="2" charset="2"/>
              <a:buChar char="Ø"/>
            </a:pPr>
            <a:r>
              <a:rPr lang="en-US" sz="1800" dirty="0" smtClean="0">
                <a:latin typeface="Calibri" pitchFamily="34" charset="0"/>
                <a:cs typeface="Calibri" pitchFamily="34" charset="0"/>
              </a:rPr>
              <a:t>It allows for simultaneous coding of synthetic and natural objects and sound, giving service providers more options for creating games and other multimedia applications.</a:t>
            </a:r>
          </a:p>
          <a:p>
            <a:pPr>
              <a:buFont typeface="Wingdings" pitchFamily="2" charset="2"/>
              <a:buChar char="Ø"/>
            </a:pPr>
            <a:r>
              <a:rPr lang="en-US" sz="1800" dirty="0" smtClean="0">
                <a:latin typeface="Calibri" pitchFamily="34" charset="0"/>
                <a:cs typeface="Calibri" pitchFamily="34" charset="0"/>
              </a:rPr>
              <a:t>It extends interactive possibilities by allowing the user to manipulate things like views and the viewing perspective.</a:t>
            </a:r>
          </a:p>
          <a:p>
            <a:pPr>
              <a:buFont typeface="Wingdings" pitchFamily="2" charset="2"/>
              <a:buChar char="Ø"/>
            </a:pPr>
            <a:r>
              <a:rPr lang="en-US" sz="1800" dirty="0" smtClean="0">
                <a:latin typeface="Calibri" pitchFamily="34" charset="0"/>
                <a:cs typeface="Calibri" pitchFamily="34" charset="0"/>
              </a:rPr>
              <a:t>MPEG-4 supports the application of different compression routines to different parts of a frame, resulting in considerable processing efficiency and allowing for the coding of arbitrarily shaped objects, instead of the standard rectangular   video frame.</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Event Information Table (EIT)</a:t>
            </a:r>
            <a:endParaRPr lang="en-US" sz="3200" dirty="0"/>
          </a:p>
        </p:txBody>
      </p:sp>
      <p:sp>
        <p:nvSpPr>
          <p:cNvPr id="3" name="Content Placeholder 2"/>
          <p:cNvSpPr>
            <a:spLocks noGrp="1"/>
          </p:cNvSpPr>
          <p:nvPr>
            <p:ph sz="quarter" idx="1"/>
          </p:nvPr>
        </p:nvSpPr>
        <p:spPr>
          <a:xfrm>
            <a:off x="612648" y="1371600"/>
            <a:ext cx="8153400" cy="4495800"/>
          </a:xfrm>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a:t>
            </a:r>
            <a:r>
              <a:rPr lang="en-US" sz="1800" b="1" dirty="0" smtClean="0">
                <a:latin typeface="Calibri" pitchFamily="34" charset="0"/>
                <a:cs typeface="Calibri" pitchFamily="34" charset="0"/>
              </a:rPr>
              <a:t>EIT Schedule</a:t>
            </a:r>
            <a:r>
              <a:rPr lang="en-US" sz="1800" dirty="0" smtClean="0">
                <a:latin typeface="Calibri" pitchFamily="34" charset="0"/>
                <a:cs typeface="Calibri" pitchFamily="34" charset="0"/>
              </a:rPr>
              <a:t> lists all events available on the network for anywhere from the next few hours to the next few days, depending on the service provider’s implementation. It provides the main source of information for the EPG.</a:t>
            </a:r>
          </a:p>
        </p:txBody>
      </p:sp>
      <p:pic>
        <p:nvPicPr>
          <p:cNvPr id="5122" name="Picture 2"/>
          <p:cNvPicPr>
            <a:picLocks noChangeAspect="1" noChangeArrowheads="1"/>
          </p:cNvPicPr>
          <p:nvPr/>
        </p:nvPicPr>
        <p:blipFill>
          <a:blip r:embed="rId3" cstate="print"/>
          <a:srcRect/>
          <a:stretch>
            <a:fillRect/>
          </a:stretch>
        </p:blipFill>
        <p:spPr bwMode="auto">
          <a:xfrm>
            <a:off x="990600" y="2647950"/>
            <a:ext cx="731520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Optional DVB SI Tables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Four optional DVB SI tables can also be included in the stream. They are:</a:t>
            </a:r>
          </a:p>
          <a:p>
            <a:pPr marL="342900" indent="-342900">
              <a:buFont typeface="Wingdings" pitchFamily="2" charset="2"/>
              <a:buChar char="Ø"/>
            </a:pPr>
            <a:r>
              <a:rPr lang="en-US" sz="1800" b="1" dirty="0" smtClean="0">
                <a:latin typeface="Calibri" pitchFamily="34" charset="0"/>
                <a:cs typeface="Calibri" pitchFamily="34" charset="0"/>
              </a:rPr>
              <a:t>Bouquet Association Table (BAT) </a:t>
            </a:r>
            <a:r>
              <a:rPr lang="en-US" sz="1800" dirty="0" smtClean="0">
                <a:latin typeface="Calibri" pitchFamily="34" charset="0"/>
                <a:cs typeface="Calibri" pitchFamily="34" charset="0"/>
              </a:rPr>
              <a:t>– A Bouquet is a commercial offering or group of services that can be purchased as a single product. The BAT describes the services available in a given Bouquet.</a:t>
            </a:r>
          </a:p>
          <a:p>
            <a:pPr marL="342900" indent="-342900">
              <a:buFont typeface="Wingdings" pitchFamily="2" charset="2"/>
              <a:buChar char="Ø"/>
            </a:pPr>
            <a:r>
              <a:rPr lang="en-US" sz="1800" b="1" dirty="0" smtClean="0">
                <a:latin typeface="Calibri" pitchFamily="34" charset="0"/>
                <a:cs typeface="Calibri" pitchFamily="34" charset="0"/>
              </a:rPr>
              <a:t>Running Status Table (RST)</a:t>
            </a:r>
            <a:r>
              <a:rPr lang="en-US" sz="1800" dirty="0" smtClean="0">
                <a:latin typeface="Calibri" pitchFamily="34" charset="0"/>
                <a:cs typeface="Calibri" pitchFamily="34" charset="0"/>
              </a:rPr>
              <a:t> – This table carries information used to update the timing status of events in the system when scheduling changes occur. This saves broadcasters from having to retransmit an entire table when only a portion of the content changes.</a:t>
            </a:r>
          </a:p>
          <a:p>
            <a:pPr marL="342900" indent="-342900">
              <a:buFont typeface="Wingdings" pitchFamily="2" charset="2"/>
              <a:buChar char="Ø"/>
            </a:pPr>
            <a:r>
              <a:rPr lang="en-US" sz="1800" b="1" dirty="0" smtClean="0">
                <a:latin typeface="Calibri" pitchFamily="34" charset="0"/>
                <a:cs typeface="Calibri" pitchFamily="34" charset="0"/>
              </a:rPr>
              <a:t>Timing Offset Table (TOT)</a:t>
            </a:r>
            <a:r>
              <a:rPr lang="en-US" sz="1800" dirty="0" smtClean="0">
                <a:latin typeface="Calibri" pitchFamily="34" charset="0"/>
                <a:cs typeface="Calibri" pitchFamily="34" charset="0"/>
              </a:rPr>
              <a:t> – This table contains the UTC time and date, along with the local time offset.</a:t>
            </a:r>
          </a:p>
          <a:p>
            <a:pPr marL="342900" indent="-342900">
              <a:buFont typeface="Wingdings" pitchFamily="2" charset="2"/>
              <a:buChar char="Ø"/>
            </a:pPr>
            <a:r>
              <a:rPr lang="en-US" sz="1800" b="1" dirty="0" smtClean="0">
                <a:latin typeface="Calibri" pitchFamily="34" charset="0"/>
                <a:cs typeface="Calibri" pitchFamily="34" charset="0"/>
              </a:rPr>
              <a:t>Stuffing Table (ST)</a:t>
            </a:r>
            <a:r>
              <a:rPr lang="en-US" sz="1800" dirty="0" smtClean="0">
                <a:latin typeface="Calibri" pitchFamily="34" charset="0"/>
                <a:cs typeface="Calibri" pitchFamily="34" charset="0"/>
              </a:rPr>
              <a:t> – This table invalidates the remaining sections in a table when one section has been overwritten. This maintains the integrity of the section_number field.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SI Tables in a DVB System</a:t>
            </a:r>
            <a:endParaRPr lang="en-US" sz="3200" dirty="0"/>
          </a:p>
        </p:txBody>
      </p:sp>
      <p:sp>
        <p:nvSpPr>
          <p:cNvPr id="3" name="Content Placeholder 2"/>
          <p:cNvSpPr>
            <a:spLocks noGrp="1"/>
          </p:cNvSpPr>
          <p:nvPr>
            <p:ph sz="quarter" idx="1"/>
          </p:nvPr>
        </p:nvSpPr>
        <p:spPr>
          <a:xfrm>
            <a:off x="3581400" y="3200400"/>
            <a:ext cx="2438400" cy="762000"/>
          </a:xfrm>
        </p:spPr>
        <p:txBody>
          <a:bodyPr>
            <a:normAutofit/>
          </a:bodyPr>
          <a:lstStyle/>
          <a:p>
            <a:pPr>
              <a:buNone/>
            </a:pPr>
            <a:endParaRPr lang="en-US" sz="1800" dirty="0" smtClean="0">
              <a:latin typeface="Calibri" pitchFamily="34" charset="0"/>
              <a:cs typeface="Calibri"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533400" y="1752600"/>
            <a:ext cx="82296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Advanced Television Systems Committee</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Like the DVB specification, the Advanced Television Systems Committee (ATSC) standard expands the MPEG-2 system layer to support the simultaneous transmission of multiple transport streams in a broadcast network.</a:t>
            </a:r>
          </a:p>
          <a:p>
            <a:pPr marL="342900" indent="-342900">
              <a:buFont typeface="Wingdings" pitchFamily="2" charset="2"/>
              <a:buChar char="Ø"/>
            </a:pPr>
            <a:r>
              <a:rPr lang="en-US" sz="1800" dirty="0" smtClean="0">
                <a:latin typeface="Calibri" pitchFamily="34" charset="0"/>
                <a:cs typeface="Calibri" pitchFamily="34" charset="0"/>
              </a:rPr>
              <a:t>As we mentioned previously, the MPEG-2 system layer only enables a decoder to locate the programs and services available on a single transport stream.</a:t>
            </a:r>
          </a:p>
          <a:p>
            <a:pPr marL="342900" indent="-342900">
              <a:buFont typeface="Wingdings" pitchFamily="2" charset="2"/>
              <a:buChar char="Ø"/>
            </a:pPr>
            <a:r>
              <a:rPr lang="en-US" sz="1800" dirty="0" smtClean="0">
                <a:latin typeface="Calibri" pitchFamily="34" charset="0"/>
                <a:cs typeface="Calibri" pitchFamily="34" charset="0"/>
              </a:rPr>
              <a:t>To broaden this capacity the ATSC defined its own set of tables called </a:t>
            </a:r>
            <a:r>
              <a:rPr lang="en-US" sz="1800" b="1" dirty="0" smtClean="0">
                <a:latin typeface="Calibri" pitchFamily="34" charset="0"/>
                <a:cs typeface="Calibri" pitchFamily="34" charset="0"/>
              </a:rPr>
              <a:t>Program and System Information Protocol (PSIP)</a:t>
            </a:r>
            <a:r>
              <a:rPr lang="en-US" sz="1800" dirty="0" smtClean="0">
                <a:latin typeface="Calibri" pitchFamily="34" charset="0"/>
                <a:cs typeface="Calibri" pitchFamily="34" charset="0"/>
              </a:rPr>
              <a:t> tables.</a:t>
            </a:r>
          </a:p>
          <a:p>
            <a:pPr marL="342900" indent="-342900">
              <a:buFont typeface="Wingdings" pitchFamily="2" charset="2"/>
              <a:buChar char="Ø"/>
            </a:pPr>
            <a:r>
              <a:rPr lang="en-US" sz="1800" dirty="0" smtClean="0">
                <a:latin typeface="Calibri" pitchFamily="34" charset="0"/>
                <a:cs typeface="Calibri" pitchFamily="34" charset="0"/>
              </a:rPr>
              <a:t>These give the decoder access to tuning parameters, program ratings, and event description for all channels in the network.</a:t>
            </a:r>
          </a:p>
          <a:p>
            <a:pPr marL="342900" indent="-342900">
              <a:buFont typeface="Wingdings" pitchFamily="2" charset="2"/>
              <a:buChar char="Ø"/>
            </a:pPr>
            <a:r>
              <a:rPr lang="en-US" sz="1800" dirty="0" smtClean="0">
                <a:latin typeface="Calibri" pitchFamily="34" charset="0"/>
                <a:cs typeface="Calibri" pitchFamily="34" charset="0"/>
              </a:rPr>
              <a:t>In conjunction with MPEG PSI, ATSC PSIP tables make a larger number of products and services available to the viewer.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ATSC History</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U.S. Federal Communications Commission (FCC) adopted the major elements of the ATSC Digital Television Standard (A/53) in 1996 for the nation’s next generation of broadcast television.</a:t>
            </a:r>
          </a:p>
          <a:p>
            <a:pPr marL="342900" indent="-342900">
              <a:buFont typeface="Wingdings" pitchFamily="2" charset="2"/>
              <a:buChar char="Ø"/>
            </a:pPr>
            <a:r>
              <a:rPr lang="en-US" sz="1800" dirty="0" smtClean="0">
                <a:latin typeface="Calibri" pitchFamily="34" charset="0"/>
                <a:cs typeface="Calibri" pitchFamily="34" charset="0"/>
              </a:rPr>
              <a:t>Similar aims to DVB but with more emphasis on HDTV at the outset.</a:t>
            </a:r>
          </a:p>
          <a:p>
            <a:pPr marL="342900" indent="-342900">
              <a:buFont typeface="Wingdings" pitchFamily="2" charset="2"/>
              <a:buChar char="Ø"/>
            </a:pPr>
            <a:r>
              <a:rPr lang="en-US" sz="1800" dirty="0" smtClean="0">
                <a:latin typeface="Calibri" pitchFamily="34" charset="0"/>
                <a:cs typeface="Calibri" pitchFamily="34" charset="0"/>
              </a:rPr>
              <a:t>This standard is mainly toward terrestrial broadcast, but it also includes provisions for Cable TV (CATV) transmission.</a:t>
            </a:r>
          </a:p>
          <a:p>
            <a:pPr marL="342900" indent="-342900">
              <a:buFont typeface="Wingdings" pitchFamily="2" charset="2"/>
              <a:buChar char="Ø"/>
            </a:pPr>
            <a:r>
              <a:rPr lang="en-US" sz="1800" dirty="0" smtClean="0">
                <a:latin typeface="Calibri" pitchFamily="34" charset="0"/>
                <a:cs typeface="Calibri" pitchFamily="34" charset="0"/>
              </a:rPr>
              <a:t>MPEG-2 video compression standard and transport mechanism is same for ATSC.</a:t>
            </a:r>
          </a:p>
          <a:p>
            <a:pPr marL="342900" indent="-342900">
              <a:buFont typeface="Wingdings" pitchFamily="2" charset="2"/>
              <a:buChar char="Ø"/>
            </a:pPr>
            <a:r>
              <a:rPr lang="en-US" sz="1800" dirty="0" smtClean="0">
                <a:latin typeface="Calibri" pitchFamily="34" charset="0"/>
                <a:cs typeface="Calibri" pitchFamily="34" charset="0"/>
              </a:rPr>
              <a:t>Audio compression standards uses Dolby AC3 audio.</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ATSC PSIP Tables</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ATSC’s Program and System Information Protocol (PSIP) tables provide the decoder with the necessary information to access all channels and events available on an MPEG-2/ATSC network.</a:t>
            </a:r>
          </a:p>
          <a:p>
            <a:pPr marL="342900" indent="-342900">
              <a:buFont typeface="Wingdings" pitchFamily="2" charset="2"/>
              <a:buChar char="Ø"/>
            </a:pPr>
            <a:r>
              <a:rPr lang="en-US" sz="1800" dirty="0" smtClean="0">
                <a:latin typeface="Calibri" pitchFamily="34" charset="0"/>
                <a:cs typeface="Calibri" pitchFamily="34" charset="0"/>
              </a:rPr>
              <a:t>They provide tuning information that allows the decoder to quickly change the channels at the click of the remote control.</a:t>
            </a:r>
          </a:p>
          <a:p>
            <a:pPr marL="342900" indent="-342900">
              <a:buFont typeface="Wingdings" pitchFamily="2" charset="2"/>
              <a:buChar char="Ø"/>
            </a:pPr>
            <a:r>
              <a:rPr lang="en-US" sz="1800" dirty="0" smtClean="0">
                <a:latin typeface="Calibri" pitchFamily="34" charset="0"/>
                <a:cs typeface="Calibri" pitchFamily="34" charset="0"/>
              </a:rPr>
              <a:t>In addition they include provisions for viewer-defined program ratings, and they provide event descriptions to support the creation of the EPG.</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ATSC PSIP Tables</a:t>
            </a:r>
            <a:endParaRPr lang="en-US" sz="3200" dirty="0"/>
          </a:p>
        </p:txBody>
      </p:sp>
      <p:sp>
        <p:nvSpPr>
          <p:cNvPr id="5" name="Content Placeholder 4"/>
          <p:cNvSpPr>
            <a:spLocks noGrp="1"/>
          </p:cNvSpPr>
          <p:nvPr>
            <p:ph sz="quarter" idx="1"/>
          </p:nvPr>
        </p:nvSpPr>
        <p:spPr>
          <a:xfrm>
            <a:off x="2514600" y="3048000"/>
            <a:ext cx="3200400" cy="914400"/>
          </a:xfrm>
        </p:spPr>
        <p:txBody>
          <a:bodyPr/>
          <a:lstStyle/>
          <a:p>
            <a:pPr>
              <a:buNone/>
            </a:pP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609600" y="1638300"/>
            <a:ext cx="8001000" cy="506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Master Guide Table (MGT)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Master Guide Table (MGT) acts as an index for other PSIP tables. It defines</a:t>
            </a:r>
          </a:p>
          <a:p>
            <a:pPr marL="662940" lvl="1" indent="-342900">
              <a:buFont typeface="Wingdings" pitchFamily="2" charset="2"/>
              <a:buChar char="Ø"/>
            </a:pPr>
            <a:r>
              <a:rPr lang="en-US" sz="1700" dirty="0" smtClean="0">
                <a:latin typeface="Calibri" pitchFamily="34" charset="0"/>
                <a:cs typeface="Calibri" pitchFamily="34" charset="0"/>
              </a:rPr>
              <a:t>Table sizes, necessary for proper decoding.</a:t>
            </a:r>
          </a:p>
          <a:p>
            <a:pPr marL="662940" lvl="1" indent="-342900">
              <a:buFont typeface="Wingdings" pitchFamily="2" charset="2"/>
              <a:buChar char="Ø"/>
            </a:pPr>
            <a:r>
              <a:rPr lang="en-US" sz="1700" dirty="0" smtClean="0">
                <a:latin typeface="Calibri" pitchFamily="34" charset="0"/>
                <a:cs typeface="Calibri" pitchFamily="34" charset="0"/>
              </a:rPr>
              <a:t>Version numbers, which help to identify the tables that need to be updated.</a:t>
            </a:r>
          </a:p>
          <a:p>
            <a:pPr marL="662940" lvl="1" indent="-342900">
              <a:buFont typeface="Wingdings" pitchFamily="2" charset="2"/>
              <a:buChar char="Ø"/>
            </a:pPr>
            <a:r>
              <a:rPr lang="en-US" sz="1700" dirty="0" smtClean="0">
                <a:latin typeface="Calibri" pitchFamily="34" charset="0"/>
                <a:cs typeface="Calibri" pitchFamily="34" charset="0"/>
              </a:rPr>
              <a:t>PID values, which enable the decoder to locate the packets that contain the EITs and ETTs.</a:t>
            </a:r>
          </a:p>
        </p:txBody>
      </p:sp>
      <p:pic>
        <p:nvPicPr>
          <p:cNvPr id="8194" name="Picture 2"/>
          <p:cNvPicPr>
            <a:picLocks noChangeAspect="1" noChangeArrowheads="1"/>
          </p:cNvPicPr>
          <p:nvPr/>
        </p:nvPicPr>
        <p:blipFill>
          <a:blip r:embed="rId3" cstate="print"/>
          <a:srcRect/>
          <a:stretch>
            <a:fillRect/>
          </a:stretch>
        </p:blipFill>
        <p:spPr bwMode="auto">
          <a:xfrm>
            <a:off x="2438400" y="4038600"/>
            <a:ext cx="39624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System Time Table (STT)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System Time Table (STT) consists of only one packet, which serves as a reference for the current time of day.</a:t>
            </a:r>
          </a:p>
          <a:p>
            <a:pPr marL="342900" indent="-342900">
              <a:buFont typeface="Wingdings" pitchFamily="2" charset="2"/>
              <a:buChar char="Ø"/>
            </a:pPr>
            <a:r>
              <a:rPr lang="en-US" sz="1800" dirty="0" smtClean="0">
                <a:latin typeface="Calibri" pitchFamily="34" charset="0"/>
                <a:cs typeface="Calibri" pitchFamily="34" charset="0"/>
              </a:rPr>
              <a:t>This information enables the decoder to start advertised events on schedule.</a:t>
            </a:r>
          </a:p>
        </p:txBody>
      </p:sp>
      <p:pic>
        <p:nvPicPr>
          <p:cNvPr id="9218" name="Picture 2"/>
          <p:cNvPicPr>
            <a:picLocks noChangeAspect="1" noChangeArrowheads="1"/>
          </p:cNvPicPr>
          <p:nvPr/>
        </p:nvPicPr>
        <p:blipFill>
          <a:blip r:embed="rId3" cstate="print"/>
          <a:srcRect/>
          <a:stretch>
            <a:fillRect/>
          </a:stretch>
        </p:blipFill>
        <p:spPr bwMode="auto">
          <a:xfrm>
            <a:off x="1752600" y="3352801"/>
            <a:ext cx="53340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Rating Region Table (RRT)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Rating Region Table (RRT) transmits program rating systems for each country that uses a rating standard.</a:t>
            </a:r>
          </a:p>
          <a:p>
            <a:pPr marL="342900" indent="-342900">
              <a:buFont typeface="Wingdings" pitchFamily="2" charset="2"/>
              <a:buChar char="Ø"/>
            </a:pPr>
            <a:r>
              <a:rPr lang="en-US" sz="1800" dirty="0" smtClean="0">
                <a:latin typeface="Calibri" pitchFamily="34" charset="0"/>
                <a:cs typeface="Calibri" pitchFamily="34" charset="0"/>
              </a:rPr>
              <a:t>The information in this table allows viewers to filter certain programs based on their content.</a:t>
            </a:r>
          </a:p>
          <a:p>
            <a:pPr marL="342900" indent="-342900">
              <a:buFont typeface="Wingdings" pitchFamily="2" charset="2"/>
              <a:buChar char="Ø"/>
            </a:pPr>
            <a:r>
              <a:rPr lang="en-US" sz="1800" dirty="0" smtClean="0">
                <a:latin typeface="Calibri" pitchFamily="34" charset="0"/>
                <a:cs typeface="Calibri" pitchFamily="34" charset="0"/>
              </a:rPr>
              <a:t>The decoder uses information in the MGT to locate and create the RRT.</a:t>
            </a:r>
          </a:p>
        </p:txBody>
      </p:sp>
      <p:pic>
        <p:nvPicPr>
          <p:cNvPr id="10242" name="Picture 2"/>
          <p:cNvPicPr>
            <a:picLocks noChangeAspect="1" noChangeArrowheads="1"/>
          </p:cNvPicPr>
          <p:nvPr/>
        </p:nvPicPr>
        <p:blipFill>
          <a:blip r:embed="rId3" cstate="print"/>
          <a:srcRect/>
          <a:stretch>
            <a:fillRect/>
          </a:stretch>
        </p:blipFill>
        <p:spPr bwMode="auto">
          <a:xfrm>
            <a:off x="1676400" y="3886200"/>
            <a:ext cx="55626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tantia" pitchFamily="18" charset="0"/>
              </a:rPr>
              <a:t>MPEG-4</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Because of this, it provides even greater compression than MPEG-1 or MPEG-2 and will be used for applications with especially limited transmission capacity.</a:t>
            </a:r>
          </a:p>
          <a:p>
            <a:pPr>
              <a:buFont typeface="Wingdings" pitchFamily="2" charset="2"/>
              <a:buChar char="Ø"/>
            </a:pPr>
            <a:r>
              <a:rPr lang="en-US" sz="1800" dirty="0" smtClean="0">
                <a:latin typeface="Calibri" pitchFamily="34" charset="0"/>
                <a:cs typeface="Calibri" pitchFamily="34" charset="0"/>
              </a:rPr>
              <a:t>Though digital broadcast will continue to use MPEG-2 standard, MPEG-4 will serve a variety of applications including networked video applications, computer games and wireless services.</a:t>
            </a:r>
          </a:p>
          <a:p>
            <a:pPr>
              <a:buFont typeface="Wingdings" pitchFamily="2" charset="2"/>
              <a:buChar char="Ø"/>
            </a:pPr>
            <a:r>
              <a:rPr lang="en-US" sz="1800" dirty="0" smtClean="0">
                <a:latin typeface="Calibri" pitchFamily="34" charset="0"/>
                <a:cs typeface="Calibri" pitchFamily="34" charset="0"/>
              </a:rPr>
              <a:t>In addition, programs compressed using MPEG-4 techniques can be encapsulated into MPEG-2 transport streams.</a:t>
            </a:r>
          </a:p>
          <a:p>
            <a:pPr>
              <a:buFont typeface="Wingdings" pitchFamily="2" charset="2"/>
              <a:buChar char="Ø"/>
            </a:pPr>
            <a:r>
              <a:rPr lang="en-US" sz="1800" dirty="0" smtClean="0">
                <a:latin typeface="Calibri" pitchFamily="34" charset="0"/>
                <a:cs typeface="Calibri" pitchFamily="34" charset="0"/>
              </a:rPr>
              <a:t>MPEG-4 AVC (H.264) may be used on HD DVD and Blu-ray Discs, along with VC-1 and MPEG-2.</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Virtual Channel Table (VCT)</a:t>
            </a:r>
            <a:endParaRPr lang="en-US" sz="3200" dirty="0"/>
          </a:p>
        </p:txBody>
      </p:sp>
      <p:sp>
        <p:nvSpPr>
          <p:cNvPr id="3" name="Content Placeholder 2"/>
          <p:cNvSpPr>
            <a:spLocks noGrp="1"/>
          </p:cNvSpPr>
          <p:nvPr>
            <p:ph sz="quarter" idx="1"/>
          </p:nvPr>
        </p:nvSpPr>
        <p:spPr>
          <a:xfrm>
            <a:off x="612648" y="1447800"/>
            <a:ext cx="8153400" cy="4495800"/>
          </a:xfrm>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Virtual Channel Table (VCT) lists all the channels in the transport stream and defines their characteristics. This includes the channel name, the stream components, stream types and navigation identifiers.</a:t>
            </a:r>
          </a:p>
          <a:p>
            <a:pPr marL="342900" indent="-342900">
              <a:buFont typeface="Wingdings" pitchFamily="2" charset="2"/>
              <a:buChar char="Ø"/>
            </a:pPr>
            <a:r>
              <a:rPr lang="en-US" sz="1800" dirty="0" smtClean="0">
                <a:latin typeface="Calibri" pitchFamily="34" charset="0"/>
                <a:cs typeface="Calibri" pitchFamily="34" charset="0"/>
              </a:rPr>
              <a:t>The VCT also carries the source_id for each program, which the EIT uses to locate and display channel information for the EPG.</a:t>
            </a:r>
          </a:p>
          <a:p>
            <a:pPr marL="342900" indent="-342900">
              <a:buFont typeface="Wingdings" pitchFamily="2" charset="2"/>
              <a:buChar char="Ø"/>
            </a:pPr>
            <a:r>
              <a:rPr lang="en-US" sz="1800" dirty="0" smtClean="0">
                <a:latin typeface="Calibri" pitchFamily="34" charset="0"/>
                <a:cs typeface="Calibri" pitchFamily="34" charset="0"/>
              </a:rPr>
              <a:t>The decoders uses information in the MGT to find and build the VCT.</a:t>
            </a:r>
          </a:p>
        </p:txBody>
      </p:sp>
      <p:pic>
        <p:nvPicPr>
          <p:cNvPr id="11266" name="Picture 2"/>
          <p:cNvPicPr>
            <a:picLocks noChangeAspect="1" noChangeArrowheads="1"/>
          </p:cNvPicPr>
          <p:nvPr/>
        </p:nvPicPr>
        <p:blipFill>
          <a:blip r:embed="rId3" cstate="print"/>
          <a:srcRect/>
          <a:stretch>
            <a:fillRect/>
          </a:stretch>
        </p:blipFill>
        <p:spPr bwMode="auto">
          <a:xfrm>
            <a:off x="1524000" y="3733800"/>
            <a:ext cx="55626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Event Information Table (EIT)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Event Information Table (EIT) defines the events associated with each of the virtual channels listed in the VCT. It provides event descriptions, start times and durations. The decoder uses these to create the EPG.</a:t>
            </a:r>
          </a:p>
          <a:p>
            <a:pPr marL="342900" indent="-342900">
              <a:buFont typeface="Wingdings" pitchFamily="2" charset="2"/>
              <a:buChar char="Ø"/>
            </a:pPr>
            <a:r>
              <a:rPr lang="en-US" sz="1800" dirty="0" smtClean="0">
                <a:latin typeface="Calibri" pitchFamily="34" charset="0"/>
                <a:cs typeface="Calibri" pitchFamily="34" charset="0"/>
              </a:rPr>
              <a:t>According to ATSC specification, between 4 and 128 EITs must be in the transport stream at any given time.</a:t>
            </a:r>
          </a:p>
          <a:p>
            <a:pPr marL="342900" indent="-342900">
              <a:buFont typeface="Wingdings" pitchFamily="2" charset="2"/>
              <a:buChar char="Ø"/>
            </a:pPr>
            <a:r>
              <a:rPr lang="en-US" sz="1800" dirty="0" smtClean="0">
                <a:latin typeface="Calibri" pitchFamily="34" charset="0"/>
                <a:cs typeface="Calibri" pitchFamily="34" charset="0"/>
              </a:rPr>
              <a:t>Each EIT provides event information for a 3 hr time period, so up to 16 days of programming can be advertised in advance in the EPG.</a:t>
            </a:r>
          </a:p>
          <a:p>
            <a:pPr marL="342900" indent="-342900">
              <a:buFont typeface="Wingdings" pitchFamily="2" charset="2"/>
              <a:buChar char="Ø"/>
            </a:pPr>
            <a:r>
              <a:rPr lang="en-US" sz="1800" dirty="0" smtClean="0">
                <a:latin typeface="Calibri" pitchFamily="34" charset="0"/>
                <a:cs typeface="Calibri" pitchFamily="34" charset="0"/>
              </a:rPr>
              <a:t>EIT-0 always contains information for the current 3 hr time block, while EIT-1 defines programming for the next 3 hrs.</a:t>
            </a:r>
          </a:p>
          <a:p>
            <a:pPr marL="342900" indent="-342900">
              <a:buFont typeface="Wingdings" pitchFamily="2" charset="2"/>
              <a:buChar char="Ø"/>
            </a:pPr>
            <a:r>
              <a:rPr lang="en-US" sz="1800" dirty="0" smtClean="0">
                <a:latin typeface="Calibri" pitchFamily="34" charset="0"/>
                <a:cs typeface="Calibri" pitchFamily="34" charset="0"/>
              </a:rPr>
              <a:t>The PID value for each EIT is defined in the MGT, and the VCT supplies the channel identifier, or Source ID for each event in the EIT.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Event Information Table (EIT)</a:t>
            </a:r>
            <a:endParaRPr lang="en-US" sz="3200" dirty="0"/>
          </a:p>
        </p:txBody>
      </p:sp>
      <p:sp>
        <p:nvSpPr>
          <p:cNvPr id="3" name="Content Placeholder 2"/>
          <p:cNvSpPr>
            <a:spLocks noGrp="1"/>
          </p:cNvSpPr>
          <p:nvPr>
            <p:ph sz="quarter" idx="1"/>
          </p:nvPr>
        </p:nvSpPr>
        <p:spPr>
          <a:xfrm>
            <a:off x="2209800" y="3352800"/>
            <a:ext cx="4191000" cy="1447800"/>
          </a:xfrm>
        </p:spPr>
        <p:txBody>
          <a:bodyPr>
            <a:normAutofit/>
          </a:bodyPr>
          <a:lstStyle/>
          <a:p>
            <a:pPr>
              <a:buNone/>
            </a:pPr>
            <a:endParaRPr lang="en-US" sz="1800" dirty="0" smtClean="0">
              <a:latin typeface="Calibri" pitchFamily="34" charset="0"/>
              <a:cs typeface="Calibri"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685800" y="1828800"/>
            <a:ext cx="76962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Extended Text Table (ETT)</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Extended Text Tables (ETTs) carry text messages describing both channels and events; hence, there are two types of ETTs: Channel ETTs and Event ETTs.</a:t>
            </a:r>
          </a:p>
          <a:p>
            <a:pPr marL="342900" indent="-342900">
              <a:buFont typeface="Wingdings" pitchFamily="2" charset="2"/>
              <a:buChar char="Ø"/>
            </a:pPr>
            <a:r>
              <a:rPr lang="en-US" sz="1800" dirty="0" smtClean="0">
                <a:latin typeface="Calibri" pitchFamily="34" charset="0"/>
                <a:cs typeface="Calibri" pitchFamily="34" charset="0"/>
              </a:rPr>
              <a:t>ETT messages are displayed in the EPG to give viewers more detailed information than is available in the EIT.</a:t>
            </a:r>
          </a:p>
          <a:p>
            <a:pPr marL="342900" indent="-342900">
              <a:buFont typeface="Wingdings" pitchFamily="2" charset="2"/>
              <a:buChar char="Ø"/>
            </a:pPr>
            <a:r>
              <a:rPr lang="en-US" sz="1800" dirty="0" smtClean="0">
                <a:latin typeface="Calibri" pitchFamily="34" charset="0"/>
                <a:cs typeface="Calibri" pitchFamily="34" charset="0"/>
              </a:rPr>
              <a:t>For example, Channel ETTs may contain information about the price of a channel or its coming attractions. Event ETTs might include a short paragraph describing a specific event, such as a movie.</a:t>
            </a:r>
          </a:p>
          <a:p>
            <a:pPr marL="342900" indent="-342900">
              <a:buFont typeface="Wingdings" pitchFamily="2" charset="2"/>
              <a:buChar char="Ø"/>
            </a:pPr>
            <a:r>
              <a:rPr lang="en-US" sz="1800" dirty="0" smtClean="0">
                <a:latin typeface="Calibri" pitchFamily="34" charset="0"/>
                <a:cs typeface="Calibri" pitchFamily="34" charset="0"/>
              </a:rPr>
              <a:t>ETTs are optional, and the PID number of each ETT is defined in the MGT.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Integrated Services Digital Broadcasting</a:t>
            </a:r>
            <a:endParaRPr lang="en-US" sz="3200" dirty="0"/>
          </a:p>
        </p:txBody>
      </p:sp>
      <p:sp>
        <p:nvSpPr>
          <p:cNvPr id="3" name="Content Placeholder 2"/>
          <p:cNvSpPr>
            <a:spLocks noGrp="1"/>
          </p:cNvSpPr>
          <p:nvPr>
            <p:ph sz="quarter" idx="1"/>
          </p:nvPr>
        </p:nvSpPr>
        <p:spPr/>
        <p:txBody>
          <a:bodyPr>
            <a:normAutofit/>
          </a:bodyPr>
          <a:lstStyle/>
          <a:p>
            <a:pPr>
              <a:buNone/>
            </a:pPr>
            <a:endParaRPr lang="en-US" sz="1800" dirty="0" smtClean="0">
              <a:latin typeface="Calibri" pitchFamily="34" charset="0"/>
              <a:cs typeface="Calibri" pitchFamily="34" charset="0"/>
            </a:endParaRPr>
          </a:p>
          <a:p>
            <a:pPr marL="342900" indent="-342900">
              <a:buFont typeface="Wingdings" pitchFamily="2" charset="2"/>
              <a:buChar char="Ø"/>
            </a:pPr>
            <a:r>
              <a:rPr lang="en-US" sz="1800" dirty="0" smtClean="0">
                <a:latin typeface="Calibri" pitchFamily="34" charset="0"/>
                <a:cs typeface="Calibri" pitchFamily="34" charset="0"/>
              </a:rPr>
              <a:t>The Integrated Services Digital Broadcasting (ISDB) is a Japanese standard for digital television (DTV) and digital radio (DAB) used by the country’s radio and Television networks.</a:t>
            </a:r>
          </a:p>
          <a:p>
            <a:pPr marL="342900" indent="-342900">
              <a:buFont typeface="Wingdings" pitchFamily="2" charset="2"/>
              <a:buChar char="Ø"/>
            </a:pPr>
            <a:r>
              <a:rPr lang="en-US" sz="1800" dirty="0" smtClean="0">
                <a:latin typeface="Calibri" pitchFamily="34" charset="0"/>
                <a:cs typeface="Calibri" pitchFamily="34" charset="0"/>
              </a:rPr>
              <a:t>A derivative of ISDB, ISDB-T International, was developed by the Brazilian government and is being widely adopted in South America.</a:t>
            </a:r>
          </a:p>
          <a:p>
            <a:pPr marL="342900" indent="-342900">
              <a:buFont typeface="Wingdings" pitchFamily="2" charset="2"/>
              <a:buChar char="Ø"/>
            </a:pPr>
            <a:r>
              <a:rPr lang="en-US" sz="1800" dirty="0" smtClean="0">
                <a:latin typeface="Calibri" pitchFamily="34" charset="0"/>
                <a:cs typeface="Calibri" pitchFamily="34" charset="0"/>
              </a:rPr>
              <a:t>MPEG-2 video compression standard and transport mechanism is same for ISDB.</a:t>
            </a:r>
          </a:p>
          <a:p>
            <a:pPr marL="342900" indent="-342900">
              <a:buFont typeface="Wingdings" pitchFamily="2" charset="2"/>
              <a:buChar char="Ø"/>
            </a:pPr>
            <a:r>
              <a:rPr lang="en-US" sz="1800" dirty="0" smtClean="0">
                <a:latin typeface="Calibri" pitchFamily="34" charset="0"/>
                <a:cs typeface="Calibri" pitchFamily="34" charset="0"/>
              </a:rPr>
              <a:t>Audio compression standards uses MPEG AAC (Advanced Audio Coding) like MPEG-4.</a:t>
            </a:r>
          </a:p>
          <a:p>
            <a:pPr marL="342900" indent="-342900">
              <a:buFont typeface="Wingdings" pitchFamily="2" charset="2"/>
              <a:buChar char="Ø"/>
            </a:pPr>
            <a:r>
              <a:rPr lang="en-US" sz="1800" dirty="0" smtClean="0">
                <a:latin typeface="Calibri" pitchFamily="34" charset="0"/>
                <a:cs typeface="Calibri" pitchFamily="34" charset="0"/>
              </a:rPr>
              <a:t>The Association of Radio Industries and Businesses commonly known as </a:t>
            </a:r>
            <a:r>
              <a:rPr lang="en-US" sz="1800" b="1" dirty="0" smtClean="0">
                <a:latin typeface="Calibri" pitchFamily="34" charset="0"/>
                <a:cs typeface="Calibri" pitchFamily="34" charset="0"/>
              </a:rPr>
              <a:t>ARIB</a:t>
            </a:r>
            <a:r>
              <a:rPr lang="en-US" sz="1800" dirty="0" smtClean="0">
                <a:latin typeface="Calibri" pitchFamily="34" charset="0"/>
                <a:cs typeface="Calibri" pitchFamily="34" charset="0"/>
              </a:rPr>
              <a:t> is a standardization organization in Japan.</a:t>
            </a:r>
          </a:p>
          <a:p>
            <a:pPr marL="342900" indent="-342900">
              <a:buFont typeface="Wingdings" pitchFamily="2" charset="2"/>
              <a:buChar char="Ø"/>
            </a:pPr>
            <a:r>
              <a:rPr lang="en-US" sz="1800" dirty="0" smtClean="0">
                <a:latin typeface="Calibri" pitchFamily="34" charset="0"/>
                <a:cs typeface="Calibri" pitchFamily="34" charset="0"/>
              </a:rPr>
              <a:t>ARIB SI is additional tables defined by ARIB in Japan.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nstantia" pitchFamily="18" charset="0"/>
              </a:rPr>
              <a:t>Comparison of DTV Standards</a:t>
            </a:r>
            <a:endParaRPr lang="en-US" sz="3200" dirty="0"/>
          </a:p>
        </p:txBody>
      </p:sp>
      <p:sp>
        <p:nvSpPr>
          <p:cNvPr id="3" name="Content Placeholder 2"/>
          <p:cNvSpPr>
            <a:spLocks noGrp="1"/>
          </p:cNvSpPr>
          <p:nvPr>
            <p:ph sz="quarter" idx="1"/>
          </p:nvPr>
        </p:nvSpPr>
        <p:spPr>
          <a:xfrm>
            <a:off x="3048000" y="3124200"/>
            <a:ext cx="3276600" cy="914400"/>
          </a:xfrm>
        </p:spPr>
        <p:txBody>
          <a:bodyPr>
            <a:normAutofit/>
          </a:bodyPr>
          <a:lstStyle/>
          <a:p>
            <a:pPr>
              <a:buNone/>
            </a:pPr>
            <a:endParaRPr lang="en-US" sz="1800" dirty="0" smtClean="0">
              <a:latin typeface="Calibri" pitchFamily="34" charset="0"/>
              <a:cs typeface="Calibri" pitchFamily="34" charset="0"/>
            </a:endParaRPr>
          </a:p>
        </p:txBody>
      </p:sp>
      <p:graphicFrame>
        <p:nvGraphicFramePr>
          <p:cNvPr id="4" name="Content Placeholder 4"/>
          <p:cNvGraphicFramePr>
            <a:graphicFrameLocks/>
          </p:cNvGraphicFramePr>
          <p:nvPr/>
        </p:nvGraphicFramePr>
        <p:xfrm>
          <a:off x="609600" y="1905000"/>
          <a:ext cx="8229600" cy="3875468"/>
        </p:xfrm>
        <a:graphic>
          <a:graphicData uri="http://schemas.openxmlformats.org/drawingml/2006/table">
            <a:tbl>
              <a:tblPr firstRow="1" bandRow="1">
                <a:tableStyleId>{5C22544A-7EE6-4342-B048-85BDC9FD1C3A}</a:tableStyleId>
              </a:tblPr>
              <a:tblGrid>
                <a:gridCol w="1905000"/>
                <a:gridCol w="2209800"/>
                <a:gridCol w="2057400"/>
                <a:gridCol w="2057400"/>
              </a:tblGrid>
              <a:tr h="446468">
                <a:tc>
                  <a:txBody>
                    <a:bodyPr/>
                    <a:lstStyle/>
                    <a:p>
                      <a:pPr algn="ctr"/>
                      <a:endParaRPr lang="en-US" sz="1800" baseline="0"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800" baseline="0" dirty="0" smtClean="0">
                          <a:solidFill>
                            <a:schemeClr val="tx1"/>
                          </a:solidFill>
                          <a:latin typeface="Calibri" pitchFamily="34" charset="0"/>
                          <a:cs typeface="Calibri" pitchFamily="34" charset="0"/>
                        </a:rPr>
                        <a:t>ATSC</a:t>
                      </a:r>
                      <a:endParaRPr lang="en-US" sz="18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800" baseline="0" dirty="0" smtClean="0">
                          <a:solidFill>
                            <a:schemeClr val="tx1"/>
                          </a:solidFill>
                          <a:latin typeface="Calibri" pitchFamily="34" charset="0"/>
                          <a:cs typeface="Calibri" pitchFamily="34" charset="0"/>
                        </a:rPr>
                        <a:t>DVB</a:t>
                      </a:r>
                      <a:endParaRPr lang="en-US" sz="18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800" baseline="0" dirty="0" smtClean="0">
                          <a:solidFill>
                            <a:schemeClr val="tx1"/>
                          </a:solidFill>
                          <a:latin typeface="Calibri" pitchFamily="34" charset="0"/>
                          <a:cs typeface="Calibri" pitchFamily="34" charset="0"/>
                        </a:rPr>
                        <a:t>ISDB</a:t>
                      </a:r>
                      <a:endParaRPr lang="en-US" sz="18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69701">
                <a:tc>
                  <a:txBody>
                    <a:bodyPr/>
                    <a:lstStyle/>
                    <a:p>
                      <a:r>
                        <a:rPr lang="en-US" sz="1800" b="1" baseline="0" dirty="0" smtClean="0">
                          <a:solidFill>
                            <a:schemeClr val="tx1"/>
                          </a:solidFill>
                          <a:latin typeface="Calibri" pitchFamily="34" charset="0"/>
                          <a:cs typeface="Calibri" pitchFamily="34" charset="0"/>
                        </a:rPr>
                        <a:t>Country</a:t>
                      </a:r>
                      <a:endParaRPr lang="en-US" sz="1800" b="1"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600" baseline="0" dirty="0" smtClean="0">
                          <a:solidFill>
                            <a:schemeClr val="tx1"/>
                          </a:solidFill>
                          <a:latin typeface="Calibri" pitchFamily="34" charset="0"/>
                          <a:cs typeface="Calibri" pitchFamily="34" charset="0"/>
                        </a:rPr>
                        <a:t>America</a:t>
                      </a:r>
                      <a:endParaRPr lang="en-US" sz="16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r>
                        <a:rPr lang="en-US" sz="1600" b="0" kern="1200" baseline="0" dirty="0" smtClean="0">
                          <a:solidFill>
                            <a:schemeClr val="tx1"/>
                          </a:solidFill>
                          <a:latin typeface="Calibri" pitchFamily="34" charset="0"/>
                          <a:ea typeface="+mn-ea"/>
                          <a:cs typeface="Calibri" pitchFamily="34" charset="0"/>
                        </a:rPr>
                        <a:t>Europe</a:t>
                      </a:r>
                      <a:endParaRPr lang="en-US" sz="1600" b="0" kern="1200" baseline="0" dirty="0">
                        <a:solidFill>
                          <a:schemeClr val="tx1"/>
                        </a:solidFill>
                        <a:latin typeface="Calibri" pitchFamily="34" charset="0"/>
                        <a:ea typeface="+mn-ea"/>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solidFill>
                          <a:latin typeface="Calibri" pitchFamily="34" charset="0"/>
                          <a:ea typeface="+mn-ea"/>
                          <a:cs typeface="Calibri" pitchFamily="34" charset="0"/>
                        </a:rPr>
                        <a:t>Japan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706907">
                <a:tc>
                  <a:txBody>
                    <a:bodyPr/>
                    <a:lstStyle/>
                    <a:p>
                      <a:r>
                        <a:rPr lang="en-US" sz="1800" b="1" baseline="0" dirty="0" smtClean="0">
                          <a:solidFill>
                            <a:schemeClr val="tx1"/>
                          </a:solidFill>
                          <a:latin typeface="Calibri" pitchFamily="34" charset="0"/>
                          <a:cs typeface="Calibri" pitchFamily="34" charset="0"/>
                        </a:rPr>
                        <a:t>Video encoding</a:t>
                      </a:r>
                      <a:endParaRPr lang="en-US" sz="1800" b="1"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600" baseline="0" dirty="0" smtClean="0">
                          <a:solidFill>
                            <a:schemeClr val="tx1"/>
                          </a:solidFill>
                          <a:latin typeface="Calibri" pitchFamily="34" charset="0"/>
                          <a:cs typeface="Calibri" pitchFamily="34" charset="0"/>
                        </a:rPr>
                        <a:t>MPEG-2</a:t>
                      </a:r>
                      <a:endParaRPr lang="en-US" sz="16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solidFill>
                            <a:schemeClr val="tx1"/>
                          </a:solidFill>
                          <a:latin typeface="Calibri" pitchFamily="34" charset="0"/>
                          <a:cs typeface="Calibri" pitchFamily="34" charset="0"/>
                        </a:rPr>
                        <a:t>MPEG-2</a:t>
                      </a:r>
                    </a:p>
                    <a:p>
                      <a:pPr marL="0" algn="ctr" defTabSz="914400" rtl="0" eaLnBrk="1" latinLnBrk="0" hangingPunct="1"/>
                      <a:endParaRPr lang="en-US" sz="1600" b="1" kern="1200" baseline="0" dirty="0">
                        <a:solidFill>
                          <a:schemeClr val="tx1"/>
                        </a:solidFill>
                        <a:latin typeface="Calibri" pitchFamily="34" charset="0"/>
                        <a:ea typeface="+mn-ea"/>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solidFill>
                            <a:schemeClr val="tx1"/>
                          </a:solidFill>
                          <a:latin typeface="Calibri" pitchFamily="34" charset="0"/>
                          <a:cs typeface="Calibri" pitchFamily="34" charset="0"/>
                        </a:rPr>
                        <a:t>MPEG-2</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baseline="0" dirty="0" smtClean="0">
                        <a:solidFill>
                          <a:schemeClr val="tx1"/>
                        </a:solidFill>
                        <a:latin typeface="Calibri" pitchFamily="34" charset="0"/>
                        <a:ea typeface="+mn-ea"/>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88304">
                <a:tc>
                  <a:txBody>
                    <a:bodyPr/>
                    <a:lstStyle/>
                    <a:p>
                      <a:r>
                        <a:rPr lang="en-US" sz="1800" b="1" baseline="0" dirty="0" smtClean="0">
                          <a:solidFill>
                            <a:schemeClr val="tx1"/>
                          </a:solidFill>
                          <a:latin typeface="Calibri" pitchFamily="34" charset="0"/>
                          <a:cs typeface="Calibri" pitchFamily="34" charset="0"/>
                        </a:rPr>
                        <a:t>Audio encoding</a:t>
                      </a:r>
                      <a:endParaRPr lang="en-US" sz="1800" b="1"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600" b="0" baseline="0" dirty="0" smtClean="0">
                          <a:solidFill>
                            <a:schemeClr val="tx1"/>
                          </a:solidFill>
                          <a:latin typeface="Calibri" pitchFamily="34" charset="0"/>
                          <a:cs typeface="Calibri" pitchFamily="34" charset="0"/>
                        </a:rPr>
                        <a:t>Dolby AC3</a:t>
                      </a:r>
                      <a:endParaRPr lang="en-US" sz="1600" b="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600" baseline="0" dirty="0" smtClean="0">
                          <a:solidFill>
                            <a:schemeClr val="tx1"/>
                          </a:solidFill>
                          <a:latin typeface="Calibri" pitchFamily="34" charset="0"/>
                          <a:cs typeface="Calibri" pitchFamily="34" charset="0"/>
                        </a:rPr>
                        <a:t>MPEG-1,2, Dolby AC3</a:t>
                      </a:r>
                      <a:endParaRPr lang="en-US" sz="16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600" baseline="0" dirty="0" smtClean="0">
                          <a:solidFill>
                            <a:schemeClr val="tx1"/>
                          </a:solidFill>
                          <a:latin typeface="Calibri" pitchFamily="34" charset="0"/>
                          <a:cs typeface="Calibri" pitchFamily="34" charset="0"/>
                        </a:rPr>
                        <a:t>MPEG AAC</a:t>
                      </a:r>
                      <a:endParaRPr lang="en-US" sz="16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917620">
                <a:tc>
                  <a:txBody>
                    <a:bodyPr/>
                    <a:lstStyle/>
                    <a:p>
                      <a:r>
                        <a:rPr lang="en-US" sz="1800" b="1" baseline="0" dirty="0" smtClean="0">
                          <a:solidFill>
                            <a:schemeClr val="tx1"/>
                          </a:solidFill>
                          <a:latin typeface="Calibri" pitchFamily="34" charset="0"/>
                          <a:cs typeface="Calibri" pitchFamily="34" charset="0"/>
                        </a:rPr>
                        <a:t>Modulation</a:t>
                      </a:r>
                      <a:endParaRPr lang="en-US" sz="1800" b="1"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600" baseline="0" dirty="0" smtClean="0">
                          <a:solidFill>
                            <a:schemeClr val="tx1"/>
                          </a:solidFill>
                          <a:latin typeface="Calibri" pitchFamily="34" charset="0"/>
                          <a:cs typeface="Calibri" pitchFamily="34" charset="0"/>
                        </a:rPr>
                        <a:t>QAM, 8 VSB digital modulation</a:t>
                      </a:r>
                      <a:endParaRPr lang="en-US" sz="16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solidFill>
                            <a:schemeClr val="tx1"/>
                          </a:solidFill>
                          <a:latin typeface="Calibri" pitchFamily="34" charset="0"/>
                          <a:cs typeface="Calibri" pitchFamily="34" charset="0"/>
                        </a:rPr>
                        <a:t>QPSK, 8 PSK, QAM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600" baseline="0" dirty="0" smtClean="0">
                          <a:solidFill>
                            <a:schemeClr val="tx1"/>
                          </a:solidFill>
                          <a:latin typeface="Calibri" pitchFamily="34" charset="0"/>
                          <a:cs typeface="Calibri" pitchFamily="34" charset="0"/>
                        </a:rPr>
                        <a:t>ISDB-S:</a:t>
                      </a:r>
                      <a:r>
                        <a:rPr lang="en-US" sz="1600" baseline="0" dirty="0" smtClean="0">
                          <a:solidFill>
                            <a:srgbClr val="0070C0"/>
                          </a:solidFill>
                          <a:latin typeface="Calibri" pitchFamily="34" charset="0"/>
                          <a:cs typeface="Calibri" pitchFamily="34" charset="0"/>
                        </a:rPr>
                        <a:t>    </a:t>
                      </a:r>
                      <a:r>
                        <a:rPr lang="en-US" sz="1600" baseline="0" dirty="0" smtClean="0">
                          <a:solidFill>
                            <a:schemeClr val="tx1"/>
                          </a:solidFill>
                          <a:latin typeface="Calibri" pitchFamily="34" charset="0"/>
                          <a:cs typeface="Calibri" pitchFamily="34" charset="0"/>
                        </a:rPr>
                        <a:t>PSK</a:t>
                      </a:r>
                    </a:p>
                    <a:p>
                      <a:pPr algn="l"/>
                      <a:r>
                        <a:rPr lang="en-US" sz="1600" baseline="0" dirty="0" smtClean="0">
                          <a:solidFill>
                            <a:schemeClr val="tx1"/>
                          </a:solidFill>
                          <a:latin typeface="Calibri" pitchFamily="34" charset="0"/>
                          <a:cs typeface="Calibri" pitchFamily="34" charset="0"/>
                        </a:rPr>
                        <a:t>ISDB-T:</a:t>
                      </a:r>
                      <a:r>
                        <a:rPr lang="en-US" sz="1600" baseline="0" dirty="0" smtClean="0">
                          <a:solidFill>
                            <a:srgbClr val="0070C0"/>
                          </a:solidFill>
                          <a:latin typeface="Calibri" pitchFamily="34" charset="0"/>
                          <a:cs typeface="Calibri" pitchFamily="34" charset="0"/>
                        </a:rPr>
                        <a:t>    </a:t>
                      </a:r>
                      <a:r>
                        <a:rPr lang="en-US" sz="1600" baseline="0" dirty="0" smtClean="0">
                          <a:solidFill>
                            <a:schemeClr val="tx1"/>
                          </a:solidFill>
                          <a:latin typeface="Calibri" pitchFamily="34" charset="0"/>
                          <a:cs typeface="Calibri" pitchFamily="34" charset="0"/>
                        </a:rPr>
                        <a:t>COFDM with PSK/QAM</a:t>
                      </a:r>
                      <a:endParaRPr lang="en-US" sz="160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46468">
                <a:tc>
                  <a:txBody>
                    <a:bodyPr/>
                    <a:lstStyle/>
                    <a:p>
                      <a:r>
                        <a:rPr lang="en-US" sz="1800" b="1" baseline="0" dirty="0" smtClean="0">
                          <a:solidFill>
                            <a:schemeClr val="tx1"/>
                          </a:solidFill>
                          <a:latin typeface="Calibri" pitchFamily="34" charset="0"/>
                          <a:cs typeface="Calibri" pitchFamily="34" charset="0"/>
                        </a:rPr>
                        <a:t>SI Table</a:t>
                      </a:r>
                      <a:endParaRPr lang="en-US" sz="1800" b="1"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600" b="0" baseline="0" dirty="0" smtClean="0">
                          <a:solidFill>
                            <a:schemeClr val="tx1"/>
                          </a:solidFill>
                          <a:latin typeface="Calibri" pitchFamily="34" charset="0"/>
                          <a:cs typeface="Calibri" pitchFamily="34" charset="0"/>
                        </a:rPr>
                        <a:t>ATSC PSIP</a:t>
                      </a:r>
                      <a:endParaRPr lang="en-US" sz="1600" b="0" baseline="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solidFill>
                          <a:latin typeface="Calibri" pitchFamily="34" charset="0"/>
                          <a:ea typeface="+mn-ea"/>
                          <a:cs typeface="Calibri" pitchFamily="34" charset="0"/>
                        </a:rPr>
                        <a:t>DVB 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Calibri" pitchFamily="34" charset="0"/>
                          <a:cs typeface="Calibri" pitchFamily="34" charset="0"/>
                        </a:rPr>
                        <a:t>ARIB SI </a:t>
                      </a:r>
                      <a:endParaRPr lang="en-US" sz="1600" b="0" kern="1200" baseline="0" dirty="0" smtClean="0">
                        <a:solidFill>
                          <a:schemeClr val="tx1"/>
                        </a:solidFill>
                        <a:latin typeface="Calibri" pitchFamily="34" charset="0"/>
                        <a:ea typeface="+mn-ea"/>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667000"/>
            <a:ext cx="8385048" cy="1371600"/>
          </a:xfrm>
        </p:spPr>
        <p:txBody>
          <a:bodyPr>
            <a:normAutofit fontScale="25000" lnSpcReduction="20000"/>
          </a:bodyPr>
          <a:lstStyle/>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                                                                                                                                      </a:t>
            </a:r>
            <a:r>
              <a:rPr lang="en-US" sz="16000" b="1" i="1" dirty="0" smtClean="0">
                <a:solidFill>
                  <a:srgbClr val="7030A0"/>
                </a:solidFill>
                <a:latin typeface="Engravers MT" pitchFamily="18" charset="0"/>
                <a:cs typeface="Calibri" pitchFamily="34" charset="0"/>
              </a:rPr>
              <a:t>Thank You</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tantia" pitchFamily="18" charset="0"/>
              </a:rPr>
              <a:t>MPEG-7</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800" dirty="0" smtClean="0">
                <a:latin typeface="Calibri" pitchFamily="34" charset="0"/>
                <a:cs typeface="Calibri" pitchFamily="34" charset="0"/>
              </a:rPr>
              <a:t>Formally called ‘Multimedia Content Description Interface’, the MPEG-7 specification will provide standardized descriptions for searching, filtering, selecting and handling audiovisual content.</a:t>
            </a:r>
          </a:p>
          <a:p>
            <a:pPr>
              <a:buFont typeface="Wingdings" pitchFamily="2" charset="2"/>
              <a:buChar char="Ø"/>
            </a:pPr>
            <a:r>
              <a:rPr lang="en-US" sz="1800" dirty="0" smtClean="0">
                <a:latin typeface="Calibri" pitchFamily="34" charset="0"/>
                <a:cs typeface="Calibri" pitchFamily="34" charset="0"/>
              </a:rPr>
              <a:t>These descriptions called Metadata, will allow users in various applications to search and manage volumes of audio and video files.</a:t>
            </a:r>
          </a:p>
          <a:p>
            <a:pPr>
              <a:buFont typeface="Wingdings" pitchFamily="2" charset="2"/>
              <a:buChar char="Ø"/>
            </a:pPr>
            <a:r>
              <a:rPr lang="en-US" sz="1800" dirty="0" smtClean="0">
                <a:latin typeface="Calibri" pitchFamily="34" charset="0"/>
                <a:cs typeface="Calibri" pitchFamily="34" charset="0"/>
              </a:rPr>
              <a:t>Applications include digital libraries, multimedia directory services, broadcast media selection and multimedia editing.</a:t>
            </a:r>
          </a:p>
          <a:p>
            <a:pPr>
              <a:buFont typeface="Wingdings" pitchFamily="2" charset="2"/>
              <a:buChar char="Ø"/>
            </a:pPr>
            <a:r>
              <a:rPr lang="en-US" sz="1800" dirty="0" smtClean="0">
                <a:latin typeface="Calibri" pitchFamily="34" charset="0"/>
                <a:cs typeface="Calibri" pitchFamily="34" charset="0"/>
              </a:rPr>
              <a:t>It was designed to standardize:</a:t>
            </a:r>
          </a:p>
          <a:p>
            <a:pPr lvl="1">
              <a:buFont typeface="Wingdings" pitchFamily="2" charset="2"/>
              <a:buChar char="Ø"/>
            </a:pPr>
            <a:r>
              <a:rPr lang="en-US" sz="1600" dirty="0" smtClean="0">
                <a:latin typeface="Calibri" pitchFamily="34" charset="0"/>
                <a:cs typeface="Calibri" pitchFamily="34" charset="0"/>
              </a:rPr>
              <a:t>A set of Description Schemes (DS) and Descriptors (D)</a:t>
            </a:r>
          </a:p>
          <a:p>
            <a:pPr lvl="1">
              <a:buFont typeface="Wingdings" pitchFamily="2" charset="2"/>
              <a:buChar char="Ø"/>
            </a:pPr>
            <a:r>
              <a:rPr lang="en-US" sz="1600" dirty="0" smtClean="0">
                <a:latin typeface="Calibri" pitchFamily="34" charset="0"/>
                <a:cs typeface="Calibri" pitchFamily="34" charset="0"/>
              </a:rPr>
              <a:t>A language to specify these schemes, called the Description Definition Language (DDL)</a:t>
            </a:r>
          </a:p>
          <a:p>
            <a:pPr lvl="1">
              <a:buFont typeface="Wingdings" pitchFamily="2" charset="2"/>
              <a:buChar char="Ø"/>
            </a:pPr>
            <a:r>
              <a:rPr lang="en-US" sz="1600" dirty="0" smtClean="0">
                <a:latin typeface="Calibri" pitchFamily="34" charset="0"/>
                <a:cs typeface="Calibri" pitchFamily="34" charset="0"/>
              </a:rPr>
              <a:t>A scheme for coding the description</a:t>
            </a:r>
          </a:p>
          <a:p>
            <a:pPr>
              <a:buFont typeface="Wingdings" pitchFamily="2" charset="2"/>
              <a:buChar char="Ø"/>
            </a:pPr>
            <a:r>
              <a:rPr lang="en-US" sz="1800" dirty="0" smtClean="0">
                <a:latin typeface="Calibri" pitchFamily="34" charset="0"/>
                <a:cs typeface="Calibri" pitchFamily="34" charset="0"/>
              </a:rPr>
              <a:t>The combination of MPEG-4 and MPEG-7 has been sometimes referred to as MPEG-47.</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5266</TotalTime>
  <Words>7144</Words>
  <Application>Microsoft Office PowerPoint</Application>
  <PresentationFormat>On-screen Show (4:3)</PresentationFormat>
  <Paragraphs>562</Paragraphs>
  <Slides>86</Slides>
  <Notes>57</Notes>
  <HiddenSlides>0</HiddenSlides>
  <MMClips>0</MMClips>
  <ScaleCrop>false</ScaleCrop>
  <HeadingPairs>
    <vt:vector size="4" baseType="variant">
      <vt:variant>
        <vt:lpstr>Theme</vt:lpstr>
      </vt:variant>
      <vt:variant>
        <vt:i4>2</vt:i4>
      </vt:variant>
      <vt:variant>
        <vt:lpstr>Slide Titles</vt:lpstr>
      </vt:variant>
      <vt:variant>
        <vt:i4>86</vt:i4>
      </vt:variant>
    </vt:vector>
  </HeadingPairs>
  <TitlesOfParts>
    <vt:vector size="88" baseType="lpstr">
      <vt:lpstr>Custom Design</vt:lpstr>
      <vt:lpstr>Median</vt:lpstr>
      <vt:lpstr>MPEG &amp; Digital standards</vt:lpstr>
      <vt:lpstr>Contents</vt:lpstr>
      <vt:lpstr>MPEG</vt:lpstr>
      <vt:lpstr>MPEG-1</vt:lpstr>
      <vt:lpstr>MPEG-2</vt:lpstr>
      <vt:lpstr>MPEG-2</vt:lpstr>
      <vt:lpstr>MPEG-4</vt:lpstr>
      <vt:lpstr>MPEG-4</vt:lpstr>
      <vt:lpstr>MPEG-7</vt:lpstr>
      <vt:lpstr>MPEG-2 Video and Audio Compression</vt:lpstr>
      <vt:lpstr>MPEG-2 Video and Audio Compression</vt:lpstr>
      <vt:lpstr>MPEG-2 Video Compression</vt:lpstr>
      <vt:lpstr>MPEG-2 Video Compression</vt:lpstr>
      <vt:lpstr>MPEG-2 Video Compression</vt:lpstr>
      <vt:lpstr>MPEG-2 Video Compression</vt:lpstr>
      <vt:lpstr>MPEG-2 Video Compression</vt:lpstr>
      <vt:lpstr>MPEG-2 Video Compression</vt:lpstr>
      <vt:lpstr>MPEG-2 Video Compression</vt:lpstr>
      <vt:lpstr>MPEG-2 Video Compression</vt:lpstr>
      <vt:lpstr>MPEG-2 Video Compression</vt:lpstr>
      <vt:lpstr>Decoding the Compressed Video Stream</vt:lpstr>
      <vt:lpstr>MPEG-2 Video Compression</vt:lpstr>
      <vt:lpstr>MPEG-2 Video Compression</vt:lpstr>
      <vt:lpstr>MPEG-2 Audio Compression</vt:lpstr>
      <vt:lpstr>MPEG-2 Audio Compression</vt:lpstr>
      <vt:lpstr>MPEG-2 Audio Compression</vt:lpstr>
      <vt:lpstr>MPEG-2 Audio Compression</vt:lpstr>
      <vt:lpstr>MPEG-2 Transport: The System Layer</vt:lpstr>
      <vt:lpstr>MPEG-2 Transport: The System Layer</vt:lpstr>
      <vt:lpstr>Creating a Transport Stream</vt:lpstr>
      <vt:lpstr>Creating a Transport Stream</vt:lpstr>
      <vt:lpstr>Creating a Transport Stream</vt:lpstr>
      <vt:lpstr>Creating a Transport Stream</vt:lpstr>
      <vt:lpstr>Creating a Transport Stream</vt:lpstr>
      <vt:lpstr>Creating a Transport Stream (PES)</vt:lpstr>
      <vt:lpstr>Creating a Transport Stream (Packet Header)</vt:lpstr>
      <vt:lpstr>Creating a Transport Stream</vt:lpstr>
      <vt:lpstr>Creating a Transport Stream</vt:lpstr>
      <vt:lpstr>Creating a Transport Stream</vt:lpstr>
      <vt:lpstr>Creating a Transport Stream</vt:lpstr>
      <vt:lpstr>Creating a Transport Stream</vt:lpstr>
      <vt:lpstr>Creating a Transport Stream</vt:lpstr>
      <vt:lpstr>Timing: PCR, DTS and PTS</vt:lpstr>
      <vt:lpstr>Timing: PCR, DTS and PTS</vt:lpstr>
      <vt:lpstr>Timing: PCR, DTS and PTS</vt:lpstr>
      <vt:lpstr>Timing: PCR, DTS and PTS</vt:lpstr>
      <vt:lpstr>Timing: PCR, DTS and PTS</vt:lpstr>
      <vt:lpstr>Timing: PCR, DTS and PTS</vt:lpstr>
      <vt:lpstr>MPEG-2 Compression and Transport Stream</vt:lpstr>
      <vt:lpstr>Service Information</vt:lpstr>
      <vt:lpstr>MPEG-2 PSI Tables</vt:lpstr>
      <vt:lpstr>MPEG-2 PSI Tables</vt:lpstr>
      <vt:lpstr>Program Association Table (PAT)</vt:lpstr>
      <vt:lpstr>Program Association Table (PAT)</vt:lpstr>
      <vt:lpstr>Program Map Table (PMT)</vt:lpstr>
      <vt:lpstr>Conditional Access Table (CAT)</vt:lpstr>
      <vt:lpstr>Network Information Table (NIT)</vt:lpstr>
      <vt:lpstr>Decoding with PSI Tables</vt:lpstr>
      <vt:lpstr>Decoding with PSI Tables</vt:lpstr>
      <vt:lpstr>MPEG-2 PSI Tables Structure</vt:lpstr>
      <vt:lpstr>Digital Video Broadcasting (DVB)</vt:lpstr>
      <vt:lpstr>DVB History</vt:lpstr>
      <vt:lpstr>DVB SI Tables</vt:lpstr>
      <vt:lpstr>DVB SI Tables</vt:lpstr>
      <vt:lpstr>Time and Date Table (TDT)</vt:lpstr>
      <vt:lpstr>Network Information Table (NIT)</vt:lpstr>
      <vt:lpstr>Service Description Table (SDT)</vt:lpstr>
      <vt:lpstr>Service Description Table (SDT)</vt:lpstr>
      <vt:lpstr>Event Information Table (EIT)</vt:lpstr>
      <vt:lpstr>Event Information Table (EIT)</vt:lpstr>
      <vt:lpstr>Optional DVB SI Tables</vt:lpstr>
      <vt:lpstr>SI Tables in a DVB System</vt:lpstr>
      <vt:lpstr>Advanced Television Systems Committee</vt:lpstr>
      <vt:lpstr>ATSC History</vt:lpstr>
      <vt:lpstr>ATSC PSIP Tables</vt:lpstr>
      <vt:lpstr>ATSC PSIP Tables</vt:lpstr>
      <vt:lpstr>Master Guide Table (MGT)</vt:lpstr>
      <vt:lpstr>System Time Table (STT)</vt:lpstr>
      <vt:lpstr>Rating Region Table (RRT)</vt:lpstr>
      <vt:lpstr>Virtual Channel Table (VCT)</vt:lpstr>
      <vt:lpstr>Event Information Table (EIT)</vt:lpstr>
      <vt:lpstr>Event Information Table (EIT)</vt:lpstr>
      <vt:lpstr>Extended Text Table (ETT)</vt:lpstr>
      <vt:lpstr>Integrated Services Digital Broadcasting</vt:lpstr>
      <vt:lpstr>Comparison of DTV Standards</vt:lpstr>
      <vt:lpstr>Slide 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MPEG</dc:title>
  <dc:creator>Ravi Kumar Peddamma - ERS, HCL Tech</dc:creator>
  <cp:lastModifiedBy>ravikumar.peddamma</cp:lastModifiedBy>
  <cp:revision>362</cp:revision>
  <dcterms:created xsi:type="dcterms:W3CDTF">2006-08-16T00:00:00Z</dcterms:created>
  <dcterms:modified xsi:type="dcterms:W3CDTF">2012-03-26T08:14:53Z</dcterms:modified>
</cp:coreProperties>
</file>