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 autoAdjust="0"/>
    <p:restoredTop sz="94654" autoAdjust="0"/>
  </p:normalViewPr>
  <p:slideViewPr>
    <p:cSldViewPr>
      <p:cViewPr varScale="1">
        <p:scale>
          <a:sx n="110" d="100"/>
          <a:sy n="110" d="100"/>
        </p:scale>
        <p:origin x="-6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55F53-C617-48CC-8BC6-4EA0D012D8CB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308C-13A0-4984-8678-93243D761B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70352" y="799476"/>
            <a:ext cx="4318879" cy="3196341"/>
          </a:xfrm>
          <a:ln w="12700" cap="flat">
            <a:solidFill>
              <a:schemeClr val="tx1"/>
            </a:solidFill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5587"/>
            <a:ext cx="5029200" cy="3850598"/>
          </a:xfrm>
          <a:noFill/>
          <a:ln/>
        </p:spPr>
        <p:txBody>
          <a:bodyPr lIns="131881" tIns="67509" rIns="131881" bIns="67509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F93F-D384-45FE-809B-8F3D50D8BDA9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262F-B55A-4A52-9A97-3969FD5089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F93F-D384-45FE-809B-8F3D50D8BDA9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262F-B55A-4A52-9A97-3969FD5089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F93F-D384-45FE-809B-8F3D50D8BDA9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262F-B55A-4A52-9A97-3969FD5089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F93F-D384-45FE-809B-8F3D50D8BDA9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262F-B55A-4A52-9A97-3969FD5089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F93F-D384-45FE-809B-8F3D50D8BDA9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262F-B55A-4A52-9A97-3969FD5089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F93F-D384-45FE-809B-8F3D50D8BDA9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262F-B55A-4A52-9A97-3969FD5089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F93F-D384-45FE-809B-8F3D50D8BDA9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262F-B55A-4A52-9A97-3969FD5089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F93F-D384-45FE-809B-8F3D50D8BDA9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262F-B55A-4A52-9A97-3969FD5089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F93F-D384-45FE-809B-8F3D50D8BDA9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262F-B55A-4A52-9A97-3969FD5089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F93F-D384-45FE-809B-8F3D50D8BDA9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262F-B55A-4A52-9A97-3969FD5089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F93F-D384-45FE-809B-8F3D50D8BDA9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262F-B55A-4A52-9A97-3969FD5089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7F93F-D384-45FE-809B-8F3D50D8BDA9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A262F-B55A-4A52-9A97-3969FD5089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01100" cy="712788"/>
          </a:xfrm>
        </p:spPr>
        <p:txBody>
          <a:bodyPr lIns="92075" tIns="46038" rIns="92075" bIns="46038" anchor="b"/>
          <a:lstStyle/>
          <a:p>
            <a:pPr>
              <a:lnSpc>
                <a:spcPct val="89000"/>
              </a:lnSpc>
              <a:defRPr/>
            </a:pPr>
            <a:r>
              <a:rPr lang="en-GB" sz="2800" dirty="0" smtClean="0">
                <a:latin typeface="+mn-lt"/>
              </a:rPr>
              <a:t>MPEG-2 Compression and Transport stream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9154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89000"/>
              </a:lnSpc>
              <a:buFont typeface="Wingdings" pitchFamily="2" charset="2"/>
              <a:buNone/>
            </a:pPr>
            <a:endParaRPr lang="en-GB" dirty="0" smtClean="0"/>
          </a:p>
          <a:p>
            <a:pPr>
              <a:lnSpc>
                <a:spcPct val="89000"/>
              </a:lnSpc>
              <a:buFont typeface="Wingdings" pitchFamily="2" charset="2"/>
              <a:buNone/>
            </a:pPr>
            <a:endParaRPr lang="en-GB" dirty="0" smtClean="0"/>
          </a:p>
          <a:p>
            <a:pPr>
              <a:lnSpc>
                <a:spcPct val="89000"/>
              </a:lnSpc>
              <a:buFont typeface="Wingdings" pitchFamily="2" charset="2"/>
              <a:buNone/>
            </a:pPr>
            <a:endParaRPr lang="en-GB" dirty="0" smtClean="0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920750" y="2514600"/>
            <a:ext cx="83185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GB" sz="1400" dirty="0"/>
              <a:t>Encoder</a:t>
            </a:r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1758950" y="2743200"/>
            <a:ext cx="844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2667000" y="25908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GB" sz="1400" dirty="0" err="1"/>
              <a:t>Packetiser</a:t>
            </a:r>
            <a:endParaRPr lang="en-GB" sz="1400" dirty="0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920750" y="3276600"/>
            <a:ext cx="83185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GB" sz="1400"/>
              <a:t>Encoder</a:t>
            </a: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2667000" y="3962400"/>
            <a:ext cx="9144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GB" sz="1400"/>
              <a:t>Packetiser</a:t>
            </a:r>
          </a:p>
        </p:txBody>
      </p:sp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4718050" y="2063750"/>
            <a:ext cx="768350" cy="281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>
            <a:off x="5562600" y="3429000"/>
            <a:ext cx="344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2"/>
          <p:cNvSpPr>
            <a:spLocks noChangeShapeType="1"/>
          </p:cNvSpPr>
          <p:nvPr/>
        </p:nvSpPr>
        <p:spPr bwMode="auto">
          <a:xfrm>
            <a:off x="3657600" y="2743200"/>
            <a:ext cx="1054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3"/>
          <p:cNvSpPr>
            <a:spLocks noChangeShapeType="1"/>
          </p:cNvSpPr>
          <p:nvPr/>
        </p:nvSpPr>
        <p:spPr bwMode="auto">
          <a:xfrm>
            <a:off x="3670300" y="4114800"/>
            <a:ext cx="1054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5"/>
          <p:cNvSpPr>
            <a:spLocks noChangeShapeType="1"/>
          </p:cNvSpPr>
          <p:nvPr/>
        </p:nvSpPr>
        <p:spPr bwMode="auto">
          <a:xfrm>
            <a:off x="1830388" y="3429000"/>
            <a:ext cx="773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6"/>
          <p:cNvSpPr>
            <a:spLocks noChangeArrowheads="1"/>
          </p:cNvSpPr>
          <p:nvPr/>
        </p:nvSpPr>
        <p:spPr bwMode="auto">
          <a:xfrm>
            <a:off x="228600" y="2514600"/>
            <a:ext cx="615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1400" b="1"/>
              <a:t>Video</a:t>
            </a:r>
            <a:endParaRPr lang="en-GB" sz="1400"/>
          </a:p>
        </p:txBody>
      </p:sp>
      <p:sp>
        <p:nvSpPr>
          <p:cNvPr id="10255" name="Rectangle 17"/>
          <p:cNvSpPr>
            <a:spLocks noChangeArrowheads="1"/>
          </p:cNvSpPr>
          <p:nvPr/>
        </p:nvSpPr>
        <p:spPr bwMode="auto">
          <a:xfrm>
            <a:off x="228600" y="3276600"/>
            <a:ext cx="633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1400" b="1"/>
              <a:t>Audio</a:t>
            </a:r>
            <a:endParaRPr lang="en-GB" sz="1400"/>
          </a:p>
        </p:txBody>
      </p:sp>
      <p:sp>
        <p:nvSpPr>
          <p:cNvPr id="10256" name="Rectangle 18"/>
          <p:cNvSpPr>
            <a:spLocks noChangeArrowheads="1"/>
          </p:cNvSpPr>
          <p:nvPr/>
        </p:nvSpPr>
        <p:spPr bwMode="auto">
          <a:xfrm>
            <a:off x="4838700" y="2212975"/>
            <a:ext cx="306388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GB" sz="1400"/>
              <a:t>M</a:t>
            </a:r>
          </a:p>
          <a:p>
            <a:pPr eaLnBrk="0" hangingPunct="0"/>
            <a:r>
              <a:rPr lang="en-GB" sz="1400"/>
              <a:t>U</a:t>
            </a:r>
          </a:p>
          <a:p>
            <a:pPr eaLnBrk="0" hangingPunct="0"/>
            <a:r>
              <a:rPr lang="en-GB" sz="1400"/>
              <a:t>L</a:t>
            </a:r>
          </a:p>
          <a:p>
            <a:pPr eaLnBrk="0" hangingPunct="0"/>
            <a:r>
              <a:rPr lang="en-GB" sz="1400"/>
              <a:t>T</a:t>
            </a:r>
          </a:p>
          <a:p>
            <a:pPr eaLnBrk="0" hangingPunct="0"/>
            <a:r>
              <a:rPr lang="en-GB" sz="1400"/>
              <a:t>I</a:t>
            </a:r>
          </a:p>
          <a:p>
            <a:pPr eaLnBrk="0" hangingPunct="0"/>
            <a:r>
              <a:rPr lang="en-GB" sz="1400"/>
              <a:t>P</a:t>
            </a:r>
          </a:p>
          <a:p>
            <a:pPr eaLnBrk="0" hangingPunct="0"/>
            <a:r>
              <a:rPr lang="en-GB" sz="1400"/>
              <a:t>LEXER</a:t>
            </a:r>
          </a:p>
        </p:txBody>
      </p:sp>
      <p:sp>
        <p:nvSpPr>
          <p:cNvPr id="10257" name="Rectangle 19"/>
          <p:cNvSpPr>
            <a:spLocks noChangeArrowheads="1"/>
          </p:cNvSpPr>
          <p:nvPr/>
        </p:nvSpPr>
        <p:spPr bwMode="auto">
          <a:xfrm>
            <a:off x="5791200" y="3200400"/>
            <a:ext cx="1066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GB" sz="1400" b="1"/>
              <a:t>MPEG-2 Transport</a:t>
            </a:r>
          </a:p>
          <a:p>
            <a:pPr algn="ctr" eaLnBrk="0" hangingPunct="0"/>
            <a:r>
              <a:rPr lang="en-GB" sz="1400" b="1"/>
              <a:t>Stream</a:t>
            </a:r>
            <a:r>
              <a:rPr lang="en-GB" sz="1400"/>
              <a:t>	</a:t>
            </a:r>
          </a:p>
        </p:txBody>
      </p:sp>
      <p:sp>
        <p:nvSpPr>
          <p:cNvPr id="10258" name="Rectangle 20"/>
          <p:cNvSpPr>
            <a:spLocks noChangeArrowheads="1"/>
          </p:cNvSpPr>
          <p:nvPr/>
        </p:nvSpPr>
        <p:spPr bwMode="auto">
          <a:xfrm>
            <a:off x="3810000" y="2514600"/>
            <a:ext cx="500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1400" b="1"/>
              <a:t>PES</a:t>
            </a:r>
            <a:endParaRPr lang="en-GB" sz="1400"/>
          </a:p>
        </p:txBody>
      </p:sp>
      <p:sp>
        <p:nvSpPr>
          <p:cNvPr id="10259" name="Rectangle 21"/>
          <p:cNvSpPr>
            <a:spLocks noChangeArrowheads="1"/>
          </p:cNvSpPr>
          <p:nvPr/>
        </p:nvSpPr>
        <p:spPr bwMode="auto">
          <a:xfrm>
            <a:off x="3810000" y="3886200"/>
            <a:ext cx="500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1400" b="1"/>
              <a:t>PES</a:t>
            </a:r>
          </a:p>
        </p:txBody>
      </p:sp>
      <p:sp>
        <p:nvSpPr>
          <p:cNvPr id="10260" name="Rectangle 22"/>
          <p:cNvSpPr>
            <a:spLocks noChangeArrowheads="1"/>
          </p:cNvSpPr>
          <p:nvPr/>
        </p:nvSpPr>
        <p:spPr bwMode="auto">
          <a:xfrm>
            <a:off x="0" y="1219200"/>
            <a:ext cx="2743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GB" sz="1400" u="sng"/>
              <a:t>ES=</a:t>
            </a:r>
            <a:r>
              <a:rPr lang="en-GB" sz="1400" b="1" u="sng"/>
              <a:t>Elementary Stream</a:t>
            </a:r>
            <a:r>
              <a:rPr lang="en-GB" sz="1400" u="sng"/>
              <a:t> </a:t>
            </a:r>
            <a:endParaRPr lang="en-GB" sz="1400"/>
          </a:p>
          <a:p>
            <a:pPr eaLnBrk="0" hangingPunct="0"/>
            <a:r>
              <a:rPr lang="en-GB" sz="1400"/>
              <a:t>Containing </a:t>
            </a:r>
            <a:r>
              <a:rPr lang="en-GB" sz="1400" b="1" u="sng"/>
              <a:t>Access Units I,B,P</a:t>
            </a:r>
          </a:p>
        </p:txBody>
      </p:sp>
      <p:sp>
        <p:nvSpPr>
          <p:cNvPr id="10261" name="Rectangle 23"/>
          <p:cNvSpPr>
            <a:spLocks noChangeArrowheads="1"/>
          </p:cNvSpPr>
          <p:nvPr/>
        </p:nvSpPr>
        <p:spPr bwMode="auto">
          <a:xfrm>
            <a:off x="1905000" y="2438400"/>
            <a:ext cx="390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1400" b="1"/>
              <a:t>ES</a:t>
            </a:r>
            <a:endParaRPr lang="en-GB" sz="1400"/>
          </a:p>
        </p:txBody>
      </p:sp>
      <p:sp>
        <p:nvSpPr>
          <p:cNvPr id="10262" name="Rectangle 24"/>
          <p:cNvSpPr>
            <a:spLocks noChangeArrowheads="1"/>
          </p:cNvSpPr>
          <p:nvPr/>
        </p:nvSpPr>
        <p:spPr bwMode="auto">
          <a:xfrm>
            <a:off x="352425" y="5137150"/>
            <a:ext cx="2179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GB" sz="1400"/>
              <a:t>MPEG Compression Layer</a:t>
            </a:r>
          </a:p>
        </p:txBody>
      </p:sp>
      <p:sp>
        <p:nvSpPr>
          <p:cNvPr id="10263" name="Rectangle 25"/>
          <p:cNvSpPr>
            <a:spLocks noChangeArrowheads="1"/>
          </p:cNvSpPr>
          <p:nvPr/>
        </p:nvSpPr>
        <p:spPr bwMode="auto">
          <a:xfrm>
            <a:off x="2971800" y="5343525"/>
            <a:ext cx="321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1400"/>
              <a:t>MPEG Systems Layer+ DVB/ATSC/ARIB </a:t>
            </a:r>
          </a:p>
        </p:txBody>
      </p:sp>
      <p:sp>
        <p:nvSpPr>
          <p:cNvPr id="10264" name="Line 26"/>
          <p:cNvSpPr>
            <a:spLocks noChangeShapeType="1"/>
          </p:cNvSpPr>
          <p:nvPr/>
        </p:nvSpPr>
        <p:spPr bwMode="auto">
          <a:xfrm>
            <a:off x="2590800" y="5419725"/>
            <a:ext cx="127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Line 27"/>
          <p:cNvSpPr>
            <a:spLocks noChangeShapeType="1"/>
          </p:cNvSpPr>
          <p:nvPr/>
        </p:nvSpPr>
        <p:spPr bwMode="auto">
          <a:xfrm>
            <a:off x="423863" y="5724525"/>
            <a:ext cx="2179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Line 28"/>
          <p:cNvSpPr>
            <a:spLocks noChangeShapeType="1"/>
          </p:cNvSpPr>
          <p:nvPr/>
        </p:nvSpPr>
        <p:spPr bwMode="auto">
          <a:xfrm flipV="1">
            <a:off x="2590800" y="5700713"/>
            <a:ext cx="4535488" cy="46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Line 29"/>
          <p:cNvSpPr>
            <a:spLocks noChangeShapeType="1"/>
          </p:cNvSpPr>
          <p:nvPr/>
        </p:nvSpPr>
        <p:spPr bwMode="auto">
          <a:xfrm flipV="1">
            <a:off x="4992688" y="19065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Line 30"/>
          <p:cNvSpPr>
            <a:spLocks noChangeShapeType="1"/>
          </p:cNvSpPr>
          <p:nvPr/>
        </p:nvSpPr>
        <p:spPr bwMode="auto">
          <a:xfrm>
            <a:off x="4995863" y="1905000"/>
            <a:ext cx="984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31"/>
          <p:cNvSpPr>
            <a:spLocks noChangeArrowheads="1"/>
          </p:cNvSpPr>
          <p:nvPr/>
        </p:nvSpPr>
        <p:spPr bwMode="auto">
          <a:xfrm>
            <a:off x="5867400" y="1219200"/>
            <a:ext cx="198437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GB" sz="1400" b="1">
                <a:solidFill>
                  <a:srgbClr val="0033CC"/>
                </a:solidFill>
              </a:rPr>
              <a:t>Programme Specific Information(PSI) or</a:t>
            </a:r>
            <a:r>
              <a:rPr lang="en-GB" sz="1400"/>
              <a:t> </a:t>
            </a:r>
          </a:p>
          <a:p>
            <a:pPr eaLnBrk="0" hangingPunct="0"/>
            <a:r>
              <a:rPr lang="en-GB" sz="1400" b="1">
                <a:solidFill>
                  <a:srgbClr val="0033CC"/>
                </a:solidFill>
              </a:rPr>
              <a:t>Service Information (SI)</a:t>
            </a:r>
            <a:endParaRPr lang="en-GB" sz="1400"/>
          </a:p>
          <a:p>
            <a:pPr eaLnBrk="0" hangingPunct="0"/>
            <a:endParaRPr lang="en-GB" sz="1400"/>
          </a:p>
        </p:txBody>
      </p:sp>
      <p:sp>
        <p:nvSpPr>
          <p:cNvPr id="10270" name="Rectangle 35"/>
          <p:cNvSpPr>
            <a:spLocks noChangeArrowheads="1"/>
          </p:cNvSpPr>
          <p:nvPr/>
        </p:nvSpPr>
        <p:spPr bwMode="auto">
          <a:xfrm>
            <a:off x="7162800" y="2514600"/>
            <a:ext cx="474663" cy="2044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Rectangle 36"/>
          <p:cNvSpPr>
            <a:spLocks noChangeArrowheads="1"/>
          </p:cNvSpPr>
          <p:nvPr/>
        </p:nvSpPr>
        <p:spPr bwMode="auto">
          <a:xfrm>
            <a:off x="7315200" y="2536825"/>
            <a:ext cx="2286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GB" sz="1400"/>
              <a:t>M</a:t>
            </a:r>
          </a:p>
          <a:p>
            <a:pPr eaLnBrk="0" hangingPunct="0"/>
            <a:r>
              <a:rPr lang="en-GB" sz="1400"/>
              <a:t>O</a:t>
            </a:r>
          </a:p>
          <a:p>
            <a:pPr eaLnBrk="0" hangingPunct="0"/>
            <a:r>
              <a:rPr lang="en-GB" sz="1400"/>
              <a:t>D</a:t>
            </a:r>
          </a:p>
          <a:p>
            <a:pPr eaLnBrk="0" hangingPunct="0"/>
            <a:r>
              <a:rPr lang="en-GB" sz="1400"/>
              <a:t>U</a:t>
            </a:r>
          </a:p>
          <a:p>
            <a:pPr eaLnBrk="0" hangingPunct="0"/>
            <a:r>
              <a:rPr lang="en-GB" sz="1400"/>
              <a:t>L</a:t>
            </a:r>
          </a:p>
          <a:p>
            <a:pPr eaLnBrk="0" hangingPunct="0"/>
            <a:r>
              <a:rPr lang="en-GB" sz="1400"/>
              <a:t>A</a:t>
            </a:r>
          </a:p>
          <a:p>
            <a:pPr eaLnBrk="0" hangingPunct="0"/>
            <a:r>
              <a:rPr lang="en-GB" sz="1400"/>
              <a:t>T</a:t>
            </a:r>
          </a:p>
          <a:p>
            <a:pPr eaLnBrk="0" hangingPunct="0"/>
            <a:r>
              <a:rPr lang="en-GB" sz="1400"/>
              <a:t>O</a:t>
            </a:r>
          </a:p>
          <a:p>
            <a:pPr eaLnBrk="0" hangingPunct="0"/>
            <a:r>
              <a:rPr lang="en-GB" sz="1400"/>
              <a:t>R</a:t>
            </a:r>
          </a:p>
        </p:txBody>
      </p:sp>
      <p:sp>
        <p:nvSpPr>
          <p:cNvPr id="10272" name="Line 37"/>
          <p:cNvSpPr>
            <a:spLocks noChangeShapeType="1"/>
          </p:cNvSpPr>
          <p:nvPr/>
        </p:nvSpPr>
        <p:spPr bwMode="auto">
          <a:xfrm>
            <a:off x="6705600" y="3429000"/>
            <a:ext cx="509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3" name="Line 38"/>
          <p:cNvSpPr>
            <a:spLocks noChangeShapeType="1"/>
          </p:cNvSpPr>
          <p:nvPr/>
        </p:nvSpPr>
        <p:spPr bwMode="auto">
          <a:xfrm>
            <a:off x="7162800" y="4953000"/>
            <a:ext cx="0" cy="760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Line 39"/>
          <p:cNvSpPr>
            <a:spLocks noChangeShapeType="1"/>
          </p:cNvSpPr>
          <p:nvPr/>
        </p:nvSpPr>
        <p:spPr bwMode="auto">
          <a:xfrm flipV="1">
            <a:off x="7162800" y="5678488"/>
            <a:ext cx="609600" cy="46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Rectangle 40"/>
          <p:cNvSpPr>
            <a:spLocks noChangeArrowheads="1"/>
          </p:cNvSpPr>
          <p:nvPr/>
        </p:nvSpPr>
        <p:spPr bwMode="auto">
          <a:xfrm>
            <a:off x="7162800" y="4953000"/>
            <a:ext cx="1143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GB" sz="1400"/>
              <a:t>DVB</a:t>
            </a:r>
          </a:p>
          <a:p>
            <a:pPr eaLnBrk="0" hangingPunct="0"/>
            <a:r>
              <a:rPr lang="en-GB" sz="1400"/>
              <a:t>ATSC</a:t>
            </a:r>
            <a:br>
              <a:rPr lang="en-GB" sz="1400"/>
            </a:br>
            <a:r>
              <a:rPr lang="en-GB" sz="1400"/>
              <a:t>ISDB </a:t>
            </a:r>
          </a:p>
        </p:txBody>
      </p:sp>
      <p:sp>
        <p:nvSpPr>
          <p:cNvPr id="10276" name="Rectangle 41"/>
          <p:cNvSpPr>
            <a:spLocks noChangeArrowheads="1"/>
          </p:cNvSpPr>
          <p:nvPr/>
        </p:nvSpPr>
        <p:spPr bwMode="auto">
          <a:xfrm>
            <a:off x="7010400" y="5791200"/>
            <a:ext cx="13620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1400"/>
              <a:t>QPSK , OFDM</a:t>
            </a:r>
          </a:p>
          <a:p>
            <a:pPr eaLnBrk="0" hangingPunct="0"/>
            <a:r>
              <a:rPr lang="en-GB" sz="1400"/>
              <a:t>QAM ,HM</a:t>
            </a:r>
          </a:p>
          <a:p>
            <a:pPr eaLnBrk="0" hangingPunct="0"/>
            <a:r>
              <a:rPr lang="en-GB" sz="1400"/>
              <a:t>8VSB</a:t>
            </a:r>
          </a:p>
        </p:txBody>
      </p:sp>
      <p:sp>
        <p:nvSpPr>
          <p:cNvPr id="10277" name="Line 45"/>
          <p:cNvSpPr>
            <a:spLocks noChangeShapeType="1"/>
          </p:cNvSpPr>
          <p:nvPr/>
        </p:nvSpPr>
        <p:spPr bwMode="auto">
          <a:xfrm>
            <a:off x="2971800" y="22860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Text Box 46"/>
          <p:cNvSpPr txBox="1">
            <a:spLocks noChangeArrowheads="1"/>
          </p:cNvSpPr>
          <p:nvPr/>
        </p:nvSpPr>
        <p:spPr bwMode="auto">
          <a:xfrm>
            <a:off x="2895600" y="1973263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339966"/>
                </a:solidFill>
              </a:rPr>
              <a:t>Data</a:t>
            </a:r>
            <a:endParaRPr lang="en-GB">
              <a:solidFill>
                <a:srgbClr val="339966"/>
              </a:solidFill>
            </a:endParaRPr>
          </a:p>
        </p:txBody>
      </p:sp>
      <p:sp>
        <p:nvSpPr>
          <p:cNvPr id="10279" name="Rectangle 47"/>
          <p:cNvSpPr>
            <a:spLocks noChangeArrowheads="1"/>
          </p:cNvSpPr>
          <p:nvPr/>
        </p:nvSpPr>
        <p:spPr bwMode="auto">
          <a:xfrm>
            <a:off x="1905000" y="3200400"/>
            <a:ext cx="390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1400" b="1"/>
              <a:t>ES</a:t>
            </a:r>
            <a:endParaRPr lang="en-GB" sz="1400"/>
          </a:p>
        </p:txBody>
      </p:sp>
      <p:sp>
        <p:nvSpPr>
          <p:cNvPr id="10280" name="Oval 48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Line 49"/>
          <p:cNvSpPr>
            <a:spLocks noChangeShapeType="1"/>
          </p:cNvSpPr>
          <p:nvPr/>
        </p:nvSpPr>
        <p:spPr bwMode="auto">
          <a:xfrm>
            <a:off x="5257800" y="22860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50"/>
          <p:cNvSpPr>
            <a:spLocks noChangeShapeType="1"/>
          </p:cNvSpPr>
          <p:nvPr/>
        </p:nvSpPr>
        <p:spPr bwMode="auto">
          <a:xfrm flipV="1">
            <a:off x="4876800" y="1905000"/>
            <a:ext cx="0" cy="152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Line 51"/>
          <p:cNvSpPr>
            <a:spLocks noChangeShapeType="1"/>
          </p:cNvSpPr>
          <p:nvPr/>
        </p:nvSpPr>
        <p:spPr bwMode="auto">
          <a:xfrm flipH="1">
            <a:off x="2667000" y="1905000"/>
            <a:ext cx="2209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52"/>
          <p:cNvSpPr>
            <a:spLocks noChangeShapeType="1"/>
          </p:cNvSpPr>
          <p:nvPr/>
        </p:nvSpPr>
        <p:spPr bwMode="auto">
          <a:xfrm>
            <a:off x="2667000" y="1905000"/>
            <a:ext cx="0" cy="685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Text Box 53"/>
          <p:cNvSpPr txBox="1">
            <a:spLocks noChangeArrowheads="1"/>
          </p:cNvSpPr>
          <p:nvPr/>
        </p:nvSpPr>
        <p:spPr bwMode="auto">
          <a:xfrm>
            <a:off x="3200400" y="1295400"/>
            <a:ext cx="1066800" cy="523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FF0000"/>
                </a:solidFill>
              </a:rPr>
              <a:t>Timing DTS/PTS</a:t>
            </a:r>
            <a:endParaRPr lang="en-GB" b="1">
              <a:solidFill>
                <a:srgbClr val="FF0000"/>
              </a:solidFill>
            </a:endParaRPr>
          </a:p>
        </p:txBody>
      </p:sp>
      <p:sp>
        <p:nvSpPr>
          <p:cNvPr id="10286" name="Line 54"/>
          <p:cNvSpPr>
            <a:spLocks noChangeShapeType="1"/>
          </p:cNvSpPr>
          <p:nvPr/>
        </p:nvSpPr>
        <p:spPr bwMode="auto">
          <a:xfrm>
            <a:off x="5334000" y="2362200"/>
            <a:ext cx="685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Text Box 55"/>
          <p:cNvSpPr txBox="1">
            <a:spLocks noChangeArrowheads="1"/>
          </p:cNvSpPr>
          <p:nvPr/>
        </p:nvSpPr>
        <p:spPr bwMode="auto">
          <a:xfrm>
            <a:off x="5791200" y="2209800"/>
            <a:ext cx="1219200" cy="846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1400" b="1">
                <a:solidFill>
                  <a:srgbClr val="FF0000"/>
                </a:solidFill>
              </a:rPr>
              <a:t>System Time Clock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400" b="1">
                <a:solidFill>
                  <a:srgbClr val="FF0000"/>
                </a:solidFill>
              </a:rPr>
              <a:t>(STC)</a:t>
            </a:r>
          </a:p>
        </p:txBody>
      </p:sp>
      <p:sp>
        <p:nvSpPr>
          <p:cNvPr id="10288" name="Rectangle 56"/>
          <p:cNvSpPr>
            <a:spLocks noChangeArrowheads="1"/>
          </p:cNvSpPr>
          <p:nvPr/>
        </p:nvSpPr>
        <p:spPr bwMode="auto">
          <a:xfrm>
            <a:off x="2667000" y="3352800"/>
            <a:ext cx="9144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GB" sz="1400"/>
              <a:t>Packetiser</a:t>
            </a:r>
          </a:p>
        </p:txBody>
      </p:sp>
      <p:sp>
        <p:nvSpPr>
          <p:cNvPr id="10289" name="Line 57"/>
          <p:cNvSpPr>
            <a:spLocks noChangeShapeType="1"/>
          </p:cNvSpPr>
          <p:nvPr/>
        </p:nvSpPr>
        <p:spPr bwMode="auto">
          <a:xfrm>
            <a:off x="2209800" y="305593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0" name="Line 58"/>
          <p:cNvSpPr>
            <a:spLocks noChangeShapeType="1"/>
          </p:cNvSpPr>
          <p:nvPr/>
        </p:nvSpPr>
        <p:spPr bwMode="auto">
          <a:xfrm>
            <a:off x="3657600" y="3124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1" name="Text Box 59"/>
          <p:cNvSpPr txBox="1">
            <a:spLocks noChangeArrowheads="1"/>
          </p:cNvSpPr>
          <p:nvPr/>
        </p:nvSpPr>
        <p:spPr bwMode="auto">
          <a:xfrm>
            <a:off x="1676400" y="2895600"/>
            <a:ext cx="6858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/>
              <a:t>Data</a:t>
            </a:r>
          </a:p>
        </p:txBody>
      </p:sp>
      <p:sp>
        <p:nvSpPr>
          <p:cNvPr id="10292" name="Rectangle 60"/>
          <p:cNvSpPr>
            <a:spLocks noChangeArrowheads="1"/>
          </p:cNvSpPr>
          <p:nvPr/>
        </p:nvSpPr>
        <p:spPr bwMode="auto">
          <a:xfrm>
            <a:off x="3810000" y="2895600"/>
            <a:ext cx="500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1400" b="1"/>
              <a:t>PES</a:t>
            </a:r>
          </a:p>
        </p:txBody>
      </p:sp>
      <p:sp>
        <p:nvSpPr>
          <p:cNvPr id="10293" name="Line 61"/>
          <p:cNvSpPr>
            <a:spLocks noChangeShapeType="1"/>
          </p:cNvSpPr>
          <p:nvPr/>
        </p:nvSpPr>
        <p:spPr bwMode="auto">
          <a:xfrm flipV="1">
            <a:off x="5257800" y="22098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Rectangle 5"/>
          <p:cNvSpPr>
            <a:spLocks noChangeArrowheads="1"/>
          </p:cNvSpPr>
          <p:nvPr/>
        </p:nvSpPr>
        <p:spPr bwMode="auto">
          <a:xfrm>
            <a:off x="908050" y="3962400"/>
            <a:ext cx="83185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GB" sz="1400"/>
              <a:t>Encoder</a:t>
            </a:r>
          </a:p>
        </p:txBody>
      </p:sp>
      <p:sp>
        <p:nvSpPr>
          <p:cNvPr id="10295" name="Line 6"/>
          <p:cNvSpPr>
            <a:spLocks noChangeShapeType="1"/>
          </p:cNvSpPr>
          <p:nvPr/>
        </p:nvSpPr>
        <p:spPr bwMode="auto">
          <a:xfrm>
            <a:off x="1752600" y="4114800"/>
            <a:ext cx="844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Rectangle 8"/>
          <p:cNvSpPr>
            <a:spLocks noChangeArrowheads="1"/>
          </p:cNvSpPr>
          <p:nvPr/>
        </p:nvSpPr>
        <p:spPr bwMode="auto">
          <a:xfrm>
            <a:off x="914400" y="4572000"/>
            <a:ext cx="830263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GB" sz="1400"/>
              <a:t>Encoder</a:t>
            </a:r>
          </a:p>
        </p:txBody>
      </p:sp>
      <p:sp>
        <p:nvSpPr>
          <p:cNvPr id="10297" name="Line 15"/>
          <p:cNvSpPr>
            <a:spLocks noChangeShapeType="1"/>
          </p:cNvSpPr>
          <p:nvPr/>
        </p:nvSpPr>
        <p:spPr bwMode="auto">
          <a:xfrm>
            <a:off x="1828800" y="4800600"/>
            <a:ext cx="773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Rectangle 16"/>
          <p:cNvSpPr>
            <a:spLocks noChangeArrowheads="1"/>
          </p:cNvSpPr>
          <p:nvPr/>
        </p:nvSpPr>
        <p:spPr bwMode="auto">
          <a:xfrm>
            <a:off x="228600" y="3962400"/>
            <a:ext cx="615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1400" b="1"/>
              <a:t>Video</a:t>
            </a:r>
            <a:endParaRPr lang="en-GB" sz="1400"/>
          </a:p>
        </p:txBody>
      </p:sp>
      <p:sp>
        <p:nvSpPr>
          <p:cNvPr id="10299" name="Rectangle 17"/>
          <p:cNvSpPr>
            <a:spLocks noChangeArrowheads="1"/>
          </p:cNvSpPr>
          <p:nvPr/>
        </p:nvSpPr>
        <p:spPr bwMode="auto">
          <a:xfrm>
            <a:off x="228600" y="4572000"/>
            <a:ext cx="633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1400" b="1"/>
              <a:t>Audio</a:t>
            </a:r>
            <a:endParaRPr lang="en-GB" sz="1400"/>
          </a:p>
        </p:txBody>
      </p:sp>
      <p:sp>
        <p:nvSpPr>
          <p:cNvPr id="10300" name="Rectangle 23"/>
          <p:cNvSpPr>
            <a:spLocks noChangeArrowheads="1"/>
          </p:cNvSpPr>
          <p:nvPr/>
        </p:nvSpPr>
        <p:spPr bwMode="auto">
          <a:xfrm>
            <a:off x="1892300" y="3886200"/>
            <a:ext cx="390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1400" b="1"/>
              <a:t>ES</a:t>
            </a:r>
            <a:endParaRPr lang="en-GB" sz="1400"/>
          </a:p>
        </p:txBody>
      </p:sp>
      <p:sp>
        <p:nvSpPr>
          <p:cNvPr id="10301" name="Rectangle 47"/>
          <p:cNvSpPr>
            <a:spLocks noChangeArrowheads="1"/>
          </p:cNvSpPr>
          <p:nvPr/>
        </p:nvSpPr>
        <p:spPr bwMode="auto">
          <a:xfrm>
            <a:off x="1828800" y="4572000"/>
            <a:ext cx="390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1400" b="1"/>
              <a:t>ES</a:t>
            </a:r>
            <a:endParaRPr lang="en-GB" sz="1400"/>
          </a:p>
        </p:txBody>
      </p:sp>
      <p:sp>
        <p:nvSpPr>
          <p:cNvPr id="10302" name="Line 57"/>
          <p:cNvSpPr>
            <a:spLocks noChangeShapeType="1"/>
          </p:cNvSpPr>
          <p:nvPr/>
        </p:nvSpPr>
        <p:spPr bwMode="auto">
          <a:xfrm>
            <a:off x="2209800" y="442753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3" name="Text Box 59"/>
          <p:cNvSpPr txBox="1">
            <a:spLocks noChangeArrowheads="1"/>
          </p:cNvSpPr>
          <p:nvPr/>
        </p:nvSpPr>
        <p:spPr bwMode="auto">
          <a:xfrm>
            <a:off x="1676400" y="4267200"/>
            <a:ext cx="6858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/>
              <a:t>Data</a:t>
            </a:r>
          </a:p>
        </p:txBody>
      </p:sp>
      <p:sp>
        <p:nvSpPr>
          <p:cNvPr id="10304" name="Rectangle 62"/>
          <p:cNvSpPr>
            <a:spLocks noChangeArrowheads="1"/>
          </p:cNvSpPr>
          <p:nvPr/>
        </p:nvSpPr>
        <p:spPr bwMode="auto">
          <a:xfrm>
            <a:off x="2667000" y="4343400"/>
            <a:ext cx="9144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GB" sz="1400"/>
              <a:t>Packetiser</a:t>
            </a:r>
          </a:p>
        </p:txBody>
      </p:sp>
      <p:sp>
        <p:nvSpPr>
          <p:cNvPr id="10305" name="Rectangle 62"/>
          <p:cNvSpPr>
            <a:spLocks noChangeArrowheads="1"/>
          </p:cNvSpPr>
          <p:nvPr/>
        </p:nvSpPr>
        <p:spPr bwMode="auto">
          <a:xfrm>
            <a:off x="2667000" y="2971800"/>
            <a:ext cx="9144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GB" sz="1400"/>
              <a:t>Packetiser</a:t>
            </a:r>
          </a:p>
        </p:txBody>
      </p:sp>
      <p:sp>
        <p:nvSpPr>
          <p:cNvPr id="10306" name="Rectangle 62"/>
          <p:cNvSpPr>
            <a:spLocks noChangeArrowheads="1"/>
          </p:cNvSpPr>
          <p:nvPr/>
        </p:nvSpPr>
        <p:spPr bwMode="auto">
          <a:xfrm>
            <a:off x="2667000" y="4648200"/>
            <a:ext cx="9144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GB" sz="1400"/>
              <a:t>Packetiser</a:t>
            </a:r>
          </a:p>
        </p:txBody>
      </p:sp>
      <p:sp>
        <p:nvSpPr>
          <p:cNvPr id="10307" name="TextBox 110"/>
          <p:cNvSpPr txBox="1">
            <a:spLocks noChangeArrowheads="1"/>
          </p:cNvSpPr>
          <p:nvPr/>
        </p:nvSpPr>
        <p:spPr bwMode="auto">
          <a:xfrm>
            <a:off x="0" y="2133600"/>
            <a:ext cx="1219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Zee Cinema</a:t>
            </a:r>
          </a:p>
        </p:txBody>
      </p:sp>
      <p:sp>
        <p:nvSpPr>
          <p:cNvPr id="10308" name="TextBox 112"/>
          <p:cNvSpPr txBox="1">
            <a:spLocks noChangeArrowheads="1"/>
          </p:cNvSpPr>
          <p:nvPr/>
        </p:nvSpPr>
        <p:spPr bwMode="auto">
          <a:xfrm>
            <a:off x="0" y="3733800"/>
            <a:ext cx="990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Zee news</a:t>
            </a:r>
          </a:p>
        </p:txBody>
      </p:sp>
      <p:sp>
        <p:nvSpPr>
          <p:cNvPr id="10309" name="Rectangle 35"/>
          <p:cNvSpPr>
            <a:spLocks noChangeArrowheads="1"/>
          </p:cNvSpPr>
          <p:nvPr/>
        </p:nvSpPr>
        <p:spPr bwMode="auto">
          <a:xfrm>
            <a:off x="7848600" y="2514600"/>
            <a:ext cx="474663" cy="2044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  <a:p>
            <a:r>
              <a:rPr lang="en-US"/>
              <a:t>A</a:t>
            </a:r>
          </a:p>
          <a:p>
            <a:r>
              <a:rPr lang="en-US"/>
              <a:t>C</a:t>
            </a:r>
          </a:p>
        </p:txBody>
      </p:sp>
      <p:sp>
        <p:nvSpPr>
          <p:cNvPr id="10310" name="Rectangle 35"/>
          <p:cNvSpPr>
            <a:spLocks noChangeArrowheads="1"/>
          </p:cNvSpPr>
          <p:nvPr/>
        </p:nvSpPr>
        <p:spPr bwMode="auto">
          <a:xfrm>
            <a:off x="8534400" y="2362200"/>
            <a:ext cx="457200" cy="2197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  <a:p>
            <a:r>
              <a:rPr lang="en-US"/>
              <a:t>R</a:t>
            </a:r>
          </a:p>
          <a:p>
            <a:r>
              <a:rPr lang="en-US"/>
              <a:t>O</a:t>
            </a:r>
          </a:p>
          <a:p>
            <a:r>
              <a:rPr lang="en-US"/>
              <a:t>N</a:t>
            </a:r>
          </a:p>
          <a:p>
            <a:r>
              <a:rPr lang="en-US"/>
              <a:t>T</a:t>
            </a:r>
          </a:p>
          <a:p>
            <a:r>
              <a:rPr lang="en-US"/>
              <a:t>E</a:t>
            </a:r>
          </a:p>
          <a:p>
            <a:r>
              <a:rPr lang="en-US"/>
              <a:t>N</a:t>
            </a:r>
          </a:p>
          <a:p>
            <a:r>
              <a:rPr lang="en-US"/>
              <a:t>D</a:t>
            </a:r>
          </a:p>
        </p:txBody>
      </p:sp>
      <p:sp>
        <p:nvSpPr>
          <p:cNvPr id="10311" name="Line 11"/>
          <p:cNvSpPr>
            <a:spLocks noChangeShapeType="1"/>
          </p:cNvSpPr>
          <p:nvPr/>
        </p:nvSpPr>
        <p:spPr bwMode="auto">
          <a:xfrm>
            <a:off x="7620000" y="3429000"/>
            <a:ext cx="228600" cy="46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2" name="Line 11"/>
          <p:cNvSpPr>
            <a:spLocks noChangeShapeType="1"/>
          </p:cNvSpPr>
          <p:nvPr/>
        </p:nvSpPr>
        <p:spPr bwMode="auto">
          <a:xfrm>
            <a:off x="8305800" y="3505200"/>
            <a:ext cx="228600" cy="46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3" name="Line 12"/>
          <p:cNvSpPr>
            <a:spLocks noChangeShapeType="1"/>
          </p:cNvSpPr>
          <p:nvPr/>
        </p:nvSpPr>
        <p:spPr bwMode="auto">
          <a:xfrm>
            <a:off x="3657600" y="4800600"/>
            <a:ext cx="1054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4" name="Rectangle 20"/>
          <p:cNvSpPr>
            <a:spLocks noChangeArrowheads="1"/>
          </p:cNvSpPr>
          <p:nvPr/>
        </p:nvSpPr>
        <p:spPr bwMode="auto">
          <a:xfrm>
            <a:off x="3810000" y="4572000"/>
            <a:ext cx="500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1400" b="1"/>
              <a:t>PES</a:t>
            </a:r>
            <a:endParaRPr lang="en-GB" sz="1400"/>
          </a:p>
        </p:txBody>
      </p:sp>
      <p:sp>
        <p:nvSpPr>
          <p:cNvPr id="10315" name="Line 12"/>
          <p:cNvSpPr>
            <a:spLocks noChangeShapeType="1"/>
          </p:cNvSpPr>
          <p:nvPr/>
        </p:nvSpPr>
        <p:spPr bwMode="auto">
          <a:xfrm>
            <a:off x="3657600" y="4495800"/>
            <a:ext cx="1054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6" name="Rectangle 20"/>
          <p:cNvSpPr>
            <a:spLocks noChangeArrowheads="1"/>
          </p:cNvSpPr>
          <p:nvPr/>
        </p:nvSpPr>
        <p:spPr bwMode="auto">
          <a:xfrm>
            <a:off x="3810000" y="4267200"/>
            <a:ext cx="500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1400" b="1"/>
              <a:t>PES</a:t>
            </a:r>
            <a:endParaRPr lang="en-GB" sz="1400"/>
          </a:p>
        </p:txBody>
      </p:sp>
      <p:sp>
        <p:nvSpPr>
          <p:cNvPr id="10317" name="Line 58"/>
          <p:cNvSpPr>
            <a:spLocks noChangeShapeType="1"/>
          </p:cNvSpPr>
          <p:nvPr/>
        </p:nvSpPr>
        <p:spPr bwMode="auto">
          <a:xfrm>
            <a:off x="3657600" y="34290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8" name="Rectangle 60"/>
          <p:cNvSpPr>
            <a:spLocks noChangeArrowheads="1"/>
          </p:cNvSpPr>
          <p:nvPr/>
        </p:nvSpPr>
        <p:spPr bwMode="auto">
          <a:xfrm>
            <a:off x="3810000" y="3200400"/>
            <a:ext cx="500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1400" b="1"/>
              <a:t>PES</a:t>
            </a:r>
          </a:p>
        </p:txBody>
      </p:sp>
      <p:sp>
        <p:nvSpPr>
          <p:cNvPr id="10319" name="Line 38"/>
          <p:cNvSpPr>
            <a:spLocks noChangeShapeType="1"/>
          </p:cNvSpPr>
          <p:nvPr/>
        </p:nvSpPr>
        <p:spPr bwMode="auto">
          <a:xfrm>
            <a:off x="7772400" y="4953000"/>
            <a:ext cx="0" cy="760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0" name="Line 38"/>
          <p:cNvSpPr>
            <a:spLocks noChangeShapeType="1"/>
          </p:cNvSpPr>
          <p:nvPr/>
        </p:nvSpPr>
        <p:spPr bwMode="auto">
          <a:xfrm>
            <a:off x="8458200" y="4953000"/>
            <a:ext cx="0" cy="760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1" name="TextBox 126"/>
          <p:cNvSpPr txBox="1">
            <a:spLocks noChangeArrowheads="1"/>
          </p:cNvSpPr>
          <p:nvPr/>
        </p:nvSpPr>
        <p:spPr bwMode="auto">
          <a:xfrm>
            <a:off x="8458200" y="5105400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Carrier Freq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On-screen Show (4:3)</PresentationFormat>
  <Paragraphs>75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MPEG-2 Compression and Transport stream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MPEG-2 Compression and Transport stream</dc:title>
  <dc:creator>prakash.akka</dc:creator>
  <cp:lastModifiedBy>prakash.akka</cp:lastModifiedBy>
  <cp:revision>1</cp:revision>
  <dcterms:created xsi:type="dcterms:W3CDTF">2010-04-05T11:09:59Z</dcterms:created>
  <dcterms:modified xsi:type="dcterms:W3CDTF">2010-04-05T11:10:51Z</dcterms:modified>
</cp:coreProperties>
</file>