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75" r:id="rId2"/>
    <p:sldId id="295" r:id="rId3"/>
    <p:sldId id="297" r:id="rId4"/>
    <p:sldId id="278" r:id="rId5"/>
    <p:sldId id="294" r:id="rId6"/>
    <p:sldId id="300" r:id="rId7"/>
    <p:sldId id="284" r:id="rId8"/>
    <p:sldId id="285" r:id="rId9"/>
    <p:sldId id="286" r:id="rId10"/>
    <p:sldId id="287" r:id="rId11"/>
    <p:sldId id="288" r:id="rId12"/>
    <p:sldId id="296" r:id="rId13"/>
    <p:sldId id="289" r:id="rId14"/>
    <p:sldId id="298" r:id="rId15"/>
    <p:sldId id="299" r:id="rId16"/>
    <p:sldId id="279" r:id="rId17"/>
    <p:sldId id="303" r:id="rId18"/>
    <p:sldId id="291" r:id="rId19"/>
    <p:sldId id="292" r:id="rId20"/>
    <p:sldId id="293" r:id="rId21"/>
    <p:sldId id="290" r:id="rId22"/>
    <p:sldId id="280" r:id="rId23"/>
    <p:sldId id="283" r:id="rId24"/>
    <p:sldId id="301" r:id="rId25"/>
    <p:sldId id="304" r:id="rId26"/>
    <p:sldId id="302" r:id="rId27"/>
    <p:sldId id="305" r:id="rId28"/>
    <p:sldId id="307" r:id="rId29"/>
    <p:sldId id="30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108"/>
      </p:cViewPr>
      <p:guideLst>
        <p:guide orient="horz" pos="2160"/>
        <p:guide pos="2880"/>
      </p:guideLst>
    </p:cSldViewPr>
  </p:slideViewPr>
  <p:notesTextViewPr>
    <p:cViewPr>
      <p:scale>
        <a:sx n="100" d="100"/>
        <a:sy n="100" d="100"/>
      </p:scale>
      <p:origin x="0" y="0"/>
    </p:cViewPr>
  </p:notesTextViewPr>
  <p:notesViewPr>
    <p:cSldViewPr>
      <p:cViewPr varScale="1">
        <p:scale>
          <a:sx n="83" d="100"/>
          <a:sy n="83" d="100"/>
        </p:scale>
        <p:origin x="-199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FF9ECB-CAE3-49D8-9459-5AD5D46ADA0E}" type="datetimeFigureOut">
              <a:rPr lang="en-US" smtClean="0"/>
              <a:pPr/>
              <a:t>6/24/2011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D3A988-349F-4263-ACC1-6C892CA5C17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8D3A988-349F-4263-ACC1-6C892CA5C175}" type="slidenum">
              <a:rPr lang="en-US" smtClean="0"/>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89B0E0C2-EE0A-4D81-82AF-418DFD85C9B3}" type="slidenum">
              <a:rPr lang="en-US" smtClean="0"/>
              <a:pPr/>
              <a:t>29</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all three"/>
          <p:cNvPicPr>
            <a:picLocks noChangeAspect="1" noChangeArrowheads="1"/>
          </p:cNvPicPr>
          <p:nvPr/>
        </p:nvPicPr>
        <p:blipFill>
          <a:blip r:embed="rId2" cstate="print"/>
          <a:srcRect b="2217"/>
          <a:stretch>
            <a:fillRect/>
          </a:stretch>
        </p:blipFill>
        <p:spPr bwMode="auto">
          <a:xfrm>
            <a:off x="0" y="-76200"/>
            <a:ext cx="9124950" cy="3886200"/>
          </a:xfrm>
          <a:prstGeom prst="rect">
            <a:avLst/>
          </a:prstGeom>
          <a:noFill/>
          <a:ln w="9525">
            <a:noFill/>
            <a:miter lim="800000"/>
            <a:headEnd/>
            <a:tailEnd/>
          </a:ln>
        </p:spPr>
      </p:pic>
      <p:pic>
        <p:nvPicPr>
          <p:cNvPr id="5" name="Picture 7" descr="HCL Logo"/>
          <p:cNvPicPr>
            <a:picLocks noChangeAspect="1" noChangeArrowheads="1"/>
          </p:cNvPicPr>
          <p:nvPr/>
        </p:nvPicPr>
        <p:blipFill>
          <a:blip r:embed="rId3" cstate="print"/>
          <a:srcRect/>
          <a:stretch>
            <a:fillRect/>
          </a:stretch>
        </p:blipFill>
        <p:spPr bwMode="auto">
          <a:xfrm>
            <a:off x="6950075" y="6400800"/>
            <a:ext cx="2193925" cy="355600"/>
          </a:xfrm>
          <a:prstGeom prst="rect">
            <a:avLst/>
          </a:prstGeom>
          <a:noFill/>
          <a:ln w="9525">
            <a:noFill/>
            <a:miter lim="800000"/>
            <a:headEnd/>
            <a:tailEnd/>
          </a:ln>
        </p:spPr>
      </p:pic>
      <p:sp>
        <p:nvSpPr>
          <p:cNvPr id="3074" name="Rectangle 2"/>
          <p:cNvSpPr>
            <a:spLocks noGrp="1" noChangeArrowheads="1"/>
          </p:cNvSpPr>
          <p:nvPr>
            <p:ph type="ctrTitle"/>
          </p:nvPr>
        </p:nvSpPr>
        <p:spPr>
          <a:xfrm>
            <a:off x="533400" y="815975"/>
            <a:ext cx="7772400" cy="1470025"/>
          </a:xfrm>
        </p:spPr>
        <p:txBody>
          <a:bodyPr/>
          <a:lstStyle>
            <a:lvl1pPr>
              <a:lnSpc>
                <a:spcPct val="125000"/>
              </a:lnSpc>
              <a:defRPr sz="3600"/>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609600" y="3810000"/>
            <a:ext cx="6400800" cy="1752600"/>
          </a:xfrm>
        </p:spPr>
        <p:txBody>
          <a:bodyPr/>
          <a:lstStyle>
            <a:lvl1pPr marL="0" indent="0">
              <a:buFont typeface="Wingdings" pitchFamily="2" charset="2"/>
              <a:buNone/>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1"/>
          <p:cNvSpPr>
            <a:spLocks noGrp="1" noChangeArrowheads="1"/>
          </p:cNvSpPr>
          <p:nvPr>
            <p:ph type="sldNum" sz="quarter" idx="10"/>
          </p:nvPr>
        </p:nvSpPr>
        <p:spPr>
          <a:ln/>
        </p:spPr>
        <p:txBody>
          <a:bodyPr/>
          <a:lstStyle>
            <a:lvl1pPr>
              <a:defRPr/>
            </a:lvl1pPr>
          </a:lstStyle>
          <a:p>
            <a:fld id="{DC725545-CA9F-45D8-94D6-D390AEAF32B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1"/>
          <p:cNvSpPr>
            <a:spLocks noGrp="1" noChangeArrowheads="1"/>
          </p:cNvSpPr>
          <p:nvPr>
            <p:ph type="sldNum" sz="quarter" idx="10"/>
          </p:nvPr>
        </p:nvSpPr>
        <p:spPr>
          <a:ln/>
        </p:spPr>
        <p:txBody>
          <a:bodyPr/>
          <a:lstStyle>
            <a:lvl1pPr>
              <a:defRPr/>
            </a:lvl1pPr>
          </a:lstStyle>
          <a:p>
            <a:fld id="{DC725545-CA9F-45D8-94D6-D390AEAF32B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Rectangle 11"/>
          <p:cNvSpPr>
            <a:spLocks noGrp="1" noChangeArrowheads="1"/>
          </p:cNvSpPr>
          <p:nvPr>
            <p:ph type="sldNum" sz="quarter" idx="10"/>
          </p:nvPr>
        </p:nvSpPr>
        <p:spPr>
          <a:ln/>
        </p:spPr>
        <p:txBody>
          <a:bodyPr/>
          <a:lstStyle>
            <a:lvl1pPr>
              <a:defRPr/>
            </a:lvl1pPr>
          </a:lstStyle>
          <a:p>
            <a:fld id="{DC725545-CA9F-45D8-94D6-D390AEAF32B1}"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fld id="{DC725545-CA9F-45D8-94D6-D390AEAF32B1}"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fld id="{DC725545-CA9F-45D8-94D6-D390AEAF32B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1"/>
          <p:cNvSpPr>
            <a:spLocks noGrp="1" noChangeArrowheads="1"/>
          </p:cNvSpPr>
          <p:nvPr>
            <p:ph type="sldNum" sz="quarter" idx="10"/>
          </p:nvPr>
        </p:nvSpPr>
        <p:spPr>
          <a:ln/>
        </p:spPr>
        <p:txBody>
          <a:bodyPr/>
          <a:lstStyle>
            <a:lvl1pPr>
              <a:defRPr/>
            </a:lvl1pPr>
          </a:lstStyle>
          <a:p>
            <a:fld id="{DC725545-CA9F-45D8-94D6-D390AEAF32B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fld id="{DC725545-CA9F-45D8-94D6-D390AEAF32B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11"/>
          <p:cNvSpPr>
            <a:spLocks noGrp="1" noChangeArrowheads="1"/>
          </p:cNvSpPr>
          <p:nvPr>
            <p:ph type="sldNum" sz="quarter" idx="10"/>
          </p:nvPr>
        </p:nvSpPr>
        <p:spPr>
          <a:ln/>
        </p:spPr>
        <p:txBody>
          <a:bodyPr/>
          <a:lstStyle>
            <a:lvl1pPr>
              <a:defRPr/>
            </a:lvl1pPr>
          </a:lstStyle>
          <a:p>
            <a:fld id="{DC725545-CA9F-45D8-94D6-D390AEAF32B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11"/>
          <p:cNvSpPr>
            <a:spLocks noGrp="1" noChangeArrowheads="1"/>
          </p:cNvSpPr>
          <p:nvPr>
            <p:ph type="sldNum" sz="quarter" idx="10"/>
          </p:nvPr>
        </p:nvSpPr>
        <p:spPr>
          <a:ln/>
        </p:spPr>
        <p:txBody>
          <a:bodyPr/>
          <a:lstStyle>
            <a:lvl1pPr>
              <a:defRPr/>
            </a:lvl1pPr>
          </a:lstStyle>
          <a:p>
            <a:fld id="{DC725545-CA9F-45D8-94D6-D390AEAF32B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11"/>
          <p:cNvSpPr>
            <a:spLocks noGrp="1" noChangeArrowheads="1"/>
          </p:cNvSpPr>
          <p:nvPr>
            <p:ph type="sldNum" sz="quarter" idx="10"/>
          </p:nvPr>
        </p:nvSpPr>
        <p:spPr>
          <a:ln/>
        </p:spPr>
        <p:txBody>
          <a:bodyPr/>
          <a:lstStyle>
            <a:lvl1pPr>
              <a:defRPr/>
            </a:lvl1pPr>
          </a:lstStyle>
          <a:p>
            <a:fld id="{DC725545-CA9F-45D8-94D6-D390AEAF32B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fld id="{DC725545-CA9F-45D8-94D6-D390AEAF32B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fld id="{DC725545-CA9F-45D8-94D6-D390AEAF32B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fld id="{DC725545-CA9F-45D8-94D6-D390AEAF32B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7" name="Picture 10" descr="all three"/>
          <p:cNvPicPr>
            <a:picLocks noChangeAspect="1" noChangeArrowheads="1"/>
          </p:cNvPicPr>
          <p:nvPr/>
        </p:nvPicPr>
        <p:blipFill>
          <a:blip r:embed="rId16" cstate="print"/>
          <a:srcRect t="71330" b="-49"/>
          <a:stretch>
            <a:fillRect/>
          </a:stretch>
        </p:blipFill>
        <p:spPr bwMode="auto">
          <a:xfrm>
            <a:off x="0" y="0"/>
            <a:ext cx="9144000" cy="1143000"/>
          </a:xfrm>
          <a:prstGeom prst="rect">
            <a:avLst/>
          </a:prstGeom>
          <a:noFill/>
          <a:ln w="9525">
            <a:noFill/>
            <a:miter lim="800000"/>
            <a:headEnd/>
            <a:tailEnd/>
          </a:ln>
        </p:spPr>
      </p:pic>
      <p:pic>
        <p:nvPicPr>
          <p:cNvPr id="1028" name="Picture 7" descr="HCL Logo"/>
          <p:cNvPicPr>
            <a:picLocks noChangeAspect="1" noChangeArrowheads="1"/>
          </p:cNvPicPr>
          <p:nvPr/>
        </p:nvPicPr>
        <p:blipFill>
          <a:blip r:embed="rId17" cstate="print"/>
          <a:srcRect/>
          <a:stretch>
            <a:fillRect/>
          </a:stretch>
        </p:blipFill>
        <p:spPr bwMode="auto">
          <a:xfrm>
            <a:off x="6950075" y="6400800"/>
            <a:ext cx="2193925" cy="355600"/>
          </a:xfrm>
          <a:prstGeom prst="rect">
            <a:avLst/>
          </a:prstGeom>
          <a:noFill/>
          <a:ln w="9525">
            <a:noFill/>
            <a:miter lim="800000"/>
            <a:headEnd/>
            <a:tailEnd/>
          </a:ln>
        </p:spPr>
      </p:pic>
      <p:sp>
        <p:nvSpPr>
          <p:cNvPr id="1029" name="Rectangle 2"/>
          <p:cNvSpPr>
            <a:spLocks noGrp="1" noChangeArrowheads="1"/>
          </p:cNvSpPr>
          <p:nvPr>
            <p:ph type="title"/>
          </p:nvPr>
        </p:nvSpPr>
        <p:spPr bwMode="auto">
          <a:xfrm>
            <a:off x="457200" y="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5" name="Rectangle 11"/>
          <p:cNvSpPr>
            <a:spLocks noGrp="1" noChangeArrowheads="1"/>
          </p:cNvSpPr>
          <p:nvPr>
            <p:ph type="sldNum" sz="quarter" idx="4"/>
          </p:nvPr>
        </p:nvSpPr>
        <p:spPr bwMode="auto">
          <a:xfrm>
            <a:off x="3505200" y="6553200"/>
            <a:ext cx="2133600" cy="238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i="1">
                <a:solidFill>
                  <a:schemeClr val="bg2"/>
                </a:solidFill>
              </a:defRPr>
            </a:lvl1pPr>
          </a:lstStyle>
          <a:p>
            <a:fld id="{DC725545-CA9F-45D8-94D6-D390AEAF32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Arial" charset="0"/>
        </a:defRPr>
      </a:lvl2pPr>
      <a:lvl3pPr algn="l" rtl="0" eaLnBrk="1" fontAlgn="base" hangingPunct="1">
        <a:spcBef>
          <a:spcPct val="0"/>
        </a:spcBef>
        <a:spcAft>
          <a:spcPct val="0"/>
        </a:spcAft>
        <a:defRPr sz="3200" b="1">
          <a:solidFill>
            <a:schemeClr val="bg1"/>
          </a:solidFill>
          <a:latin typeface="Arial" charset="0"/>
        </a:defRPr>
      </a:lvl3pPr>
      <a:lvl4pPr algn="l" rtl="0" eaLnBrk="1" fontAlgn="base" hangingPunct="1">
        <a:spcBef>
          <a:spcPct val="0"/>
        </a:spcBef>
        <a:spcAft>
          <a:spcPct val="0"/>
        </a:spcAft>
        <a:defRPr sz="3200" b="1">
          <a:solidFill>
            <a:schemeClr val="bg1"/>
          </a:solidFill>
          <a:latin typeface="Arial" charset="0"/>
        </a:defRPr>
      </a:lvl4pPr>
      <a:lvl5pPr algn="l" rtl="0" eaLnBrk="1" fontAlgn="base" hangingPunct="1">
        <a:spcBef>
          <a:spcPct val="0"/>
        </a:spcBef>
        <a:spcAft>
          <a:spcPct val="0"/>
        </a:spcAft>
        <a:defRPr sz="3200" b="1">
          <a:solidFill>
            <a:schemeClr val="bg1"/>
          </a:solidFill>
          <a:latin typeface="Arial" charset="0"/>
        </a:defRPr>
      </a:lvl5pPr>
      <a:lvl6pPr marL="457200" algn="l" rtl="0" eaLnBrk="1" fontAlgn="base" hangingPunct="1">
        <a:spcBef>
          <a:spcPct val="0"/>
        </a:spcBef>
        <a:spcAft>
          <a:spcPct val="0"/>
        </a:spcAft>
        <a:defRPr sz="3200" b="1">
          <a:solidFill>
            <a:schemeClr val="bg1"/>
          </a:solidFill>
          <a:latin typeface="Arial" charset="0"/>
        </a:defRPr>
      </a:lvl6pPr>
      <a:lvl7pPr marL="914400" algn="l" rtl="0" eaLnBrk="1" fontAlgn="base" hangingPunct="1">
        <a:spcBef>
          <a:spcPct val="0"/>
        </a:spcBef>
        <a:spcAft>
          <a:spcPct val="0"/>
        </a:spcAft>
        <a:defRPr sz="3200" b="1">
          <a:solidFill>
            <a:schemeClr val="bg1"/>
          </a:solidFill>
          <a:latin typeface="Arial" charset="0"/>
        </a:defRPr>
      </a:lvl7pPr>
      <a:lvl8pPr marL="1371600" algn="l" rtl="0" eaLnBrk="1" fontAlgn="base" hangingPunct="1">
        <a:spcBef>
          <a:spcPct val="0"/>
        </a:spcBef>
        <a:spcAft>
          <a:spcPct val="0"/>
        </a:spcAft>
        <a:defRPr sz="3200" b="1">
          <a:solidFill>
            <a:schemeClr val="bg1"/>
          </a:solidFill>
          <a:latin typeface="Arial" charset="0"/>
        </a:defRPr>
      </a:lvl8pPr>
      <a:lvl9pPr marL="1828800" algn="l"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1" fontAlgn="base" hangingPunct="1">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1" fontAlgn="base" hangingPunct="1">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hyperlink" Target="PIP%20&amp;%20PAP_Vamsi.pptx"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solidFill>
                  <a:schemeClr val="tx2"/>
                </a:solidFill>
                <a:latin typeface="Algerian" pitchFamily="82" charset="0"/>
              </a:rPr>
              <a:t>PIP &amp; PAP</a:t>
            </a:r>
            <a:endParaRPr lang="en-IN" dirty="0">
              <a:solidFill>
                <a:schemeClr val="tx2"/>
              </a:solidFill>
              <a:latin typeface="Algerian" pitchFamily="8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lstStyle/>
          <a:p>
            <a:r>
              <a:rPr lang="en-US" b="0" dirty="0" smtClean="0">
                <a:solidFill>
                  <a:srgbClr val="002060"/>
                </a:solidFill>
                <a:latin typeface="Copperplate Gothic Bold" pitchFamily="34" charset="0"/>
              </a:rPr>
              <a:t>Sub screen display position</a:t>
            </a:r>
            <a:r>
              <a:rPr lang="en-US" dirty="0" smtClean="0"/>
              <a:t/>
            </a:r>
            <a:br>
              <a:rPr lang="en-US" dirty="0" smtClean="0"/>
            </a:br>
            <a:endParaRPr lang="en-US" dirty="0"/>
          </a:p>
        </p:txBody>
      </p:sp>
      <p:sp>
        <p:nvSpPr>
          <p:cNvPr id="3" name="Text Placeholder 2"/>
          <p:cNvSpPr>
            <a:spLocks noGrp="1"/>
          </p:cNvSpPr>
          <p:nvPr>
            <p:ph type="body" sz="half" idx="1"/>
          </p:nvPr>
        </p:nvSpPr>
        <p:spPr>
          <a:xfrm>
            <a:off x="457200" y="4191000"/>
            <a:ext cx="8229600" cy="2185988"/>
          </a:xfrm>
        </p:spPr>
        <p:txBody>
          <a:bodyPr/>
          <a:lstStyle/>
          <a:p>
            <a:pPr lvl="0"/>
            <a:r>
              <a:rPr lang="en-US" sz="1800" dirty="0" smtClean="0">
                <a:solidFill>
                  <a:schemeClr val="tx2"/>
                </a:solidFill>
                <a:latin typeface="Bookman Old Style" pitchFamily="18" charset="0"/>
              </a:rPr>
              <a:t>To move the sub picture to the next clockwise corner, press &lt;down&gt; key.</a:t>
            </a:r>
          </a:p>
          <a:p>
            <a:pPr lvl="0"/>
            <a:r>
              <a:rPr lang="en-US" sz="1800" dirty="0" smtClean="0">
                <a:solidFill>
                  <a:schemeClr val="tx2"/>
                </a:solidFill>
                <a:latin typeface="Bookman Old Style" pitchFamily="18" charset="0"/>
              </a:rPr>
              <a:t>To move the sub picture to the next counterclockwise corner, press &lt;up&gt; key.</a:t>
            </a:r>
          </a:p>
          <a:p>
            <a:pPr lvl="0"/>
            <a:r>
              <a:rPr lang="en-US" sz="1800" dirty="0" smtClean="0">
                <a:solidFill>
                  <a:schemeClr val="tx2"/>
                </a:solidFill>
                <a:latin typeface="Bookman Old Style" pitchFamily="18" charset="0"/>
              </a:rPr>
              <a:t>The position of sub picture is last-memorized. i.e. it is remembered even after AC off/on.</a:t>
            </a:r>
          </a:p>
          <a:p>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609600" y="1066800"/>
            <a:ext cx="5486400" cy="2943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lstStyle/>
          <a:p>
            <a:r>
              <a:rPr lang="en-US" b="0" dirty="0" smtClean="0">
                <a:solidFill>
                  <a:srgbClr val="002060"/>
                </a:solidFill>
                <a:latin typeface="Copperplate Gothic Bold" pitchFamily="34" charset="0"/>
              </a:rPr>
              <a:t>Input change</a:t>
            </a:r>
            <a:r>
              <a:rPr lang="en-US" dirty="0" smtClean="0"/>
              <a:t/>
            </a:r>
            <a:br>
              <a:rPr lang="en-US" dirty="0" smtClean="0"/>
            </a:br>
            <a:endParaRPr lang="en-US" dirty="0"/>
          </a:p>
        </p:txBody>
      </p:sp>
      <p:sp>
        <p:nvSpPr>
          <p:cNvPr id="3" name="Text Placeholder 2"/>
          <p:cNvSpPr>
            <a:spLocks noGrp="1"/>
          </p:cNvSpPr>
          <p:nvPr>
            <p:ph type="body" sz="half" idx="1"/>
          </p:nvPr>
        </p:nvSpPr>
        <p:spPr>
          <a:xfrm>
            <a:off x="457200" y="1600200"/>
            <a:ext cx="8229600" cy="4800600"/>
          </a:xfrm>
        </p:spPr>
        <p:txBody>
          <a:bodyPr/>
          <a:lstStyle/>
          <a:p>
            <a:pPr lvl="0"/>
            <a:r>
              <a:rPr lang="en-US" sz="1600" dirty="0" smtClean="0">
                <a:solidFill>
                  <a:schemeClr val="tx2"/>
                </a:solidFill>
                <a:latin typeface="Bookman Old Style" pitchFamily="18" charset="0"/>
              </a:rPr>
              <a:t>When the main picture is active, Input List will be displayed at the left-side</a:t>
            </a:r>
            <a:r>
              <a:rPr lang="en-US" dirty="0" smtClean="0">
                <a:solidFill>
                  <a:schemeClr val="tx2"/>
                </a:solidFill>
                <a:latin typeface="Bookman Old Style" pitchFamily="18" charset="0"/>
              </a:rPr>
              <a:t>.</a:t>
            </a:r>
          </a:p>
          <a:p>
            <a:endParaRPr lang="en-US" dirty="0" smtClean="0"/>
          </a:p>
          <a:p>
            <a:endParaRPr lang="en-US" dirty="0" smtClean="0"/>
          </a:p>
          <a:p>
            <a:endParaRPr lang="en-US" dirty="0" smtClean="0"/>
          </a:p>
          <a:p>
            <a:endParaRPr lang="en-US" dirty="0" smtClean="0"/>
          </a:p>
          <a:p>
            <a:pPr lvl="0"/>
            <a:r>
              <a:rPr lang="en-US" sz="1600" dirty="0" smtClean="0">
                <a:solidFill>
                  <a:schemeClr val="tx2"/>
                </a:solidFill>
                <a:latin typeface="Bookman Old Style" pitchFamily="18" charset="0"/>
              </a:rPr>
              <a:t>When the sub picture is active, Input List will be displayed at the right-side.</a:t>
            </a:r>
            <a:endParaRPr lang="en-US" dirty="0" smtClean="0">
              <a:solidFill>
                <a:schemeClr val="tx2"/>
              </a:solidFill>
              <a:latin typeface="Bookman Old Style" pitchFamily="18" charset="0"/>
            </a:endParaRPr>
          </a:p>
          <a:p>
            <a:endParaRPr lang="en-US" dirty="0" smtClean="0"/>
          </a:p>
        </p:txBody>
      </p:sp>
      <p:pic>
        <p:nvPicPr>
          <p:cNvPr id="5122" name="Picture 2"/>
          <p:cNvPicPr>
            <a:picLocks noChangeAspect="1" noChangeArrowheads="1"/>
          </p:cNvPicPr>
          <p:nvPr/>
        </p:nvPicPr>
        <p:blipFill>
          <a:blip r:embed="rId2" cstate="print"/>
          <a:srcRect/>
          <a:stretch>
            <a:fillRect/>
          </a:stretch>
        </p:blipFill>
        <p:spPr bwMode="auto">
          <a:xfrm>
            <a:off x="533400" y="2286000"/>
            <a:ext cx="6553200" cy="1657350"/>
          </a:xfrm>
          <a:prstGeom prst="rect">
            <a:avLst/>
          </a:prstGeom>
          <a:noFill/>
          <a:ln w="9525">
            <a:noFill/>
            <a:miter lim="800000"/>
            <a:headEnd/>
            <a:tailEnd/>
          </a:ln>
          <a:effectLst/>
        </p:spPr>
      </p:pic>
      <p:pic>
        <p:nvPicPr>
          <p:cNvPr id="5126" name="Picture 6"/>
          <p:cNvPicPr>
            <a:picLocks noChangeAspect="1" noChangeArrowheads="1"/>
          </p:cNvPicPr>
          <p:nvPr/>
        </p:nvPicPr>
        <p:blipFill>
          <a:blip r:embed="rId3" cstate="print"/>
          <a:srcRect/>
          <a:stretch>
            <a:fillRect/>
          </a:stretch>
        </p:blipFill>
        <p:spPr bwMode="auto">
          <a:xfrm>
            <a:off x="533400" y="4495800"/>
            <a:ext cx="6429375" cy="1885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latin typeface="Copperplate Gothic Bold" pitchFamily="34" charset="0"/>
              </a:rPr>
              <a:t>Restriction   for   PIP</a:t>
            </a:r>
            <a:endParaRPr lang="en-IN" dirty="0">
              <a:solidFill>
                <a:srgbClr val="002060"/>
              </a:solidFill>
              <a:latin typeface="Copperplate Gothic Bold" pitchFamily="34" charset="0"/>
            </a:endParaRPr>
          </a:p>
        </p:txBody>
      </p:sp>
      <p:sp>
        <p:nvSpPr>
          <p:cNvPr id="3" name="Content Placeholder 2"/>
          <p:cNvSpPr>
            <a:spLocks noGrp="1"/>
          </p:cNvSpPr>
          <p:nvPr>
            <p:ph sz="half" idx="1"/>
          </p:nvPr>
        </p:nvSpPr>
        <p:spPr>
          <a:xfrm>
            <a:off x="228600" y="914400"/>
            <a:ext cx="8458200" cy="5791200"/>
          </a:xfrm>
        </p:spPr>
        <p:txBody>
          <a:bodyPr/>
          <a:lstStyle/>
          <a:p>
            <a:pPr lvl="1">
              <a:buNone/>
            </a:pPr>
            <a:endParaRPr lang="en-US" sz="1800" dirty="0" smtClean="0">
              <a:solidFill>
                <a:schemeClr val="tx1"/>
              </a:solidFill>
              <a:latin typeface="Bookman Old Style" pitchFamily="18" charset="0"/>
            </a:endParaRPr>
          </a:p>
          <a:p>
            <a:pPr lvl="1">
              <a:buNone/>
            </a:pPr>
            <a:r>
              <a:rPr lang="en-US" sz="1800" dirty="0" smtClean="0">
                <a:solidFill>
                  <a:schemeClr val="tx1"/>
                </a:solidFill>
                <a:latin typeface="Bookman Old Style" pitchFamily="18" charset="0"/>
              </a:rPr>
              <a:t>PIP cannot be Launched when the following Application are Running</a:t>
            </a:r>
          </a:p>
          <a:p>
            <a:pPr lvl="1"/>
            <a:r>
              <a:rPr lang="en-US" sz="1800" dirty="0" smtClean="0">
                <a:solidFill>
                  <a:schemeClr val="tx1"/>
                </a:solidFill>
                <a:latin typeface="Bookman Old Style" pitchFamily="18" charset="0"/>
              </a:rPr>
              <a:t> [AEP/GA] Sony EPG Guide Screen that has preview window </a:t>
            </a:r>
            <a:endParaRPr lang="en-IN" sz="1800" dirty="0" smtClean="0">
              <a:solidFill>
                <a:schemeClr val="tx1"/>
              </a:solidFill>
              <a:latin typeface="Bookman Old Style" pitchFamily="18" charset="0"/>
            </a:endParaRPr>
          </a:p>
          <a:p>
            <a:pPr lvl="1"/>
            <a:r>
              <a:rPr lang="en-US" sz="1800" dirty="0" smtClean="0">
                <a:solidFill>
                  <a:schemeClr val="tx1"/>
                </a:solidFill>
                <a:latin typeface="Bookman Old Style" pitchFamily="18" charset="0"/>
              </a:rPr>
              <a:t>Gemstar</a:t>
            </a:r>
            <a:endParaRPr lang="en-IN" sz="1800" dirty="0" smtClean="0">
              <a:solidFill>
                <a:schemeClr val="tx1"/>
              </a:solidFill>
              <a:latin typeface="Bookman Old Style" pitchFamily="18" charset="0"/>
            </a:endParaRPr>
          </a:p>
          <a:p>
            <a:pPr lvl="1"/>
            <a:r>
              <a:rPr lang="en-US" sz="1800" dirty="0" smtClean="0">
                <a:solidFill>
                  <a:schemeClr val="tx1"/>
                </a:solidFill>
                <a:latin typeface="Bookman Old Style" pitchFamily="18" charset="0"/>
              </a:rPr>
              <a:t>TELETEXT mode is PAT(Picture and Text) mode.</a:t>
            </a:r>
            <a:endParaRPr lang="en-IN" sz="1800" dirty="0" smtClean="0">
              <a:solidFill>
                <a:schemeClr val="tx1"/>
              </a:solidFill>
              <a:latin typeface="Bookman Old Style" pitchFamily="18" charset="0"/>
            </a:endParaRPr>
          </a:p>
          <a:p>
            <a:pPr lvl="1"/>
            <a:r>
              <a:rPr lang="en-US" sz="1800" dirty="0" smtClean="0">
                <a:solidFill>
                  <a:schemeClr val="tx1"/>
                </a:solidFill>
                <a:latin typeface="Bookman Old Style" pitchFamily="18" charset="0"/>
              </a:rPr>
              <a:t>If the TV is 3D display during single picture mode, PIP is not launched </a:t>
            </a:r>
          </a:p>
          <a:p>
            <a:pPr marL="742950" lvl="2" indent="-342900"/>
            <a:r>
              <a:rPr lang="en-US" sz="1800" dirty="0" smtClean="0">
                <a:solidFill>
                  <a:schemeClr val="tx1"/>
                </a:solidFill>
                <a:latin typeface="Bookman Old Style" pitchFamily="18" charset="0"/>
              </a:rPr>
              <a:t>For AEP during SCART Recording, PIP will not be launched and during  Recording also we cannot Launch PIP.</a:t>
            </a:r>
          </a:p>
          <a:p>
            <a:pPr marL="342900" lvl="1" indent="-342900">
              <a:buNone/>
            </a:pPr>
            <a:endParaRPr lang="en-US" sz="1800" dirty="0" smtClean="0">
              <a:solidFill>
                <a:schemeClr val="tx1"/>
              </a:solidFill>
            </a:endParaRPr>
          </a:p>
          <a:p>
            <a:pPr marL="342900" lvl="1" indent="-342900">
              <a:buNone/>
            </a:pPr>
            <a:r>
              <a:rPr lang="en-US" sz="1800" dirty="0" smtClean="0">
                <a:solidFill>
                  <a:schemeClr val="tx1"/>
                </a:solidFill>
              </a:rPr>
              <a:t>[</a:t>
            </a:r>
            <a:r>
              <a:rPr lang="en-US" sz="1800" b="1" dirty="0" smtClean="0">
                <a:solidFill>
                  <a:schemeClr val="tx1"/>
                </a:solidFill>
              </a:rPr>
              <a:t>NOTE: During the Above Application If we Press &lt;PIP&gt; Key, respective Clip Error Message is displayed. </a:t>
            </a:r>
          </a:p>
          <a:p>
            <a:pPr marL="342900" lvl="1" indent="-342900">
              <a:buNone/>
            </a:pPr>
            <a:r>
              <a:rPr lang="en-US" sz="1800" b="1" dirty="0" smtClean="0">
                <a:solidFill>
                  <a:schemeClr val="tx1"/>
                </a:solidFill>
              </a:rPr>
              <a:t>	</a:t>
            </a:r>
            <a:r>
              <a:rPr lang="en-US" sz="1800" b="1" dirty="0" err="1" smtClean="0">
                <a:solidFill>
                  <a:schemeClr val="tx1"/>
                </a:solidFill>
              </a:rPr>
              <a:t>Eg</a:t>
            </a:r>
            <a:r>
              <a:rPr lang="en-US" sz="1800" b="1" dirty="0" smtClean="0">
                <a:solidFill>
                  <a:schemeClr val="tx1"/>
                </a:solidFill>
              </a:rPr>
              <a:t>: “Feature not available with current input mode”]</a:t>
            </a:r>
            <a:endParaRPr lang="en-IN" sz="1800" b="1" dirty="0" smtClean="0">
              <a:solidFill>
                <a:schemeClr val="tx1"/>
              </a:solidFill>
            </a:endParaRPr>
          </a:p>
          <a:p>
            <a:pPr lvl="1"/>
            <a:endParaRPr lang="en-IN" sz="1800" dirty="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algn="ctr"/>
            <a:r>
              <a:rPr lang="en-US" dirty="0" smtClean="0">
                <a:latin typeface="Garamond" pitchFamily="18" charset="0"/>
              </a:rPr>
              <a:t>PICTURE AND PICTURE </a:t>
            </a:r>
            <a:br>
              <a:rPr lang="en-US" dirty="0" smtClean="0">
                <a:latin typeface="Garamond" pitchFamily="18" charset="0"/>
              </a:rPr>
            </a:br>
            <a:r>
              <a:rPr lang="en-US" dirty="0" smtClean="0">
                <a:latin typeface="Garamond" pitchFamily="18" charset="0"/>
              </a:rPr>
              <a:t>(PAP)</a:t>
            </a:r>
            <a:endParaRPr lang="en-US" dirty="0">
              <a:latin typeface="Garamond" pitchFamily="18" charset="0"/>
            </a:endParaRPr>
          </a:p>
        </p:txBody>
      </p:sp>
      <p:pic>
        <p:nvPicPr>
          <p:cNvPr id="3" name="Picture 2" descr="Sony Bravia TV P&amp;P"/>
          <p:cNvPicPr/>
          <p:nvPr/>
        </p:nvPicPr>
        <p:blipFill>
          <a:blip r:embed="rId2" cstate="print"/>
          <a:srcRect/>
          <a:stretch>
            <a:fillRect/>
          </a:stretch>
        </p:blipFill>
        <p:spPr bwMode="auto">
          <a:xfrm>
            <a:off x="1676400" y="3962400"/>
            <a:ext cx="5638800"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33400" y="1295400"/>
            <a:ext cx="7162800" cy="5181600"/>
          </a:xfrm>
        </p:spPr>
        <p:txBody>
          <a:bodyPr/>
          <a:lstStyle/>
          <a:p>
            <a:pPr>
              <a:buNone/>
            </a:pPr>
            <a:r>
              <a:rPr lang="en-US" sz="2800" b="1" u="sng" dirty="0" smtClean="0">
                <a:latin typeface="Bookman Old Style" pitchFamily="18" charset="0"/>
              </a:rPr>
              <a:t>Contents</a:t>
            </a:r>
          </a:p>
          <a:p>
            <a:pPr marL="182880"/>
            <a:r>
              <a:rPr lang="en-US" dirty="0" smtClean="0">
                <a:solidFill>
                  <a:schemeClr val="tx2"/>
                </a:solidFill>
                <a:latin typeface="Bookman Old Style" pitchFamily="18" charset="0"/>
              </a:rPr>
              <a:t>Introduction</a:t>
            </a:r>
          </a:p>
          <a:p>
            <a:pPr marL="182880"/>
            <a:r>
              <a:rPr lang="en-US" dirty="0" smtClean="0">
                <a:solidFill>
                  <a:schemeClr val="tx2"/>
                </a:solidFill>
                <a:latin typeface="Bookman Old Style" pitchFamily="18" charset="0"/>
              </a:rPr>
              <a:t>Entry and Exit condition</a:t>
            </a:r>
          </a:p>
          <a:p>
            <a:pPr marL="182880"/>
            <a:r>
              <a:rPr lang="en-US" dirty="0" smtClean="0">
                <a:solidFill>
                  <a:schemeClr val="tx2"/>
                </a:solidFill>
                <a:latin typeface="Bookman Old Style" pitchFamily="18" charset="0"/>
              </a:rPr>
              <a:t>Words and Terms in PAP</a:t>
            </a:r>
          </a:p>
          <a:p>
            <a:pPr marL="182880"/>
            <a:r>
              <a:rPr lang="en-US" dirty="0" smtClean="0">
                <a:solidFill>
                  <a:schemeClr val="tx2"/>
                </a:solidFill>
                <a:latin typeface="Bookman Old Style" pitchFamily="18" charset="0"/>
              </a:rPr>
              <a:t>Various Behavior</a:t>
            </a:r>
            <a:r>
              <a:rPr lang="en-US" dirty="0" smtClean="0">
                <a:solidFill>
                  <a:schemeClr val="tx2"/>
                </a:solidFill>
                <a:latin typeface="Bookman Old Style" pitchFamily="18" charset="0"/>
              </a:rPr>
              <a:t>:</a:t>
            </a:r>
          </a:p>
          <a:p>
            <a:pPr marL="582930" lvl="1">
              <a:buFont typeface="Wingdings" pitchFamily="2" charset="2"/>
              <a:buChar char="ü"/>
            </a:pPr>
            <a:r>
              <a:rPr lang="en-US" sz="2000" dirty="0" smtClean="0">
                <a:solidFill>
                  <a:schemeClr val="tx2"/>
                </a:solidFill>
                <a:latin typeface="Bookman Old Style" pitchFamily="18" charset="0"/>
              </a:rPr>
              <a:t>Launch </a:t>
            </a:r>
            <a:r>
              <a:rPr lang="en-US" sz="2000" dirty="0" smtClean="0">
                <a:solidFill>
                  <a:schemeClr val="tx2"/>
                </a:solidFill>
                <a:latin typeface="Bookman Old Style" pitchFamily="18" charset="0"/>
              </a:rPr>
              <a:t>from Single Picture     </a:t>
            </a:r>
            <a:endParaRPr lang="en-US" sz="2000" dirty="0" smtClean="0">
              <a:solidFill>
                <a:schemeClr val="tx2"/>
              </a:solidFill>
              <a:latin typeface="Bookman Old Style" pitchFamily="18" charset="0"/>
            </a:endParaRPr>
          </a:p>
          <a:p>
            <a:pPr marL="582930" lvl="1">
              <a:buFont typeface="Wingdings" pitchFamily="2" charset="2"/>
              <a:buChar char="ü"/>
            </a:pPr>
            <a:r>
              <a:rPr lang="en-US" sz="2000" dirty="0" smtClean="0">
                <a:solidFill>
                  <a:schemeClr val="tx2"/>
                </a:solidFill>
                <a:latin typeface="Bookman Old Style" pitchFamily="18" charset="0"/>
              </a:rPr>
              <a:t>Focus </a:t>
            </a:r>
            <a:r>
              <a:rPr lang="en-US" sz="2000" dirty="0" smtClean="0">
                <a:solidFill>
                  <a:schemeClr val="tx2"/>
                </a:solidFill>
                <a:latin typeface="Bookman Old Style" pitchFamily="18" charset="0"/>
              </a:rPr>
              <a:t>Frame </a:t>
            </a:r>
            <a:r>
              <a:rPr lang="en-US" sz="2000" dirty="0" smtClean="0">
                <a:solidFill>
                  <a:schemeClr val="tx2"/>
                </a:solidFill>
                <a:latin typeface="Bookman Old Style" pitchFamily="18" charset="0"/>
              </a:rPr>
              <a:t>Movement</a:t>
            </a:r>
          </a:p>
          <a:p>
            <a:pPr marL="582930" lvl="1">
              <a:buFont typeface="Wingdings" pitchFamily="2" charset="2"/>
              <a:buChar char="ü"/>
            </a:pPr>
            <a:r>
              <a:rPr lang="en-US" sz="2000" dirty="0" smtClean="0">
                <a:solidFill>
                  <a:schemeClr val="tx2"/>
                </a:solidFill>
                <a:latin typeface="Bookman Old Style" pitchFamily="18" charset="0"/>
              </a:rPr>
              <a:t>Input change</a:t>
            </a:r>
          </a:p>
          <a:p>
            <a:pPr marL="582930" lvl="1">
              <a:buFont typeface="Wingdings" pitchFamily="2" charset="2"/>
              <a:buChar char="ü"/>
            </a:pPr>
            <a:r>
              <a:rPr lang="en-US" sz="2000" dirty="0" smtClean="0">
                <a:solidFill>
                  <a:schemeClr val="tx2"/>
                </a:solidFill>
                <a:latin typeface="Bookman Old Style" pitchFamily="18" charset="0"/>
              </a:rPr>
              <a:t>Picture </a:t>
            </a:r>
            <a:r>
              <a:rPr lang="en-US" sz="2000" dirty="0" smtClean="0">
                <a:solidFill>
                  <a:schemeClr val="tx2"/>
                </a:solidFill>
                <a:latin typeface="Bookman Old Style" pitchFamily="18" charset="0"/>
              </a:rPr>
              <a:t>Size            </a:t>
            </a:r>
          </a:p>
          <a:p>
            <a:pPr marL="182880"/>
            <a:r>
              <a:rPr lang="en-US" dirty="0" smtClean="0">
                <a:solidFill>
                  <a:schemeClr val="tx2"/>
                </a:solidFill>
                <a:latin typeface="Bookman Old Style" pitchFamily="18" charset="0"/>
              </a:rPr>
              <a:t>Restriction for PAP</a:t>
            </a:r>
          </a:p>
          <a:p>
            <a:pPr marL="182880"/>
            <a:endParaRPr lang="en-US" sz="1800" dirty="0" smtClean="0">
              <a:latin typeface="Bookman Old Style"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solidFill>
                  <a:srgbClr val="002060"/>
                </a:solidFill>
                <a:latin typeface="Copperplate Gothic Bold" pitchFamily="34" charset="0"/>
              </a:rPr>
              <a:t>Introduction</a:t>
            </a:r>
            <a:endParaRPr lang="en-US" sz="3600" dirty="0">
              <a:solidFill>
                <a:srgbClr val="002060"/>
              </a:solidFill>
              <a:latin typeface="Copperplate Gothic Bold" pitchFamily="34" charset="0"/>
            </a:endParaRPr>
          </a:p>
        </p:txBody>
      </p:sp>
      <p:sp>
        <p:nvSpPr>
          <p:cNvPr id="8" name="Text Placeholder 7"/>
          <p:cNvSpPr>
            <a:spLocks noGrp="1"/>
          </p:cNvSpPr>
          <p:nvPr>
            <p:ph type="body" sz="half" idx="2"/>
          </p:nvPr>
        </p:nvSpPr>
        <p:spPr>
          <a:xfrm>
            <a:off x="152400" y="1219200"/>
            <a:ext cx="8458200" cy="4343400"/>
          </a:xfrm>
        </p:spPr>
        <p:txBody>
          <a:bodyPr/>
          <a:lstStyle/>
          <a:p>
            <a:pPr algn="just"/>
            <a:r>
              <a:rPr lang="en-US" sz="2400" b="1" dirty="0" smtClean="0">
                <a:solidFill>
                  <a:srgbClr val="002060"/>
                </a:solidFill>
                <a:latin typeface="Bookman Old Style" pitchFamily="18" charset="0"/>
              </a:rPr>
              <a:t>Picture And Picture (PAP</a:t>
            </a:r>
            <a:r>
              <a:rPr lang="en-US" sz="1800" b="1" dirty="0" smtClean="0">
                <a:solidFill>
                  <a:srgbClr val="002060"/>
                </a:solidFill>
                <a:latin typeface="Bookman Old Style" pitchFamily="18" charset="0"/>
              </a:rPr>
              <a:t>)</a:t>
            </a:r>
            <a:r>
              <a:rPr lang="en-US" sz="1800" dirty="0" smtClean="0">
                <a:solidFill>
                  <a:srgbClr val="002060"/>
                </a:solidFill>
                <a:latin typeface="Bookman Old Style" pitchFamily="18" charset="0"/>
              </a:rPr>
              <a:t> </a:t>
            </a:r>
            <a:r>
              <a:rPr lang="en-US" sz="2400" dirty="0" smtClean="0">
                <a:solidFill>
                  <a:schemeClr val="tx2"/>
                </a:solidFill>
                <a:latin typeface="Bookman Old Style" pitchFamily="18" charset="0"/>
              </a:rPr>
              <a:t>is a feature of some television receivers and similar devices. One program (channel) is displayed on the Left side of TV screen at the same time as one or more other programs are displayed on the Right side of TV screen. Sound is usually from the Left Picture only.</a:t>
            </a:r>
          </a:p>
          <a:p>
            <a:pPr algn="just">
              <a:buNone/>
            </a:pPr>
            <a:r>
              <a:rPr lang="en-US" sz="2400" dirty="0" smtClean="0">
                <a:solidFill>
                  <a:srgbClr val="002060"/>
                </a:solidFill>
                <a:latin typeface="Bookman Old Style" pitchFamily="18" charset="0"/>
              </a:rPr>
              <a:t>    </a:t>
            </a:r>
          </a:p>
          <a:p>
            <a:pPr algn="just"/>
            <a:endParaRPr lang="en-US" sz="1800" dirty="0">
              <a:latin typeface="Bookman Old Style"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latin typeface="Copperplate Gothic Bold" pitchFamily="34" charset="0"/>
              </a:rPr>
              <a:t>Entry    and   Exit   Conditions</a:t>
            </a:r>
            <a:endParaRPr lang="en-IN" dirty="0">
              <a:solidFill>
                <a:schemeClr val="tx2"/>
              </a:solidFill>
              <a:latin typeface="Copperplate Gothic Bold" pitchFamily="34" charset="0"/>
            </a:endParaRPr>
          </a:p>
        </p:txBody>
      </p:sp>
      <p:sp>
        <p:nvSpPr>
          <p:cNvPr id="4" name="Text Placeholder 3"/>
          <p:cNvSpPr>
            <a:spLocks noGrp="1"/>
          </p:cNvSpPr>
          <p:nvPr>
            <p:ph type="body" sz="half" idx="2"/>
          </p:nvPr>
        </p:nvSpPr>
        <p:spPr>
          <a:xfrm>
            <a:off x="457200" y="1143000"/>
            <a:ext cx="8229600" cy="5486400"/>
          </a:xfrm>
        </p:spPr>
        <p:txBody>
          <a:bodyPr/>
          <a:lstStyle/>
          <a:p>
            <a:pPr>
              <a:buNone/>
            </a:pPr>
            <a:r>
              <a:rPr lang="en-US" b="1" dirty="0" smtClean="0">
                <a:solidFill>
                  <a:srgbClr val="002060"/>
                </a:solidFill>
              </a:rPr>
              <a:t>Entry Conditions</a:t>
            </a:r>
            <a:endParaRPr lang="en-IN" b="1" dirty="0" smtClean="0">
              <a:solidFill>
                <a:srgbClr val="002060"/>
              </a:solidFill>
            </a:endParaRPr>
          </a:p>
          <a:p>
            <a:pPr lvl="1"/>
            <a:r>
              <a:rPr lang="en-US" sz="1800" dirty="0" smtClean="0">
                <a:solidFill>
                  <a:schemeClr val="tx2"/>
                </a:solidFill>
                <a:latin typeface="Bookman Old Style" pitchFamily="18" charset="0"/>
              </a:rPr>
              <a:t>&lt;P&amp;P&gt; key is pressed from RC.</a:t>
            </a:r>
            <a:endParaRPr lang="en-IN" sz="1800" dirty="0" smtClean="0">
              <a:solidFill>
                <a:schemeClr val="tx2"/>
              </a:solidFill>
              <a:latin typeface="Bookman Old Style" pitchFamily="18" charset="0"/>
            </a:endParaRPr>
          </a:p>
          <a:p>
            <a:pPr lvl="1"/>
            <a:r>
              <a:rPr lang="en-US" sz="1800" dirty="0" smtClean="0">
                <a:solidFill>
                  <a:schemeClr val="tx2"/>
                </a:solidFill>
                <a:latin typeface="Bookman Old Style" pitchFamily="18" charset="0"/>
              </a:rPr>
              <a:t>“P&amp;P” is selected in Option menu</a:t>
            </a:r>
            <a:r>
              <a:rPr lang="en-US" sz="1800" dirty="0" smtClean="0">
                <a:latin typeface="Bookman Old Style" pitchFamily="18" charset="0"/>
              </a:rPr>
              <a:t>.</a:t>
            </a:r>
            <a:endParaRPr lang="en-IN" sz="1800" dirty="0" smtClean="0">
              <a:latin typeface="Bookman Old Style" pitchFamily="18" charset="0"/>
            </a:endParaRPr>
          </a:p>
          <a:p>
            <a:pPr>
              <a:buNone/>
            </a:pPr>
            <a:r>
              <a:rPr lang="en-US" b="1" dirty="0" smtClean="0">
                <a:solidFill>
                  <a:srgbClr val="002060"/>
                </a:solidFill>
              </a:rPr>
              <a:t>Exit </a:t>
            </a:r>
            <a:r>
              <a:rPr lang="en-US" b="1" dirty="0" smtClean="0">
                <a:solidFill>
                  <a:srgbClr val="002060"/>
                </a:solidFill>
              </a:rPr>
              <a:t>Conditions  </a:t>
            </a:r>
            <a:endParaRPr lang="en-IN" b="1" dirty="0" smtClean="0">
              <a:solidFill>
                <a:srgbClr val="002060"/>
              </a:solidFill>
            </a:endParaRPr>
          </a:p>
          <a:p>
            <a:pPr lvl="1"/>
            <a:r>
              <a:rPr lang="en-US" sz="1800" dirty="0" smtClean="0">
                <a:solidFill>
                  <a:schemeClr val="tx2"/>
                </a:solidFill>
                <a:latin typeface="Bookman Old Style" pitchFamily="18" charset="0"/>
              </a:rPr>
              <a:t>&lt;P&amp;P/PIP&gt; key is pressed.</a:t>
            </a:r>
            <a:endParaRPr lang="en-IN" sz="1800" dirty="0" smtClean="0">
              <a:solidFill>
                <a:schemeClr val="tx2"/>
              </a:solidFill>
              <a:latin typeface="Bookman Old Style" pitchFamily="18" charset="0"/>
            </a:endParaRPr>
          </a:p>
          <a:p>
            <a:pPr lvl="1"/>
            <a:r>
              <a:rPr lang="en-US" sz="1800" dirty="0" smtClean="0">
                <a:solidFill>
                  <a:schemeClr val="tx2"/>
                </a:solidFill>
                <a:latin typeface="Bookman Old Style" pitchFamily="18" charset="0"/>
              </a:rPr>
              <a:t>&lt;Return&gt; key is pressed.</a:t>
            </a:r>
            <a:endParaRPr lang="en-IN" sz="1800" dirty="0" smtClean="0">
              <a:solidFill>
                <a:schemeClr val="tx2"/>
              </a:solidFill>
              <a:latin typeface="Bookman Old Style" pitchFamily="18" charset="0"/>
            </a:endParaRPr>
          </a:p>
          <a:p>
            <a:pPr lvl="1"/>
            <a:r>
              <a:rPr lang="en-US" sz="1800" dirty="0" smtClean="0">
                <a:solidFill>
                  <a:schemeClr val="tx2"/>
                </a:solidFill>
                <a:latin typeface="Bookman Old Style" pitchFamily="18" charset="0"/>
              </a:rPr>
              <a:t> “Single Picture” is selected in the options menu.</a:t>
            </a:r>
            <a:endParaRPr lang="en-IN" sz="1800" dirty="0" smtClean="0">
              <a:solidFill>
                <a:schemeClr val="tx2"/>
              </a:solidFill>
              <a:latin typeface="Bookman Old Style" pitchFamily="18" charset="0"/>
            </a:endParaRPr>
          </a:p>
          <a:p>
            <a:pPr lvl="1"/>
            <a:r>
              <a:rPr lang="en-US" sz="1800" dirty="0" smtClean="0">
                <a:solidFill>
                  <a:schemeClr val="tx2"/>
                </a:solidFill>
                <a:latin typeface="Bookman Old Style" pitchFamily="18" charset="0"/>
              </a:rPr>
              <a:t>&lt;Select&gt; key is pressed.</a:t>
            </a:r>
            <a:endParaRPr lang="en-IN" sz="1800" dirty="0" smtClean="0">
              <a:solidFill>
                <a:schemeClr val="tx2"/>
              </a:solidFill>
              <a:latin typeface="Bookman Old Style" pitchFamily="18" charset="0"/>
            </a:endParaRPr>
          </a:p>
          <a:p>
            <a:pPr lvl="1"/>
            <a:r>
              <a:rPr lang="en-US" sz="1800" dirty="0" smtClean="0">
                <a:solidFill>
                  <a:schemeClr val="tx2"/>
                </a:solidFill>
                <a:latin typeface="Bookman Old Style" pitchFamily="18" charset="0"/>
              </a:rPr>
              <a:t>&lt;Home&gt; key is pressed (Home Menu is displayed).</a:t>
            </a:r>
            <a:endParaRPr lang="en-IN" sz="1800" dirty="0" smtClean="0">
              <a:solidFill>
                <a:schemeClr val="tx2"/>
              </a:solidFill>
              <a:latin typeface="Bookman Old Style" pitchFamily="18" charset="0"/>
            </a:endParaRPr>
          </a:p>
          <a:p>
            <a:pPr lvl="1"/>
            <a:r>
              <a:rPr lang="en-US" sz="1800" dirty="0" smtClean="0">
                <a:solidFill>
                  <a:schemeClr val="tx2"/>
                </a:solidFill>
                <a:latin typeface="Bookman Old Style" pitchFamily="18" charset="0"/>
              </a:rPr>
              <a:t> Idle TV Standby has been launched.</a:t>
            </a:r>
            <a:endParaRPr lang="en-IN" sz="1800" dirty="0" smtClean="0">
              <a:solidFill>
                <a:schemeClr val="tx2"/>
              </a:solidFill>
              <a:latin typeface="Bookman Old Style" pitchFamily="18" charset="0"/>
            </a:endParaRPr>
          </a:p>
          <a:p>
            <a:pPr lvl="1"/>
            <a:r>
              <a:rPr lang="en-US" sz="1800" dirty="0" smtClean="0">
                <a:solidFill>
                  <a:schemeClr val="tx2"/>
                </a:solidFill>
                <a:latin typeface="Bookman Old Style" pitchFamily="18" charset="0"/>
              </a:rPr>
              <a:t>Power </a:t>
            </a:r>
            <a:r>
              <a:rPr lang="en-US" sz="1800" dirty="0" smtClean="0">
                <a:solidFill>
                  <a:schemeClr val="tx2"/>
                </a:solidFill>
                <a:latin typeface="Bookman Old Style" pitchFamily="18" charset="0"/>
              </a:rPr>
              <a:t>Off (RC OFF/Main OFF/AC OFF)</a:t>
            </a:r>
            <a:endParaRPr lang="en-US" sz="1800" dirty="0" smtClean="0">
              <a:solidFill>
                <a:schemeClr val="tx2"/>
              </a:solidFill>
              <a:latin typeface="Bookman Old Style" pitchFamily="18" charset="0"/>
            </a:endParaRPr>
          </a:p>
          <a:p>
            <a:pPr lvl="1"/>
            <a:r>
              <a:rPr lang="en-US" sz="1800" dirty="0" smtClean="0">
                <a:solidFill>
                  <a:schemeClr val="tx2"/>
                </a:solidFill>
                <a:latin typeface="Bookman Old Style" pitchFamily="18" charset="0"/>
              </a:rPr>
              <a:t>Resolution or frequency has changed.</a:t>
            </a:r>
            <a:endParaRPr lang="en-IN" sz="1800" dirty="0" smtClean="0">
              <a:solidFill>
                <a:schemeClr val="tx2"/>
              </a:solidFill>
              <a:latin typeface="Bookman Old Style" pitchFamily="18" charset="0"/>
            </a:endParaRPr>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Words and Terms in PAP</a:t>
            </a:r>
            <a:endParaRPr lang="en-IN" dirty="0">
              <a:solidFill>
                <a:schemeClr val="tx1"/>
              </a:solidFill>
            </a:endParaRPr>
          </a:p>
        </p:txBody>
      </p:sp>
      <p:sp>
        <p:nvSpPr>
          <p:cNvPr id="3" name="Content Placeholder 2"/>
          <p:cNvSpPr>
            <a:spLocks noGrp="1"/>
          </p:cNvSpPr>
          <p:nvPr>
            <p:ph sz="half" idx="1"/>
          </p:nvPr>
        </p:nvSpPr>
        <p:spPr>
          <a:xfrm>
            <a:off x="457200" y="1066800"/>
            <a:ext cx="8458200" cy="5029200"/>
          </a:xfrm>
        </p:spPr>
        <p:txBody>
          <a:bodyPr/>
          <a:lstStyle/>
          <a:p>
            <a:pPr>
              <a:buNone/>
            </a:pPr>
            <a:r>
              <a:rPr lang="en-US" b="1" dirty="0" smtClean="0">
                <a:solidFill>
                  <a:srgbClr val="002060"/>
                </a:solidFill>
              </a:rPr>
              <a:t>Main screen</a:t>
            </a:r>
            <a:endParaRPr lang="en-IN" b="1" dirty="0" smtClean="0">
              <a:solidFill>
                <a:srgbClr val="002060"/>
              </a:solidFill>
            </a:endParaRPr>
          </a:p>
          <a:p>
            <a:r>
              <a:rPr lang="en-US" sz="1800" dirty="0" smtClean="0">
                <a:solidFill>
                  <a:srgbClr val="002060"/>
                </a:solidFill>
                <a:latin typeface="Bookman Old Style" pitchFamily="18" charset="0"/>
              </a:rPr>
              <a:t>Screen on the left hand side. </a:t>
            </a:r>
            <a:endParaRPr lang="en-IN" sz="1800" dirty="0" smtClean="0">
              <a:solidFill>
                <a:srgbClr val="002060"/>
              </a:solidFill>
              <a:latin typeface="Bookman Old Style" pitchFamily="18" charset="0"/>
            </a:endParaRPr>
          </a:p>
          <a:p>
            <a:pPr>
              <a:buNone/>
            </a:pPr>
            <a:r>
              <a:rPr lang="en-US" b="1" dirty="0" smtClean="0">
                <a:solidFill>
                  <a:srgbClr val="002060"/>
                </a:solidFill>
              </a:rPr>
              <a:t>Sub screen</a:t>
            </a:r>
            <a:endParaRPr lang="en-IN" b="1" dirty="0" smtClean="0">
              <a:solidFill>
                <a:srgbClr val="002060"/>
              </a:solidFill>
            </a:endParaRPr>
          </a:p>
          <a:p>
            <a:r>
              <a:rPr lang="en-US" sz="1800" dirty="0" smtClean="0">
                <a:solidFill>
                  <a:srgbClr val="002060"/>
                </a:solidFill>
                <a:latin typeface="Bookman Old Style" pitchFamily="18" charset="0"/>
              </a:rPr>
              <a:t>Screen on the right hand side.</a:t>
            </a:r>
            <a:endParaRPr lang="en-IN" sz="1800" dirty="0" smtClean="0">
              <a:solidFill>
                <a:srgbClr val="002060"/>
              </a:solidFill>
              <a:latin typeface="Bookman Old Style" pitchFamily="18" charset="0"/>
            </a:endParaRPr>
          </a:p>
          <a:p>
            <a:pPr lvl="0">
              <a:buNone/>
            </a:pPr>
            <a:r>
              <a:rPr lang="en-US" b="1" dirty="0" smtClean="0">
                <a:solidFill>
                  <a:srgbClr val="002060"/>
                </a:solidFill>
              </a:rPr>
              <a:t>Active</a:t>
            </a:r>
            <a:r>
              <a:rPr lang="en-US" sz="1800" dirty="0" smtClean="0"/>
              <a:t> </a:t>
            </a:r>
            <a:r>
              <a:rPr lang="en-US" b="1" dirty="0" smtClean="0">
                <a:solidFill>
                  <a:srgbClr val="002060"/>
                </a:solidFill>
              </a:rPr>
              <a:t>screen (operation screen)</a:t>
            </a:r>
            <a:endParaRPr lang="en-IN" b="1" dirty="0" smtClean="0">
              <a:solidFill>
                <a:srgbClr val="002060"/>
              </a:solidFill>
            </a:endParaRPr>
          </a:p>
          <a:p>
            <a:r>
              <a:rPr lang="en-US" sz="1800" dirty="0" smtClean="0">
                <a:solidFill>
                  <a:srgbClr val="002060"/>
                </a:solidFill>
                <a:latin typeface="Bookman Old Style" pitchFamily="18" charset="0"/>
              </a:rPr>
              <a:t>It is the side of screen surrounded by focus frame in P&amp;P. It can tune, select inputs and so on. This screen’s audio is output audio.    </a:t>
            </a:r>
            <a:endParaRPr lang="en-IN" sz="1800" dirty="0" smtClean="0">
              <a:solidFill>
                <a:srgbClr val="002060"/>
              </a:solidFill>
              <a:latin typeface="Bookman Old Style" pitchFamily="18" charset="0"/>
            </a:endParaRPr>
          </a:p>
          <a:p>
            <a:pPr lvl="0">
              <a:buNone/>
            </a:pPr>
            <a:r>
              <a:rPr lang="en-US" b="1" dirty="0" smtClean="0">
                <a:solidFill>
                  <a:srgbClr val="002060"/>
                </a:solidFill>
              </a:rPr>
              <a:t>Non-active screen (non-operation screen)</a:t>
            </a:r>
            <a:endParaRPr lang="en-IN" b="1" dirty="0" smtClean="0">
              <a:solidFill>
                <a:srgbClr val="002060"/>
              </a:solidFill>
            </a:endParaRPr>
          </a:p>
          <a:p>
            <a:r>
              <a:rPr lang="en-US" sz="1800" dirty="0" smtClean="0">
                <a:solidFill>
                  <a:srgbClr val="002060"/>
                </a:solidFill>
                <a:latin typeface="Bookman Old Style" pitchFamily="18" charset="0"/>
              </a:rPr>
              <a:t>Opposite screen of Active screen</a:t>
            </a:r>
            <a:endParaRPr lang="en-IN" sz="1800" dirty="0" smtClean="0">
              <a:solidFill>
                <a:srgbClr val="002060"/>
              </a:solidFill>
              <a:latin typeface="Bookman Old Style" pitchFamily="18" charset="0"/>
            </a:endParaRPr>
          </a:p>
          <a:p>
            <a:pPr>
              <a:buNone/>
            </a:pPr>
            <a:endParaRPr lang="en-US" sz="1800" dirty="0" smtClean="0">
              <a:solidFill>
                <a:srgbClr val="002060"/>
              </a:solidFill>
              <a:latin typeface="Bookman Old Style" pitchFamily="18" charset="0"/>
            </a:endParaRPr>
          </a:p>
          <a:p>
            <a:endParaRPr lang="en-IN" sz="1800" dirty="0" smtClean="0">
              <a:solidFill>
                <a:srgbClr val="002060"/>
              </a:solidFill>
              <a:latin typeface="Bookman Old Style" pitchFamily="18" charset="0"/>
            </a:endParaRPr>
          </a:p>
          <a:p>
            <a:pPr>
              <a:buNone/>
            </a:pPr>
            <a:endParaRPr lang="en-IN" b="1" dirty="0" smtClean="0">
              <a:solidFill>
                <a:srgbClr val="00206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lstStyle/>
          <a:p>
            <a:r>
              <a:rPr lang="en-US" b="0" dirty="0" smtClean="0">
                <a:solidFill>
                  <a:srgbClr val="002060"/>
                </a:solidFill>
                <a:latin typeface="Copperplate Gothic Bold" pitchFamily="34" charset="0"/>
              </a:rPr>
              <a:t>Launch  P&amp;P  from  Single view </a:t>
            </a:r>
            <a:r>
              <a:rPr lang="en-US" dirty="0" smtClean="0"/>
              <a:t/>
            </a:r>
            <a:br>
              <a:rPr lang="en-US" dirty="0" smtClean="0"/>
            </a:br>
            <a:endParaRPr lang="en-US" dirty="0"/>
          </a:p>
        </p:txBody>
      </p:sp>
      <p:sp>
        <p:nvSpPr>
          <p:cNvPr id="3" name="Text Placeholder 2"/>
          <p:cNvSpPr>
            <a:spLocks noGrp="1"/>
          </p:cNvSpPr>
          <p:nvPr>
            <p:ph type="body" sz="half" idx="1"/>
          </p:nvPr>
        </p:nvSpPr>
        <p:spPr>
          <a:xfrm>
            <a:off x="457200" y="1066800"/>
            <a:ext cx="8229600" cy="3733800"/>
          </a:xfrm>
        </p:spPr>
        <p:txBody>
          <a:bodyPr/>
          <a:lstStyle/>
          <a:p>
            <a:pPr lvl="0"/>
            <a:r>
              <a:rPr lang="en-US" sz="1800" dirty="0" smtClean="0">
                <a:solidFill>
                  <a:schemeClr val="tx2"/>
                </a:solidFill>
                <a:latin typeface="Bookman Old Style" pitchFamily="18" charset="0"/>
              </a:rPr>
              <a:t>P&amp;P left picture displays picture that was displayed on the single picture.</a:t>
            </a:r>
          </a:p>
          <a:p>
            <a:pPr lvl="0"/>
            <a:r>
              <a:rPr lang="en-US" sz="1800" dirty="0" smtClean="0">
                <a:solidFill>
                  <a:schemeClr val="tx2"/>
                </a:solidFill>
                <a:latin typeface="Bookman Old Style" pitchFamily="18" charset="0"/>
              </a:rPr>
              <a:t>P&amp;P right picture displays picture that was displayed at the last right-side of previous P&amp;P.</a:t>
            </a:r>
          </a:p>
          <a:p>
            <a:r>
              <a:rPr lang="en-US" sz="1800" dirty="0" smtClean="0">
                <a:solidFill>
                  <a:schemeClr val="tx2"/>
                </a:solidFill>
                <a:latin typeface="Bookman Old Style" pitchFamily="18" charset="0"/>
              </a:rPr>
              <a:t>If the source is not allowed for right picture, the substitute source should appear.</a:t>
            </a:r>
          </a:p>
          <a:p>
            <a:r>
              <a:rPr lang="en-US" sz="1800" dirty="0" smtClean="0">
                <a:solidFill>
                  <a:schemeClr val="tx2"/>
                </a:solidFill>
                <a:latin typeface="Bookman Old Style" pitchFamily="18" charset="0"/>
              </a:rPr>
              <a:t>For its candidate priority order, see the next chapter.</a:t>
            </a:r>
          </a:p>
          <a:p>
            <a:pPr lvl="0"/>
            <a:r>
              <a:rPr lang="en-US" sz="1800" dirty="0" smtClean="0">
                <a:solidFill>
                  <a:schemeClr val="tx2"/>
                </a:solidFill>
                <a:latin typeface="Bookman Old Style" pitchFamily="18" charset="0"/>
              </a:rPr>
              <a:t>In case single picture of PC / HDMI(PC), P&amp;P cannot be launched, and PIP is launched.</a:t>
            </a:r>
          </a:p>
          <a:p>
            <a:pPr>
              <a:buNone/>
            </a:pPr>
            <a:r>
              <a:rPr lang="en-US" b="1" i="1" dirty="0" smtClean="0"/>
              <a:t> </a:t>
            </a:r>
            <a:endParaRPr lang="en-US" dirty="0" smtClean="0"/>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676400" y="5105400"/>
            <a:ext cx="5534025" cy="114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609600"/>
          </a:xfrm>
        </p:spPr>
        <p:txBody>
          <a:bodyPr/>
          <a:lstStyle/>
          <a:p>
            <a:r>
              <a:rPr lang="en-US" b="0" dirty="0" smtClean="0">
                <a:solidFill>
                  <a:srgbClr val="002060"/>
                </a:solidFill>
                <a:latin typeface="Copperplate Gothic Bold" pitchFamily="34" charset="0"/>
              </a:rPr>
              <a:t>Focus frame movement</a:t>
            </a:r>
            <a:r>
              <a:rPr lang="en-US" dirty="0" smtClean="0"/>
              <a:t/>
            </a:r>
            <a:br>
              <a:rPr lang="en-US" dirty="0" smtClean="0"/>
            </a:br>
            <a:endParaRPr lang="en-US" dirty="0"/>
          </a:p>
        </p:txBody>
      </p:sp>
      <p:sp>
        <p:nvSpPr>
          <p:cNvPr id="3" name="Text Placeholder 2"/>
          <p:cNvSpPr>
            <a:spLocks noGrp="1"/>
          </p:cNvSpPr>
          <p:nvPr>
            <p:ph type="body" sz="half" idx="1"/>
          </p:nvPr>
        </p:nvSpPr>
        <p:spPr>
          <a:xfrm>
            <a:off x="304800" y="914400"/>
            <a:ext cx="8686800" cy="5715000"/>
          </a:xfrm>
        </p:spPr>
        <p:txBody>
          <a:bodyPr/>
          <a:lstStyle/>
          <a:p>
            <a:pPr lvl="1"/>
            <a:r>
              <a:rPr lang="en-US" sz="1800" dirty="0" smtClean="0">
                <a:latin typeface="Bookman Old Style" pitchFamily="18" charset="0"/>
              </a:rPr>
              <a:t>   </a:t>
            </a:r>
            <a:r>
              <a:rPr lang="en-US" sz="1800" dirty="0" smtClean="0">
                <a:solidFill>
                  <a:schemeClr val="tx1"/>
                </a:solidFill>
                <a:latin typeface="Bookman Old Style" pitchFamily="18" charset="0"/>
              </a:rPr>
              <a:t>Switch Active screen by &lt;Right&gt; or &lt;Left&gt; key.</a:t>
            </a:r>
          </a:p>
          <a:p>
            <a:pPr lvl="1"/>
            <a:r>
              <a:rPr lang="en-US" sz="1800" dirty="0" smtClean="0">
                <a:solidFill>
                  <a:schemeClr val="tx1"/>
                </a:solidFill>
                <a:latin typeface="Bookman Old Style" pitchFamily="18" charset="0"/>
              </a:rPr>
              <a:t>   Press &lt;Left&gt; key to make the left screen active.</a:t>
            </a:r>
          </a:p>
          <a:p>
            <a:pPr lvl="1"/>
            <a:r>
              <a:rPr lang="en-US" sz="1800" dirty="0" smtClean="0">
                <a:solidFill>
                  <a:schemeClr val="tx1"/>
                </a:solidFill>
                <a:latin typeface="Bookman Old Style" pitchFamily="18" charset="0"/>
              </a:rPr>
              <a:t>   Press &lt;Right&gt; key to make the Right screen active</a:t>
            </a:r>
          </a:p>
          <a:p>
            <a:endParaRPr lang="en-US" sz="1600" dirty="0" smtClean="0">
              <a:solidFill>
                <a:schemeClr val="tx1"/>
              </a:solidFill>
              <a:latin typeface="Bookman Old Style" pitchFamily="18" charset="0"/>
            </a:endParaRPr>
          </a:p>
          <a:p>
            <a:endParaRPr lang="en-US" sz="1600" dirty="0" smtClean="0">
              <a:solidFill>
                <a:schemeClr val="tx1"/>
              </a:solidFill>
              <a:latin typeface="Bookman Old Style" pitchFamily="18" charset="0"/>
            </a:endParaRPr>
          </a:p>
          <a:p>
            <a:endParaRPr lang="en-US" sz="1600" dirty="0" smtClean="0">
              <a:solidFill>
                <a:schemeClr val="tx1"/>
              </a:solidFill>
              <a:latin typeface="Bookman Old Style" pitchFamily="18" charset="0"/>
            </a:endParaRPr>
          </a:p>
          <a:p>
            <a:endParaRPr lang="en-US" sz="1600" dirty="0" smtClean="0">
              <a:solidFill>
                <a:schemeClr val="tx1"/>
              </a:solidFill>
              <a:latin typeface="Bookman Old Style" pitchFamily="18" charset="0"/>
            </a:endParaRPr>
          </a:p>
          <a:p>
            <a:pPr marL="822960" lvl="4" algn="just">
              <a:lnSpc>
                <a:spcPct val="150000"/>
              </a:lnSpc>
              <a:spcBef>
                <a:spcPts val="0"/>
              </a:spcBef>
            </a:pPr>
            <a:r>
              <a:rPr lang="en-US" sz="1800" dirty="0" smtClean="0">
                <a:solidFill>
                  <a:schemeClr val="tx1"/>
                </a:solidFill>
                <a:latin typeface="Bookman Old Style" pitchFamily="18" charset="0"/>
              </a:rPr>
              <a:t>Audio is also switched (it is always output from Active screen).</a:t>
            </a:r>
          </a:p>
          <a:p>
            <a:pPr marL="822960" lvl="4" algn="just">
              <a:lnSpc>
                <a:spcPct val="150000"/>
              </a:lnSpc>
              <a:spcBef>
                <a:spcPts val="0"/>
              </a:spcBef>
            </a:pPr>
            <a:r>
              <a:rPr lang="en-US" sz="1800" dirty="0" smtClean="0">
                <a:solidFill>
                  <a:schemeClr val="tx1"/>
                </a:solidFill>
                <a:latin typeface="Bookman Old Style" pitchFamily="18" charset="0"/>
              </a:rPr>
              <a:t>If HDMI CEC active source is detected, active side is switched to detected input.</a:t>
            </a:r>
          </a:p>
          <a:p>
            <a:pPr marL="822960" lvl="4" algn="just">
              <a:lnSpc>
                <a:spcPct val="150000"/>
              </a:lnSpc>
              <a:spcBef>
                <a:spcPts val="0"/>
              </a:spcBef>
            </a:pPr>
            <a:r>
              <a:rPr lang="en-US" sz="1800" dirty="0" smtClean="0">
                <a:solidFill>
                  <a:schemeClr val="tx1"/>
                </a:solidFill>
                <a:latin typeface="Bookman Old Style" pitchFamily="18" charset="0"/>
              </a:rPr>
              <a:t>Followings are displayed when Active screen is switched by &lt;Right&gt; or &lt;Left&gt; key. </a:t>
            </a:r>
          </a:p>
          <a:p>
            <a:pPr marL="822960" lvl="4" algn="just">
              <a:lnSpc>
                <a:spcPct val="150000"/>
              </a:lnSpc>
              <a:spcBef>
                <a:spcPts val="0"/>
              </a:spcBef>
              <a:buFont typeface="Wingdings" pitchFamily="2" charset="2"/>
              <a:buChar char="Ø"/>
            </a:pPr>
            <a:r>
              <a:rPr lang="en-US" sz="1800" dirty="0" smtClean="0">
                <a:solidFill>
                  <a:schemeClr val="tx1"/>
                </a:solidFill>
                <a:latin typeface="Bookman Old Style" pitchFamily="18" charset="0"/>
              </a:rPr>
              <a:t>   Banner / Signal Information</a:t>
            </a:r>
          </a:p>
          <a:p>
            <a:pPr marL="822960" lvl="4" algn="just">
              <a:lnSpc>
                <a:spcPct val="150000"/>
              </a:lnSpc>
              <a:spcBef>
                <a:spcPts val="0"/>
              </a:spcBef>
              <a:buFont typeface="Wingdings" pitchFamily="2" charset="2"/>
              <a:buChar char="Ø"/>
            </a:pPr>
            <a:r>
              <a:rPr lang="en-US" sz="1800" dirty="0" smtClean="0">
                <a:solidFill>
                  <a:schemeClr val="tx1"/>
                </a:solidFill>
                <a:latin typeface="Bookman Old Style" pitchFamily="18" charset="0"/>
              </a:rPr>
              <a:t>   Message (corresponds to active screen status)</a:t>
            </a:r>
          </a:p>
          <a:p>
            <a:pPr>
              <a:buNone/>
            </a:pPr>
            <a:endParaRPr lang="en-US" sz="1600" dirty="0">
              <a:latin typeface="Bookman Old Style"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1600200" y="2362200"/>
            <a:ext cx="5410200" cy="106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algn="ctr"/>
            <a:r>
              <a:rPr lang="en-US" dirty="0" smtClean="0">
                <a:solidFill>
                  <a:srgbClr val="002060"/>
                </a:solidFill>
                <a:latin typeface="Copperplate Gothic Bold" pitchFamily="34" charset="0"/>
              </a:rPr>
              <a:t>PICTURE   IN   PICTURE </a:t>
            </a:r>
            <a:br>
              <a:rPr lang="en-US" dirty="0" smtClean="0">
                <a:solidFill>
                  <a:srgbClr val="002060"/>
                </a:solidFill>
                <a:latin typeface="Copperplate Gothic Bold" pitchFamily="34" charset="0"/>
              </a:rPr>
            </a:br>
            <a:r>
              <a:rPr lang="en-US" dirty="0" smtClean="0">
                <a:solidFill>
                  <a:srgbClr val="002060"/>
                </a:solidFill>
                <a:latin typeface="Copperplate Gothic Bold" pitchFamily="34" charset="0"/>
              </a:rPr>
              <a:t>(PIP)</a:t>
            </a:r>
            <a:endParaRPr lang="en-US" dirty="0">
              <a:solidFill>
                <a:srgbClr val="002060"/>
              </a:solidFill>
              <a:latin typeface="Copperplate Gothic Bold"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991600" cy="457200"/>
          </a:xfrm>
        </p:spPr>
        <p:txBody>
          <a:bodyPr/>
          <a:lstStyle/>
          <a:p>
            <a:r>
              <a:rPr lang="en-US" sz="2800" b="0" dirty="0" smtClean="0">
                <a:solidFill>
                  <a:srgbClr val="002060"/>
                </a:solidFill>
                <a:latin typeface="Copperplate Gothic Bold" pitchFamily="34" charset="0"/>
              </a:rPr>
              <a:t>Change Left/Right Picture (&lt;Input&gt; key)</a:t>
            </a:r>
            <a:r>
              <a:rPr lang="en-US" dirty="0" smtClean="0"/>
              <a:t/>
            </a:r>
            <a:br>
              <a:rPr lang="en-US" dirty="0" smtClean="0"/>
            </a:br>
            <a:endParaRPr lang="en-US" dirty="0"/>
          </a:p>
        </p:txBody>
      </p:sp>
      <p:sp>
        <p:nvSpPr>
          <p:cNvPr id="3" name="Text Placeholder 2"/>
          <p:cNvSpPr>
            <a:spLocks noGrp="1"/>
          </p:cNvSpPr>
          <p:nvPr>
            <p:ph type="body" sz="half" idx="1"/>
          </p:nvPr>
        </p:nvSpPr>
        <p:spPr>
          <a:xfrm>
            <a:off x="381000" y="1219200"/>
            <a:ext cx="8229600" cy="5105400"/>
          </a:xfrm>
        </p:spPr>
        <p:txBody>
          <a:bodyPr/>
          <a:lstStyle/>
          <a:p>
            <a:r>
              <a:rPr lang="en-US" sz="1600" dirty="0" smtClean="0">
                <a:solidFill>
                  <a:schemeClr val="tx1"/>
                </a:solidFill>
                <a:latin typeface="Bookman Old Style" pitchFamily="18" charset="0"/>
              </a:rPr>
              <a:t>Input List is displayed when &lt;Input&gt; key is pressed. </a:t>
            </a:r>
          </a:p>
          <a:p>
            <a:r>
              <a:rPr lang="en-US" sz="1600" dirty="0" smtClean="0">
                <a:solidFill>
                  <a:schemeClr val="tx1"/>
                </a:solidFill>
                <a:latin typeface="Bookman Old Style" pitchFamily="18" charset="0"/>
              </a:rPr>
              <a:t>When the left picture is active, Input List should be displayed at the left-side</a:t>
            </a:r>
          </a:p>
          <a:p>
            <a:pPr>
              <a:buNone/>
            </a:pPr>
            <a:endParaRPr lang="en-US" dirty="0" smtClean="0">
              <a:solidFill>
                <a:schemeClr val="tx1"/>
              </a:solidFill>
              <a:latin typeface="Bookman Old Style" pitchFamily="18" charset="0"/>
            </a:endParaRPr>
          </a:p>
          <a:p>
            <a:endParaRPr lang="en-US" dirty="0" smtClean="0">
              <a:solidFill>
                <a:schemeClr val="tx1"/>
              </a:solidFill>
              <a:latin typeface="Bookman Old Style" pitchFamily="18" charset="0"/>
            </a:endParaRPr>
          </a:p>
          <a:p>
            <a:endParaRPr lang="en-US" dirty="0" smtClean="0">
              <a:solidFill>
                <a:schemeClr val="tx1"/>
              </a:solidFill>
              <a:latin typeface="Bookman Old Style" pitchFamily="18" charset="0"/>
            </a:endParaRPr>
          </a:p>
          <a:p>
            <a:pPr>
              <a:buNone/>
            </a:pPr>
            <a:r>
              <a:rPr lang="en-US" sz="1800" b="1" u="sng" dirty="0" smtClean="0">
                <a:solidFill>
                  <a:schemeClr val="tx1"/>
                </a:solidFill>
                <a:latin typeface="Bookman Old Style" pitchFamily="18" charset="0"/>
              </a:rPr>
              <a:t>Change Right Picture (&lt;Input&gt; key)</a:t>
            </a:r>
          </a:p>
          <a:p>
            <a:r>
              <a:rPr lang="en-US" sz="1600" dirty="0" smtClean="0">
                <a:solidFill>
                  <a:schemeClr val="tx1"/>
                </a:solidFill>
                <a:latin typeface="Bookman Old Style" pitchFamily="18" charset="0"/>
              </a:rPr>
              <a:t>Input List is displayed when &lt;Input&gt; key is pressed.</a:t>
            </a:r>
          </a:p>
          <a:p>
            <a:r>
              <a:rPr lang="en-US" sz="1600" dirty="0" smtClean="0">
                <a:solidFill>
                  <a:schemeClr val="tx1"/>
                </a:solidFill>
                <a:latin typeface="Bookman Old Style" pitchFamily="18" charset="0"/>
              </a:rPr>
              <a:t>When the right picture is active, Input List should be displayed at the right-side.</a:t>
            </a:r>
          </a:p>
          <a:p>
            <a:pPr>
              <a:buNone/>
            </a:pPr>
            <a:endParaRPr lang="en-US" dirty="0">
              <a:solidFill>
                <a:schemeClr val="tx1"/>
              </a:solidFill>
              <a:latin typeface="Bookman Old Style" pitchFamily="18" charset="0"/>
            </a:endParaRPr>
          </a:p>
        </p:txBody>
      </p:sp>
      <p:pic>
        <p:nvPicPr>
          <p:cNvPr id="3076" name="Picture 4"/>
          <p:cNvPicPr>
            <a:picLocks noChangeAspect="1" noChangeArrowheads="1"/>
          </p:cNvPicPr>
          <p:nvPr/>
        </p:nvPicPr>
        <p:blipFill>
          <a:blip r:embed="rId2" cstate="print"/>
          <a:srcRect/>
          <a:stretch>
            <a:fillRect/>
          </a:stretch>
        </p:blipFill>
        <p:spPr bwMode="auto">
          <a:xfrm>
            <a:off x="1143000" y="2209800"/>
            <a:ext cx="6353175" cy="1143000"/>
          </a:xfrm>
          <a:prstGeom prst="rect">
            <a:avLst/>
          </a:prstGeom>
          <a:noFill/>
          <a:ln w="9525">
            <a:noFill/>
            <a:miter lim="800000"/>
            <a:headEnd/>
            <a:tailEnd/>
          </a:ln>
          <a:effectLst/>
        </p:spPr>
      </p:pic>
      <p:pic>
        <p:nvPicPr>
          <p:cNvPr id="3077" name="Picture 5"/>
          <p:cNvPicPr>
            <a:picLocks noChangeAspect="1" noChangeArrowheads="1"/>
          </p:cNvPicPr>
          <p:nvPr/>
        </p:nvPicPr>
        <p:blipFill>
          <a:blip r:embed="rId3" cstate="print"/>
          <a:srcRect/>
          <a:stretch>
            <a:fillRect/>
          </a:stretch>
        </p:blipFill>
        <p:spPr bwMode="auto">
          <a:xfrm>
            <a:off x="1219200" y="5105400"/>
            <a:ext cx="6553200" cy="1076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b="0" dirty="0" smtClean="0">
                <a:solidFill>
                  <a:srgbClr val="002060"/>
                </a:solidFill>
                <a:latin typeface="Copperplate Gothic Bold" pitchFamily="34" charset="0"/>
              </a:rPr>
              <a:t>Change Picture size</a:t>
            </a:r>
            <a:r>
              <a:rPr lang="en-US" dirty="0" smtClean="0"/>
              <a:t/>
            </a:r>
            <a:br>
              <a:rPr lang="en-US" dirty="0" smtClean="0"/>
            </a:br>
            <a:endParaRPr lang="en-US" dirty="0"/>
          </a:p>
        </p:txBody>
      </p:sp>
      <p:sp>
        <p:nvSpPr>
          <p:cNvPr id="3" name="Text Placeholder 2"/>
          <p:cNvSpPr>
            <a:spLocks noGrp="1"/>
          </p:cNvSpPr>
          <p:nvPr>
            <p:ph type="body" sz="half" idx="1"/>
          </p:nvPr>
        </p:nvSpPr>
        <p:spPr>
          <a:xfrm>
            <a:off x="457200" y="1143000"/>
            <a:ext cx="8229600" cy="5410200"/>
          </a:xfrm>
        </p:spPr>
        <p:txBody>
          <a:bodyPr/>
          <a:lstStyle/>
          <a:p>
            <a:r>
              <a:rPr lang="en-US" sz="1600" dirty="0" smtClean="0">
                <a:solidFill>
                  <a:schemeClr val="tx2"/>
                </a:solidFill>
                <a:latin typeface="Bookman Old Style" pitchFamily="18" charset="0"/>
              </a:rPr>
              <a:t>To enlarge the active side picture, press &lt;up&gt; key continuously and the size of another side picture will be reduced at the same time</a:t>
            </a:r>
            <a:r>
              <a:rPr lang="en-US" sz="2400" dirty="0" smtClean="0">
                <a:solidFill>
                  <a:schemeClr val="tx2"/>
                </a:solidFill>
                <a:latin typeface="Bookman Old Style" pitchFamily="18" charset="0"/>
              </a:rPr>
              <a:t>.</a:t>
            </a:r>
          </a:p>
          <a:p>
            <a:endParaRPr lang="en-US" dirty="0" smtClean="0">
              <a:solidFill>
                <a:schemeClr val="tx2"/>
              </a:solidFill>
              <a:latin typeface="Bookman Old Style" pitchFamily="18" charset="0"/>
            </a:endParaRPr>
          </a:p>
          <a:p>
            <a:endParaRPr lang="en-US" dirty="0" smtClean="0">
              <a:solidFill>
                <a:schemeClr val="tx2"/>
              </a:solidFill>
              <a:latin typeface="Bookman Old Style" pitchFamily="18" charset="0"/>
            </a:endParaRPr>
          </a:p>
          <a:p>
            <a:r>
              <a:rPr lang="en-US" sz="1600" dirty="0" smtClean="0">
                <a:solidFill>
                  <a:schemeClr val="tx2"/>
                </a:solidFill>
                <a:latin typeface="Bookman Old Style" pitchFamily="18" charset="0"/>
              </a:rPr>
              <a:t>To </a:t>
            </a:r>
            <a:r>
              <a:rPr lang="en-US" sz="1600" dirty="0" smtClean="0">
                <a:solidFill>
                  <a:schemeClr val="tx2"/>
                </a:solidFill>
                <a:latin typeface="Bookman Old Style" pitchFamily="18" charset="0"/>
              </a:rPr>
              <a:t>reduce the active side picture, press &lt;down&gt; key continuously and the size of another side picture will be enlarge at the same time.</a:t>
            </a:r>
          </a:p>
          <a:p>
            <a:endParaRPr lang="en-US" sz="2400" dirty="0" smtClean="0">
              <a:solidFill>
                <a:schemeClr val="tx2"/>
              </a:solidFill>
              <a:latin typeface="Bookman Old Style" pitchFamily="18" charset="0"/>
            </a:endParaRPr>
          </a:p>
          <a:p>
            <a:endParaRPr lang="en-US" sz="2400" dirty="0" smtClean="0">
              <a:solidFill>
                <a:schemeClr val="tx2"/>
              </a:solidFill>
              <a:latin typeface="Bookman Old Style" pitchFamily="18" charset="0"/>
            </a:endParaRPr>
          </a:p>
          <a:p>
            <a:endParaRPr lang="en-US" sz="1600" dirty="0" smtClean="0">
              <a:solidFill>
                <a:schemeClr val="tx2"/>
              </a:solidFill>
              <a:latin typeface="Bookman Old Style" pitchFamily="18" charset="0"/>
            </a:endParaRPr>
          </a:p>
          <a:p>
            <a:r>
              <a:rPr lang="en-US" sz="1600" dirty="0" smtClean="0">
                <a:solidFill>
                  <a:schemeClr val="tx2"/>
                </a:solidFill>
                <a:latin typeface="Bookman Old Style" pitchFamily="18" charset="0"/>
              </a:rPr>
              <a:t>The </a:t>
            </a:r>
            <a:r>
              <a:rPr lang="en-US" sz="1600" dirty="0" smtClean="0">
                <a:solidFill>
                  <a:schemeClr val="tx2"/>
                </a:solidFill>
                <a:latin typeface="Bookman Old Style" pitchFamily="18" charset="0"/>
              </a:rPr>
              <a:t>last sizes of left picture and right picture are memorized i.e. they are remembered even after AC off/on. The motion of enlargement/reduction stops for a moment when right &amp; left picture sizes are the same.</a:t>
            </a:r>
          </a:p>
          <a:p>
            <a:pPr>
              <a:buNone/>
            </a:pPr>
            <a:r>
              <a:rPr lang="en-US" dirty="0" smtClean="0"/>
              <a:t> </a:t>
            </a:r>
          </a:p>
          <a:p>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1828800" y="2057400"/>
            <a:ext cx="5410200" cy="104775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cstate="print"/>
          <a:srcRect/>
          <a:stretch>
            <a:fillRect/>
          </a:stretch>
        </p:blipFill>
        <p:spPr bwMode="auto">
          <a:xfrm>
            <a:off x="1981200" y="4114800"/>
            <a:ext cx="5334000" cy="1028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latin typeface="Copperplate Gothic Bold" pitchFamily="34" charset="0"/>
              </a:rPr>
              <a:t>Restriction    for    PAP</a:t>
            </a:r>
            <a:endParaRPr lang="en-IN" dirty="0">
              <a:solidFill>
                <a:srgbClr val="002060"/>
              </a:solidFill>
              <a:latin typeface="Copperplate Gothic Bold" pitchFamily="34" charset="0"/>
            </a:endParaRPr>
          </a:p>
        </p:txBody>
      </p:sp>
      <p:sp>
        <p:nvSpPr>
          <p:cNvPr id="3" name="Content Placeholder 2"/>
          <p:cNvSpPr>
            <a:spLocks noGrp="1"/>
          </p:cNvSpPr>
          <p:nvPr>
            <p:ph sz="half" idx="1"/>
          </p:nvPr>
        </p:nvSpPr>
        <p:spPr>
          <a:xfrm>
            <a:off x="457200" y="914400"/>
            <a:ext cx="8229600" cy="5410200"/>
          </a:xfrm>
        </p:spPr>
        <p:txBody>
          <a:bodyPr/>
          <a:lstStyle/>
          <a:p>
            <a:pPr lvl="1">
              <a:buNone/>
            </a:pPr>
            <a:endParaRPr lang="en-US" sz="1800" dirty="0" smtClean="0">
              <a:solidFill>
                <a:schemeClr val="tx1"/>
              </a:solidFill>
              <a:latin typeface="Bookman Old Style" pitchFamily="18" charset="0"/>
            </a:endParaRPr>
          </a:p>
          <a:p>
            <a:pPr lvl="1">
              <a:buNone/>
            </a:pPr>
            <a:r>
              <a:rPr lang="en-US" sz="1800" dirty="0" smtClean="0">
                <a:solidFill>
                  <a:schemeClr val="tx1"/>
                </a:solidFill>
                <a:latin typeface="Bookman Old Style" pitchFamily="18" charset="0"/>
              </a:rPr>
              <a:t>PAP </a:t>
            </a:r>
            <a:r>
              <a:rPr lang="en-US" sz="1800" dirty="0" smtClean="0">
                <a:solidFill>
                  <a:schemeClr val="tx1"/>
                </a:solidFill>
                <a:latin typeface="Bookman Old Style" pitchFamily="18" charset="0"/>
              </a:rPr>
              <a:t>cannot be Launched when the following Application are Running</a:t>
            </a:r>
          </a:p>
          <a:p>
            <a:pPr lvl="1"/>
            <a:r>
              <a:rPr lang="en-US" sz="1800" dirty="0" smtClean="0">
                <a:solidFill>
                  <a:schemeClr val="tx1"/>
                </a:solidFill>
              </a:rPr>
              <a:t> </a:t>
            </a:r>
            <a:r>
              <a:rPr lang="en-US" sz="1800" dirty="0" smtClean="0">
                <a:solidFill>
                  <a:schemeClr val="tx1"/>
                </a:solidFill>
                <a:latin typeface="Bookman Old Style" pitchFamily="18" charset="0"/>
              </a:rPr>
              <a:t>[AEP/GA] Sony EPG Guide Screen that has preview window </a:t>
            </a:r>
            <a:endParaRPr lang="en-IN" sz="1800" dirty="0" smtClean="0">
              <a:solidFill>
                <a:schemeClr val="tx1"/>
              </a:solidFill>
              <a:latin typeface="Bookman Old Style" pitchFamily="18" charset="0"/>
            </a:endParaRPr>
          </a:p>
          <a:p>
            <a:pPr lvl="1"/>
            <a:r>
              <a:rPr lang="en-US" sz="1800" dirty="0" smtClean="0">
                <a:solidFill>
                  <a:schemeClr val="tx1"/>
                </a:solidFill>
                <a:latin typeface="Bookman Old Style" pitchFamily="18" charset="0"/>
              </a:rPr>
              <a:t>Gemstar</a:t>
            </a:r>
            <a:endParaRPr lang="en-IN" sz="1800" dirty="0" smtClean="0">
              <a:solidFill>
                <a:schemeClr val="tx1"/>
              </a:solidFill>
              <a:latin typeface="Bookman Old Style" pitchFamily="18" charset="0"/>
            </a:endParaRPr>
          </a:p>
          <a:p>
            <a:pPr lvl="1"/>
            <a:r>
              <a:rPr lang="en-US" sz="1800" dirty="0" smtClean="0">
                <a:solidFill>
                  <a:schemeClr val="tx1"/>
                </a:solidFill>
                <a:latin typeface="Bookman Old Style" pitchFamily="18" charset="0"/>
              </a:rPr>
              <a:t>TELETEXT mode is PAT(Picture and Text) mode.</a:t>
            </a:r>
            <a:endParaRPr lang="en-IN" sz="1800" dirty="0" smtClean="0">
              <a:solidFill>
                <a:schemeClr val="tx1"/>
              </a:solidFill>
              <a:latin typeface="Bookman Old Style" pitchFamily="18" charset="0"/>
            </a:endParaRPr>
          </a:p>
          <a:p>
            <a:pPr lvl="1"/>
            <a:r>
              <a:rPr lang="en-US" sz="1800" dirty="0" smtClean="0">
                <a:solidFill>
                  <a:schemeClr val="tx1"/>
                </a:solidFill>
                <a:latin typeface="Bookman Old Style" pitchFamily="18" charset="0"/>
              </a:rPr>
              <a:t>NUX home menu which has preview </a:t>
            </a:r>
            <a:r>
              <a:rPr lang="en-US" sz="1800" dirty="0" smtClean="0">
                <a:solidFill>
                  <a:schemeClr val="tx1"/>
                </a:solidFill>
                <a:latin typeface="Bookman Old Style" pitchFamily="18" charset="0"/>
              </a:rPr>
              <a:t>window</a:t>
            </a:r>
          </a:p>
          <a:p>
            <a:pPr marL="742950" lvl="2" indent="-342900"/>
            <a:r>
              <a:rPr lang="en-US" sz="1800" dirty="0" smtClean="0">
                <a:solidFill>
                  <a:schemeClr val="tx1"/>
                </a:solidFill>
                <a:latin typeface="Bookman Old Style" pitchFamily="18" charset="0"/>
              </a:rPr>
              <a:t>For AEP during SCART Recording, PAP will not be launched and during  Recording also we cannot Launch PAP.</a:t>
            </a:r>
          </a:p>
          <a:p>
            <a:pPr marL="742950" lvl="2" indent="-342900"/>
            <a:r>
              <a:rPr lang="en-US" sz="1800" dirty="0" smtClean="0">
                <a:solidFill>
                  <a:schemeClr val="tx1"/>
                </a:solidFill>
                <a:latin typeface="Bookman Old Style" pitchFamily="18" charset="0"/>
              </a:rPr>
              <a:t>Single picture of PC / HDMI(PC), P&amp;P cannot be launched. But PIP can be Launched</a:t>
            </a:r>
          </a:p>
          <a:p>
            <a:pPr marL="742950" lvl="2" indent="-342900">
              <a:buNone/>
            </a:pPr>
            <a:r>
              <a:rPr lang="en-US" sz="1800" b="1" dirty="0" smtClean="0">
                <a:solidFill>
                  <a:schemeClr val="tx1"/>
                </a:solidFill>
                <a:latin typeface="Bookman Old Style" pitchFamily="18" charset="0"/>
              </a:rPr>
              <a:t>[NOTE: During the Above Application If we Press &lt;PAP&gt; Key, respective Clip Message is displayed.]</a:t>
            </a:r>
            <a:endParaRPr lang="en-IN" sz="1800" b="1" dirty="0" smtClean="0">
              <a:solidFill>
                <a:schemeClr val="tx1"/>
              </a:solidFill>
              <a:latin typeface="Bookman Old Style" pitchFamily="18" charset="0"/>
            </a:endParaRPr>
          </a:p>
          <a:p>
            <a:pPr lvl="1"/>
            <a:endParaRPr lang="en-IN" sz="1800" dirty="0" smtClean="0">
              <a:solidFill>
                <a:schemeClr val="tx1"/>
              </a:solidFill>
              <a:latin typeface="Bookman Old Style" pitchFamily="18" charset="0"/>
            </a:endParaRPr>
          </a:p>
          <a:p>
            <a:endParaRPr lang="en-IN" sz="1800"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152400"/>
            <a:ext cx="8229600" cy="685800"/>
          </a:xfrm>
        </p:spPr>
        <p:txBody>
          <a:bodyPr/>
          <a:lstStyle/>
          <a:p>
            <a:pPr algn="ctr"/>
            <a:r>
              <a:rPr lang="en-US" dirty="0" smtClean="0">
                <a:solidFill>
                  <a:srgbClr val="002060"/>
                </a:solidFill>
                <a:latin typeface="Copperplate Gothic Bold" pitchFamily="34" charset="0"/>
              </a:rPr>
              <a:t>Screen Transitions </a:t>
            </a:r>
            <a:r>
              <a:rPr lang="en-IN" dirty="0" smtClean="0"/>
              <a:t/>
            </a:r>
            <a:br>
              <a:rPr lang="en-IN" dirty="0" smtClean="0"/>
            </a:br>
            <a:endParaRPr lang="en-IN" dirty="0"/>
          </a:p>
        </p:txBody>
      </p:sp>
      <p:sp>
        <p:nvSpPr>
          <p:cNvPr id="8" name="Content Placeholder 7"/>
          <p:cNvSpPr>
            <a:spLocks noGrp="1"/>
          </p:cNvSpPr>
          <p:nvPr>
            <p:ph idx="1"/>
          </p:nvPr>
        </p:nvSpPr>
        <p:spPr/>
        <p:txBody>
          <a:bodyPr/>
          <a:lstStyle/>
          <a:p>
            <a:r>
              <a:rPr lang="en-US" dirty="0" smtClean="0">
                <a:solidFill>
                  <a:srgbClr val="002060"/>
                </a:solidFill>
              </a:rPr>
              <a:t>Let </a:t>
            </a:r>
            <a:r>
              <a:rPr lang="en-US" dirty="0" smtClean="0">
                <a:solidFill>
                  <a:srgbClr val="002060"/>
                </a:solidFill>
              </a:rPr>
              <a:t>us </a:t>
            </a:r>
            <a:r>
              <a:rPr lang="en-US" dirty="0" smtClean="0">
                <a:solidFill>
                  <a:srgbClr val="002060"/>
                </a:solidFill>
              </a:rPr>
              <a:t>s</a:t>
            </a:r>
            <a:r>
              <a:rPr lang="en-US" dirty="0" smtClean="0">
                <a:solidFill>
                  <a:srgbClr val="002060"/>
                </a:solidFill>
              </a:rPr>
              <a:t>ee </a:t>
            </a:r>
            <a:r>
              <a:rPr lang="en-US" dirty="0" smtClean="0">
                <a:solidFill>
                  <a:srgbClr val="002060"/>
                </a:solidFill>
              </a:rPr>
              <a:t>the </a:t>
            </a:r>
            <a:r>
              <a:rPr lang="en-US" dirty="0" smtClean="0">
                <a:solidFill>
                  <a:srgbClr val="002060"/>
                </a:solidFill>
                <a:hlinkClick r:id="rId2" action="ppaction://hlinkpres?slideindex=1&amp;slidetitle="/>
              </a:rPr>
              <a:t>Available Combination </a:t>
            </a:r>
            <a:r>
              <a:rPr lang="en-US" dirty="0" smtClean="0">
                <a:solidFill>
                  <a:srgbClr val="002060"/>
                </a:solidFill>
              </a:rPr>
              <a:t>to Launch PAP and PIP in different  Inputs(HDMI, PC,Analog,Digital) for different regions(AEP,GA,UC..)</a:t>
            </a:r>
          </a:p>
          <a:p>
            <a:pPr>
              <a:buNone/>
            </a:pPr>
            <a:r>
              <a:rPr lang="en-US" dirty="0" smtClean="0"/>
              <a:t>     </a:t>
            </a:r>
          </a:p>
          <a:p>
            <a:pPr>
              <a:buNone/>
            </a:pPr>
            <a:r>
              <a:rPr lang="en-US" dirty="0" smtClean="0"/>
              <a:t>      </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Selectable Input for PIP</a:t>
            </a:r>
            <a:endParaRPr lang="en-IN"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457200" y="1143000"/>
            <a:ext cx="8305800" cy="5265351"/>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Selectable Input for PIP</a:t>
            </a:r>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533399" y="1143000"/>
            <a:ext cx="8287387" cy="50292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Selectable Input for PAP</a:t>
            </a:r>
            <a:endParaRPr lang="en-IN"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457200" y="1371600"/>
            <a:ext cx="8229600" cy="48006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Selectable Input for PAP</a:t>
            </a:r>
            <a:endParaRPr lang="en-IN"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381000" y="1295400"/>
            <a:ext cx="8229600" cy="42672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Spec</a:t>
            </a:r>
            <a:endParaRPr lang="en-IN" dirty="0"/>
          </a:p>
        </p:txBody>
      </p:sp>
      <p:sp>
        <p:nvSpPr>
          <p:cNvPr id="3" name="Content Placeholder 2"/>
          <p:cNvSpPr>
            <a:spLocks noGrp="1"/>
          </p:cNvSpPr>
          <p:nvPr>
            <p:ph idx="1"/>
          </p:nvPr>
        </p:nvSpPr>
        <p:spPr/>
        <p:txBody>
          <a:bodyPr/>
          <a:lstStyle/>
          <a:p>
            <a:r>
              <a:rPr lang="en-IN" sz="1600" dirty="0" smtClean="0">
                <a:solidFill>
                  <a:schemeClr val="accent6">
                    <a:lumMod val="60000"/>
                    <a:lumOff val="40000"/>
                  </a:schemeClr>
                </a:solidFill>
              </a:rPr>
              <a:t>UI_11DTV_PAP.doc</a:t>
            </a:r>
          </a:p>
          <a:p>
            <a:r>
              <a:rPr lang="en-IN" sz="1600" dirty="0" smtClean="0">
                <a:solidFill>
                  <a:schemeClr val="accent6">
                    <a:lumMod val="60000"/>
                    <a:lumOff val="40000"/>
                  </a:schemeClr>
                </a:solidFill>
              </a:rPr>
              <a:t>UI_11DTV_PIP.doc</a:t>
            </a:r>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endParaRPr lang="en-US" smtClean="0"/>
          </a:p>
        </p:txBody>
      </p:sp>
      <p:sp>
        <p:nvSpPr>
          <p:cNvPr id="27651" name="Rectangle 3"/>
          <p:cNvSpPr>
            <a:spLocks noGrp="1" noChangeArrowheads="1"/>
          </p:cNvSpPr>
          <p:nvPr>
            <p:ph idx="1"/>
          </p:nvPr>
        </p:nvSpPr>
        <p:spPr/>
        <p:txBody>
          <a:bodyPr/>
          <a:lstStyle/>
          <a:p>
            <a:pPr eaLnBrk="1" hangingPunct="1"/>
            <a:endParaRPr lang="en-US" smtClean="0"/>
          </a:p>
        </p:txBody>
      </p:sp>
      <p:sp>
        <p:nvSpPr>
          <p:cNvPr id="27652" name="Slide Number Placeholder 3"/>
          <p:cNvSpPr>
            <a:spLocks noGrp="1"/>
          </p:cNvSpPr>
          <p:nvPr>
            <p:ph type="sldNum" sz="quarter" idx="10"/>
          </p:nvPr>
        </p:nvSpPr>
        <p:spPr>
          <a:noFill/>
        </p:spPr>
        <p:txBody>
          <a:bodyPr/>
          <a:lstStyle/>
          <a:p>
            <a:fld id="{79A65A6C-4334-416F-A161-10DE3A960660}" type="slidenum">
              <a:rPr lang="en-US" smtClean="0"/>
              <a:pPr/>
              <a:t>29</a:t>
            </a:fld>
            <a:endParaRPr lang="en-US" smtClean="0"/>
          </a:p>
        </p:txBody>
      </p:sp>
      <p:pic>
        <p:nvPicPr>
          <p:cNvPr id="27653" name="Picture 4" descr="last"/>
          <p:cNvPicPr>
            <a:picLocks noChangeAspect="1" noChangeArrowheads="1"/>
          </p:cNvPicPr>
          <p:nvPr/>
        </p:nvPicPr>
        <p:blipFill>
          <a:blip r:embed="rId3" cstate="print"/>
          <a:srcRect/>
          <a:stretch>
            <a:fillRect/>
          </a:stretch>
        </p:blipFill>
        <p:spPr bwMode="auto">
          <a:xfrm>
            <a:off x="0" y="1588"/>
            <a:ext cx="9144000" cy="68564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219200"/>
            <a:ext cx="8229600" cy="4906963"/>
          </a:xfrm>
        </p:spPr>
        <p:txBody>
          <a:bodyPr/>
          <a:lstStyle/>
          <a:p>
            <a:pPr>
              <a:buNone/>
            </a:pPr>
            <a:r>
              <a:rPr lang="en-US" b="1" u="sng" dirty="0" smtClean="0">
                <a:latin typeface="Bookman Old Style" pitchFamily="18" charset="0"/>
              </a:rPr>
              <a:t>Contents</a:t>
            </a:r>
          </a:p>
          <a:p>
            <a:pPr marL="182880"/>
            <a:r>
              <a:rPr lang="en-US" sz="1600" dirty="0" smtClean="0">
                <a:solidFill>
                  <a:schemeClr val="tx2"/>
                </a:solidFill>
                <a:latin typeface="Bookman Old Style" pitchFamily="18" charset="0"/>
              </a:rPr>
              <a:t>Introduction</a:t>
            </a:r>
          </a:p>
          <a:p>
            <a:pPr marL="182880"/>
            <a:r>
              <a:rPr lang="en-US" sz="1600" dirty="0" smtClean="0">
                <a:solidFill>
                  <a:schemeClr val="tx2"/>
                </a:solidFill>
                <a:latin typeface="Bookman Old Style" pitchFamily="18" charset="0"/>
              </a:rPr>
              <a:t>Entry and Exit condition</a:t>
            </a:r>
          </a:p>
          <a:p>
            <a:pPr marL="182880"/>
            <a:r>
              <a:rPr lang="en-US" sz="1600" dirty="0" smtClean="0">
                <a:solidFill>
                  <a:schemeClr val="tx2"/>
                </a:solidFill>
                <a:latin typeface="Bookman Old Style" pitchFamily="18" charset="0"/>
              </a:rPr>
              <a:t>Words and Terms</a:t>
            </a:r>
          </a:p>
          <a:p>
            <a:pPr marL="182880"/>
            <a:r>
              <a:rPr lang="en-US" sz="1600" dirty="0" smtClean="0">
                <a:solidFill>
                  <a:schemeClr val="tx2"/>
                </a:solidFill>
                <a:latin typeface="Bookman Old Style" pitchFamily="18" charset="0"/>
              </a:rPr>
              <a:t>Various Behavior:</a:t>
            </a:r>
          </a:p>
          <a:p>
            <a:pPr marL="182880">
              <a:buNone/>
            </a:pPr>
            <a:r>
              <a:rPr lang="en-US" sz="1600" dirty="0" smtClean="0">
                <a:solidFill>
                  <a:schemeClr val="tx2"/>
                </a:solidFill>
                <a:latin typeface="Bookman Old Style" pitchFamily="18" charset="0"/>
              </a:rPr>
              <a:t>             Launch from Single Picture     </a:t>
            </a:r>
          </a:p>
          <a:p>
            <a:pPr marL="182880">
              <a:buNone/>
            </a:pPr>
            <a:r>
              <a:rPr lang="en-US" sz="1600" dirty="0" smtClean="0">
                <a:solidFill>
                  <a:schemeClr val="tx2"/>
                </a:solidFill>
                <a:latin typeface="Bookman Old Style" pitchFamily="18" charset="0"/>
              </a:rPr>
              <a:t>             Launch from P&amp;P</a:t>
            </a:r>
          </a:p>
          <a:p>
            <a:pPr marL="182880">
              <a:buNone/>
            </a:pPr>
            <a:r>
              <a:rPr lang="en-US" sz="1600" dirty="0" smtClean="0">
                <a:solidFill>
                  <a:schemeClr val="tx2"/>
                </a:solidFill>
                <a:latin typeface="Bookman Old Style" pitchFamily="18" charset="0"/>
              </a:rPr>
              <a:t>             Return to Single view from PIP</a:t>
            </a:r>
          </a:p>
          <a:p>
            <a:pPr marL="182880">
              <a:buNone/>
            </a:pPr>
            <a:r>
              <a:rPr lang="en-US" sz="1600" dirty="0" smtClean="0">
                <a:solidFill>
                  <a:schemeClr val="tx2"/>
                </a:solidFill>
                <a:latin typeface="Bookman Old Style" pitchFamily="18" charset="0"/>
              </a:rPr>
              <a:t>             Sub screen display position</a:t>
            </a:r>
          </a:p>
          <a:p>
            <a:pPr marL="182880">
              <a:buNone/>
            </a:pPr>
            <a:r>
              <a:rPr lang="en-US" sz="1600" dirty="0" smtClean="0">
                <a:solidFill>
                  <a:schemeClr val="tx2"/>
                </a:solidFill>
                <a:latin typeface="Bookman Old Style" pitchFamily="18" charset="0"/>
              </a:rPr>
              <a:t>             Input change</a:t>
            </a:r>
          </a:p>
          <a:p>
            <a:pPr marL="182880"/>
            <a:r>
              <a:rPr lang="en-US" sz="1600" dirty="0" smtClean="0">
                <a:solidFill>
                  <a:schemeClr val="tx2"/>
                </a:solidFill>
                <a:latin typeface="Bookman Old Style" pitchFamily="18" charset="0"/>
              </a:rPr>
              <a:t>Restriction for PIP</a:t>
            </a:r>
          </a:p>
          <a:p>
            <a:pPr marL="182880"/>
            <a:endParaRPr lang="en-US" sz="1600" dirty="0" smtClean="0">
              <a:latin typeface="Bookman Old Style" pitchFamily="18" charset="0"/>
            </a:endParaRPr>
          </a:p>
        </p:txBody>
      </p:sp>
      <p:pic>
        <p:nvPicPr>
          <p:cNvPr id="6" name="Picture 3"/>
          <p:cNvPicPr>
            <a:picLocks noChangeAspect="1" noChangeArrowheads="1"/>
          </p:cNvPicPr>
          <p:nvPr/>
        </p:nvPicPr>
        <p:blipFill>
          <a:blip r:embed="rId2" cstate="print"/>
          <a:srcRect/>
          <a:stretch>
            <a:fillRect/>
          </a:stretch>
        </p:blipFill>
        <p:spPr bwMode="auto">
          <a:xfrm>
            <a:off x="1219200" y="3429000"/>
            <a:ext cx="133350" cy="104775"/>
          </a:xfrm>
          <a:prstGeom prst="rect">
            <a:avLst/>
          </a:prstGeom>
          <a:noFill/>
          <a:ln w="9525">
            <a:noFill/>
            <a:miter lim="800000"/>
            <a:headEnd/>
            <a:tailEnd/>
          </a:ln>
          <a:effectLst/>
        </p:spPr>
      </p:pic>
      <p:pic>
        <p:nvPicPr>
          <p:cNvPr id="7" name="Picture 3"/>
          <p:cNvPicPr>
            <a:picLocks noChangeAspect="1" noChangeArrowheads="1"/>
          </p:cNvPicPr>
          <p:nvPr/>
        </p:nvPicPr>
        <p:blipFill>
          <a:blip r:embed="rId2" cstate="print"/>
          <a:srcRect/>
          <a:stretch>
            <a:fillRect/>
          </a:stretch>
        </p:blipFill>
        <p:spPr bwMode="auto">
          <a:xfrm>
            <a:off x="1219200" y="3810000"/>
            <a:ext cx="133350" cy="104775"/>
          </a:xfrm>
          <a:prstGeom prst="rect">
            <a:avLst/>
          </a:prstGeom>
          <a:noFill/>
          <a:ln w="9525">
            <a:noFill/>
            <a:miter lim="800000"/>
            <a:headEnd/>
            <a:tailEnd/>
          </a:ln>
          <a:effectLst/>
        </p:spPr>
      </p:pic>
      <p:pic>
        <p:nvPicPr>
          <p:cNvPr id="8" name="Picture 3"/>
          <p:cNvPicPr>
            <a:picLocks noChangeAspect="1" noChangeArrowheads="1"/>
          </p:cNvPicPr>
          <p:nvPr/>
        </p:nvPicPr>
        <p:blipFill>
          <a:blip r:embed="rId2" cstate="print"/>
          <a:srcRect/>
          <a:stretch>
            <a:fillRect/>
          </a:stretch>
        </p:blipFill>
        <p:spPr bwMode="auto">
          <a:xfrm>
            <a:off x="1219200" y="4191000"/>
            <a:ext cx="133350" cy="104775"/>
          </a:xfrm>
          <a:prstGeom prst="rect">
            <a:avLst/>
          </a:prstGeom>
          <a:noFill/>
          <a:ln w="9525">
            <a:noFill/>
            <a:miter lim="800000"/>
            <a:headEnd/>
            <a:tailEnd/>
          </a:ln>
          <a:effectLst/>
        </p:spPr>
      </p:pic>
      <p:pic>
        <p:nvPicPr>
          <p:cNvPr id="9" name="Picture 3"/>
          <p:cNvPicPr>
            <a:picLocks noChangeAspect="1" noChangeArrowheads="1"/>
          </p:cNvPicPr>
          <p:nvPr/>
        </p:nvPicPr>
        <p:blipFill>
          <a:blip r:embed="rId2" cstate="print"/>
          <a:srcRect/>
          <a:stretch>
            <a:fillRect/>
          </a:stretch>
        </p:blipFill>
        <p:spPr bwMode="auto">
          <a:xfrm>
            <a:off x="1219200" y="4572000"/>
            <a:ext cx="133350" cy="104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solidFill>
                  <a:srgbClr val="002060"/>
                </a:solidFill>
                <a:latin typeface="Copperplate Gothic Bold" pitchFamily="34" charset="0"/>
              </a:rPr>
              <a:t>Introduction</a:t>
            </a:r>
            <a:endParaRPr lang="en-US" dirty="0">
              <a:solidFill>
                <a:srgbClr val="002060"/>
              </a:solidFill>
              <a:latin typeface="Copperplate Gothic Bold" pitchFamily="34" charset="0"/>
            </a:endParaRPr>
          </a:p>
        </p:txBody>
      </p:sp>
      <p:sp>
        <p:nvSpPr>
          <p:cNvPr id="8" name="Text Placeholder 7"/>
          <p:cNvSpPr>
            <a:spLocks noGrp="1"/>
          </p:cNvSpPr>
          <p:nvPr>
            <p:ph type="body" sz="half" idx="2"/>
          </p:nvPr>
        </p:nvSpPr>
        <p:spPr>
          <a:xfrm>
            <a:off x="304800" y="1219200"/>
            <a:ext cx="8686800" cy="5638800"/>
          </a:xfrm>
        </p:spPr>
        <p:txBody>
          <a:bodyPr/>
          <a:lstStyle/>
          <a:p>
            <a:pPr algn="just"/>
            <a:r>
              <a:rPr lang="en-US" b="1" dirty="0" smtClean="0">
                <a:solidFill>
                  <a:srgbClr val="002060"/>
                </a:solidFill>
                <a:latin typeface="Bookman Old Style" pitchFamily="18" charset="0"/>
              </a:rPr>
              <a:t>Picture in Picture (PIP</a:t>
            </a:r>
            <a:r>
              <a:rPr lang="en-US" sz="1600" b="1" dirty="0" smtClean="0">
                <a:solidFill>
                  <a:srgbClr val="002060"/>
                </a:solidFill>
                <a:latin typeface="Bookman Old Style" pitchFamily="18" charset="0"/>
              </a:rPr>
              <a:t>)</a:t>
            </a:r>
            <a:r>
              <a:rPr lang="en-US" sz="1600" dirty="0" smtClean="0">
                <a:solidFill>
                  <a:srgbClr val="002060"/>
                </a:solidFill>
                <a:latin typeface="Bookman Old Style" pitchFamily="18" charset="0"/>
              </a:rPr>
              <a:t> </a:t>
            </a:r>
            <a:r>
              <a:rPr lang="en-US" dirty="0" smtClean="0">
                <a:solidFill>
                  <a:schemeClr val="tx2"/>
                </a:solidFill>
                <a:latin typeface="Bookman Old Style" pitchFamily="18" charset="0"/>
              </a:rPr>
              <a:t>is a feature of some television receivers and similar devices. One program (channel) is displayed on the full TV screen at the same time as one or more other programs are displayed in inset windows. Sound is usually from the main program only.</a:t>
            </a:r>
          </a:p>
          <a:p>
            <a:pPr algn="just"/>
            <a:r>
              <a:rPr lang="en-US" dirty="0" smtClean="0">
                <a:solidFill>
                  <a:schemeClr val="tx2"/>
                </a:solidFill>
                <a:latin typeface="Bookman Old Style" pitchFamily="18" charset="0"/>
              </a:rPr>
              <a:t>Picture in Picture requires two independent tuners or signal sources to supply the large and the small picture. Two-tuner </a:t>
            </a:r>
            <a:r>
              <a:rPr lang="en-US" dirty="0" err="1" smtClean="0">
                <a:solidFill>
                  <a:schemeClr val="tx2"/>
                </a:solidFill>
                <a:latin typeface="Bookman Old Style" pitchFamily="18" charset="0"/>
              </a:rPr>
              <a:t>PiP</a:t>
            </a:r>
            <a:r>
              <a:rPr lang="en-US" dirty="0" smtClean="0">
                <a:solidFill>
                  <a:schemeClr val="tx2"/>
                </a:solidFill>
                <a:latin typeface="Bookman Old Style" pitchFamily="18" charset="0"/>
              </a:rPr>
              <a:t> TVs have a second tuner built in, but a single-tuner </a:t>
            </a:r>
            <a:r>
              <a:rPr lang="en-US" dirty="0" err="1" smtClean="0">
                <a:solidFill>
                  <a:schemeClr val="tx2"/>
                </a:solidFill>
                <a:latin typeface="Bookman Old Style" pitchFamily="18" charset="0"/>
              </a:rPr>
              <a:t>PiP</a:t>
            </a:r>
            <a:r>
              <a:rPr lang="en-US" dirty="0" smtClean="0">
                <a:solidFill>
                  <a:schemeClr val="tx2"/>
                </a:solidFill>
                <a:latin typeface="Bookman Old Style" pitchFamily="18" charset="0"/>
              </a:rPr>
              <a:t> TV requires an external signal source, which may be an external tuner, VCR, DVD player, or a cable box. Picture in Picture is often used to watch one program while waiting for another to start, or advertisements to finish.</a:t>
            </a:r>
          </a:p>
          <a:p>
            <a:pPr algn="just">
              <a:buNone/>
            </a:pPr>
            <a:r>
              <a:rPr lang="en-US" dirty="0" smtClean="0">
                <a:solidFill>
                  <a:srgbClr val="002060"/>
                </a:solidFill>
                <a:latin typeface="Bookman Old Style" pitchFamily="18" charset="0"/>
              </a:rPr>
              <a:t>    </a:t>
            </a:r>
          </a:p>
          <a:p>
            <a:pPr algn="just"/>
            <a:endParaRPr lang="en-US" sz="1600" dirty="0">
              <a:latin typeface="Bookman Old Style"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latin typeface="Copperplate Gothic Bold" pitchFamily="34" charset="0"/>
              </a:rPr>
              <a:t>Entry  and  Exit Conditions</a:t>
            </a:r>
            <a:endParaRPr lang="en-IN" dirty="0">
              <a:solidFill>
                <a:srgbClr val="002060"/>
              </a:solidFill>
              <a:latin typeface="Copperplate Gothic Bold" pitchFamily="34" charset="0"/>
            </a:endParaRPr>
          </a:p>
        </p:txBody>
      </p:sp>
      <p:sp>
        <p:nvSpPr>
          <p:cNvPr id="3" name="Content Placeholder 2"/>
          <p:cNvSpPr>
            <a:spLocks noGrp="1"/>
          </p:cNvSpPr>
          <p:nvPr>
            <p:ph sz="half" idx="1"/>
          </p:nvPr>
        </p:nvSpPr>
        <p:spPr>
          <a:xfrm>
            <a:off x="457200" y="1066800"/>
            <a:ext cx="8229600" cy="1676400"/>
          </a:xfrm>
        </p:spPr>
        <p:txBody>
          <a:bodyPr/>
          <a:lstStyle/>
          <a:p>
            <a:pPr>
              <a:buNone/>
            </a:pPr>
            <a:r>
              <a:rPr lang="en-US" b="1" dirty="0" smtClean="0">
                <a:solidFill>
                  <a:srgbClr val="002060"/>
                </a:solidFill>
              </a:rPr>
              <a:t>Entry Conditions</a:t>
            </a:r>
            <a:endParaRPr lang="en-IN" b="1" dirty="0" smtClean="0">
              <a:solidFill>
                <a:srgbClr val="002060"/>
              </a:solidFill>
            </a:endParaRPr>
          </a:p>
          <a:p>
            <a:pPr lvl="0"/>
            <a:r>
              <a:rPr lang="en-US" sz="1800" dirty="0" smtClean="0">
                <a:solidFill>
                  <a:schemeClr val="tx2"/>
                </a:solidFill>
                <a:latin typeface="Bookman Old Style" pitchFamily="18" charset="0"/>
              </a:rPr>
              <a:t>&lt;P&amp;P&gt; key is pressed Twice from RC.</a:t>
            </a:r>
            <a:endParaRPr lang="en-IN" sz="1800" dirty="0" smtClean="0">
              <a:solidFill>
                <a:schemeClr val="tx2"/>
              </a:solidFill>
              <a:latin typeface="Bookman Old Style" pitchFamily="18" charset="0"/>
            </a:endParaRPr>
          </a:p>
          <a:p>
            <a:pPr lvl="0"/>
            <a:r>
              <a:rPr lang="en-US" sz="1800" dirty="0" smtClean="0">
                <a:solidFill>
                  <a:schemeClr val="tx2"/>
                </a:solidFill>
                <a:latin typeface="Bookman Old Style" pitchFamily="18" charset="0"/>
              </a:rPr>
              <a:t> “PIP” is selected in Option menu</a:t>
            </a:r>
            <a:r>
              <a:rPr lang="en-US" dirty="0" smtClean="0">
                <a:solidFill>
                  <a:schemeClr val="tx2"/>
                </a:solidFill>
                <a:latin typeface="Bookman Old Style" pitchFamily="18" charset="0"/>
              </a:rPr>
              <a:t>.</a:t>
            </a:r>
            <a:endParaRPr lang="en-IN" dirty="0" smtClean="0">
              <a:solidFill>
                <a:schemeClr val="tx2"/>
              </a:solidFill>
              <a:latin typeface="Bookman Old Style" pitchFamily="18" charset="0"/>
            </a:endParaRPr>
          </a:p>
          <a:p>
            <a:endParaRPr lang="en-IN" dirty="0">
              <a:latin typeface="Bookman Old Style" pitchFamily="18" charset="0"/>
            </a:endParaRPr>
          </a:p>
        </p:txBody>
      </p:sp>
      <p:sp>
        <p:nvSpPr>
          <p:cNvPr id="4" name="Text Placeholder 3"/>
          <p:cNvSpPr>
            <a:spLocks noGrp="1"/>
          </p:cNvSpPr>
          <p:nvPr>
            <p:ph type="body" sz="half" idx="2"/>
          </p:nvPr>
        </p:nvSpPr>
        <p:spPr>
          <a:xfrm>
            <a:off x="457200" y="2438400"/>
            <a:ext cx="8229600" cy="4267200"/>
          </a:xfrm>
        </p:spPr>
        <p:txBody>
          <a:bodyPr/>
          <a:lstStyle/>
          <a:p>
            <a:pPr>
              <a:buNone/>
            </a:pPr>
            <a:r>
              <a:rPr lang="en-US" b="1" dirty="0" smtClean="0">
                <a:solidFill>
                  <a:srgbClr val="002060"/>
                </a:solidFill>
              </a:rPr>
              <a:t>Exit Conditions  </a:t>
            </a:r>
            <a:endParaRPr lang="en-IN" b="1" dirty="0" smtClean="0">
              <a:solidFill>
                <a:srgbClr val="002060"/>
              </a:solidFill>
            </a:endParaRPr>
          </a:p>
          <a:p>
            <a:pPr lvl="1"/>
            <a:r>
              <a:rPr lang="en-US" sz="1800" dirty="0" smtClean="0">
                <a:solidFill>
                  <a:schemeClr val="tx2"/>
                </a:solidFill>
                <a:latin typeface="Bookman Old Style" pitchFamily="18" charset="0"/>
              </a:rPr>
              <a:t>&lt;P&amp;P/PIP&gt; key is pressed.</a:t>
            </a:r>
            <a:endParaRPr lang="en-IN" sz="1800" dirty="0" smtClean="0">
              <a:solidFill>
                <a:schemeClr val="tx2"/>
              </a:solidFill>
              <a:latin typeface="Bookman Old Style" pitchFamily="18" charset="0"/>
            </a:endParaRPr>
          </a:p>
          <a:p>
            <a:pPr lvl="1"/>
            <a:r>
              <a:rPr lang="en-US" sz="1800" dirty="0" smtClean="0">
                <a:solidFill>
                  <a:schemeClr val="tx2"/>
                </a:solidFill>
                <a:latin typeface="Bookman Old Style" pitchFamily="18" charset="0"/>
              </a:rPr>
              <a:t>&lt;Return&gt; key is pressed.</a:t>
            </a:r>
            <a:endParaRPr lang="en-IN" sz="1800" dirty="0" smtClean="0">
              <a:solidFill>
                <a:schemeClr val="tx2"/>
              </a:solidFill>
              <a:latin typeface="Bookman Old Style" pitchFamily="18" charset="0"/>
            </a:endParaRPr>
          </a:p>
          <a:p>
            <a:pPr lvl="1"/>
            <a:r>
              <a:rPr lang="en-US" sz="1800" dirty="0" smtClean="0">
                <a:solidFill>
                  <a:schemeClr val="tx2"/>
                </a:solidFill>
                <a:latin typeface="Bookman Old Style" pitchFamily="18" charset="0"/>
              </a:rPr>
              <a:t> “Single Picture” is selected in the options menu.</a:t>
            </a:r>
            <a:endParaRPr lang="en-IN" sz="1800" dirty="0" smtClean="0">
              <a:solidFill>
                <a:schemeClr val="tx2"/>
              </a:solidFill>
              <a:latin typeface="Bookman Old Style" pitchFamily="18" charset="0"/>
            </a:endParaRPr>
          </a:p>
          <a:p>
            <a:pPr lvl="1"/>
            <a:r>
              <a:rPr lang="en-US" sz="1800" dirty="0" smtClean="0">
                <a:solidFill>
                  <a:schemeClr val="tx2"/>
                </a:solidFill>
                <a:latin typeface="Bookman Old Style" pitchFamily="18" charset="0"/>
              </a:rPr>
              <a:t>&lt;Select&gt; key is pressed.</a:t>
            </a:r>
            <a:endParaRPr lang="en-IN" sz="1800" dirty="0" smtClean="0">
              <a:solidFill>
                <a:schemeClr val="tx2"/>
              </a:solidFill>
              <a:latin typeface="Bookman Old Style" pitchFamily="18" charset="0"/>
            </a:endParaRPr>
          </a:p>
          <a:p>
            <a:pPr lvl="1"/>
            <a:r>
              <a:rPr lang="en-US" sz="1800" dirty="0" smtClean="0">
                <a:solidFill>
                  <a:schemeClr val="tx2"/>
                </a:solidFill>
                <a:latin typeface="Bookman Old Style" pitchFamily="18" charset="0"/>
              </a:rPr>
              <a:t>&lt;Home&gt; key is pressed (Home Menu is displayed).</a:t>
            </a:r>
            <a:endParaRPr lang="en-IN" sz="1800" dirty="0" smtClean="0">
              <a:solidFill>
                <a:schemeClr val="tx2"/>
              </a:solidFill>
              <a:latin typeface="Bookman Old Style" pitchFamily="18" charset="0"/>
            </a:endParaRPr>
          </a:p>
          <a:p>
            <a:pPr lvl="1"/>
            <a:r>
              <a:rPr lang="en-US" sz="1800" dirty="0" smtClean="0">
                <a:solidFill>
                  <a:schemeClr val="tx2"/>
                </a:solidFill>
                <a:latin typeface="Bookman Old Style" pitchFamily="18" charset="0"/>
              </a:rPr>
              <a:t> Idle TV Standby has been launched.</a:t>
            </a:r>
            <a:endParaRPr lang="en-IN" sz="1800" dirty="0" smtClean="0">
              <a:solidFill>
                <a:schemeClr val="tx2"/>
              </a:solidFill>
              <a:latin typeface="Bookman Old Style" pitchFamily="18" charset="0"/>
            </a:endParaRPr>
          </a:p>
          <a:p>
            <a:pPr lvl="1"/>
            <a:r>
              <a:rPr lang="en-US" sz="1800" dirty="0" smtClean="0">
                <a:solidFill>
                  <a:schemeClr val="tx2"/>
                </a:solidFill>
                <a:latin typeface="Bookman Old Style" pitchFamily="18" charset="0"/>
              </a:rPr>
              <a:t>Power Off</a:t>
            </a:r>
          </a:p>
          <a:p>
            <a:pPr lvl="1"/>
            <a:r>
              <a:rPr lang="en-US" sz="1800" dirty="0" smtClean="0">
                <a:solidFill>
                  <a:schemeClr val="tx2"/>
                </a:solidFill>
                <a:latin typeface="Bookman Old Style" pitchFamily="18" charset="0"/>
              </a:rPr>
              <a:t>Received Input Select request from CEC or PIN8(SCART).</a:t>
            </a:r>
            <a:endParaRPr lang="en-IN" sz="1800" dirty="0" smtClean="0">
              <a:solidFill>
                <a:schemeClr val="tx2"/>
              </a:solidFill>
              <a:latin typeface="Bookman Old Style" pitchFamily="18" charset="0"/>
            </a:endParaRPr>
          </a:p>
          <a:p>
            <a:pPr lvl="1"/>
            <a:endParaRPr lang="en-IN" sz="1800" dirty="0" smtClean="0">
              <a:solidFill>
                <a:srgbClr val="002060"/>
              </a:solidFill>
              <a:latin typeface="Bookman Old Style" pitchFamily="18" charset="0"/>
            </a:endParaRPr>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Words and Terms in PIP</a:t>
            </a:r>
            <a:endParaRPr lang="en-IN" dirty="0">
              <a:solidFill>
                <a:schemeClr val="tx1"/>
              </a:solidFill>
            </a:endParaRPr>
          </a:p>
        </p:txBody>
      </p:sp>
      <p:sp>
        <p:nvSpPr>
          <p:cNvPr id="3" name="Content Placeholder 2"/>
          <p:cNvSpPr>
            <a:spLocks noGrp="1"/>
          </p:cNvSpPr>
          <p:nvPr>
            <p:ph sz="half" idx="1"/>
          </p:nvPr>
        </p:nvSpPr>
        <p:spPr>
          <a:xfrm>
            <a:off x="457200" y="1066800"/>
            <a:ext cx="8686800" cy="2895600"/>
          </a:xfrm>
        </p:spPr>
        <p:txBody>
          <a:bodyPr/>
          <a:lstStyle/>
          <a:p>
            <a:pPr lvl="0">
              <a:buNone/>
            </a:pPr>
            <a:r>
              <a:rPr lang="en-US" b="1" dirty="0" smtClean="0">
                <a:solidFill>
                  <a:srgbClr val="002060"/>
                </a:solidFill>
              </a:rPr>
              <a:t>Main screen</a:t>
            </a:r>
            <a:endParaRPr lang="en-IN" b="1" dirty="0" smtClean="0">
              <a:solidFill>
                <a:srgbClr val="002060"/>
              </a:solidFill>
            </a:endParaRPr>
          </a:p>
          <a:p>
            <a:r>
              <a:rPr lang="en-US" sz="1800" dirty="0" smtClean="0">
                <a:solidFill>
                  <a:srgbClr val="002060"/>
                </a:solidFill>
                <a:latin typeface="Bookman Old Style" pitchFamily="18" charset="0"/>
              </a:rPr>
              <a:t>The area that TV size picture is displayed on.</a:t>
            </a:r>
            <a:endParaRPr lang="en-IN" sz="1800" dirty="0" smtClean="0">
              <a:solidFill>
                <a:srgbClr val="002060"/>
              </a:solidFill>
              <a:latin typeface="Bookman Old Style" pitchFamily="18" charset="0"/>
            </a:endParaRPr>
          </a:p>
          <a:p>
            <a:pPr>
              <a:buNone/>
            </a:pPr>
            <a:r>
              <a:rPr lang="en-US" b="1" dirty="0" smtClean="0">
                <a:solidFill>
                  <a:srgbClr val="002060"/>
                </a:solidFill>
              </a:rPr>
              <a:t>Sub screen</a:t>
            </a:r>
            <a:endParaRPr lang="en-IN" b="1" dirty="0" smtClean="0">
              <a:solidFill>
                <a:srgbClr val="002060"/>
              </a:solidFill>
            </a:endParaRPr>
          </a:p>
          <a:p>
            <a:r>
              <a:rPr lang="en-US" sz="1800" dirty="0" smtClean="0">
                <a:solidFill>
                  <a:srgbClr val="002060"/>
                </a:solidFill>
                <a:latin typeface="Bookman Old Style" pitchFamily="18" charset="0"/>
              </a:rPr>
              <a:t>The area that small size picture is displayed on.</a:t>
            </a:r>
            <a:endParaRPr lang="en-IN" sz="1800" dirty="0" smtClean="0">
              <a:solidFill>
                <a:srgbClr val="002060"/>
              </a:solidFill>
              <a:latin typeface="Bookman Old Style" pitchFamily="18" charset="0"/>
            </a:endParaRPr>
          </a:p>
          <a:p>
            <a:pPr lvl="0">
              <a:buNone/>
            </a:pPr>
            <a:r>
              <a:rPr lang="en-US" b="1" dirty="0" smtClean="0">
                <a:solidFill>
                  <a:srgbClr val="002060"/>
                </a:solidFill>
              </a:rPr>
              <a:t>PC signal</a:t>
            </a:r>
            <a:endParaRPr lang="en-IN" b="1" dirty="0" smtClean="0">
              <a:solidFill>
                <a:srgbClr val="002060"/>
              </a:solidFill>
            </a:endParaRPr>
          </a:p>
          <a:p>
            <a:r>
              <a:rPr lang="ja-JP" altLang="en-US" sz="1800" dirty="0" smtClean="0">
                <a:solidFill>
                  <a:srgbClr val="002060"/>
                </a:solidFill>
                <a:latin typeface="Bookman Old Style" pitchFamily="18" charset="0"/>
              </a:rPr>
              <a:t>　</a:t>
            </a:r>
            <a:r>
              <a:rPr lang="en-US" sz="1800" dirty="0" smtClean="0">
                <a:solidFill>
                  <a:srgbClr val="002060"/>
                </a:solidFill>
                <a:latin typeface="Bookman Old Style" pitchFamily="18" charset="0"/>
              </a:rPr>
              <a:t>Analog PC signal and HDMI (PC signal)</a:t>
            </a:r>
          </a:p>
          <a:p>
            <a:endParaRPr lang="en-US" sz="1800" dirty="0" smtClean="0">
              <a:solidFill>
                <a:srgbClr val="002060"/>
              </a:solidFill>
              <a:latin typeface="Bookman Old Style" pitchFamily="18" charset="0"/>
            </a:endParaRPr>
          </a:p>
          <a:p>
            <a:endParaRPr lang="en-IN" sz="1800" dirty="0" smtClean="0">
              <a:solidFill>
                <a:srgbClr val="002060"/>
              </a:solidFill>
              <a:latin typeface="Bookman Old Style" pitchFamily="18" charset="0"/>
            </a:endParaRPr>
          </a:p>
          <a:p>
            <a:pPr>
              <a:buNone/>
            </a:pPr>
            <a:endParaRPr lang="en-IN" b="1" dirty="0" smtClean="0">
              <a:solidFill>
                <a:srgbClr val="002060"/>
              </a:solidFill>
            </a:endParaRPr>
          </a:p>
        </p:txBody>
      </p:sp>
      <p:pic>
        <p:nvPicPr>
          <p:cNvPr id="1029" name="Picture 5"/>
          <p:cNvPicPr>
            <a:picLocks noChangeAspect="1" noChangeArrowheads="1"/>
          </p:cNvPicPr>
          <p:nvPr/>
        </p:nvPicPr>
        <p:blipFill>
          <a:blip r:embed="rId2" cstate="print"/>
          <a:srcRect/>
          <a:stretch>
            <a:fillRect/>
          </a:stretch>
        </p:blipFill>
        <p:spPr bwMode="auto">
          <a:xfrm>
            <a:off x="1600200" y="3886200"/>
            <a:ext cx="5476875" cy="2686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0"/>
            <a:ext cx="7772400" cy="1470025"/>
          </a:xfrm>
        </p:spPr>
        <p:txBody>
          <a:bodyPr/>
          <a:lstStyle/>
          <a:p>
            <a:r>
              <a:rPr lang="en-US" b="0" dirty="0" smtClean="0">
                <a:solidFill>
                  <a:srgbClr val="002060"/>
                </a:solidFill>
                <a:latin typeface="Copperplate Gothic Bold" pitchFamily="34" charset="0"/>
              </a:rPr>
              <a:t>Launch from Single Picture</a:t>
            </a:r>
            <a:endParaRPr lang="en-US" b="0" dirty="0">
              <a:solidFill>
                <a:srgbClr val="002060"/>
              </a:solidFill>
              <a:latin typeface="Copperplate Gothic Bold" pitchFamily="34" charset="0"/>
            </a:endParaRPr>
          </a:p>
        </p:txBody>
      </p:sp>
      <p:sp>
        <p:nvSpPr>
          <p:cNvPr id="9" name="Subtitle 8"/>
          <p:cNvSpPr>
            <a:spLocks noGrp="1"/>
          </p:cNvSpPr>
          <p:nvPr>
            <p:ph type="subTitle" idx="1"/>
          </p:nvPr>
        </p:nvSpPr>
        <p:spPr>
          <a:xfrm>
            <a:off x="0" y="3657600"/>
            <a:ext cx="9144000" cy="3200400"/>
          </a:xfrm>
        </p:spPr>
        <p:txBody>
          <a:bodyPr/>
          <a:lstStyle/>
          <a:p>
            <a:pPr lvl="0" algn="just">
              <a:buFont typeface="Wingdings" pitchFamily="2" charset="2"/>
              <a:buChar char="Ø"/>
            </a:pPr>
            <a:r>
              <a:rPr lang="en-US" sz="1800" dirty="0" smtClean="0">
                <a:solidFill>
                  <a:schemeClr val="tx2"/>
                </a:solidFill>
                <a:latin typeface="Bookman Old Style" pitchFamily="18" charset="0"/>
              </a:rPr>
              <a:t> PIP main picture displays picture that was displayed on the single picture.</a:t>
            </a:r>
          </a:p>
          <a:p>
            <a:pPr lvl="0" algn="just">
              <a:buFont typeface="Wingdings" pitchFamily="2" charset="2"/>
              <a:buChar char="Ø"/>
            </a:pPr>
            <a:r>
              <a:rPr lang="en-US" sz="1800" dirty="0" smtClean="0">
                <a:solidFill>
                  <a:schemeClr val="tx2"/>
                </a:solidFill>
                <a:latin typeface="Bookman Old Style" pitchFamily="18" charset="0"/>
              </a:rPr>
              <a:t>PIP sub picture displays picture that was displayed at the last right-side of previous PIP.</a:t>
            </a:r>
          </a:p>
          <a:p>
            <a:pPr lvl="0" algn="just">
              <a:buFont typeface="Wingdings" pitchFamily="2" charset="2"/>
              <a:buChar char="Ø"/>
            </a:pPr>
            <a:r>
              <a:rPr lang="en-US" sz="1800" dirty="0" smtClean="0">
                <a:solidFill>
                  <a:schemeClr val="tx2"/>
                </a:solidFill>
                <a:latin typeface="Bookman Old Style" pitchFamily="18" charset="0"/>
              </a:rPr>
              <a:t>In case Analog PC (no signal / unsupported signal / un recommended signal)</a:t>
            </a:r>
          </a:p>
          <a:p>
            <a:pPr lvl="0">
              <a:buFont typeface="Wingdings" pitchFamily="2" charset="2"/>
              <a:buChar char="Ø"/>
            </a:pPr>
            <a:r>
              <a:rPr lang="en-US" sz="1800" dirty="0" smtClean="0">
                <a:solidFill>
                  <a:schemeClr val="tx2"/>
                </a:solidFill>
                <a:latin typeface="Bookman Old Style" pitchFamily="18" charset="0"/>
              </a:rPr>
              <a:t>Active frame will be Main picture.</a:t>
            </a:r>
          </a:p>
          <a:p>
            <a:pPr lvl="0">
              <a:buFont typeface="Wingdings" pitchFamily="2" charset="2"/>
              <a:buChar char="Ø"/>
            </a:pPr>
            <a:r>
              <a:rPr lang="en-US" sz="1800" dirty="0" smtClean="0">
                <a:solidFill>
                  <a:schemeClr val="tx2"/>
                </a:solidFill>
                <a:latin typeface="Bookman Old Style" pitchFamily="18" charset="0"/>
              </a:rPr>
              <a:t>The audible source will be present for active frame</a:t>
            </a:r>
            <a:r>
              <a:rPr lang="en-US" sz="1800" b="1" dirty="0" smtClean="0">
                <a:solidFill>
                  <a:schemeClr val="tx2"/>
                </a:solidFill>
                <a:latin typeface="Bookman Old Style" pitchFamily="18" charset="0"/>
              </a:rPr>
              <a:t>.</a:t>
            </a:r>
          </a:p>
          <a:p>
            <a:pPr lvl="0" algn="just">
              <a:buFont typeface="Wingdings"/>
              <a:buChar char="Ø"/>
            </a:pPr>
            <a:endParaRPr lang="en-US" sz="1400" dirty="0" smtClean="0">
              <a:latin typeface="Bookman Old Style" pitchFamily="18" charset="0"/>
            </a:endParaRPr>
          </a:p>
          <a:p>
            <a:endParaRPr lang="en-US" dirty="0"/>
          </a:p>
        </p:txBody>
      </p:sp>
      <p:pic>
        <p:nvPicPr>
          <p:cNvPr id="1027" name="Picture 3"/>
          <p:cNvPicPr>
            <a:picLocks noGrp="1" noChangeAspect="1" noChangeArrowheads="1"/>
          </p:cNvPicPr>
          <p:nvPr>
            <p:ph sz="half" idx="4294967295"/>
          </p:nvPr>
        </p:nvPicPr>
        <p:blipFill>
          <a:blip r:embed="rId3" cstate="print"/>
          <a:srcRect/>
          <a:stretch>
            <a:fillRect/>
          </a:stretch>
        </p:blipFill>
        <p:spPr bwMode="auto">
          <a:xfrm>
            <a:off x="228600" y="1600200"/>
            <a:ext cx="5638800"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152400"/>
            <a:ext cx="8229600" cy="762000"/>
          </a:xfrm>
        </p:spPr>
        <p:txBody>
          <a:bodyPr/>
          <a:lstStyle/>
          <a:p>
            <a:r>
              <a:rPr lang="en-US" b="0" dirty="0" smtClean="0">
                <a:solidFill>
                  <a:srgbClr val="002060"/>
                </a:solidFill>
                <a:latin typeface="Copperplate Gothic Bold" pitchFamily="34" charset="0"/>
              </a:rPr>
              <a:t>Launch  from  P&amp;P</a:t>
            </a:r>
            <a:r>
              <a:rPr lang="en-US" dirty="0" smtClean="0"/>
              <a:t/>
            </a:r>
            <a:br>
              <a:rPr lang="en-US" dirty="0" smtClean="0"/>
            </a:br>
            <a:endParaRPr lang="en-US" dirty="0"/>
          </a:p>
        </p:txBody>
      </p:sp>
      <p:sp>
        <p:nvSpPr>
          <p:cNvPr id="6" name="Text Placeholder 5"/>
          <p:cNvSpPr>
            <a:spLocks noGrp="1"/>
          </p:cNvSpPr>
          <p:nvPr>
            <p:ph type="body" sz="half" idx="1"/>
          </p:nvPr>
        </p:nvSpPr>
        <p:spPr>
          <a:xfrm>
            <a:off x="304800" y="2971800"/>
            <a:ext cx="8229600" cy="3429000"/>
          </a:xfrm>
        </p:spPr>
        <p:txBody>
          <a:bodyPr/>
          <a:lstStyle/>
          <a:p>
            <a:pPr lvl="0"/>
            <a:r>
              <a:rPr lang="en-US" sz="1800" dirty="0" smtClean="0">
                <a:solidFill>
                  <a:schemeClr val="tx2"/>
                </a:solidFill>
                <a:latin typeface="Bookman Old Style" pitchFamily="18" charset="0"/>
              </a:rPr>
              <a:t>PIP main picture displays picture that was displayed at the left picture of P&amp;P mode.</a:t>
            </a:r>
          </a:p>
          <a:p>
            <a:pPr lvl="0"/>
            <a:r>
              <a:rPr lang="en-US" sz="1800" dirty="0" smtClean="0">
                <a:solidFill>
                  <a:schemeClr val="tx2"/>
                </a:solidFill>
                <a:latin typeface="Bookman Old Style" pitchFamily="18" charset="0"/>
              </a:rPr>
              <a:t>PIP sub picture displays picture that was displayed at the right picture of P&amp;P mode.</a:t>
            </a:r>
          </a:p>
          <a:p>
            <a:pPr lvl="0"/>
            <a:r>
              <a:rPr lang="en-US" sz="1800" dirty="0" smtClean="0">
                <a:solidFill>
                  <a:schemeClr val="tx2"/>
                </a:solidFill>
                <a:latin typeface="Bookman Old Style" pitchFamily="18" charset="0"/>
              </a:rPr>
              <a:t>If the Right picture is active frame in P&amp;P then sub picture of PIP will have Active frame.</a:t>
            </a:r>
          </a:p>
          <a:p>
            <a:pPr lvl="0"/>
            <a:r>
              <a:rPr lang="en-US" sz="1800" dirty="0" smtClean="0">
                <a:solidFill>
                  <a:schemeClr val="tx2"/>
                </a:solidFill>
                <a:latin typeface="Bookman Old Style" pitchFamily="18" charset="0"/>
              </a:rPr>
              <a:t>If the Left picture is active frame in P&amp;P then Main picture of PIP will be Active.</a:t>
            </a:r>
          </a:p>
          <a:p>
            <a:pPr lvl="0"/>
            <a:r>
              <a:rPr lang="en-US" sz="1800" dirty="0" smtClean="0">
                <a:solidFill>
                  <a:schemeClr val="tx2"/>
                </a:solidFill>
                <a:latin typeface="Bookman Old Style" pitchFamily="18" charset="0"/>
              </a:rPr>
              <a:t>The audible source will be present for active frame.</a:t>
            </a:r>
          </a:p>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381000" y="1295400"/>
            <a:ext cx="4343400" cy="144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b="0" dirty="0" smtClean="0">
                <a:solidFill>
                  <a:srgbClr val="002060"/>
                </a:solidFill>
                <a:latin typeface="Copperplate Gothic Bold" pitchFamily="34" charset="0"/>
              </a:rPr>
              <a:t>Return to Single view from PIP</a:t>
            </a:r>
            <a:r>
              <a:rPr lang="en-US" dirty="0" smtClean="0"/>
              <a:t/>
            </a:r>
            <a:br>
              <a:rPr lang="en-US" dirty="0" smtClean="0"/>
            </a:br>
            <a:endParaRPr lang="en-US" dirty="0"/>
          </a:p>
        </p:txBody>
      </p:sp>
      <p:sp>
        <p:nvSpPr>
          <p:cNvPr id="3" name="Text Placeholder 2"/>
          <p:cNvSpPr>
            <a:spLocks noGrp="1"/>
          </p:cNvSpPr>
          <p:nvPr>
            <p:ph type="body" sz="half" idx="1"/>
          </p:nvPr>
        </p:nvSpPr>
        <p:spPr>
          <a:xfrm>
            <a:off x="533400" y="1524000"/>
            <a:ext cx="8229600" cy="2185988"/>
          </a:xfrm>
        </p:spPr>
        <p:txBody>
          <a:bodyPr/>
          <a:lstStyle/>
          <a:p>
            <a:r>
              <a:rPr lang="en-US" dirty="0" smtClean="0">
                <a:solidFill>
                  <a:schemeClr val="tx2"/>
                </a:solidFill>
                <a:latin typeface="Bookman Old Style" pitchFamily="18" charset="0"/>
              </a:rPr>
              <a:t>When the PIP is exited, active side (= focused picture) of PIP is displayed as single picture</a:t>
            </a:r>
            <a:r>
              <a:rPr lang="en-US" dirty="0" smtClean="0">
                <a:latin typeface="Bookman Old Style" pitchFamily="18" charset="0"/>
              </a:rPr>
              <a:t>.</a:t>
            </a:r>
          </a:p>
        </p:txBody>
      </p:sp>
      <p:pic>
        <p:nvPicPr>
          <p:cNvPr id="3074" name="Picture 2"/>
          <p:cNvPicPr>
            <a:picLocks noChangeAspect="1" noChangeArrowheads="1"/>
          </p:cNvPicPr>
          <p:nvPr/>
        </p:nvPicPr>
        <p:blipFill>
          <a:blip r:embed="rId2" cstate="print"/>
          <a:srcRect/>
          <a:stretch>
            <a:fillRect/>
          </a:stretch>
        </p:blipFill>
        <p:spPr bwMode="auto">
          <a:xfrm>
            <a:off x="1447800" y="3200400"/>
            <a:ext cx="5419725" cy="114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What Is Anderoid">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What Is Anderoid</Template>
  <TotalTime>3530</TotalTime>
  <Words>1415</Words>
  <Application>Microsoft Office PowerPoint</Application>
  <PresentationFormat>On-screen Show (4:3)</PresentationFormat>
  <Paragraphs>174</Paragraphs>
  <Slides>29</Slides>
  <Notes>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What Is Anderoid</vt:lpstr>
      <vt:lpstr>PIP &amp; PAP</vt:lpstr>
      <vt:lpstr>PICTURE   IN   PICTURE  (PIP)</vt:lpstr>
      <vt:lpstr>Slide 3</vt:lpstr>
      <vt:lpstr>Introduction</vt:lpstr>
      <vt:lpstr>Entry  and  Exit Conditions</vt:lpstr>
      <vt:lpstr>Words and Terms in PIP</vt:lpstr>
      <vt:lpstr>Launch from Single Picture</vt:lpstr>
      <vt:lpstr>Launch  from  P&amp;P </vt:lpstr>
      <vt:lpstr>Return to Single view from PIP </vt:lpstr>
      <vt:lpstr>Sub screen display position </vt:lpstr>
      <vt:lpstr>Input change </vt:lpstr>
      <vt:lpstr>Restriction   for   PIP</vt:lpstr>
      <vt:lpstr>PICTURE AND PICTURE  (PAP)</vt:lpstr>
      <vt:lpstr>Slide 14</vt:lpstr>
      <vt:lpstr>Introduction</vt:lpstr>
      <vt:lpstr>Entry    and   Exit   Conditions</vt:lpstr>
      <vt:lpstr>Words and Terms in PAP</vt:lpstr>
      <vt:lpstr>Launch  P&amp;P  from  Single view  </vt:lpstr>
      <vt:lpstr>Focus frame movement </vt:lpstr>
      <vt:lpstr>Change Left/Right Picture (&lt;Input&gt; key) </vt:lpstr>
      <vt:lpstr>Change Picture size </vt:lpstr>
      <vt:lpstr>Restriction    for    PAP</vt:lpstr>
      <vt:lpstr>Screen Transitions  </vt:lpstr>
      <vt:lpstr>Selectable Input for PIP</vt:lpstr>
      <vt:lpstr>Selectable Input for PIP</vt:lpstr>
      <vt:lpstr>Selectable Input for PAP</vt:lpstr>
      <vt:lpstr>Selectable Input for PAP</vt:lpstr>
      <vt:lpstr>Reference Spec</vt:lpstr>
      <vt:lpstr>Slide 29</vt:lpstr>
    </vt:vector>
  </TitlesOfParts>
  <Company>HCL Technologies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 &amp; PAP</dc:title>
  <dc:creator>Nancy.Joseph</dc:creator>
  <cp:lastModifiedBy>faridhabarveenmj</cp:lastModifiedBy>
  <cp:revision>284</cp:revision>
  <dcterms:created xsi:type="dcterms:W3CDTF">2011-02-15T10:20:00Z</dcterms:created>
  <dcterms:modified xsi:type="dcterms:W3CDTF">2011-06-24T05:41:44Z</dcterms:modified>
</cp:coreProperties>
</file>