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8" r:id="rId12"/>
    <p:sldId id="278" r:id="rId13"/>
    <p:sldId id="279" r:id="rId14"/>
    <p:sldId id="269" r:id="rId15"/>
    <p:sldId id="280" r:id="rId16"/>
    <p:sldId id="271" r:id="rId17"/>
    <p:sldId id="274" r:id="rId18"/>
    <p:sldId id="275" r:id="rId19"/>
    <p:sldId id="276" r:id="rId20"/>
    <p:sldId id="277" r:id="rId21"/>
  </p:sldIdLst>
  <p:sldSz cx="9144000" cy="5143500" type="screen16x9"/>
  <p:notesSz cx="6858000" cy="9144000"/>
  <p:embeddedFontLst>
    <p:embeddedFont>
      <p:font typeface="Proxima Nova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6655A2-80BC-450E-91D7-21E55DFCCDE4}">
  <a:tblStyle styleId="{F96655A2-80BC-450E-91D7-21E55DFCCD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8" autoAdjust="0"/>
    <p:restoredTop sz="94660"/>
  </p:normalViewPr>
  <p:slideViewPr>
    <p:cSldViewPr snapToGrid="0">
      <p:cViewPr varScale="1">
        <p:scale>
          <a:sx n="93" d="100"/>
          <a:sy n="93" d="100"/>
        </p:scale>
        <p:origin x="78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preet Sandhu" userId="816909d9cf1790a2" providerId="LiveId" clId="{3432CBB1-386F-42F1-9FE6-3DA2EEC85C8A}"/>
    <pc:docChg chg="undo custSel delSld modSld">
      <pc:chgData name="Manpreet Sandhu" userId="816909d9cf1790a2" providerId="LiveId" clId="{3432CBB1-386F-42F1-9FE6-3DA2EEC85C8A}" dt="2024-04-15T22:11:05.036" v="719" actId="20577"/>
      <pc:docMkLst>
        <pc:docMk/>
      </pc:docMkLst>
      <pc:sldChg chg="modSp mod">
        <pc:chgData name="Manpreet Sandhu" userId="816909d9cf1790a2" providerId="LiveId" clId="{3432CBB1-386F-42F1-9FE6-3DA2EEC85C8A}" dt="2024-04-15T21:38:54.883" v="100" actId="403"/>
        <pc:sldMkLst>
          <pc:docMk/>
          <pc:sldMk cId="0" sldId="256"/>
        </pc:sldMkLst>
        <pc:spChg chg="mod">
          <ac:chgData name="Manpreet Sandhu" userId="816909d9cf1790a2" providerId="LiveId" clId="{3432CBB1-386F-42F1-9FE6-3DA2EEC85C8A}" dt="2024-04-15T21:38:08.497" v="72" actId="14100"/>
          <ac:spMkLst>
            <pc:docMk/>
            <pc:sldMk cId="0" sldId="256"/>
            <ac:spMk id="59" creationId="{00000000-0000-0000-0000-000000000000}"/>
          </ac:spMkLst>
        </pc:spChg>
        <pc:spChg chg="mod">
          <ac:chgData name="Manpreet Sandhu" userId="816909d9cf1790a2" providerId="LiveId" clId="{3432CBB1-386F-42F1-9FE6-3DA2EEC85C8A}" dt="2024-04-15T21:38:54.883" v="100" actId="403"/>
          <ac:spMkLst>
            <pc:docMk/>
            <pc:sldMk cId="0" sldId="256"/>
            <ac:spMk id="60" creationId="{00000000-0000-0000-0000-000000000000}"/>
          </ac:spMkLst>
        </pc:spChg>
      </pc:sldChg>
      <pc:sldChg chg="modSp mod">
        <pc:chgData name="Manpreet Sandhu" userId="816909d9cf1790a2" providerId="LiveId" clId="{3432CBB1-386F-42F1-9FE6-3DA2EEC85C8A}" dt="2024-04-15T21:39:41.316" v="118" actId="20577"/>
        <pc:sldMkLst>
          <pc:docMk/>
          <pc:sldMk cId="0" sldId="257"/>
        </pc:sldMkLst>
        <pc:spChg chg="mod">
          <ac:chgData name="Manpreet Sandhu" userId="816909d9cf1790a2" providerId="LiveId" clId="{3432CBB1-386F-42F1-9FE6-3DA2EEC85C8A}" dt="2024-04-15T21:39:41.316" v="118" actId="20577"/>
          <ac:spMkLst>
            <pc:docMk/>
            <pc:sldMk cId="0" sldId="257"/>
            <ac:spMk id="68" creationId="{00000000-0000-0000-0000-000000000000}"/>
          </ac:spMkLst>
        </pc:spChg>
      </pc:sldChg>
      <pc:sldChg chg="del">
        <pc:chgData name="Manpreet Sandhu" userId="816909d9cf1790a2" providerId="LiveId" clId="{3432CBB1-386F-42F1-9FE6-3DA2EEC85C8A}" dt="2024-04-15T21:40:28.594" v="119" actId="47"/>
        <pc:sldMkLst>
          <pc:docMk/>
          <pc:sldMk cId="0" sldId="258"/>
        </pc:sldMkLst>
      </pc:sldChg>
      <pc:sldChg chg="modSp mod">
        <pc:chgData name="Manpreet Sandhu" userId="816909d9cf1790a2" providerId="LiveId" clId="{3432CBB1-386F-42F1-9FE6-3DA2EEC85C8A}" dt="2024-04-15T21:48:52.309" v="405" actId="20577"/>
        <pc:sldMkLst>
          <pc:docMk/>
          <pc:sldMk cId="0" sldId="259"/>
        </pc:sldMkLst>
        <pc:spChg chg="mod">
          <ac:chgData name="Manpreet Sandhu" userId="816909d9cf1790a2" providerId="LiveId" clId="{3432CBB1-386F-42F1-9FE6-3DA2EEC85C8A}" dt="2024-04-15T21:40:57.298" v="133" actId="20577"/>
          <ac:spMkLst>
            <pc:docMk/>
            <pc:sldMk cId="0" sldId="259"/>
            <ac:spMk id="81" creationId="{00000000-0000-0000-0000-000000000000}"/>
          </ac:spMkLst>
        </pc:spChg>
        <pc:spChg chg="mod">
          <ac:chgData name="Manpreet Sandhu" userId="816909d9cf1790a2" providerId="LiveId" clId="{3432CBB1-386F-42F1-9FE6-3DA2EEC85C8A}" dt="2024-04-15T21:48:52.309" v="405" actId="20577"/>
          <ac:spMkLst>
            <pc:docMk/>
            <pc:sldMk cId="0" sldId="259"/>
            <ac:spMk id="82" creationId="{00000000-0000-0000-0000-000000000000}"/>
          </ac:spMkLst>
        </pc:spChg>
      </pc:sldChg>
      <pc:sldChg chg="modSp mod">
        <pc:chgData name="Manpreet Sandhu" userId="816909d9cf1790a2" providerId="LiveId" clId="{3432CBB1-386F-42F1-9FE6-3DA2EEC85C8A}" dt="2024-04-15T21:50:10.831" v="449" actId="20577"/>
        <pc:sldMkLst>
          <pc:docMk/>
          <pc:sldMk cId="0" sldId="260"/>
        </pc:sldMkLst>
        <pc:spChg chg="mod">
          <ac:chgData name="Manpreet Sandhu" userId="816909d9cf1790a2" providerId="LiveId" clId="{3432CBB1-386F-42F1-9FE6-3DA2EEC85C8A}" dt="2024-04-15T21:50:10.831" v="449" actId="20577"/>
          <ac:spMkLst>
            <pc:docMk/>
            <pc:sldMk cId="0" sldId="260"/>
            <ac:spMk id="89" creationId="{00000000-0000-0000-0000-000000000000}"/>
          </ac:spMkLst>
        </pc:spChg>
      </pc:sldChg>
      <pc:sldChg chg="modSp mod">
        <pc:chgData name="Manpreet Sandhu" userId="816909d9cf1790a2" providerId="LiveId" clId="{3432CBB1-386F-42F1-9FE6-3DA2EEC85C8A}" dt="2024-04-15T21:59:17.422" v="636" actId="20577"/>
        <pc:sldMkLst>
          <pc:docMk/>
          <pc:sldMk cId="0" sldId="261"/>
        </pc:sldMkLst>
        <pc:spChg chg="mod">
          <ac:chgData name="Manpreet Sandhu" userId="816909d9cf1790a2" providerId="LiveId" clId="{3432CBB1-386F-42F1-9FE6-3DA2EEC85C8A}" dt="2024-04-15T21:59:17.422" v="636" actId="20577"/>
          <ac:spMkLst>
            <pc:docMk/>
            <pc:sldMk cId="0" sldId="261"/>
            <ac:spMk id="96" creationId="{00000000-0000-0000-0000-000000000000}"/>
          </ac:spMkLst>
        </pc:spChg>
      </pc:sldChg>
      <pc:sldChg chg="modSp mod">
        <pc:chgData name="Manpreet Sandhu" userId="816909d9cf1790a2" providerId="LiveId" clId="{3432CBB1-386F-42F1-9FE6-3DA2EEC85C8A}" dt="2024-04-15T22:00:46.078" v="703" actId="20577"/>
        <pc:sldMkLst>
          <pc:docMk/>
          <pc:sldMk cId="0" sldId="262"/>
        </pc:sldMkLst>
        <pc:spChg chg="mod">
          <ac:chgData name="Manpreet Sandhu" userId="816909d9cf1790a2" providerId="LiveId" clId="{3432CBB1-386F-42F1-9FE6-3DA2EEC85C8A}" dt="2024-04-15T22:00:46.078" v="703" actId="20577"/>
          <ac:spMkLst>
            <pc:docMk/>
            <pc:sldMk cId="0" sldId="262"/>
            <ac:spMk id="103" creationId="{00000000-0000-0000-0000-000000000000}"/>
          </ac:spMkLst>
        </pc:spChg>
      </pc:sldChg>
      <pc:sldChg chg="delSp del mod">
        <pc:chgData name="Manpreet Sandhu" userId="816909d9cf1790a2" providerId="LiveId" clId="{3432CBB1-386F-42F1-9FE6-3DA2EEC85C8A}" dt="2024-04-15T22:02:19.293" v="705" actId="47"/>
        <pc:sldMkLst>
          <pc:docMk/>
          <pc:sldMk cId="0" sldId="267"/>
        </pc:sldMkLst>
        <pc:picChg chg="del">
          <ac:chgData name="Manpreet Sandhu" userId="816909d9cf1790a2" providerId="LiveId" clId="{3432CBB1-386F-42F1-9FE6-3DA2EEC85C8A}" dt="2024-04-15T22:02:16.527" v="704" actId="478"/>
          <ac:picMkLst>
            <pc:docMk/>
            <pc:sldMk cId="0" sldId="267"/>
            <ac:picMk id="148" creationId="{00000000-0000-0000-0000-000000000000}"/>
          </ac:picMkLst>
        </pc:picChg>
      </pc:sldChg>
      <pc:sldChg chg="modSp mod">
        <pc:chgData name="Manpreet Sandhu" userId="816909d9cf1790a2" providerId="LiveId" clId="{3432CBB1-386F-42F1-9FE6-3DA2EEC85C8A}" dt="2024-04-15T22:11:05.036" v="719" actId="20577"/>
        <pc:sldMkLst>
          <pc:docMk/>
          <pc:sldMk cId="0" sldId="271"/>
        </pc:sldMkLst>
        <pc:spChg chg="mod">
          <ac:chgData name="Manpreet Sandhu" userId="816909d9cf1790a2" providerId="LiveId" clId="{3432CBB1-386F-42F1-9FE6-3DA2EEC85C8A}" dt="2024-04-15T22:11:05.036" v="719" actId="20577"/>
          <ac:spMkLst>
            <pc:docMk/>
            <pc:sldMk cId="0" sldId="271"/>
            <ac:spMk id="188" creationId="{00000000-0000-0000-0000-000000000000}"/>
          </ac:spMkLst>
        </pc:spChg>
      </pc:sldChg>
      <pc:sldChg chg="del">
        <pc:chgData name="Manpreet Sandhu" userId="816909d9cf1790a2" providerId="LiveId" clId="{3432CBB1-386F-42F1-9FE6-3DA2EEC85C8A}" dt="2024-04-15T21:40:29.610" v="120" actId="47"/>
        <pc:sldMkLst>
          <pc:docMk/>
          <pc:sldMk cId="3997121965" sldId="278"/>
        </pc:sldMkLst>
      </pc:sldChg>
      <pc:sldChg chg="del">
        <pc:chgData name="Manpreet Sandhu" userId="816909d9cf1790a2" providerId="LiveId" clId="{3432CBB1-386F-42F1-9FE6-3DA2EEC85C8A}" dt="2024-04-15T21:40:30.441" v="121" actId="47"/>
        <pc:sldMkLst>
          <pc:docMk/>
          <pc:sldMk cId="1041048797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98539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754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241936a6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241936a6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7324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df18f6f0e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df18f6f0e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7213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241936a6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241936a6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1967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241936a6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241936a6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0499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df18f6f0e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9df18f6f0e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318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241936a6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241936a6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201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241936a6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241936a6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7679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35563ddf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635563ddf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8398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9df18f6f0e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9df18f6f0e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76362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9df18f6f0e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9df18f6f0e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227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df18f6f0e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9df18f6f0e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8547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626136f16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626136f16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54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df18f6f0e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df18f6f0e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730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df18f6f0e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df18f6f0e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149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1febf34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1febf34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8875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241936a6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241936a6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0263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241936a6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241936a6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7180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26136f16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26136f16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304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241936a6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241936a6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7844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EET 4501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Applied Machine Learning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10656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Group Number - 07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Manpreet Singh Sandhu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Vishwajeeth Balaji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Nagendra Madi Reddy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82193" y="1257300"/>
            <a:ext cx="8961007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ML IN HEALTH </a:t>
            </a:r>
            <a:r>
              <a:rPr lang="en" dirty="0" smtClean="0"/>
              <a:t>CARE - PREDICTING </a:t>
            </a:r>
            <a:r>
              <a:rPr lang="en" dirty="0"/>
              <a:t>HEALTH INSURANCE PRICES</a:t>
            </a:r>
            <a:endParaRPr dirty="0"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0" y="4577169"/>
            <a:ext cx="2743201" cy="566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>
          <a:blip r:embed="rId3"/>
          <a:srcRect/>
          <a:stretch/>
        </p:blipFill>
        <p:spPr>
          <a:xfrm>
            <a:off x="1598400" y="1279747"/>
            <a:ext cx="2770442" cy="28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0800" y="4500969"/>
            <a:ext cx="2743201" cy="566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CED73C5-BA97-6275-397B-8FCCA8256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0042" y="1279747"/>
            <a:ext cx="2770442" cy="295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MODEL ARCHITECTURE</a:t>
            </a:r>
            <a:endParaRPr b="1" dirty="0"/>
          </a:p>
        </p:txBody>
      </p:sp>
      <p:sp>
        <p:nvSpPr>
          <p:cNvPr id="155" name="Google Shape;155;p25"/>
          <p:cNvSpPr/>
          <p:nvPr/>
        </p:nvSpPr>
        <p:spPr>
          <a:xfrm>
            <a:off x="1683075" y="1547825"/>
            <a:ext cx="1158000" cy="646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Dataset Collection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Google Shape;156;p25"/>
          <p:cNvSpPr/>
          <p:nvPr/>
        </p:nvSpPr>
        <p:spPr>
          <a:xfrm>
            <a:off x="3997525" y="1547825"/>
            <a:ext cx="1425000" cy="646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Normalization and Preprocessing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" name="Google Shape;157;p25"/>
          <p:cNvSpPr/>
          <p:nvPr/>
        </p:nvSpPr>
        <p:spPr>
          <a:xfrm>
            <a:off x="6591750" y="1453325"/>
            <a:ext cx="1690800" cy="839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Feature Subset Selection using Relevant Attributes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p25"/>
          <p:cNvSpPr/>
          <p:nvPr/>
        </p:nvSpPr>
        <p:spPr>
          <a:xfrm>
            <a:off x="5355400" y="2728025"/>
            <a:ext cx="1690800" cy="839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Classification Algorithm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p25"/>
          <p:cNvSpPr/>
          <p:nvPr/>
        </p:nvSpPr>
        <p:spPr>
          <a:xfrm>
            <a:off x="3305175" y="2724150"/>
            <a:ext cx="1690800" cy="839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Result Analysis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p25"/>
          <p:cNvSpPr/>
          <p:nvPr/>
        </p:nvSpPr>
        <p:spPr>
          <a:xfrm>
            <a:off x="1150125" y="2724150"/>
            <a:ext cx="1690800" cy="839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Proxima Nova"/>
                <a:ea typeface="Proxima Nova"/>
                <a:cs typeface="Proxima Nova"/>
                <a:sym typeface="Proxima Nova"/>
              </a:rPr>
              <a:t> Best model prediction based on performance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1" name="Google Shape;161;p25"/>
          <p:cNvCxnSpPr>
            <a:stCxn id="155" idx="3"/>
            <a:endCxn id="156" idx="1"/>
          </p:cNvCxnSpPr>
          <p:nvPr/>
        </p:nvCxnSpPr>
        <p:spPr>
          <a:xfrm>
            <a:off x="2841075" y="1870925"/>
            <a:ext cx="115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" name="Google Shape;162;p25"/>
          <p:cNvCxnSpPr>
            <a:stCxn id="156" idx="3"/>
            <a:endCxn id="157" idx="1"/>
          </p:cNvCxnSpPr>
          <p:nvPr/>
        </p:nvCxnSpPr>
        <p:spPr>
          <a:xfrm>
            <a:off x="5422525" y="1870925"/>
            <a:ext cx="11691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" name="Google Shape;163;p25"/>
          <p:cNvCxnSpPr>
            <a:stCxn id="157" idx="2"/>
            <a:endCxn id="158" idx="3"/>
          </p:cNvCxnSpPr>
          <p:nvPr/>
        </p:nvCxnSpPr>
        <p:spPr>
          <a:xfrm rot="5400000">
            <a:off x="6814050" y="2524625"/>
            <a:ext cx="855300" cy="390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" name="Google Shape;164;p25"/>
          <p:cNvCxnSpPr>
            <a:stCxn id="158" idx="1"/>
            <a:endCxn id="159" idx="3"/>
          </p:cNvCxnSpPr>
          <p:nvPr/>
        </p:nvCxnSpPr>
        <p:spPr>
          <a:xfrm rot="10800000">
            <a:off x="4996000" y="3143675"/>
            <a:ext cx="359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" name="Google Shape;165;p25"/>
          <p:cNvCxnSpPr>
            <a:stCxn id="159" idx="1"/>
            <a:endCxn id="160" idx="3"/>
          </p:cNvCxnSpPr>
          <p:nvPr/>
        </p:nvCxnSpPr>
        <p:spPr>
          <a:xfrm rot="10800000">
            <a:off x="2841075" y="3143700"/>
            <a:ext cx="46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0" y="4500969"/>
            <a:ext cx="2743201" cy="566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476087" y="19844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b="1" dirty="0" smtClean="0"/>
              <a:t>MODEL ANALYSIS</a:t>
            </a:r>
            <a:endParaRPr dirty="0"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1" y="617476"/>
            <a:ext cx="8520600" cy="4037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114300" lvl="0" indent="0">
              <a:buNone/>
            </a:pPr>
            <a:endParaRPr lang="en-US" sz="5600" dirty="0" smtClean="0"/>
          </a:p>
          <a:p>
            <a:pPr lvl="0"/>
            <a:r>
              <a:rPr lang="en-US" sz="5600" b="1" dirty="0" smtClean="0">
                <a:solidFill>
                  <a:schemeClr val="tx1"/>
                </a:solidFill>
              </a:rPr>
              <a:t>Data Splitting: </a:t>
            </a:r>
            <a:r>
              <a:rPr lang="en-US" sz="5600" dirty="0" smtClean="0">
                <a:solidFill>
                  <a:schemeClr val="tx1"/>
                </a:solidFill>
              </a:rPr>
              <a:t>The dataset is split into features (X) and the target variable (Y). It's assumed that the features are stored in a </a:t>
            </a:r>
            <a:r>
              <a:rPr lang="en-US" sz="5600" dirty="0" err="1" smtClean="0">
                <a:solidFill>
                  <a:schemeClr val="tx1"/>
                </a:solidFill>
              </a:rPr>
              <a:t>DataFrame</a:t>
            </a:r>
            <a:r>
              <a:rPr lang="en-US" sz="5600" dirty="0" smtClean="0">
                <a:solidFill>
                  <a:schemeClr val="tx1"/>
                </a:solidFill>
              </a:rPr>
              <a:t> named </a:t>
            </a:r>
            <a:r>
              <a:rPr lang="en-US" sz="5600" dirty="0" err="1" smtClean="0">
                <a:solidFill>
                  <a:schemeClr val="tx1"/>
                </a:solidFill>
              </a:rPr>
              <a:t>df</a:t>
            </a:r>
            <a:r>
              <a:rPr lang="en-US" sz="5600" dirty="0" smtClean="0">
                <a:solidFill>
                  <a:schemeClr val="tx1"/>
                </a:solidFill>
              </a:rPr>
              <a:t>, and the target variable is named 'charges'. The data is split into training and testing sets using the </a:t>
            </a:r>
            <a:r>
              <a:rPr lang="en-US" sz="5600" dirty="0" err="1" smtClean="0">
                <a:solidFill>
                  <a:schemeClr val="tx1"/>
                </a:solidFill>
              </a:rPr>
              <a:t>train_test_split</a:t>
            </a:r>
            <a:r>
              <a:rPr lang="en-US" sz="5600" dirty="0" smtClean="0">
                <a:solidFill>
                  <a:schemeClr val="tx1"/>
                </a:solidFill>
              </a:rPr>
              <a:t> function.</a:t>
            </a:r>
          </a:p>
          <a:p>
            <a:pPr marL="114300" lvl="0" indent="0">
              <a:buNone/>
            </a:pPr>
            <a:r>
              <a:rPr lang="en-US" sz="5600" dirty="0" smtClean="0">
                <a:solidFill>
                  <a:schemeClr val="tx1"/>
                </a:solidFill>
              </a:rPr>
              <a:t> </a:t>
            </a:r>
          </a:p>
          <a:p>
            <a:pPr lvl="0"/>
            <a:r>
              <a:rPr lang="en-US" sz="5600" b="1" dirty="0" smtClean="0">
                <a:solidFill>
                  <a:schemeClr val="tx1"/>
                </a:solidFill>
              </a:rPr>
              <a:t>Linear Regression Model Evaluation: </a:t>
            </a:r>
            <a:r>
              <a:rPr lang="en-US" sz="5600" dirty="0" smtClean="0">
                <a:solidFill>
                  <a:schemeClr val="tx1"/>
                </a:solidFill>
              </a:rPr>
              <a:t>The code initializes a Linear Regression model (</a:t>
            </a:r>
            <a:r>
              <a:rPr lang="en-US" sz="5600" dirty="0" err="1" smtClean="0">
                <a:solidFill>
                  <a:schemeClr val="tx1"/>
                </a:solidFill>
              </a:rPr>
              <a:t>lrmodel</a:t>
            </a:r>
            <a:r>
              <a:rPr lang="en-US" sz="5600" dirty="0" smtClean="0">
                <a:solidFill>
                  <a:schemeClr val="tx1"/>
                </a:solidFill>
              </a:rPr>
              <a:t>) and fits it to the training data. It calculates and stores the training and testing accuracy scores (l1 and l2 respectively) and the mean cross-validation score (l3) using a loop with different </a:t>
            </a:r>
            <a:r>
              <a:rPr lang="en-US" sz="5600" dirty="0" err="1" smtClean="0">
                <a:solidFill>
                  <a:schemeClr val="tx1"/>
                </a:solidFill>
              </a:rPr>
              <a:t>random_state</a:t>
            </a:r>
            <a:r>
              <a:rPr lang="en-US" sz="5600" dirty="0" smtClean="0">
                <a:solidFill>
                  <a:schemeClr val="tx1"/>
                </a:solidFill>
              </a:rPr>
              <a:t> values. The results are stored in a </a:t>
            </a:r>
            <a:r>
              <a:rPr lang="en-US" sz="5600" dirty="0" err="1" smtClean="0">
                <a:solidFill>
                  <a:schemeClr val="tx1"/>
                </a:solidFill>
              </a:rPr>
              <a:t>DataFrame</a:t>
            </a:r>
            <a:r>
              <a:rPr lang="en-US" sz="5600" dirty="0" smtClean="0">
                <a:solidFill>
                  <a:schemeClr val="tx1"/>
                </a:solidFill>
              </a:rPr>
              <a:t> named df1. </a:t>
            </a:r>
          </a:p>
          <a:p>
            <a:pPr marL="114300" lvl="0" indent="0">
              <a:buNone/>
            </a:pPr>
            <a:endParaRPr lang="en-US" sz="5600" dirty="0" smtClean="0">
              <a:solidFill>
                <a:schemeClr val="tx1"/>
              </a:solidFill>
            </a:endParaRPr>
          </a:p>
          <a:p>
            <a:pPr lvl="0"/>
            <a:r>
              <a:rPr lang="en-US" sz="5600" b="1" dirty="0" smtClean="0">
                <a:solidFill>
                  <a:schemeClr val="tx1"/>
                </a:solidFill>
              </a:rPr>
              <a:t>Support Vector Regression (SVR) Model Evaluation: </a:t>
            </a:r>
            <a:r>
              <a:rPr lang="en-US" sz="5600" dirty="0" smtClean="0">
                <a:solidFill>
                  <a:schemeClr val="tx1"/>
                </a:solidFill>
              </a:rPr>
              <a:t>An SVR model is initialized and fitted to the training data. Predictions are made on the training and testing data, and R-squared scores are calculated. Mean cross-validation score is calculated. </a:t>
            </a:r>
          </a:p>
          <a:p>
            <a:pPr marL="114300" lvl="0" indent="0">
              <a:buNone/>
            </a:pPr>
            <a:endParaRPr lang="en-US" sz="5600" dirty="0" smtClean="0">
              <a:solidFill>
                <a:schemeClr val="tx1"/>
              </a:solidFill>
            </a:endParaRPr>
          </a:p>
          <a:p>
            <a:r>
              <a:rPr lang="en-US" sz="5600" b="1" dirty="0" smtClean="0">
                <a:solidFill>
                  <a:schemeClr val="tx1"/>
                </a:solidFill>
              </a:rPr>
              <a:t>Random Forest Model Evaluation: </a:t>
            </a:r>
            <a:r>
              <a:rPr lang="en-US" sz="5600" dirty="0" smtClean="0">
                <a:solidFill>
                  <a:schemeClr val="tx1"/>
                </a:solidFill>
              </a:rPr>
              <a:t>A Random Forest </a:t>
            </a:r>
            <a:r>
              <a:rPr lang="en-US" sz="5600" dirty="0" err="1" smtClean="0">
                <a:solidFill>
                  <a:schemeClr val="tx1"/>
                </a:solidFill>
              </a:rPr>
              <a:t>Regressor</a:t>
            </a:r>
            <a:r>
              <a:rPr lang="en-US" sz="5600" dirty="0" smtClean="0">
                <a:solidFill>
                  <a:schemeClr val="tx1"/>
                </a:solidFill>
              </a:rPr>
              <a:t> model is initialized and fitted to the training data. Predictions are made on the training and testing data, and R-squared scores are calculated. Mean cross-validation score is calculated. Grid search is performed to find the best parameters for the Random Forest model, and the model is re-initialized and refitted with the best parameters. </a:t>
            </a:r>
          </a:p>
          <a:p>
            <a:pPr lvl="0"/>
            <a:endParaRPr lang="en-US" dirty="0" smtClean="0">
              <a:solidFill>
                <a:schemeClr val="tx1"/>
              </a:solidFill>
            </a:endParaRPr>
          </a:p>
          <a:p>
            <a:pPr lvl="0"/>
            <a:endParaRPr lang="en-US" dirty="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0" y="4500969"/>
            <a:ext cx="2743201" cy="566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342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280877" y="18126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b="1" dirty="0" smtClean="0"/>
              <a:t>MODEL ANALYSIS</a:t>
            </a:r>
            <a:endParaRPr dirty="0"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188410" y="586211"/>
            <a:ext cx="8520600" cy="3677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Font typeface="Proxima Nova"/>
              <a:buNone/>
            </a:pPr>
            <a:endParaRPr lang="en-US" sz="1400" dirty="0"/>
          </a:p>
          <a:p>
            <a:r>
              <a:rPr lang="en-US" sz="1400" b="1" dirty="0">
                <a:solidFill>
                  <a:schemeClr val="tx1"/>
                </a:solidFill>
              </a:rPr>
              <a:t>Gradient Boosting Model Evaluation: </a:t>
            </a:r>
            <a:r>
              <a:rPr lang="en-US" sz="1400" dirty="0">
                <a:solidFill>
                  <a:schemeClr val="tx1"/>
                </a:solidFill>
              </a:rPr>
              <a:t>A Gradient Boosting </a:t>
            </a:r>
            <a:r>
              <a:rPr lang="en-US" sz="1400" dirty="0" err="1">
                <a:solidFill>
                  <a:schemeClr val="tx1"/>
                </a:solidFill>
              </a:rPr>
              <a:t>Regressor</a:t>
            </a:r>
            <a:r>
              <a:rPr lang="en-US" sz="1400" dirty="0">
                <a:solidFill>
                  <a:schemeClr val="tx1"/>
                </a:solidFill>
              </a:rPr>
              <a:t> model is initialized and fitted to the training data. Predictions are made on the training and testing data, and R-squared scores are calculated. Mean cross-validation score is calculated. Grid search is performed to find the best parameters for the Gradient Boosting model, and the model is re-initialized and refitted with the best parameters. </a:t>
            </a:r>
            <a:endParaRPr lang="en-US" sz="1400" dirty="0">
              <a:solidFill>
                <a:schemeClr val="tx1"/>
              </a:solidFill>
            </a:endParaRPr>
          </a:p>
          <a:p>
            <a:pPr marL="114300" indent="0">
              <a:buFont typeface="Proxima Nova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 err="1">
                <a:solidFill>
                  <a:schemeClr val="tx1"/>
                </a:solidFill>
              </a:rPr>
              <a:t>XGBoost</a:t>
            </a:r>
            <a:r>
              <a:rPr lang="en-US" sz="1400" b="1" dirty="0">
                <a:solidFill>
                  <a:schemeClr val="tx1"/>
                </a:solidFill>
              </a:rPr>
              <a:t> Model Evaluation: </a:t>
            </a:r>
            <a:r>
              <a:rPr lang="en-US" sz="1400" dirty="0">
                <a:solidFill>
                  <a:schemeClr val="tx1"/>
                </a:solidFill>
              </a:rPr>
              <a:t>An </a:t>
            </a:r>
            <a:r>
              <a:rPr lang="en-US" sz="1400" dirty="0" err="1">
                <a:solidFill>
                  <a:schemeClr val="tx1"/>
                </a:solidFill>
              </a:rPr>
              <a:t>XGBoost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Regressor</a:t>
            </a:r>
            <a:r>
              <a:rPr lang="en-US" sz="1400" dirty="0">
                <a:solidFill>
                  <a:schemeClr val="tx1"/>
                </a:solidFill>
              </a:rPr>
              <a:t> model is initialized and fitted to the training data. Predictions are made on the training and testing data, and R-squared scores are calculated. Mean cross-validation score is calculated. Grid search is performed to find the best parameters for the </a:t>
            </a:r>
            <a:r>
              <a:rPr lang="en-US" sz="1400" dirty="0" err="1">
                <a:solidFill>
                  <a:schemeClr val="tx1"/>
                </a:solidFill>
              </a:rPr>
              <a:t>XGBoost</a:t>
            </a:r>
            <a:r>
              <a:rPr lang="en-US" sz="1400" dirty="0">
                <a:solidFill>
                  <a:schemeClr val="tx1"/>
                </a:solidFill>
              </a:rPr>
              <a:t> model, and the model is re-initialized and refitted with the best parameters. </a:t>
            </a:r>
            <a:endParaRPr lang="en-US" sz="1400" dirty="0">
              <a:solidFill>
                <a:schemeClr val="tx1"/>
              </a:solidFill>
            </a:endParaRPr>
          </a:p>
          <a:p>
            <a:pPr marL="114300" indent="0">
              <a:buFont typeface="Proxima Nova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Model Comparison: </a:t>
            </a:r>
            <a:r>
              <a:rPr lang="en-US" sz="1400" dirty="0">
                <a:solidFill>
                  <a:schemeClr val="tx1"/>
                </a:solidFill>
              </a:rPr>
              <a:t>Finally, a </a:t>
            </a:r>
            <a:r>
              <a:rPr lang="en-US" sz="1400" dirty="0" err="1">
                <a:solidFill>
                  <a:schemeClr val="tx1"/>
                </a:solidFill>
              </a:rPr>
              <a:t>DataFrame</a:t>
            </a:r>
            <a:r>
              <a:rPr lang="en-US" sz="1400" dirty="0">
                <a:solidFill>
                  <a:schemeClr val="tx1"/>
                </a:solidFill>
              </a:rPr>
              <a:t> named </a:t>
            </a:r>
            <a:r>
              <a:rPr lang="en-US" sz="1400" dirty="0" err="1">
                <a:solidFill>
                  <a:schemeClr val="tx1"/>
                </a:solidFill>
              </a:rPr>
              <a:t>model_comparison</a:t>
            </a:r>
            <a:r>
              <a:rPr lang="en-US" sz="1400" dirty="0">
                <a:solidFill>
                  <a:schemeClr val="tx1"/>
                </a:solidFill>
              </a:rPr>
              <a:t> is created to store the performance metrics (training score, testing score, cross-validation score) of all the </a:t>
            </a:r>
            <a:r>
              <a:rPr lang="en-US" sz="1400" dirty="0" smtClean="0">
                <a:solidFill>
                  <a:schemeClr val="tx1"/>
                </a:solidFill>
              </a:rPr>
              <a:t>models.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0" y="4500969"/>
            <a:ext cx="2743201" cy="566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370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     MODEL PERFORMANCE CLASSIFICATION REPORT</a:t>
            </a:r>
            <a:endParaRPr b="1" dirty="0"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0" y="4500969"/>
            <a:ext cx="2743201" cy="566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5C444D8-69CD-E66C-6B6A-EFBF2FCB0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800" y="1428479"/>
            <a:ext cx="2151723" cy="22577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D1F7236-EDC8-C024-266B-E05509330F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625" y="1400011"/>
            <a:ext cx="6197175" cy="2343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280877" y="18126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b="1" dirty="0" smtClean="0"/>
              <a:t>         FEATURE ANALYSIS &amp; MODEL EVALUATION </a:t>
            </a:r>
            <a:endParaRPr dirty="0"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188410" y="586211"/>
            <a:ext cx="8520600" cy="3677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Font typeface="Proxima Nova"/>
              <a:buNone/>
            </a:pPr>
            <a:endParaRPr lang="en-US" sz="1400" b="1" dirty="0"/>
          </a:p>
          <a:p>
            <a:r>
              <a:rPr lang="en-US" sz="1400" b="1" dirty="0" smtClean="0">
                <a:solidFill>
                  <a:schemeClr val="tx1"/>
                </a:solidFill>
              </a:rPr>
              <a:t>Feature </a:t>
            </a:r>
            <a:r>
              <a:rPr lang="en-US" sz="1400" b="1" dirty="0">
                <a:solidFill>
                  <a:schemeClr val="tx1"/>
                </a:solidFill>
              </a:rPr>
              <a:t>Importance Analysis: </a:t>
            </a:r>
            <a:r>
              <a:rPr lang="en-US" sz="1400" dirty="0">
                <a:solidFill>
                  <a:schemeClr val="tx1"/>
                </a:solidFill>
              </a:rPr>
              <a:t>The importance of features is analyzed using the best estimator obtained from the grid search in the </a:t>
            </a:r>
            <a:r>
              <a:rPr lang="en-US" sz="1400" dirty="0" err="1">
                <a:solidFill>
                  <a:schemeClr val="tx1"/>
                </a:solidFill>
              </a:rPr>
              <a:t>XGBoost</a:t>
            </a:r>
            <a:r>
              <a:rPr lang="en-US" sz="1400" dirty="0">
                <a:solidFill>
                  <a:schemeClr val="tx1"/>
                </a:solidFill>
              </a:rPr>
              <a:t> model. The feature </a:t>
            </a:r>
            <a:r>
              <a:rPr lang="en-US" sz="1400" dirty="0" err="1">
                <a:solidFill>
                  <a:schemeClr val="tx1"/>
                </a:solidFill>
              </a:rPr>
              <a:t>importances</a:t>
            </a:r>
            <a:r>
              <a:rPr lang="en-US" sz="1400" dirty="0">
                <a:solidFill>
                  <a:schemeClr val="tx1"/>
                </a:solidFill>
              </a:rPr>
              <a:t> are stored in a </a:t>
            </a:r>
            <a:r>
              <a:rPr lang="en-US" sz="1400" dirty="0" err="1">
                <a:solidFill>
                  <a:schemeClr val="tx1"/>
                </a:solidFill>
              </a:rPr>
              <a:t>DataFrame</a:t>
            </a:r>
            <a:r>
              <a:rPr lang="en-US" sz="1400" dirty="0">
                <a:solidFill>
                  <a:schemeClr val="tx1"/>
                </a:solidFill>
              </a:rPr>
              <a:t> named feats. Only features with importance greater than 0.01 are considered significant and stored in a </a:t>
            </a:r>
            <a:r>
              <a:rPr lang="en-US" sz="1400" dirty="0" err="1">
                <a:solidFill>
                  <a:schemeClr val="tx1"/>
                </a:solidFill>
              </a:rPr>
              <a:t>DataFrame</a:t>
            </a:r>
            <a:r>
              <a:rPr lang="en-US" sz="1400" dirty="0">
                <a:solidFill>
                  <a:schemeClr val="tx1"/>
                </a:solidFill>
              </a:rPr>
              <a:t> named </a:t>
            </a:r>
            <a:r>
              <a:rPr lang="en-US" sz="1400" dirty="0" err="1" smtClean="0">
                <a:solidFill>
                  <a:schemeClr val="tx1"/>
                </a:solidFill>
              </a:rPr>
              <a:t>important_features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  <a:p>
            <a:pPr marL="114300" indent="0"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 smtClean="0">
                <a:solidFill>
                  <a:schemeClr val="tx1"/>
                </a:solidFill>
              </a:rPr>
              <a:t>Model </a:t>
            </a:r>
            <a:r>
              <a:rPr lang="en-US" sz="1400" b="1" dirty="0">
                <a:solidFill>
                  <a:schemeClr val="tx1"/>
                </a:solidFill>
              </a:rPr>
              <a:t>Evaluation and Comparison: </a:t>
            </a:r>
            <a:r>
              <a:rPr lang="en-US" sz="1400" dirty="0">
                <a:solidFill>
                  <a:schemeClr val="tx1"/>
                </a:solidFill>
              </a:rPr>
              <a:t>A final </a:t>
            </a:r>
            <a:r>
              <a:rPr lang="en-US" sz="1400" dirty="0" err="1">
                <a:solidFill>
                  <a:schemeClr val="tx1"/>
                </a:solidFill>
              </a:rPr>
              <a:t>XGBoost</a:t>
            </a:r>
            <a:r>
              <a:rPr lang="en-US" sz="1400" dirty="0">
                <a:solidFill>
                  <a:schemeClr val="tx1"/>
                </a:solidFill>
              </a:rPr>
              <a:t> model is defined with specified </a:t>
            </a:r>
            <a:r>
              <a:rPr lang="en-US" sz="1400" dirty="0" err="1">
                <a:solidFill>
                  <a:schemeClr val="tx1"/>
                </a:solidFill>
              </a:rPr>
              <a:t>hyperparameters</a:t>
            </a:r>
            <a:r>
              <a:rPr lang="en-US" sz="1400" dirty="0">
                <a:solidFill>
                  <a:schemeClr val="tx1"/>
                </a:solidFill>
              </a:rPr>
              <a:t> (</a:t>
            </a:r>
            <a:r>
              <a:rPr lang="en-US" sz="1400" dirty="0" err="1">
                <a:solidFill>
                  <a:schemeClr val="tx1"/>
                </a:solidFill>
              </a:rPr>
              <a:t>n_estimators</a:t>
            </a:r>
            <a:r>
              <a:rPr lang="en-US" sz="1400" dirty="0">
                <a:solidFill>
                  <a:schemeClr val="tx1"/>
                </a:solidFill>
              </a:rPr>
              <a:t>=15, </a:t>
            </a:r>
            <a:r>
              <a:rPr lang="en-US" sz="1400" dirty="0" err="1">
                <a:solidFill>
                  <a:schemeClr val="tx1"/>
                </a:solidFill>
              </a:rPr>
              <a:t>max_depth</a:t>
            </a:r>
            <a:r>
              <a:rPr lang="en-US" sz="1400" dirty="0">
                <a:solidFill>
                  <a:schemeClr val="tx1"/>
                </a:solidFill>
              </a:rPr>
              <a:t>=3, gamma=0). The 'sex' and 'region' columns are dropped from the </a:t>
            </a:r>
            <a:r>
              <a:rPr lang="en-US" sz="1400" dirty="0" err="1">
                <a:solidFill>
                  <a:schemeClr val="tx1"/>
                </a:solidFill>
              </a:rPr>
              <a:t>DataFrame</a:t>
            </a:r>
            <a:r>
              <a:rPr lang="en-US" sz="1400" dirty="0">
                <a:solidFill>
                  <a:schemeClr val="tx1"/>
                </a:solidFill>
              </a:rPr>
              <a:t> as they were determined to be less important. Data is split into training and testing sets. Various regression models, including the final </a:t>
            </a:r>
            <a:r>
              <a:rPr lang="en-US" sz="1400" dirty="0" err="1">
                <a:solidFill>
                  <a:schemeClr val="tx1"/>
                </a:solidFill>
              </a:rPr>
              <a:t>XGBoost</a:t>
            </a:r>
            <a:r>
              <a:rPr lang="en-US" sz="1400" dirty="0">
                <a:solidFill>
                  <a:schemeClr val="tx1"/>
                </a:solidFill>
              </a:rPr>
              <a:t> model, are evaluated on the dataset. For each model, training and testing scores (R-squared) and cross-validation scores are calculated. These scores are stored in a </a:t>
            </a:r>
            <a:r>
              <a:rPr lang="en-US" sz="1400" dirty="0" err="1">
                <a:solidFill>
                  <a:schemeClr val="tx1"/>
                </a:solidFill>
              </a:rPr>
              <a:t>DataFrame</a:t>
            </a:r>
            <a:r>
              <a:rPr lang="en-US" sz="1400" dirty="0">
                <a:solidFill>
                  <a:schemeClr val="tx1"/>
                </a:solidFill>
              </a:rPr>
              <a:t> named </a:t>
            </a:r>
            <a:r>
              <a:rPr lang="en-US" sz="1400" dirty="0" err="1">
                <a:solidFill>
                  <a:schemeClr val="tx1"/>
                </a:solidFill>
              </a:rPr>
              <a:t>scores_df</a:t>
            </a:r>
            <a:r>
              <a:rPr lang="en-US" sz="1400" dirty="0">
                <a:solidFill>
                  <a:schemeClr val="tx1"/>
                </a:solidFill>
              </a:rPr>
              <a:t> for comparison. Finally, the final </a:t>
            </a:r>
            <a:r>
              <a:rPr lang="en-US" sz="1400" dirty="0" err="1">
                <a:solidFill>
                  <a:schemeClr val="tx1"/>
                </a:solidFill>
              </a:rPr>
              <a:t>XGBoost</a:t>
            </a:r>
            <a:r>
              <a:rPr lang="en-US" sz="1400" dirty="0">
                <a:solidFill>
                  <a:schemeClr val="tx1"/>
                </a:solidFill>
              </a:rPr>
              <a:t> model is fitted on the training data, and its performance metrics are printed, including training score, testing score, and cross-validation score.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0" y="4500969"/>
            <a:ext cx="2743201" cy="566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753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>
            <a:spLocks noGrp="1"/>
          </p:cNvSpPr>
          <p:nvPr>
            <p:ph type="title"/>
          </p:nvPr>
        </p:nvSpPr>
        <p:spPr>
          <a:xfrm>
            <a:off x="71919" y="445025"/>
            <a:ext cx="876038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r>
              <a:rPr lang="en" b="1" dirty="0" smtClean="0"/>
              <a:t>CLASSIFICATION REPORT</a:t>
            </a:r>
            <a:r>
              <a:rPr lang="en" b="1" dirty="0" smtClean="0"/>
              <a:t> </a:t>
            </a:r>
            <a:r>
              <a:rPr lang="en" b="1" dirty="0"/>
              <a:t>USING FEATURE IMPORTANCE</a:t>
            </a:r>
            <a:endParaRPr b="1" dirty="0"/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0" y="4500969"/>
            <a:ext cx="2743201" cy="566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BE6BBA4-8C46-159D-7BF6-4854715F6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098" y="1364121"/>
            <a:ext cx="2743201" cy="24768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EC7CB3C-21E9-B2B5-1231-30CC78BDE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625" y="1280932"/>
            <a:ext cx="5873175" cy="2581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0" y="4500969"/>
            <a:ext cx="2743201" cy="566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0CA2CCA-92FC-A288-50A9-F09F0FA7A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856" y="970962"/>
            <a:ext cx="5268459" cy="3530007"/>
          </a:xfrm>
          <a:prstGeom prst="rect">
            <a:avLst/>
          </a:prstGeom>
        </p:spPr>
      </p:pic>
      <p:sp>
        <p:nvSpPr>
          <p:cNvPr id="4" name="Google Shape;188;p28"/>
          <p:cNvSpPr txBox="1">
            <a:spLocks noGrp="1"/>
          </p:cNvSpPr>
          <p:nvPr>
            <p:ph type="title"/>
          </p:nvPr>
        </p:nvSpPr>
        <p:spPr>
          <a:xfrm>
            <a:off x="215757" y="167623"/>
            <a:ext cx="86987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500" b="1" dirty="0" smtClean="0"/>
              <a:t>MODEL PERFORMANCE HEATMAP - R-SQUARED SCORES</a:t>
            </a:r>
            <a:endParaRPr sz="2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>
            <a:spLocks noGrp="1"/>
          </p:cNvSpPr>
          <p:nvPr>
            <p:ph type="title"/>
          </p:nvPr>
        </p:nvSpPr>
        <p:spPr>
          <a:xfrm>
            <a:off x="311700" y="9183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CONCLUSION</a:t>
            </a:r>
            <a:endParaRPr b="1" dirty="0"/>
          </a:p>
        </p:txBody>
      </p:sp>
      <p:sp>
        <p:nvSpPr>
          <p:cNvPr id="220" name="Google Shape;220;p32"/>
          <p:cNvSpPr txBox="1">
            <a:spLocks noGrp="1"/>
          </p:cNvSpPr>
          <p:nvPr>
            <p:ph type="body" idx="1"/>
          </p:nvPr>
        </p:nvSpPr>
        <p:spPr>
          <a:xfrm>
            <a:off x="0" y="737776"/>
            <a:ext cx="8575446" cy="38547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400" dirty="0">
                <a:solidFill>
                  <a:schemeClr val="tx1"/>
                </a:solidFill>
              </a:rPr>
              <a:t>Feature importance analysis using </a:t>
            </a:r>
            <a:r>
              <a:rPr lang="en-US" sz="1400" dirty="0" err="1">
                <a:solidFill>
                  <a:schemeClr val="tx1"/>
                </a:solidFill>
              </a:rPr>
              <a:t>XGBoost</a:t>
            </a:r>
            <a:r>
              <a:rPr lang="en-US" sz="1400" dirty="0">
                <a:solidFill>
                  <a:schemeClr val="tx1"/>
                </a:solidFill>
              </a:rPr>
              <a:t> reveals significant features for predicting medical charges, with some features deemed more important than others. </a:t>
            </a:r>
            <a:r>
              <a:rPr lang="en-US" sz="1400" dirty="0">
                <a:solidFill>
                  <a:schemeClr val="tx1"/>
                </a:solidFill>
              </a:rPr>
              <a:t>Notably, features with importance greater than 0.01 are retained for further </a:t>
            </a:r>
            <a:r>
              <a:rPr lang="en-US" sz="1400" dirty="0" smtClean="0">
                <a:solidFill>
                  <a:schemeClr val="tx1"/>
                </a:solidFill>
              </a:rPr>
              <a:t>analysis</a:t>
            </a:r>
            <a:r>
              <a:rPr lang="en" sz="1400" dirty="0" smtClean="0">
                <a:solidFill>
                  <a:schemeClr val="tx1"/>
                </a:solidFill>
              </a:rPr>
              <a:t>.</a:t>
            </a:r>
          </a:p>
          <a:p>
            <a:pPr marL="114300" lvl="0" indent="0">
              <a:buNone/>
            </a:pPr>
            <a:endParaRPr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The regression models </a:t>
            </a:r>
            <a:r>
              <a:rPr lang="en-US" sz="1400" dirty="0">
                <a:solidFill>
                  <a:schemeClr val="tx1"/>
                </a:solidFill>
              </a:rPr>
              <a:t>are assessed based on training score, testing score, and cross-validation score (R-squared). This comprehensive evaluation allows for a thorough comparison of model performance across different datasets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  <a:p>
            <a:pPr marL="114300" lvl="0" indent="0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lvl="0"/>
            <a:r>
              <a:rPr lang="en-US" sz="1400" dirty="0">
                <a:solidFill>
                  <a:schemeClr val="tx1"/>
                </a:solidFill>
              </a:rPr>
              <a:t>Based on the evaluation results and </a:t>
            </a:r>
            <a:r>
              <a:rPr lang="en-US" sz="1400" dirty="0" err="1">
                <a:solidFill>
                  <a:schemeClr val="tx1"/>
                </a:solidFill>
              </a:rPr>
              <a:t>heatmap</a:t>
            </a:r>
            <a:r>
              <a:rPr lang="en-US" sz="1400" dirty="0">
                <a:solidFill>
                  <a:schemeClr val="tx1"/>
                </a:solidFill>
              </a:rPr>
              <a:t> visualization, it can be concluded that the final tuned </a:t>
            </a:r>
            <a:r>
              <a:rPr lang="en-US" sz="1400" dirty="0" err="1">
                <a:solidFill>
                  <a:schemeClr val="tx1"/>
                </a:solidFill>
              </a:rPr>
              <a:t>XGBoost</a:t>
            </a:r>
            <a:r>
              <a:rPr lang="en-US" sz="1400" dirty="0">
                <a:solidFill>
                  <a:schemeClr val="tx1"/>
                </a:solidFill>
              </a:rPr>
              <a:t> model performs competitively well compared to other </a:t>
            </a:r>
            <a:r>
              <a:rPr lang="en-US" sz="1400" dirty="0" smtClean="0">
                <a:solidFill>
                  <a:schemeClr val="tx1"/>
                </a:solidFill>
              </a:rPr>
              <a:t>models in predicting health insurance prices, </a:t>
            </a:r>
            <a:r>
              <a:rPr lang="en-US" sz="1400" dirty="0">
                <a:solidFill>
                  <a:schemeClr val="tx1"/>
                </a:solidFill>
              </a:rPr>
              <a:t>exhibiting high predictive accuracy across all evaluation metrics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  <a:p>
            <a:pPr marL="114300" lvl="0" indent="0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lvl="0"/>
            <a:r>
              <a:rPr lang="en-US" sz="1400" dirty="0">
                <a:solidFill>
                  <a:schemeClr val="tx1"/>
                </a:solidFill>
              </a:rPr>
              <a:t>The final tuned </a:t>
            </a:r>
            <a:r>
              <a:rPr lang="en-US" sz="1400" dirty="0" err="1">
                <a:solidFill>
                  <a:schemeClr val="tx1"/>
                </a:solidFill>
              </a:rPr>
              <a:t>XGBoost</a:t>
            </a:r>
            <a:r>
              <a:rPr lang="en-US" sz="1400" dirty="0">
                <a:solidFill>
                  <a:schemeClr val="tx1"/>
                </a:solidFill>
              </a:rPr>
              <a:t> model can be deployed for predicting medical charges. Additionally, further analyses such as fine-tuning </a:t>
            </a:r>
            <a:r>
              <a:rPr lang="en-US" sz="1400" dirty="0" err="1">
                <a:solidFill>
                  <a:schemeClr val="tx1"/>
                </a:solidFill>
              </a:rPr>
              <a:t>hyperparameters</a:t>
            </a:r>
            <a:r>
              <a:rPr lang="en-US" sz="1400" dirty="0">
                <a:solidFill>
                  <a:schemeClr val="tx1"/>
                </a:solidFill>
              </a:rPr>
              <a:t>, exploring additional features, or assessing model robustness may be conducted to improve model performance further.</a:t>
            </a:r>
            <a:endParaRPr sz="1400" dirty="0">
              <a:solidFill>
                <a:schemeClr val="tx1"/>
              </a:solidFill>
            </a:endParaRPr>
          </a:p>
        </p:txBody>
      </p:sp>
      <p:pic>
        <p:nvPicPr>
          <p:cNvPr id="221" name="Google Shape;2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0" y="4500969"/>
            <a:ext cx="2743201" cy="566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REFERENCES</a:t>
            </a:r>
            <a:endParaRPr b="1" dirty="0"/>
          </a:p>
        </p:txBody>
      </p:sp>
      <p:sp>
        <p:nvSpPr>
          <p:cNvPr id="227" name="Google Shape;227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400" dirty="0">
                <a:solidFill>
                  <a:schemeClr val="tx1"/>
                </a:solidFill>
              </a:rPr>
              <a:t>Singh, R., </a:t>
            </a:r>
            <a:r>
              <a:rPr lang="en-US" sz="1400" dirty="0" err="1">
                <a:solidFill>
                  <a:schemeClr val="tx1"/>
                </a:solidFill>
              </a:rPr>
              <a:t>Ayyar</a:t>
            </a:r>
            <a:r>
              <a:rPr lang="en-US" sz="1400" dirty="0">
                <a:solidFill>
                  <a:schemeClr val="tx1"/>
                </a:solidFill>
              </a:rPr>
              <a:t>, M. P., Pavan, T. S., </a:t>
            </a:r>
            <a:r>
              <a:rPr lang="en-US" sz="1400" dirty="0" err="1">
                <a:solidFill>
                  <a:schemeClr val="tx1"/>
                </a:solidFill>
              </a:rPr>
              <a:t>Gosain</a:t>
            </a:r>
            <a:r>
              <a:rPr lang="en-US" sz="1400" dirty="0">
                <a:solidFill>
                  <a:schemeClr val="tx1"/>
                </a:solidFill>
              </a:rPr>
              <a:t>, S., &amp; Shah, R. R. (2019, September)- Automating Vehicle Car Insurance Claims Using Deep Learning Techniques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pPr marL="122873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400" dirty="0">
                <a:solidFill>
                  <a:schemeClr val="tx1"/>
                </a:solidFill>
              </a:rPr>
              <a:t>In 2019 IEEE Fifth International Conference on Multimedia Big Data (</a:t>
            </a:r>
            <a:r>
              <a:rPr lang="en-US" sz="1400" dirty="0" err="1">
                <a:solidFill>
                  <a:schemeClr val="tx1"/>
                </a:solidFill>
              </a:rPr>
              <a:t>BigMM</a:t>
            </a:r>
            <a:r>
              <a:rPr lang="en-US" sz="1400" dirty="0">
                <a:solidFill>
                  <a:schemeClr val="tx1"/>
                </a:solidFill>
              </a:rPr>
              <a:t>) (pp. 199-207). IEEE. [4] Stucki, O. (2019) - Predicting the customer churn with machine learning methods: case: private insurance customer data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pPr marL="122873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400" dirty="0" err="1">
                <a:solidFill>
                  <a:schemeClr val="tx1"/>
                </a:solidFill>
              </a:rPr>
              <a:t>Fauzan</a:t>
            </a:r>
            <a:r>
              <a:rPr lang="en-US" sz="1400" dirty="0">
                <a:solidFill>
                  <a:schemeClr val="tx1"/>
                </a:solidFill>
              </a:rPr>
              <a:t>, M. A., &amp; </a:t>
            </a:r>
            <a:r>
              <a:rPr lang="en-US" sz="1400" dirty="0" err="1">
                <a:solidFill>
                  <a:schemeClr val="tx1"/>
                </a:solidFill>
              </a:rPr>
              <a:t>Murfi</a:t>
            </a:r>
            <a:r>
              <a:rPr lang="en-US" sz="1400" dirty="0">
                <a:solidFill>
                  <a:schemeClr val="tx1"/>
                </a:solidFill>
              </a:rPr>
              <a:t>, H. (2018). The accuracy of </a:t>
            </a:r>
            <a:r>
              <a:rPr lang="en-US" sz="1400" dirty="0" err="1">
                <a:solidFill>
                  <a:schemeClr val="tx1"/>
                </a:solidFill>
              </a:rPr>
              <a:t>XGBoost</a:t>
            </a:r>
            <a:r>
              <a:rPr lang="en-US" sz="1400" dirty="0">
                <a:solidFill>
                  <a:schemeClr val="tx1"/>
                </a:solidFill>
              </a:rPr>
              <a:t> for insurance claim prediction. Int. J. Adv. Soft </a:t>
            </a:r>
            <a:r>
              <a:rPr lang="en-US" sz="1400" dirty="0" err="1">
                <a:solidFill>
                  <a:schemeClr val="tx1"/>
                </a:solidFill>
              </a:rPr>
              <a:t>Comput</a:t>
            </a:r>
            <a:r>
              <a:rPr lang="en-US" sz="1400" dirty="0">
                <a:solidFill>
                  <a:schemeClr val="tx1"/>
                </a:solidFill>
              </a:rPr>
              <a:t>. Appl, 10(2</a:t>
            </a:r>
            <a:r>
              <a:rPr lang="en-US" sz="1400" dirty="0">
                <a:solidFill>
                  <a:schemeClr val="tx1"/>
                </a:solidFill>
              </a:rPr>
              <a:t>).</a:t>
            </a:r>
          </a:p>
          <a:p>
            <a:pPr marL="122873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400" dirty="0" err="1">
                <a:solidFill>
                  <a:schemeClr val="tx1"/>
                </a:solidFill>
              </a:rPr>
              <a:t>Kowshalya</a:t>
            </a:r>
            <a:r>
              <a:rPr lang="en-US" sz="1400" dirty="0">
                <a:solidFill>
                  <a:schemeClr val="tx1"/>
                </a:solidFill>
              </a:rPr>
              <a:t>, G., &amp; Nandhini, M. (2018, April). Predicting fraudulent claims in automobile insurance. In 2018 Second International Conference on Inventive Communication and Computational Technologies (ICICCT) (pp. 1338-1343). IEEE.</a:t>
            </a:r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0" y="4500969"/>
            <a:ext cx="2743201" cy="566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INTRODUCTION</a:t>
            </a:r>
            <a:endParaRPr b="1"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500" dirty="0">
                <a:solidFill>
                  <a:schemeClr val="tx1"/>
                </a:solidFill>
              </a:rPr>
              <a:t>Insurance pricing is a critical aspect of risk management, highlighting the need for proactive approaches and predictive techniques to ensure fair and accurate pricing for policyholders</a:t>
            </a:r>
            <a:r>
              <a:rPr lang="en" sz="1500" dirty="0">
                <a:solidFill>
                  <a:schemeClr val="tx1"/>
                </a:solidFill>
              </a:rPr>
              <a:t>.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 dirty="0">
              <a:solidFill>
                <a:schemeClr val="tx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500" dirty="0">
                <a:solidFill>
                  <a:schemeClr val="tx1"/>
                </a:solidFill>
              </a:rPr>
              <a:t>This study aims to forecast insurance prices using advanced AI models, evaluating their performance to determine the most effective model for pricing accuracy and reliability.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500" dirty="0">
              <a:solidFill>
                <a:schemeClr val="tx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500" dirty="0">
                <a:solidFill>
                  <a:schemeClr val="tx1"/>
                </a:solidFill>
              </a:rPr>
              <a:t>The dataset utilized for this research comprises approximately 1,500+ policyholder records sourced from reliable sources. It includes essential attributes such as age, gender, geographical location, coverage history, claim frequency, and policy type</a:t>
            </a:r>
            <a:r>
              <a:rPr lang="en" dirty="0">
                <a:solidFill>
                  <a:schemeClr val="tx1"/>
                </a:solidFill>
              </a:rPr>
              <a:t>. 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0" y="4500969"/>
            <a:ext cx="2743201" cy="566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id="234" name="Google Shape;2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0" y="4500969"/>
            <a:ext cx="2743201" cy="566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DATASET OVERVIEW</a:t>
            </a:r>
            <a:endParaRPr b="1"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 dirty="0">
                <a:solidFill>
                  <a:schemeClr val="tx1"/>
                </a:solidFill>
              </a:rPr>
              <a:t>We have selected our dataset from Kaggle</a:t>
            </a:r>
            <a:r>
              <a:rPr lang="en" sz="1500" dirty="0" smtClean="0">
                <a:solidFill>
                  <a:schemeClr val="tx1"/>
                </a:solidFill>
              </a:rPr>
              <a:t>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 dirty="0">
                <a:solidFill>
                  <a:schemeClr val="tx1"/>
                </a:solidFill>
              </a:rPr>
              <a:t>The data have 6 independent attributes that contribute to the insurance price such as the age, sex, BMI, smoking status, region and children</a:t>
            </a:r>
            <a:r>
              <a:rPr lang="en" sz="1500" dirty="0" smtClean="0">
                <a:solidFill>
                  <a:schemeClr val="tx1"/>
                </a:solidFill>
              </a:rPr>
              <a:t>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sz="15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 dirty="0">
                <a:solidFill>
                  <a:schemeClr val="tx1"/>
                </a:solidFill>
              </a:rPr>
              <a:t>The data consist of target feature known as the charges</a:t>
            </a:r>
            <a:r>
              <a:rPr lang="en" sz="1500" dirty="0" smtClean="0">
                <a:solidFill>
                  <a:schemeClr val="tx1"/>
                </a:solidFill>
              </a:rPr>
              <a:t>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 dirty="0">
                <a:solidFill>
                  <a:schemeClr val="tx1"/>
                </a:solidFill>
              </a:rPr>
              <a:t>The Dataset is original patient dataset which consists of nearly 1300+ records.</a:t>
            </a: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0" y="4500969"/>
            <a:ext cx="2743201" cy="566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TYPE OF APPROACH</a:t>
            </a:r>
            <a:endParaRPr b="1"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 dirty="0">
                <a:solidFill>
                  <a:schemeClr val="tx1"/>
                </a:solidFill>
              </a:rPr>
              <a:t>Data collected from the Kaggle repository “US health Insuarne Premium Charges Dataset”.</a:t>
            </a:r>
            <a:r>
              <a:rPr sz="1500" dirty="0">
                <a:solidFill>
                  <a:schemeClr val="tx1"/>
                </a:solidFill>
              </a:rPr>
              <a:t> </a:t>
            </a:r>
            <a:endParaRPr lang="en-US" sz="1500" dirty="0" smtClean="0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5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 dirty="0">
                <a:solidFill>
                  <a:schemeClr val="tx1"/>
                </a:solidFill>
              </a:rPr>
              <a:t>Performing the Exploratory Data Analysis using Pandas,Numpy, Matplotlib and Seaborn libraries</a:t>
            </a:r>
            <a:r>
              <a:rPr lang="en" sz="1500" dirty="0" smtClean="0">
                <a:solidFill>
                  <a:schemeClr val="tx1"/>
                </a:solidFill>
              </a:rPr>
              <a:t>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 dirty="0">
                <a:solidFill>
                  <a:schemeClr val="tx1"/>
                </a:solidFill>
              </a:rPr>
              <a:t>Finding the Skewness of the dataset</a:t>
            </a:r>
            <a:r>
              <a:rPr lang="en" sz="1500" dirty="0" smtClean="0">
                <a:solidFill>
                  <a:schemeClr val="tx1"/>
                </a:solidFill>
              </a:rPr>
              <a:t>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 dirty="0">
                <a:solidFill>
                  <a:schemeClr val="tx1"/>
                </a:solidFill>
              </a:rPr>
              <a:t>Creating Correlation matrix to come up with a conclusion which attributes have a possible linear relationship with the output.</a:t>
            </a:r>
            <a:endParaRPr sz="1500" dirty="0">
              <a:solidFill>
                <a:schemeClr val="tx1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0" y="4500969"/>
            <a:ext cx="2743201" cy="566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TYPE OF APPROACH</a:t>
            </a:r>
            <a:endParaRPr b="1"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219233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Selecting the important features from the dataset </a:t>
            </a:r>
            <a:r>
              <a:rPr lang="en" dirty="0" smtClean="0">
                <a:solidFill>
                  <a:schemeClr val="tx1"/>
                </a:solidFill>
              </a:rPr>
              <a:t>using XGB Regressor Model.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Based on the feature importance method we found that 3 attributes are having the high coefficient </a:t>
            </a:r>
            <a:r>
              <a:rPr lang="en" dirty="0" smtClean="0">
                <a:solidFill>
                  <a:schemeClr val="tx1"/>
                </a:solidFill>
              </a:rPr>
              <a:t>values (Smoker, BMI &amp; Age)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>
                <a:solidFill>
                  <a:schemeClr val="tx1"/>
                </a:solidFill>
              </a:rPr>
              <a:t>Splitting </a:t>
            </a:r>
            <a:r>
              <a:rPr lang="en" dirty="0">
                <a:solidFill>
                  <a:schemeClr val="tx1"/>
                </a:solidFill>
              </a:rPr>
              <a:t>the dataset into 3 parts training set, validation set and test set</a:t>
            </a:r>
            <a:r>
              <a:rPr lang="en" dirty="0" smtClean="0">
                <a:solidFill>
                  <a:schemeClr val="tx1"/>
                </a:solidFill>
              </a:rPr>
              <a:t>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Using the Import features finding the accuracy for every ML model such as KNN, SVR, RF, LR, GB Regressor, and XGB Regressor</a:t>
            </a:r>
            <a:r>
              <a:rPr lang="en" dirty="0" smtClean="0">
                <a:solidFill>
                  <a:schemeClr val="tx1"/>
                </a:solidFill>
              </a:rPr>
              <a:t>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Selecting the model with the best test set accuracy, F1 score, Precision and Recall value</a:t>
            </a:r>
            <a:r>
              <a:rPr lang="en" dirty="0" smtClean="0">
                <a:solidFill>
                  <a:schemeClr val="tx1"/>
                </a:solidFill>
              </a:rPr>
              <a:t>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Deploying the model to make future predictions.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0" y="4500969"/>
            <a:ext cx="2743201" cy="566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 EXPLORATORY DATA ANALYSIS </a:t>
            </a:r>
            <a:endParaRPr b="1" dirty="0"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 dirty="0">
                <a:solidFill>
                  <a:schemeClr val="tx1"/>
                </a:solidFill>
              </a:rPr>
              <a:t>We are performing EDA on every attribute which is a categorical data to know the distribution of data and know if it is balanced or not</a:t>
            </a:r>
            <a:r>
              <a:rPr lang="en" sz="1500" dirty="0" smtClean="0">
                <a:solidFill>
                  <a:schemeClr val="tx1"/>
                </a:solidFill>
              </a:rPr>
              <a:t>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 dirty="0">
                <a:solidFill>
                  <a:schemeClr val="tx1"/>
                </a:solidFill>
              </a:rPr>
              <a:t>Using map function we convert categorical data labels to 0’s, 1’s and so </a:t>
            </a:r>
            <a:r>
              <a:rPr lang="en" sz="1500" dirty="0" smtClean="0">
                <a:solidFill>
                  <a:schemeClr val="tx1"/>
                </a:solidFill>
              </a:rPr>
              <a:t>on.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 dirty="0">
                <a:solidFill>
                  <a:schemeClr val="tx1"/>
                </a:solidFill>
              </a:rPr>
              <a:t>Now we are performing correlation on the dataset to know what all attributes are highly correlated and which are not</a:t>
            </a:r>
            <a:r>
              <a:rPr lang="en" sz="1500" dirty="0" smtClean="0">
                <a:solidFill>
                  <a:schemeClr val="tx1"/>
                </a:solidFill>
              </a:rPr>
              <a:t>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 dirty="0">
                <a:solidFill>
                  <a:schemeClr val="tx1"/>
                </a:solidFill>
              </a:rPr>
              <a:t>Performing the histogram plot on the dataframe to summarize discrete or continuous data that are measured on a particular interval.</a:t>
            </a:r>
            <a:endParaRPr sz="1500" dirty="0">
              <a:solidFill>
                <a:schemeClr val="tx1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0" y="4500969"/>
            <a:ext cx="2743201" cy="566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                 VISUAL REPRESENTATION OF EDA</a:t>
            </a:r>
            <a:endParaRPr b="1" dirty="0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/>
          <a:srcRect/>
          <a:stretch/>
        </p:blipFill>
        <p:spPr>
          <a:xfrm>
            <a:off x="1065629" y="1561400"/>
            <a:ext cx="1828800" cy="1787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/>
          <a:srcRect/>
          <a:stretch/>
        </p:blipFill>
        <p:spPr>
          <a:xfrm>
            <a:off x="6249571" y="1571074"/>
            <a:ext cx="2105555" cy="17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0800" y="4500969"/>
            <a:ext cx="2743201" cy="566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6"/>
          <a:srcRect/>
          <a:stretch/>
        </p:blipFill>
        <p:spPr>
          <a:xfrm>
            <a:off x="3760170" y="1519935"/>
            <a:ext cx="162366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 dirty="0"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/>
          <a:srcRect/>
          <a:stretch/>
        </p:blipFill>
        <p:spPr>
          <a:xfrm>
            <a:off x="0" y="296094"/>
            <a:ext cx="9143999" cy="4326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0800" y="4500969"/>
            <a:ext cx="2743201" cy="566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 idx="4294967295"/>
          </p:nvPr>
        </p:nvSpPr>
        <p:spPr>
          <a:xfrm>
            <a:off x="0" y="444500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 dirty="0"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/>
          <a:srcRect/>
          <a:stretch/>
        </p:blipFill>
        <p:spPr>
          <a:xfrm>
            <a:off x="1" y="621116"/>
            <a:ext cx="9143999" cy="3879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0800" y="4500969"/>
            <a:ext cx="2743201" cy="566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1391</Words>
  <Application>Microsoft Office PowerPoint</Application>
  <PresentationFormat>On-screen Show (16:9)</PresentationFormat>
  <Paragraphs>100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Proxima Nova</vt:lpstr>
      <vt:lpstr>Spearmint</vt:lpstr>
      <vt:lpstr>ML IN HEALTH CARE - PREDICTING HEALTH INSURANCE PRICES</vt:lpstr>
      <vt:lpstr>INTRODUCTION</vt:lpstr>
      <vt:lpstr>DATASET OVERVIEW</vt:lpstr>
      <vt:lpstr>TYPE OF APPROACH</vt:lpstr>
      <vt:lpstr>TYPE OF APPROACH</vt:lpstr>
      <vt:lpstr> EXPLORATORY DATA ANALYSIS </vt:lpstr>
      <vt:lpstr>                 VISUAL REPRESENTATION OF EDA</vt:lpstr>
      <vt:lpstr>EDA</vt:lpstr>
      <vt:lpstr>EDA</vt:lpstr>
      <vt:lpstr>PowerPoint Presentation</vt:lpstr>
      <vt:lpstr>MODEL ARCHITECTURE</vt:lpstr>
      <vt:lpstr>MODEL ANALYSIS</vt:lpstr>
      <vt:lpstr>MODEL ANALYSIS</vt:lpstr>
      <vt:lpstr>     MODEL PERFORMANCE CLASSIFICATION REPORT</vt:lpstr>
      <vt:lpstr>         FEATURE ANALYSIS &amp; MODEL EVALUATION </vt:lpstr>
      <vt:lpstr> CLASSIFICATION REPORT USING FEATURE IMPORTANCE</vt:lpstr>
      <vt:lpstr>MODEL PERFORMANCE HEATMAP - R-SQUARED SCORES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PRICE PREDICTION USING ML ALGORITHMS</dc:title>
  <dc:creator>Manpreet Sandhu</dc:creator>
  <cp:lastModifiedBy>HP</cp:lastModifiedBy>
  <cp:revision>12</cp:revision>
  <dcterms:modified xsi:type="dcterms:W3CDTF">2024-04-16T00:55:55Z</dcterms:modified>
</cp:coreProperties>
</file>