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76" r:id="rId7"/>
    <p:sldId id="277" r:id="rId8"/>
    <p:sldId id="278" r:id="rId9"/>
    <p:sldId id="279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1032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 dirty="0"/>
              <a:t>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23B0-A439-72B6-3AED-9B9A9A8FE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2AC62-123E-0DDF-D9F5-388D7151E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FC1CF-EF98-7145-7CF1-8EF1048E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A7D7-360A-95EA-376D-0A265BAAB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reestock.com/free-videos/vintage-film-transition-black-white-484437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9" y="2023936"/>
            <a:ext cx="9168883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Stock Screen Application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- Vishwajit V. Deokar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523652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3186-5EDA-0808-CDB8-6452BE7A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E39C1-4C7C-A11C-6AE1-D035D5E7F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865D9D9-CA42-7BF7-AC6F-4B699FBD07CA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510320-0C65-F9B2-65C5-15DED43A8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016957F-89FA-41EA-8DF0-B55B298D0EE6}"/>
              </a:ext>
            </a:extLst>
          </p:cNvPr>
          <p:cNvSpPr/>
          <p:nvPr/>
        </p:nvSpPr>
        <p:spPr>
          <a:xfrm>
            <a:off x="923732" y="2090057"/>
            <a:ext cx="3526970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Python-based stock screener application is a powerful tool designed to help investors and traders filter and analyze stocks based on specific criteria. With real-time data fetching, customizable filters, and comprehensive technical analysis tools, our application empowers users to identify promising investment opportunities efficiently.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2A89CF-F677-EB97-8F24-3F4C3E7C1D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graph and chart on a screen&#10;&#10;Description automatically generated">
            <a:extLst>
              <a:ext uri="{FF2B5EF4-FFF2-40B4-BE49-F238E27FC236}">
                <a16:creationId xmlns:a16="http://schemas.microsoft.com/office/drawing/2014/main" id="{6BC75C84-E517-BE2A-7D5A-9F15E5405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51545" y="1084295"/>
            <a:ext cx="5199888" cy="53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575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Screening App.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 </a:t>
            </a:r>
          </a:p>
          <a:p>
            <a:pPr algn="ctr"/>
            <a:r>
              <a:rPr lang="en-US" b="1" dirty="0">
                <a:latin typeface="+mj-lt"/>
              </a:rPr>
              <a:t>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37803" y="29527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Screening App.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88916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REAL–TIME DATA FETCHING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 TOOLS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PERFORMACE AND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SCALABILILTY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CAMPATIBILITY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1159" y="188183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1126" y="188183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15037" y="192684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105775" y="1923927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187232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D6C74-CA6F-590C-F06C-5993043260E6}"/>
              </a:ext>
            </a:extLst>
          </p:cNvPr>
          <p:cNvSpPr/>
          <p:nvPr/>
        </p:nvSpPr>
        <p:spPr>
          <a:xfrm>
            <a:off x="1076604" y="4035092"/>
            <a:ext cx="141767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CUSTOMIZABLE 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ACCB2-6875-9962-8AE6-798D2FAF2329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C53A1-378A-0881-B4D6-EBD593D05EFF}"/>
              </a:ext>
            </a:extLst>
          </p:cNvPr>
          <p:cNvSpPr/>
          <p:nvPr/>
        </p:nvSpPr>
        <p:spPr>
          <a:xfrm>
            <a:off x="3243403" y="4035092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USER FRIENDLY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37D5F7-1856-CB30-B2F1-A4F32EE9B0B1}"/>
              </a:ext>
            </a:extLst>
          </p:cNvPr>
          <p:cNvSpPr/>
          <p:nvPr/>
        </p:nvSpPr>
        <p:spPr>
          <a:xfrm>
            <a:off x="5371439" y="404136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COMPATIBILITY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124B-E085-AA22-C488-337005CDFC0F}"/>
              </a:ext>
            </a:extLst>
          </p:cNvPr>
          <p:cNvSpPr/>
          <p:nvPr/>
        </p:nvSpPr>
        <p:spPr>
          <a:xfrm>
            <a:off x="7577000" y="4035092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MAINTENANCE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FBE61-8B8E-E164-0F63-4FA0BF7C6340}"/>
              </a:ext>
            </a:extLst>
          </p:cNvPr>
          <p:cNvSpPr/>
          <p:nvPr/>
        </p:nvSpPr>
        <p:spPr>
          <a:xfrm>
            <a:off x="9745956" y="4035092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 TOOLS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5E29D-75DF-7B3C-9C55-9A3FFB44D3D4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2333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8266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Screening App.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580" y="2333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E39E673F-5094-E530-9AA5-3E704E13D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1345" y="2058665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C87F1A08-7D6E-C3AF-BB0D-A8726854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140" y="2058665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AC60AAD1-BE44-51A3-AD3C-9057DCC4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936" y="2058665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1640A04F-AC5B-5230-69E4-2F1F95E0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6242" y="326378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0D10071-8A6E-69B6-1CDA-2EB3F093E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6038" y="326378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79C2BE23-BF2B-C72E-9311-357A764AB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5833" y="326378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8" name="Group 57" descr="Icon of human being and speech bubble. ">
            <a:extLst>
              <a:ext uri="{FF2B5EF4-FFF2-40B4-BE49-F238E27FC236}">
                <a16:creationId xmlns:a16="http://schemas.microsoft.com/office/drawing/2014/main" id="{0038A388-977E-5634-2BFC-0504E2B4CFA6}"/>
              </a:ext>
            </a:extLst>
          </p:cNvPr>
          <p:cNvGrpSpPr/>
          <p:nvPr/>
        </p:nvGrpSpPr>
        <p:grpSpPr>
          <a:xfrm>
            <a:off x="4309158" y="2666082"/>
            <a:ext cx="378222" cy="380334"/>
            <a:chOff x="3171787" y="779462"/>
            <a:chExt cx="284164" cy="285750"/>
          </a:xfrm>
          <a:solidFill>
            <a:schemeClr val="accent3">
              <a:lumMod val="75000"/>
            </a:schemeClr>
          </a:solidFill>
        </p:grpSpPr>
        <p:sp>
          <p:nvSpPr>
            <p:cNvPr id="59" name="Freeform 2993">
              <a:extLst>
                <a:ext uri="{FF2B5EF4-FFF2-40B4-BE49-F238E27FC236}">
                  <a16:creationId xmlns:a16="http://schemas.microsoft.com/office/drawing/2014/main" id="{D9D99F2E-BC3C-E24F-919A-C0DD188FD2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994">
              <a:extLst>
                <a:ext uri="{FF2B5EF4-FFF2-40B4-BE49-F238E27FC236}">
                  <a16:creationId xmlns:a16="http://schemas.microsoft.com/office/drawing/2014/main" id="{E14D9D8C-C5D7-7EDC-318A-9D669B58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7" y="863599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1" name="Group 60" descr="Icon of books. ">
            <a:extLst>
              <a:ext uri="{FF2B5EF4-FFF2-40B4-BE49-F238E27FC236}">
                <a16:creationId xmlns:a16="http://schemas.microsoft.com/office/drawing/2014/main" id="{DDF3E27D-C1BB-085B-288A-E901F16D3657}"/>
              </a:ext>
            </a:extLst>
          </p:cNvPr>
          <p:cNvGrpSpPr/>
          <p:nvPr/>
        </p:nvGrpSpPr>
        <p:grpSpPr>
          <a:xfrm>
            <a:off x="5735863" y="2664371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62" name="Rectangle 705">
              <a:extLst>
                <a:ext uri="{FF2B5EF4-FFF2-40B4-BE49-F238E27FC236}">
                  <a16:creationId xmlns:a16="http://schemas.microsoft.com/office/drawing/2014/main" id="{5CCA391E-FF6B-868C-3816-F5ECD278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06">
              <a:extLst>
                <a:ext uri="{FF2B5EF4-FFF2-40B4-BE49-F238E27FC236}">
                  <a16:creationId xmlns:a16="http://schemas.microsoft.com/office/drawing/2014/main" id="{D88AB79D-AA41-6A81-6CB9-7F30DA833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07">
              <a:extLst>
                <a:ext uri="{FF2B5EF4-FFF2-40B4-BE49-F238E27FC236}">
                  <a16:creationId xmlns:a16="http://schemas.microsoft.com/office/drawing/2014/main" id="{D0C8548E-BB8C-7922-BB1C-B2A58BB8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08">
              <a:extLst>
                <a:ext uri="{FF2B5EF4-FFF2-40B4-BE49-F238E27FC236}">
                  <a16:creationId xmlns:a16="http://schemas.microsoft.com/office/drawing/2014/main" id="{54B47C27-6604-2799-2775-F4EF8EF3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09">
              <a:extLst>
                <a:ext uri="{FF2B5EF4-FFF2-40B4-BE49-F238E27FC236}">
                  <a16:creationId xmlns:a16="http://schemas.microsoft.com/office/drawing/2014/main" id="{F2F33FBA-5112-6F88-6D1F-7B83671A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10">
              <a:extLst>
                <a:ext uri="{FF2B5EF4-FFF2-40B4-BE49-F238E27FC236}">
                  <a16:creationId xmlns:a16="http://schemas.microsoft.com/office/drawing/2014/main" id="{487D255C-8AC4-7DB8-3295-24AC3B546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Rectangle 711">
              <a:extLst>
                <a:ext uri="{FF2B5EF4-FFF2-40B4-BE49-F238E27FC236}">
                  <a16:creationId xmlns:a16="http://schemas.microsoft.com/office/drawing/2014/main" id="{A12D2447-B506-6886-F6E7-B6397228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12">
              <a:extLst>
                <a:ext uri="{FF2B5EF4-FFF2-40B4-BE49-F238E27FC236}">
                  <a16:creationId xmlns:a16="http://schemas.microsoft.com/office/drawing/2014/main" id="{C212825F-6B94-82A0-B788-83C7BA3BF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13">
              <a:extLst>
                <a:ext uri="{FF2B5EF4-FFF2-40B4-BE49-F238E27FC236}">
                  <a16:creationId xmlns:a16="http://schemas.microsoft.com/office/drawing/2014/main" id="{60600571-9ABB-69DD-2719-7F169D279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14">
              <a:extLst>
                <a:ext uri="{FF2B5EF4-FFF2-40B4-BE49-F238E27FC236}">
                  <a16:creationId xmlns:a16="http://schemas.microsoft.com/office/drawing/2014/main" id="{CA80F2C7-0035-A1A2-6515-82C93713E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Rectangle 715">
              <a:extLst>
                <a:ext uri="{FF2B5EF4-FFF2-40B4-BE49-F238E27FC236}">
                  <a16:creationId xmlns:a16="http://schemas.microsoft.com/office/drawing/2014/main" id="{48673A60-082C-0FE9-7E46-018B40892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16">
              <a:extLst>
                <a:ext uri="{FF2B5EF4-FFF2-40B4-BE49-F238E27FC236}">
                  <a16:creationId xmlns:a16="http://schemas.microsoft.com/office/drawing/2014/main" id="{75897699-D757-7280-B871-34CC7CD2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717">
              <a:extLst>
                <a:ext uri="{FF2B5EF4-FFF2-40B4-BE49-F238E27FC236}">
                  <a16:creationId xmlns:a16="http://schemas.microsoft.com/office/drawing/2014/main" id="{D139CEC5-F649-FED1-F39B-191A5923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718">
              <a:extLst>
                <a:ext uri="{FF2B5EF4-FFF2-40B4-BE49-F238E27FC236}">
                  <a16:creationId xmlns:a16="http://schemas.microsoft.com/office/drawing/2014/main" id="{0F97F8D0-C749-06F4-ABA5-DC247067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719">
              <a:extLst>
                <a:ext uri="{FF2B5EF4-FFF2-40B4-BE49-F238E27FC236}">
                  <a16:creationId xmlns:a16="http://schemas.microsoft.com/office/drawing/2014/main" id="{B5CC60EA-56BD-E9AC-9ABE-B1B6BEC0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720">
              <a:extLst>
                <a:ext uri="{FF2B5EF4-FFF2-40B4-BE49-F238E27FC236}">
                  <a16:creationId xmlns:a16="http://schemas.microsoft.com/office/drawing/2014/main" id="{CF9BA0C2-C45E-155E-AADF-932DEDAD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Freeform 1671" descr="Icon of check mark. ">
            <a:extLst>
              <a:ext uri="{FF2B5EF4-FFF2-40B4-BE49-F238E27FC236}">
                <a16:creationId xmlns:a16="http://schemas.microsoft.com/office/drawing/2014/main" id="{E2913A63-7874-1B8C-61EC-451283FB9D28}"/>
              </a:ext>
            </a:extLst>
          </p:cNvPr>
          <p:cNvSpPr>
            <a:spLocks noEditPoints="1"/>
          </p:cNvSpPr>
          <p:nvPr/>
        </p:nvSpPr>
        <p:spPr bwMode="auto">
          <a:xfrm>
            <a:off x="7127698" y="2665427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Freeform 3850" descr="Icon of lightning. ">
            <a:extLst>
              <a:ext uri="{FF2B5EF4-FFF2-40B4-BE49-F238E27FC236}">
                <a16:creationId xmlns:a16="http://schemas.microsoft.com/office/drawing/2014/main" id="{C73BDED5-CDD3-F77E-DB62-5185CFBCA3EF}"/>
              </a:ext>
            </a:extLst>
          </p:cNvPr>
          <p:cNvSpPr>
            <a:spLocks/>
          </p:cNvSpPr>
          <p:nvPr/>
        </p:nvSpPr>
        <p:spPr bwMode="auto">
          <a:xfrm>
            <a:off x="5068998" y="3870545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3886" descr="Icon of magnifying glass to represent search. ">
            <a:extLst>
              <a:ext uri="{FF2B5EF4-FFF2-40B4-BE49-F238E27FC236}">
                <a16:creationId xmlns:a16="http://schemas.microsoft.com/office/drawing/2014/main" id="{74881DFB-26C9-94D3-4558-E858008878A5}"/>
              </a:ext>
            </a:extLst>
          </p:cNvPr>
          <p:cNvSpPr>
            <a:spLocks noEditPoints="1"/>
          </p:cNvSpPr>
          <p:nvPr/>
        </p:nvSpPr>
        <p:spPr bwMode="auto">
          <a:xfrm>
            <a:off x="6421744" y="3870545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1" name="Group 100" descr="Icon of computer monitors. ">
            <a:extLst>
              <a:ext uri="{FF2B5EF4-FFF2-40B4-BE49-F238E27FC236}">
                <a16:creationId xmlns:a16="http://schemas.microsoft.com/office/drawing/2014/main" id="{55EF397A-5AE8-A204-9469-F6D37412FD5A}"/>
              </a:ext>
            </a:extLst>
          </p:cNvPr>
          <p:cNvGrpSpPr/>
          <p:nvPr/>
        </p:nvGrpSpPr>
        <p:grpSpPr>
          <a:xfrm>
            <a:off x="7831539" y="3869489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102" name="Freeform 1636">
              <a:extLst>
                <a:ext uri="{FF2B5EF4-FFF2-40B4-BE49-F238E27FC236}">
                  <a16:creationId xmlns:a16="http://schemas.microsoft.com/office/drawing/2014/main" id="{36DF77C2-0DE2-AC37-B10C-3F5486459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37">
              <a:extLst>
                <a:ext uri="{FF2B5EF4-FFF2-40B4-BE49-F238E27FC236}">
                  <a16:creationId xmlns:a16="http://schemas.microsoft.com/office/drawing/2014/main" id="{86C02E27-5817-A488-E8F4-A996C560E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638">
              <a:extLst>
                <a:ext uri="{FF2B5EF4-FFF2-40B4-BE49-F238E27FC236}">
                  <a16:creationId xmlns:a16="http://schemas.microsoft.com/office/drawing/2014/main" id="{49A7B8A2-EE7E-E322-ED46-9602424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639">
              <a:extLst>
                <a:ext uri="{FF2B5EF4-FFF2-40B4-BE49-F238E27FC236}">
                  <a16:creationId xmlns:a16="http://schemas.microsoft.com/office/drawing/2014/main" id="{CD83C33C-8BAB-206B-09A4-EB0A50397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640">
              <a:extLst>
                <a:ext uri="{FF2B5EF4-FFF2-40B4-BE49-F238E27FC236}">
                  <a16:creationId xmlns:a16="http://schemas.microsoft.com/office/drawing/2014/main" id="{23971D6D-3C98-0E04-8572-E30C38130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B209B-9524-4F71-ECCE-C9F684C399AB}"/>
              </a:ext>
            </a:extLst>
          </p:cNvPr>
          <p:cNvSpPr txBox="1"/>
          <p:nvPr/>
        </p:nvSpPr>
        <p:spPr>
          <a:xfrm>
            <a:off x="228600" y="2855594"/>
            <a:ext cx="31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Modularity and Readability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6BB3DD-14DB-842E-DA74-EC8A5F278300}"/>
              </a:ext>
            </a:extLst>
          </p:cNvPr>
          <p:cNvSpPr txBox="1"/>
          <p:nvPr/>
        </p:nvSpPr>
        <p:spPr>
          <a:xfrm>
            <a:off x="8840054" y="2855594"/>
            <a:ext cx="31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Data Visualization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DA6828-E238-90B4-E601-BD0114770C20}"/>
              </a:ext>
            </a:extLst>
          </p:cNvPr>
          <p:cNvSpPr txBox="1"/>
          <p:nvPr/>
        </p:nvSpPr>
        <p:spPr>
          <a:xfrm>
            <a:off x="4535736" y="1208331"/>
            <a:ext cx="31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1.Interactive User Interface (UI)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F1FFDA-013E-BB7F-4242-CED73793FE61}"/>
              </a:ext>
            </a:extLst>
          </p:cNvPr>
          <p:cNvSpPr txBox="1"/>
          <p:nvPr/>
        </p:nvSpPr>
        <p:spPr>
          <a:xfrm>
            <a:off x="409271" y="4449452"/>
            <a:ext cx="31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Efficient Data Handling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EE07AF-6819-F9DE-E4DE-E3DF91DA7113}"/>
              </a:ext>
            </a:extLst>
          </p:cNvPr>
          <p:cNvSpPr txBox="1"/>
          <p:nvPr/>
        </p:nvSpPr>
        <p:spPr>
          <a:xfrm>
            <a:off x="8937667" y="4369640"/>
            <a:ext cx="31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Time Series Forecasting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8EE541-9B80-1F9E-AE10-2D72745653C7}"/>
              </a:ext>
            </a:extLst>
          </p:cNvPr>
          <p:cNvSpPr txBox="1"/>
          <p:nvPr/>
        </p:nvSpPr>
        <p:spPr>
          <a:xfrm>
            <a:off x="4789126" y="5654570"/>
            <a:ext cx="31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Forecast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FORCASTING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84824"/>
              </p:ext>
            </p:extLst>
          </p:nvPr>
        </p:nvGraphicFramePr>
        <p:xfrm>
          <a:off x="654050" y="1075266"/>
          <a:ext cx="4070353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5,980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-1.19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$ 113,200.50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844C7-8A3C-B666-504A-B34C67362251}"/>
              </a:ext>
            </a:extLst>
          </p:cNvPr>
          <p:cNvSpPr txBox="1"/>
          <p:nvPr/>
        </p:nvSpPr>
        <p:spPr>
          <a:xfrm>
            <a:off x="5047861" y="1213995"/>
            <a:ext cx="6820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is a method used to predict future events, outcomes, or trends based on historical data, patterns, and existing knowledge. It involves analyzing past observations to estimate the future behavior of a phenomenon or system. </a:t>
            </a:r>
          </a:p>
          <a:p>
            <a:endParaRPr lang="en-US" dirty="0"/>
          </a:p>
          <a:p>
            <a:r>
              <a:rPr lang="en-US" dirty="0"/>
              <a:t>In essence, forecasting seeks to answer questions such as:</a:t>
            </a:r>
          </a:p>
          <a:p>
            <a:r>
              <a:rPr lang="en-US" dirty="0"/>
              <a:t>- What will happen in the future?</a:t>
            </a:r>
          </a:p>
          <a:p>
            <a:r>
              <a:rPr lang="en-US" dirty="0"/>
              <a:t>- How much of a product will be sold next month?</a:t>
            </a:r>
          </a:p>
          <a:p>
            <a:r>
              <a:rPr lang="en-US" dirty="0"/>
              <a:t>- What will be the stock price next week?</a:t>
            </a:r>
          </a:p>
          <a:p>
            <a:r>
              <a:rPr lang="en-US" dirty="0"/>
              <a:t>- How will the weather be tomorrow?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2589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73696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Empowers users with real-time data fetching and customizable filters.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Provides comprehensive technical analysis tools.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User-friendly interface caters to all experience levels.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Ensures security, compatibility, and regular updates.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824</TotalTime>
  <Words>317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</vt:lpstr>
      <vt:lpstr>Segoe UI Light</vt:lpstr>
      <vt:lpstr>Office Theme</vt:lpstr>
      <vt:lpstr>Stock Screen Application Analysis Presentation - Vishwajit V. Deokar </vt:lpstr>
      <vt:lpstr>Project analysis slide 11</vt:lpstr>
      <vt:lpstr>Project analysis slide 2</vt:lpstr>
      <vt:lpstr>Project analysis slide 3</vt:lpstr>
      <vt:lpstr>Project analysis slide 4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Screen Application Analysis Presentation - Vishwajit V. Deokar </dc:title>
  <dc:creator>Vishwajit Deokar</dc:creator>
  <cp:lastModifiedBy>Vishwajit Deokar</cp:lastModifiedBy>
  <cp:revision>3</cp:revision>
  <dcterms:created xsi:type="dcterms:W3CDTF">2024-02-06T08:26:22Z</dcterms:created>
  <dcterms:modified xsi:type="dcterms:W3CDTF">2024-05-24T10:51:08Z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2024-02-06T10:29:51Z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727a80cc-2694-4710-beef-93d500406e49</vt:lpwstr>
  </property>
  <property fmtid="{D5CDD505-2E9C-101B-9397-08002B2CF9AE}" pid="8" name="MSIP_Label_defa4170-0d19-0005-0004-bc88714345d2_ActionId">
    <vt:lpwstr>482723a7-cf66-4272-ac20-2cf93c9b8f8a</vt:lpwstr>
  </property>
  <property fmtid="{D5CDD505-2E9C-101B-9397-08002B2CF9AE}" pid="9" name="MSIP_Label_defa4170-0d19-0005-0004-bc88714345d2_ContentBits">
    <vt:lpwstr>0</vt:lpwstr>
  </property>
</Properties>
</file>