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mail.google.com/mail/u/0/#settings/fwdandpo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0311" y="1083733"/>
            <a:ext cx="8117202" cy="1938992"/>
          </a:xfrm>
          <a:prstGeom prst="rect">
            <a:avLst/>
          </a:prstGeom>
          <a:noFill/>
        </p:spPr>
        <p:txBody>
          <a:bodyPr wrap="square" rtlCol="0">
            <a:spAutoFit/>
          </a:bodyPr>
          <a:lstStyle/>
          <a:p>
            <a:pPr algn="ctr"/>
            <a:r>
              <a:rPr lang="en-US" sz="4000" b="1" dirty="0">
                <a:solidFill>
                  <a:schemeClr val="bg1"/>
                </a:solidFill>
                <a:latin typeface="Algerian" panose="04020705040A02060702" pitchFamily="82" charset="0"/>
              </a:rPr>
              <a:t>Python | Fetch your </a:t>
            </a:r>
            <a:r>
              <a:rPr lang="en-US" sz="4000" b="1" dirty="0" err="1">
                <a:solidFill>
                  <a:schemeClr val="bg1"/>
                </a:solidFill>
                <a:latin typeface="Algerian" panose="04020705040A02060702" pitchFamily="82" charset="0"/>
              </a:rPr>
              <a:t>gmail</a:t>
            </a:r>
            <a:r>
              <a:rPr lang="en-US" sz="4000" b="1" dirty="0">
                <a:solidFill>
                  <a:schemeClr val="bg1"/>
                </a:solidFill>
                <a:latin typeface="Algerian" panose="04020705040A02060702" pitchFamily="82" charset="0"/>
              </a:rPr>
              <a:t>, emails from a particular user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956" y="3022725"/>
            <a:ext cx="4264992" cy="2364395"/>
          </a:xfrm>
          <a:prstGeom prst="rect">
            <a:avLst/>
          </a:prstGeom>
        </p:spPr>
      </p:pic>
    </p:spTree>
    <p:extLst>
      <p:ext uri="{BB962C8B-B14F-4D97-AF65-F5344CB8AC3E}">
        <p14:creationId xmlns:p14="http://schemas.microsoft.com/office/powerpoint/2010/main" val="2370629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86C254-53C6-7FAB-0C3B-C1E86C693A00}"/>
              </a:ext>
            </a:extLst>
          </p:cNvPr>
          <p:cNvSpPr txBox="1"/>
          <p:nvPr/>
        </p:nvSpPr>
        <p:spPr>
          <a:xfrm>
            <a:off x="1030731" y="0"/>
            <a:ext cx="11161269" cy="3785652"/>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chemeClr val="bg1"/>
                </a:solidFill>
                <a:latin typeface="Aharoni" panose="02000000000000000000" pitchFamily="2" charset="0"/>
                <a:ea typeface="Aharoni" panose="02000000000000000000" pitchFamily="2" charset="0"/>
              </a:rPr>
              <a:t>The code imports libraries </a:t>
            </a:r>
            <a:r>
              <a:rPr lang="en-US" sz="2000" b="1" dirty="0" err="1">
                <a:solidFill>
                  <a:schemeClr val="bg1"/>
                </a:solidFill>
                <a:latin typeface="Aharoni" panose="02000000000000000000" pitchFamily="2" charset="0"/>
                <a:ea typeface="Aharoni" panose="02000000000000000000" pitchFamily="2" charset="0"/>
              </a:rPr>
              <a:t>imaplib</a:t>
            </a:r>
            <a:r>
              <a:rPr lang="en-US" sz="2000" b="1" dirty="0">
                <a:solidFill>
                  <a:schemeClr val="bg1"/>
                </a:solidFill>
                <a:latin typeface="Aharoni" panose="02000000000000000000" pitchFamily="2" charset="0"/>
                <a:ea typeface="Aharoni" panose="02000000000000000000" pitchFamily="2" charset="0"/>
              </a:rPr>
              <a:t> and email.
Next, the user is set and password is also set.
The IMAP URL for Gmail is set.
A function to get email content part (body) is defined.
This function takes in a multipart message as input and returns the body part of the message as output.
If there is no multipart message, then it returns the payload of the first message in the list as output.
The function to search for a key value pair is also defined.
This function takes in a key and a value and searches for the key value pair in the given data using the Python regular expression syntax.
If found, it returns an object containing the data associated with the key value pair.</a:t>
            </a:r>
          </a:p>
        </p:txBody>
      </p:sp>
      <p:pic>
        <p:nvPicPr>
          <p:cNvPr id="5" name="Picture 4">
            <a:extLst>
              <a:ext uri="{FF2B5EF4-FFF2-40B4-BE49-F238E27FC236}">
                <a16:creationId xmlns:a16="http://schemas.microsoft.com/office/drawing/2014/main" id="{B5FF52D6-D502-6E39-64CB-E1D57FEA119B}"/>
              </a:ext>
            </a:extLst>
          </p:cNvPr>
          <p:cNvPicPr>
            <a:picLocks noChangeAspect="1"/>
          </p:cNvPicPr>
          <p:nvPr/>
        </p:nvPicPr>
        <p:blipFill>
          <a:blip r:embed="rId2"/>
          <a:stretch>
            <a:fillRect/>
          </a:stretch>
        </p:blipFill>
        <p:spPr>
          <a:xfrm>
            <a:off x="1222026" y="3905548"/>
            <a:ext cx="10034593" cy="2952452"/>
          </a:xfrm>
          <a:prstGeom prst="rect">
            <a:avLst/>
          </a:prstGeom>
        </p:spPr>
      </p:pic>
    </p:spTree>
    <p:extLst>
      <p:ext uri="{BB962C8B-B14F-4D97-AF65-F5344CB8AC3E}">
        <p14:creationId xmlns:p14="http://schemas.microsoft.com/office/powerpoint/2010/main" val="325872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94EBEC-BD11-EEA0-B41F-44764B413605}"/>
              </a:ext>
            </a:extLst>
          </p:cNvPr>
          <p:cNvSpPr txBox="1"/>
          <p:nvPr/>
        </p:nvSpPr>
        <p:spPr>
          <a:xfrm>
            <a:off x="1294325" y="1604116"/>
            <a:ext cx="9388366" cy="2246769"/>
          </a:xfrm>
          <a:prstGeom prst="rect">
            <a:avLst/>
          </a:prstGeom>
          <a:noFill/>
        </p:spPr>
        <p:txBody>
          <a:bodyPr wrap="square" rtlCol="0">
            <a:spAutoFit/>
          </a:bodyPr>
          <a:lstStyle/>
          <a:p>
            <a:pPr marL="285750" indent="-285750" algn="l">
              <a:buFont typeface="Arial" panose="020B0604020202020204" pitchFamily="34" charset="0"/>
              <a:buChar char="•"/>
            </a:pPr>
            <a:r>
              <a:rPr lang="en-US" sz="2000" b="1" dirty="0">
                <a:solidFill>
                  <a:schemeClr val="bg1"/>
                </a:solidFill>
                <a:latin typeface="Aharoni" panose="02000000000000000000" pitchFamily="2" charset="0"/>
                <a:ea typeface="Aharoni" panose="02000000000000000000" pitchFamily="2" charset="0"/>
              </a:rPr>
              <a:t>This Python code connects to a Gmail account using IMAP, searches for emails sent to a specified email address, and prints details of each matching email, such as subject and sender. It includes error handling and ensures a secure logout from the server. Note that storing email credentials directly in the code is not recommended for security reasons. Consider using more secure methods, such as environment variables or a configuration file, to manage sensitive information.</a:t>
            </a:r>
          </a:p>
        </p:txBody>
      </p:sp>
      <p:sp>
        <p:nvSpPr>
          <p:cNvPr id="5" name="TextBox 4">
            <a:extLst>
              <a:ext uri="{FF2B5EF4-FFF2-40B4-BE49-F238E27FC236}">
                <a16:creationId xmlns:a16="http://schemas.microsoft.com/office/drawing/2014/main" id="{320C0366-0EAB-8F2F-8C2A-813AC3713814}"/>
              </a:ext>
            </a:extLst>
          </p:cNvPr>
          <p:cNvSpPr txBox="1"/>
          <p:nvPr/>
        </p:nvSpPr>
        <p:spPr>
          <a:xfrm rot="10800000" flipV="1">
            <a:off x="415815" y="957784"/>
            <a:ext cx="5290227" cy="646331"/>
          </a:xfrm>
          <a:prstGeom prst="rect">
            <a:avLst/>
          </a:prstGeom>
          <a:noFill/>
        </p:spPr>
        <p:txBody>
          <a:bodyPr wrap="square" rtlCol="0">
            <a:spAutoFit/>
          </a:bodyPr>
          <a:lstStyle/>
          <a:p>
            <a:pPr algn="l"/>
            <a:r>
              <a:rPr lang="en-US" sz="3600" b="1" dirty="0">
                <a:solidFill>
                  <a:srgbClr val="C00000"/>
                </a:solidFill>
                <a:latin typeface="Algerian" pitchFamily="82" charset="0"/>
              </a:rPr>
              <a:t>Conclusion :</a:t>
            </a:r>
          </a:p>
        </p:txBody>
      </p:sp>
      <p:pic>
        <p:nvPicPr>
          <p:cNvPr id="8" name="Picture 7">
            <a:extLst>
              <a:ext uri="{FF2B5EF4-FFF2-40B4-BE49-F238E27FC236}">
                <a16:creationId xmlns:a16="http://schemas.microsoft.com/office/drawing/2014/main" id="{C34A8BBB-ED4C-B914-DE85-793BCB2799DC}"/>
              </a:ext>
            </a:extLst>
          </p:cNvPr>
          <p:cNvPicPr>
            <a:picLocks noChangeAspect="1"/>
          </p:cNvPicPr>
          <p:nvPr/>
        </p:nvPicPr>
        <p:blipFill>
          <a:blip r:embed="rId2"/>
          <a:stretch>
            <a:fillRect/>
          </a:stretch>
        </p:blipFill>
        <p:spPr>
          <a:xfrm>
            <a:off x="1494557" y="4034923"/>
            <a:ext cx="7924800" cy="2437921"/>
          </a:xfrm>
          <a:prstGeom prst="rect">
            <a:avLst/>
          </a:prstGeom>
        </p:spPr>
      </p:pic>
    </p:spTree>
    <p:extLst>
      <p:ext uri="{BB962C8B-B14F-4D97-AF65-F5344CB8AC3E}">
        <p14:creationId xmlns:p14="http://schemas.microsoft.com/office/powerpoint/2010/main" val="326640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B9C0D0-D535-0380-1AD8-79E667D9555A}"/>
              </a:ext>
            </a:extLst>
          </p:cNvPr>
          <p:cNvPicPr>
            <a:picLocks noChangeAspect="1"/>
          </p:cNvPicPr>
          <p:nvPr/>
        </p:nvPicPr>
        <p:blipFill>
          <a:blip r:embed="rId2"/>
          <a:stretch>
            <a:fillRect/>
          </a:stretch>
        </p:blipFill>
        <p:spPr>
          <a:xfrm>
            <a:off x="-209549" y="0"/>
            <a:ext cx="12611098" cy="6858000"/>
          </a:xfrm>
          <a:prstGeom prst="rect">
            <a:avLst/>
          </a:prstGeom>
        </p:spPr>
      </p:pic>
      <p:sp>
        <p:nvSpPr>
          <p:cNvPr id="5" name="TextBox 4">
            <a:extLst>
              <a:ext uri="{FF2B5EF4-FFF2-40B4-BE49-F238E27FC236}">
                <a16:creationId xmlns:a16="http://schemas.microsoft.com/office/drawing/2014/main" id="{CB1FBCA9-A4A1-A65B-2332-72B6FF917C53}"/>
              </a:ext>
            </a:extLst>
          </p:cNvPr>
          <p:cNvSpPr txBox="1"/>
          <p:nvPr/>
        </p:nvSpPr>
        <p:spPr>
          <a:xfrm>
            <a:off x="8695980" y="4140588"/>
            <a:ext cx="3814072" cy="2308324"/>
          </a:xfrm>
          <a:prstGeom prst="rect">
            <a:avLst/>
          </a:prstGeom>
          <a:noFill/>
        </p:spPr>
        <p:txBody>
          <a:bodyPr wrap="square" rtlCol="0">
            <a:spAutoFit/>
          </a:bodyPr>
          <a:lstStyle/>
          <a:p>
            <a:pPr algn="ctr"/>
            <a:r>
              <a:rPr lang="en-US" sz="2400" b="1" i="1" dirty="0">
                <a:solidFill>
                  <a:schemeClr val="bg1"/>
                </a:solidFill>
                <a:latin typeface="Amasis MT Pro Black" panose="02000000000000000000" pitchFamily="2" charset="0"/>
                <a:ea typeface="Amasis MT Pro Black" panose="02000000000000000000" pitchFamily="2" charset="0"/>
              </a:rPr>
              <a:t>BY;</a:t>
            </a:r>
          </a:p>
          <a:p>
            <a:pPr algn="ctr"/>
            <a:r>
              <a:rPr lang="en-US" sz="2400" b="1" i="1" dirty="0">
                <a:solidFill>
                  <a:schemeClr val="bg1"/>
                </a:solidFill>
                <a:latin typeface="Amasis MT Pro Black" panose="02000000000000000000" pitchFamily="2" charset="0"/>
                <a:ea typeface="Amasis MT Pro Black" panose="02000000000000000000" pitchFamily="2" charset="0"/>
              </a:rPr>
              <a:t>A-D1</a:t>
            </a:r>
          </a:p>
          <a:p>
            <a:pPr marL="342900" indent="-342900">
              <a:buFont typeface="Wingdings" panose="05000000000000000000" pitchFamily="2" charset="2"/>
              <a:buChar char="v"/>
            </a:pPr>
            <a:r>
              <a:rPr lang="en-US" sz="2400" b="1" i="1" dirty="0">
                <a:solidFill>
                  <a:schemeClr val="bg1"/>
                </a:solidFill>
                <a:latin typeface="Amasis MT Pro Black" panose="02000000000000000000" pitchFamily="2" charset="0"/>
                <a:ea typeface="Amasis MT Pro Black" panose="02000000000000000000" pitchFamily="2" charset="0"/>
              </a:rPr>
              <a:t>     HARISHMURUGAN</a:t>
            </a:r>
          </a:p>
          <a:p>
            <a:pPr marL="342900" indent="-342900">
              <a:buFont typeface="Wingdings" panose="05000000000000000000" pitchFamily="2" charset="2"/>
              <a:buChar char="v"/>
            </a:pPr>
            <a:r>
              <a:rPr lang="en-US" sz="2400" b="1" i="1" dirty="0">
                <a:solidFill>
                  <a:schemeClr val="bg1"/>
                </a:solidFill>
                <a:latin typeface="Amasis MT Pro Black" panose="02000000000000000000" pitchFamily="2" charset="0"/>
                <a:ea typeface="Amasis MT Pro Black" panose="02000000000000000000" pitchFamily="2" charset="0"/>
              </a:rPr>
              <a:t>    SIVA SANKARAN</a:t>
            </a:r>
          </a:p>
          <a:p>
            <a:pPr marL="342900" indent="-342900">
              <a:buFont typeface="Wingdings" panose="05000000000000000000" pitchFamily="2" charset="2"/>
              <a:buChar char="v"/>
            </a:pPr>
            <a:r>
              <a:rPr lang="en-US" sz="2400" b="1" i="1" dirty="0">
                <a:solidFill>
                  <a:schemeClr val="bg1"/>
                </a:solidFill>
                <a:latin typeface="Amasis MT Pro Black" panose="02000000000000000000" pitchFamily="2" charset="0"/>
                <a:ea typeface="Amasis MT Pro Black" panose="02000000000000000000" pitchFamily="2" charset="0"/>
              </a:rPr>
              <a:t>    EDIGA MOUNISH</a:t>
            </a:r>
          </a:p>
          <a:p>
            <a:pPr marL="342900" indent="-342900">
              <a:buFont typeface="Wingdings" panose="05000000000000000000" pitchFamily="2" charset="2"/>
              <a:buChar char="v"/>
            </a:pPr>
            <a:r>
              <a:rPr lang="en-US" sz="2400" b="1" i="1" dirty="0">
                <a:solidFill>
                  <a:schemeClr val="bg1"/>
                </a:solidFill>
                <a:latin typeface="Amasis MT Pro Black" panose="02000000000000000000" pitchFamily="2" charset="0"/>
                <a:ea typeface="Amasis MT Pro Black" panose="02000000000000000000" pitchFamily="2" charset="0"/>
              </a:rPr>
              <a:t>    VISHWA</a:t>
            </a:r>
          </a:p>
        </p:txBody>
      </p:sp>
    </p:spTree>
    <p:extLst>
      <p:ext uri="{BB962C8B-B14F-4D97-AF65-F5344CB8AC3E}">
        <p14:creationId xmlns:p14="http://schemas.microsoft.com/office/powerpoint/2010/main" val="220246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467" y="146756"/>
            <a:ext cx="3149600" cy="584775"/>
          </a:xfrm>
          <a:prstGeom prst="rect">
            <a:avLst/>
          </a:prstGeom>
          <a:noFill/>
        </p:spPr>
        <p:txBody>
          <a:bodyPr wrap="square" rtlCol="0">
            <a:spAutoFit/>
          </a:bodyPr>
          <a:lstStyle/>
          <a:p>
            <a:r>
              <a:rPr lang="en-IN" sz="3200" dirty="0">
                <a:solidFill>
                  <a:srgbClr val="C00000"/>
                </a:solidFill>
                <a:latin typeface="Algerian" panose="04020705040A02060702" pitchFamily="82" charset="0"/>
              </a:rPr>
              <a:t>INTRODUCTION :</a:t>
            </a:r>
          </a:p>
        </p:txBody>
      </p:sp>
      <p:sp>
        <p:nvSpPr>
          <p:cNvPr id="5" name="TextBox 4"/>
          <p:cNvSpPr txBox="1"/>
          <p:nvPr/>
        </p:nvSpPr>
        <p:spPr>
          <a:xfrm>
            <a:off x="1704622" y="731531"/>
            <a:ext cx="763128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95000"/>
                    <a:lumOff val="5000"/>
                  </a:schemeClr>
                </a:solidFill>
                <a:latin typeface="Arial Black" panose="020B0A04020102020204" pitchFamily="34" charset="0"/>
              </a:rPr>
              <a:t>If you are ever curious to know how we can fetch Gmail e-mails using Python then this article is for you.</a:t>
            </a:r>
            <a:br>
              <a:rPr lang="en-US" sz="2000" dirty="0">
                <a:solidFill>
                  <a:schemeClr val="bg1">
                    <a:lumMod val="95000"/>
                    <a:lumOff val="5000"/>
                  </a:schemeClr>
                </a:solidFill>
                <a:latin typeface="Arial Black" panose="020B0A04020102020204" pitchFamily="34" charset="0"/>
              </a:rPr>
            </a:br>
            <a:r>
              <a:rPr lang="en-US" sz="2000" dirty="0">
                <a:solidFill>
                  <a:schemeClr val="bg1">
                    <a:lumMod val="95000"/>
                    <a:lumOff val="5000"/>
                  </a:schemeClr>
                </a:solidFill>
                <a:latin typeface="Arial Black" panose="020B0A04020102020204" pitchFamily="34" charset="0"/>
              </a:rPr>
              <a:t>As we know Python is a multi-utility language which can be used to do a wide range of tasks. Fetching Gmail emails though is a tedious task but with Python, many things can be done if you are well versed with its usage. Gmail provides IMAP access to clients who want to access Gmail without manually logging in the browser.</a:t>
            </a:r>
            <a:endParaRPr lang="en-IN" sz="2000" dirty="0">
              <a:solidFill>
                <a:schemeClr val="bg1">
                  <a:lumMod val="95000"/>
                  <a:lumOff val="5000"/>
                </a:schemeClr>
              </a:solidFill>
              <a:latin typeface="Arial Black" panose="020B0A04020102020204" pitchFamily="34" charset="0"/>
            </a:endParaRPr>
          </a:p>
          <a:p>
            <a:pPr marL="285750" indent="-285750">
              <a:buFont typeface="Arial" panose="020B0604020202020204" pitchFamily="34" charset="0"/>
              <a:buChar char="•"/>
            </a:pPr>
            <a:endParaRPr lang="en-IN" sz="2000" dirty="0">
              <a:solidFill>
                <a:schemeClr val="bg1">
                  <a:lumMod val="95000"/>
                  <a:lumOff val="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154" y="3984978"/>
            <a:ext cx="5667446" cy="2589852"/>
          </a:xfrm>
          <a:prstGeom prst="rect">
            <a:avLst/>
          </a:prstGeom>
        </p:spPr>
      </p:pic>
    </p:spTree>
    <p:extLst>
      <p:ext uri="{BB962C8B-B14F-4D97-AF65-F5344CB8AC3E}">
        <p14:creationId xmlns:p14="http://schemas.microsoft.com/office/powerpoint/2010/main" val="366796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5244" y="711200"/>
            <a:ext cx="8048978" cy="1077218"/>
          </a:xfrm>
          <a:prstGeom prst="rect">
            <a:avLst/>
          </a:prstGeom>
          <a:noFill/>
        </p:spPr>
        <p:txBody>
          <a:bodyPr wrap="square" rtlCol="0">
            <a:spAutoFit/>
          </a:bodyPr>
          <a:lstStyle/>
          <a:p>
            <a:r>
              <a:rPr lang="en-US" sz="3200" b="1" dirty="0">
                <a:solidFill>
                  <a:srgbClr val="C00000"/>
                </a:solidFill>
                <a:latin typeface="Algerian" panose="04020705040A02060702" pitchFamily="82" charset="0"/>
              </a:rPr>
              <a:t>In setting page, enable this before running script. </a:t>
            </a:r>
            <a:endParaRPr lang="en-IN" sz="3200" dirty="0">
              <a:solidFill>
                <a:srgbClr val="C00000"/>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579" y="1788418"/>
            <a:ext cx="7168787" cy="3657917"/>
          </a:xfrm>
          <a:prstGeom prst="rect">
            <a:avLst/>
          </a:prstGeom>
        </p:spPr>
      </p:pic>
    </p:spTree>
    <p:extLst>
      <p:ext uri="{BB962C8B-B14F-4D97-AF65-F5344CB8AC3E}">
        <p14:creationId xmlns:p14="http://schemas.microsoft.com/office/powerpoint/2010/main" val="178798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03481" y="210445"/>
            <a:ext cx="3932963" cy="584775"/>
          </a:xfrm>
          <a:prstGeom prst="rect">
            <a:avLst/>
          </a:prstGeom>
        </p:spPr>
        <p:txBody>
          <a:bodyPr wrap="square">
            <a:spAutoFit/>
          </a:bodyPr>
          <a:lstStyle/>
          <a:p>
            <a:r>
              <a:rPr lang="en-IN" sz="3200" b="1" dirty="0">
                <a:solidFill>
                  <a:srgbClr val="C00000"/>
                </a:solidFill>
                <a:latin typeface="Algerian" panose="04020705040A02060702" pitchFamily="82" charset="0"/>
              </a:rPr>
              <a:t>Implementation: </a:t>
            </a:r>
            <a:endParaRPr lang="en-IN" sz="3200" dirty="0">
              <a:solidFill>
                <a:srgbClr val="C00000"/>
              </a:solidFill>
              <a:latin typeface="Algerian" panose="04020705040A02060702" pitchFamily="82" charset="0"/>
            </a:endParaRPr>
          </a:p>
        </p:txBody>
      </p:sp>
      <p:sp>
        <p:nvSpPr>
          <p:cNvPr id="7" name="TextBox 6"/>
          <p:cNvSpPr txBox="1"/>
          <p:nvPr/>
        </p:nvSpPr>
        <p:spPr>
          <a:xfrm>
            <a:off x="2325510" y="941976"/>
            <a:ext cx="7450668"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lumMod val="95000"/>
                    <a:lumOff val="5000"/>
                  </a:schemeClr>
                </a:solidFill>
              </a:rPr>
              <a:t>The libraries used in this implementation includes </a:t>
            </a:r>
            <a:r>
              <a:rPr lang="en-US" sz="2000" b="1" dirty="0" err="1">
                <a:solidFill>
                  <a:schemeClr val="bg1">
                    <a:lumMod val="95000"/>
                    <a:lumOff val="5000"/>
                  </a:schemeClr>
                </a:solidFill>
              </a:rPr>
              <a:t>imaplib</a:t>
            </a:r>
            <a:r>
              <a:rPr lang="en-US" sz="2000" b="1" dirty="0">
                <a:solidFill>
                  <a:schemeClr val="bg1">
                    <a:lumMod val="95000"/>
                    <a:lumOff val="5000"/>
                  </a:schemeClr>
                </a:solidFill>
              </a:rPr>
              <a:t>, email. You have to manually go and make IMAP access enabled by going into your Gmail account </a:t>
            </a:r>
            <a:r>
              <a:rPr lang="en-US" sz="2000" b="1" u="sng" dirty="0">
                <a:solidFill>
                  <a:schemeClr val="bg1">
                    <a:lumMod val="95000"/>
                    <a:lumOff val="5000"/>
                  </a:schemeClr>
                </a:solidFill>
                <a:hlinkClick r:id="rId2"/>
              </a:rPr>
              <a:t>settings</a:t>
            </a:r>
            <a:r>
              <a:rPr lang="en-US" sz="2000" b="1" dirty="0">
                <a:solidFill>
                  <a:schemeClr val="bg1">
                    <a:lumMod val="95000"/>
                    <a:lumOff val="5000"/>
                  </a:schemeClr>
                </a:solidFill>
              </a:rPr>
              <a:t>. After this only you could access your Gmail account without logging in browser.</a:t>
            </a:r>
            <a:endParaRPr lang="en-IN" sz="2000" b="1" dirty="0">
              <a:solidFill>
                <a:schemeClr val="bg1">
                  <a:lumMod val="95000"/>
                  <a:lumOff val="5000"/>
                </a:schemeClr>
              </a:solidFill>
            </a:endParaRPr>
          </a:p>
        </p:txBody>
      </p:sp>
      <p:sp>
        <p:nvSpPr>
          <p:cNvPr id="8" name="TextBox 7"/>
          <p:cNvSpPr txBox="1"/>
          <p:nvPr/>
        </p:nvSpPr>
        <p:spPr>
          <a:xfrm>
            <a:off x="2325510" y="2265415"/>
            <a:ext cx="9347200" cy="3477875"/>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b="1" dirty="0">
                <a:solidFill>
                  <a:schemeClr val="bg1">
                    <a:lumMod val="95000"/>
                    <a:lumOff val="5000"/>
                  </a:schemeClr>
                </a:solidFill>
              </a:rPr>
              <a:t>Three functions are defined in the implementation which is used to get email body, search for emails from a particular user and get all emails under a label.</a:t>
            </a:r>
          </a:p>
          <a:p>
            <a:pPr marL="285750" indent="-285750" fontAlgn="base">
              <a:buFont typeface="Arial" panose="020B0604020202020204" pitchFamily="34" charset="0"/>
              <a:buChar char="•"/>
            </a:pPr>
            <a:r>
              <a:rPr lang="en-US" sz="2000" b="1" dirty="0">
                <a:solidFill>
                  <a:schemeClr val="bg1">
                    <a:lumMod val="95000"/>
                    <a:lumOff val="5000"/>
                  </a:schemeClr>
                </a:solidFill>
              </a:rPr>
              <a:t>For showing results I have sent email to my id from my another Gmail account. Now I will be fetching emails from my Gmail account which is received from my another Gmail account.</a:t>
            </a:r>
          </a:p>
          <a:p>
            <a:pPr marL="285750" indent="-285750" fontAlgn="base">
              <a:buFont typeface="Arial" panose="020B0604020202020204" pitchFamily="34" charset="0"/>
              <a:buChar char="•"/>
            </a:pPr>
            <a:r>
              <a:rPr lang="en-US" sz="2000" b="1" dirty="0">
                <a:solidFill>
                  <a:schemeClr val="bg1">
                    <a:lumMod val="95000"/>
                    <a:lumOff val="5000"/>
                  </a:schemeClr>
                </a:solidFill>
              </a:rPr>
              <a:t>The process begins from making Gmail connection with the help of </a:t>
            </a:r>
            <a:r>
              <a:rPr lang="en-US" sz="2000" b="1" i="1" dirty="0" err="1">
                <a:solidFill>
                  <a:schemeClr val="bg1">
                    <a:lumMod val="95000"/>
                    <a:lumOff val="5000"/>
                  </a:schemeClr>
                </a:solidFill>
              </a:rPr>
              <a:t>imaplib</a:t>
            </a:r>
            <a:r>
              <a:rPr lang="en-US" sz="2000" b="1" i="1" dirty="0">
                <a:solidFill>
                  <a:schemeClr val="bg1">
                    <a:lumMod val="95000"/>
                    <a:lumOff val="5000"/>
                  </a:schemeClr>
                </a:solidFill>
              </a:rPr>
              <a:t> library</a:t>
            </a:r>
            <a:r>
              <a:rPr lang="en-US" sz="2000" b="1" dirty="0">
                <a:solidFill>
                  <a:schemeClr val="bg1">
                    <a:lumMod val="95000"/>
                    <a:lumOff val="5000"/>
                  </a:schemeClr>
                </a:solidFill>
              </a:rPr>
              <a:t> and proving our Gmail login credentials to it.</a:t>
            </a:r>
          </a:p>
          <a:p>
            <a:pPr marL="285750" indent="-285750" fontAlgn="base">
              <a:buFont typeface="Arial" panose="020B0604020202020204" pitchFamily="34" charset="0"/>
              <a:buChar char="•"/>
            </a:pPr>
            <a:r>
              <a:rPr lang="en-US" sz="2000" b="1" dirty="0">
                <a:solidFill>
                  <a:schemeClr val="bg1">
                    <a:lumMod val="95000"/>
                    <a:lumOff val="5000"/>
                  </a:schemeClr>
                </a:solidFill>
              </a:rPr>
              <a:t>After logging we are selecting emails under the label: Inbox which is a default labeled section for all users. However, you can create your own labels also.</a:t>
            </a:r>
          </a:p>
          <a:p>
            <a:pPr marL="285750" indent="-285750" fontAlgn="base">
              <a:buFont typeface="Arial" panose="020B0604020202020204" pitchFamily="34" charset="0"/>
              <a:buChar char="•"/>
            </a:pPr>
            <a:r>
              <a:rPr lang="en-US" sz="2000" b="1" dirty="0">
                <a:solidFill>
                  <a:schemeClr val="bg1">
                    <a:lumMod val="95000"/>
                    <a:lumOff val="5000"/>
                  </a:schemeClr>
                </a:solidFill>
              </a:rPr>
              <a:t>We have our results printed out.</a:t>
            </a:r>
          </a:p>
          <a:p>
            <a:pPr marL="285750" indent="-285750">
              <a:buFont typeface="Arial" panose="020B0604020202020204" pitchFamily="34" charset="0"/>
              <a:buChar char="•"/>
            </a:pPr>
            <a:endParaRPr lang="en-IN" sz="2000" b="1" dirty="0">
              <a:solidFill>
                <a:schemeClr val="bg1">
                  <a:lumMod val="95000"/>
                  <a:lumOff val="5000"/>
                </a:schemeClr>
              </a:solidFill>
            </a:endParaRPr>
          </a:p>
        </p:txBody>
      </p:sp>
    </p:spTree>
    <p:extLst>
      <p:ext uri="{BB962C8B-B14F-4D97-AF65-F5344CB8AC3E}">
        <p14:creationId xmlns:p14="http://schemas.microsoft.com/office/powerpoint/2010/main" val="377389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5244" y="316089"/>
            <a:ext cx="9539112" cy="2862322"/>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b="1" dirty="0">
                <a:solidFill>
                  <a:schemeClr val="bg1">
                    <a:lumMod val="95000"/>
                    <a:lumOff val="5000"/>
                  </a:schemeClr>
                </a:solidFill>
              </a:rPr>
              <a:t>Then we are calling get emails function and provide it the parameter from search function result </a:t>
            </a:r>
            <a:r>
              <a:rPr lang="en-US" sz="2000" b="1" dirty="0" err="1">
                <a:solidFill>
                  <a:schemeClr val="bg1">
                    <a:lumMod val="95000"/>
                    <a:lumOff val="5000"/>
                  </a:schemeClr>
                </a:solidFill>
              </a:rPr>
              <a:t>i.e</a:t>
            </a:r>
            <a:r>
              <a:rPr lang="en-US" sz="2000" b="1" dirty="0">
                <a:solidFill>
                  <a:schemeClr val="bg1">
                    <a:lumMod val="95000"/>
                    <a:lumOff val="5000"/>
                  </a:schemeClr>
                </a:solidFill>
              </a:rPr>
              <a:t> “from user”</a:t>
            </a:r>
          </a:p>
          <a:p>
            <a:pPr marL="285750" indent="-285750" fontAlgn="base">
              <a:buFont typeface="Arial" panose="020B0604020202020204" pitchFamily="34" charset="0"/>
              <a:buChar char="•"/>
            </a:pPr>
            <a:r>
              <a:rPr lang="en-US" sz="2000" b="1" dirty="0">
                <a:solidFill>
                  <a:schemeClr val="bg1">
                    <a:lumMod val="95000"/>
                    <a:lumOff val="5000"/>
                  </a:schemeClr>
                </a:solidFill>
              </a:rPr>
              <a:t>In get emails function we are putting all emails in an array named “</a:t>
            </a:r>
            <a:r>
              <a:rPr lang="en-US" sz="2000" b="1" dirty="0" err="1">
                <a:solidFill>
                  <a:schemeClr val="bg1">
                    <a:lumMod val="95000"/>
                    <a:lumOff val="5000"/>
                  </a:schemeClr>
                </a:solidFill>
              </a:rPr>
              <a:t>msgs</a:t>
            </a:r>
            <a:r>
              <a:rPr lang="en-US" sz="2000" b="1" dirty="0">
                <a:solidFill>
                  <a:schemeClr val="bg1">
                    <a:lumMod val="95000"/>
                    <a:lumOff val="5000"/>
                  </a:schemeClr>
                </a:solidFill>
              </a:rPr>
              <a:t>”</a:t>
            </a:r>
          </a:p>
          <a:p>
            <a:pPr marL="285750" indent="-285750" fontAlgn="base">
              <a:buFont typeface="Arial" panose="020B0604020202020204" pitchFamily="34" charset="0"/>
              <a:buChar char="•"/>
            </a:pPr>
            <a:r>
              <a:rPr lang="en-US" sz="2000" b="1" dirty="0">
                <a:solidFill>
                  <a:schemeClr val="bg1">
                    <a:lumMod val="95000"/>
                    <a:lumOff val="5000"/>
                  </a:schemeClr>
                </a:solidFill>
              </a:rPr>
              <a:t>Now print to see the </a:t>
            </a:r>
            <a:r>
              <a:rPr lang="en-US" sz="2000" b="1" dirty="0" err="1">
                <a:solidFill>
                  <a:schemeClr val="bg1">
                    <a:lumMod val="95000"/>
                    <a:lumOff val="5000"/>
                  </a:schemeClr>
                </a:solidFill>
              </a:rPr>
              <a:t>msgs</a:t>
            </a:r>
            <a:r>
              <a:rPr lang="en-US" sz="2000" b="1" dirty="0">
                <a:solidFill>
                  <a:schemeClr val="bg1">
                    <a:lumMod val="95000"/>
                    <a:lumOff val="5000"/>
                  </a:schemeClr>
                </a:solidFill>
              </a:rPr>
              <a:t> array</a:t>
            </a:r>
          </a:p>
          <a:p>
            <a:pPr marL="285750" indent="-285750" fontAlgn="base">
              <a:buFont typeface="Arial" panose="020B0604020202020204" pitchFamily="34" charset="0"/>
              <a:buChar char="•"/>
            </a:pPr>
            <a:r>
              <a:rPr lang="en-US" sz="2000" b="1" dirty="0">
                <a:solidFill>
                  <a:schemeClr val="bg1">
                    <a:lumMod val="95000"/>
                    <a:lumOff val="5000"/>
                  </a:schemeClr>
                </a:solidFill>
              </a:rPr>
              <a:t>Now we can easily iterate over this array. We are iterating it in the order the emails arrived. Then we are searching for the index from where our content begins. This indexing part will be different for different emails/users and the user can manually change the indexes to print only that part which they require.</a:t>
            </a:r>
          </a:p>
          <a:p>
            <a:endParaRPr lang="en-IN" sz="2000" b="1" dirty="0">
              <a:solidFill>
                <a:schemeClr val="bg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711" y="3099389"/>
            <a:ext cx="5238750" cy="3343275"/>
          </a:xfrm>
          <a:prstGeom prst="rect">
            <a:avLst/>
          </a:prstGeom>
        </p:spPr>
      </p:pic>
    </p:spTree>
    <p:extLst>
      <p:ext uri="{BB962C8B-B14F-4D97-AF65-F5344CB8AC3E}">
        <p14:creationId xmlns:p14="http://schemas.microsoft.com/office/powerpoint/2010/main" val="72155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91478" y="1408027"/>
            <a:ext cx="9409044" cy="5085538"/>
          </a:xfrm>
          <a:prstGeom prst="rect">
            <a:avLst/>
          </a:prstGeom>
        </p:spPr>
      </p:pic>
      <p:sp>
        <p:nvSpPr>
          <p:cNvPr id="2" name="TextBox 1">
            <a:extLst>
              <a:ext uri="{FF2B5EF4-FFF2-40B4-BE49-F238E27FC236}">
                <a16:creationId xmlns:a16="http://schemas.microsoft.com/office/drawing/2014/main" id="{AAD21F1F-AE69-4C3D-A31A-B2E1F9CE1C28}"/>
              </a:ext>
            </a:extLst>
          </p:cNvPr>
          <p:cNvSpPr txBox="1"/>
          <p:nvPr/>
        </p:nvSpPr>
        <p:spPr>
          <a:xfrm>
            <a:off x="543340" y="329353"/>
            <a:ext cx="4015409" cy="646331"/>
          </a:xfrm>
          <a:prstGeom prst="rect">
            <a:avLst/>
          </a:prstGeom>
          <a:noFill/>
        </p:spPr>
        <p:txBody>
          <a:bodyPr wrap="square" rtlCol="0">
            <a:spAutoFit/>
          </a:bodyPr>
          <a:lstStyle/>
          <a:p>
            <a:r>
              <a:rPr lang="en-US" sz="3600" dirty="0">
                <a:solidFill>
                  <a:srgbClr val="C00000"/>
                </a:solidFill>
                <a:latin typeface="Algerian" panose="04020705040A02060702" pitchFamily="82" charset="0"/>
              </a:rPr>
              <a:t>PROGRAM CODE :</a:t>
            </a:r>
            <a:endParaRPr lang="en-IN" sz="3600" dirty="0">
              <a:solidFill>
                <a:srgbClr val="C00000"/>
              </a:solidFill>
              <a:latin typeface="Algerian" panose="04020705040A02060702" pitchFamily="82" charset="0"/>
            </a:endParaRPr>
          </a:p>
        </p:txBody>
      </p:sp>
      <p:pic>
        <p:nvPicPr>
          <p:cNvPr id="4" name="Picture 3">
            <a:extLst>
              <a:ext uri="{FF2B5EF4-FFF2-40B4-BE49-F238E27FC236}">
                <a16:creationId xmlns:a16="http://schemas.microsoft.com/office/drawing/2014/main" id="{70EF9475-424A-4675-85BA-88A642B9ED8B}"/>
              </a:ext>
            </a:extLst>
          </p:cNvPr>
          <p:cNvPicPr>
            <a:picLocks noChangeAspect="1"/>
          </p:cNvPicPr>
          <p:nvPr/>
        </p:nvPicPr>
        <p:blipFill>
          <a:blip r:embed="rId3"/>
          <a:stretch>
            <a:fillRect/>
          </a:stretch>
        </p:blipFill>
        <p:spPr>
          <a:xfrm>
            <a:off x="1389480" y="886747"/>
            <a:ext cx="9413040" cy="5084505"/>
          </a:xfrm>
          <a:prstGeom prst="rect">
            <a:avLst/>
          </a:prstGeom>
        </p:spPr>
      </p:pic>
    </p:spTree>
    <p:extLst>
      <p:ext uri="{BB962C8B-B14F-4D97-AF65-F5344CB8AC3E}">
        <p14:creationId xmlns:p14="http://schemas.microsoft.com/office/powerpoint/2010/main" val="34122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9037" y="748665"/>
            <a:ext cx="9518088" cy="5360669"/>
          </a:xfrm>
          <a:prstGeom prst="rect">
            <a:avLst/>
          </a:prstGeom>
        </p:spPr>
      </p:pic>
    </p:spTree>
    <p:extLst>
      <p:ext uri="{BB962C8B-B14F-4D97-AF65-F5344CB8AC3E}">
        <p14:creationId xmlns:p14="http://schemas.microsoft.com/office/powerpoint/2010/main" val="364519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C301D2-8CE1-911A-3470-3ACE27D362F4}"/>
              </a:ext>
            </a:extLst>
          </p:cNvPr>
          <p:cNvSpPr txBox="1"/>
          <p:nvPr/>
        </p:nvSpPr>
        <p:spPr>
          <a:xfrm>
            <a:off x="75424" y="206026"/>
            <a:ext cx="4627358" cy="646331"/>
          </a:xfrm>
          <a:prstGeom prst="rect">
            <a:avLst/>
          </a:prstGeom>
          <a:noFill/>
        </p:spPr>
        <p:txBody>
          <a:bodyPr wrap="square" rtlCol="0">
            <a:spAutoFit/>
          </a:bodyPr>
          <a:lstStyle/>
          <a:p>
            <a:pPr algn="l"/>
            <a:r>
              <a:rPr lang="en-US" sz="3600" b="1" dirty="0">
                <a:solidFill>
                  <a:srgbClr val="C00000"/>
                </a:solidFill>
                <a:latin typeface="Algerian" pitchFamily="82" charset="0"/>
                <a:ea typeface="Abadi" panose="02000000000000000000" pitchFamily="2" charset="0"/>
              </a:rPr>
              <a:t>PROGRAM OUTPUT : </a:t>
            </a:r>
          </a:p>
        </p:txBody>
      </p:sp>
      <p:sp>
        <p:nvSpPr>
          <p:cNvPr id="6" name="TextBox 5">
            <a:extLst>
              <a:ext uri="{FF2B5EF4-FFF2-40B4-BE49-F238E27FC236}">
                <a16:creationId xmlns:a16="http://schemas.microsoft.com/office/drawing/2014/main" id="{E05F97E5-8659-A4A6-F864-813CCA4C1BB0}"/>
              </a:ext>
            </a:extLst>
          </p:cNvPr>
          <p:cNvSpPr txBox="1"/>
          <p:nvPr/>
        </p:nvSpPr>
        <p:spPr>
          <a:xfrm>
            <a:off x="5123076" y="2516391"/>
            <a:ext cx="1828800" cy="1828800"/>
          </a:xfrm>
          <a:prstGeom prst="rect">
            <a:avLst/>
          </a:prstGeom>
          <a:noFill/>
        </p:spPr>
        <p:txBody>
          <a:bodyPr wrap="square" rtlCol="0">
            <a:spAutoFit/>
          </a:bodyPr>
          <a:lstStyle/>
          <a:p>
            <a:pPr algn="l"/>
            <a:endParaRPr lang="en-US" dirty="0"/>
          </a:p>
        </p:txBody>
      </p:sp>
      <p:pic>
        <p:nvPicPr>
          <p:cNvPr id="7" name="Picture 6">
            <a:extLst>
              <a:ext uri="{FF2B5EF4-FFF2-40B4-BE49-F238E27FC236}">
                <a16:creationId xmlns:a16="http://schemas.microsoft.com/office/drawing/2014/main" id="{585ADBA0-AA9A-AF51-4441-CE473A0440CF}"/>
              </a:ext>
            </a:extLst>
          </p:cNvPr>
          <p:cNvPicPr>
            <a:picLocks noChangeAspect="1"/>
          </p:cNvPicPr>
          <p:nvPr/>
        </p:nvPicPr>
        <p:blipFill>
          <a:blip r:embed="rId2"/>
          <a:stretch>
            <a:fillRect/>
          </a:stretch>
        </p:blipFill>
        <p:spPr>
          <a:xfrm>
            <a:off x="8187523" y="0"/>
            <a:ext cx="4004477" cy="6858000"/>
          </a:xfrm>
          <a:prstGeom prst="rect">
            <a:avLst/>
          </a:prstGeom>
        </p:spPr>
      </p:pic>
      <p:sp>
        <p:nvSpPr>
          <p:cNvPr id="9" name="TextBox 8">
            <a:extLst>
              <a:ext uri="{FF2B5EF4-FFF2-40B4-BE49-F238E27FC236}">
                <a16:creationId xmlns:a16="http://schemas.microsoft.com/office/drawing/2014/main" id="{C233FB77-23C8-2412-6692-6C104E4EC746}"/>
              </a:ext>
            </a:extLst>
          </p:cNvPr>
          <p:cNvSpPr txBox="1"/>
          <p:nvPr/>
        </p:nvSpPr>
        <p:spPr>
          <a:xfrm>
            <a:off x="5397294" y="2848720"/>
            <a:ext cx="1828800" cy="1828800"/>
          </a:xfrm>
          <a:prstGeom prst="rect">
            <a:avLst/>
          </a:prstGeom>
          <a:noFill/>
        </p:spPr>
        <p:txBody>
          <a:bodyPr wrap="square" rtlCol="0">
            <a:spAutoFit/>
          </a:bodyPr>
          <a:lstStyle/>
          <a:p>
            <a:pPr algn="l"/>
            <a:endParaRPr lang="en-US" dirty="0"/>
          </a:p>
        </p:txBody>
      </p:sp>
      <p:pic>
        <p:nvPicPr>
          <p:cNvPr id="10" name="Picture 9">
            <a:extLst>
              <a:ext uri="{FF2B5EF4-FFF2-40B4-BE49-F238E27FC236}">
                <a16:creationId xmlns:a16="http://schemas.microsoft.com/office/drawing/2014/main" id="{05E7F134-A006-2A32-9805-9D323399E269}"/>
              </a:ext>
            </a:extLst>
          </p:cNvPr>
          <p:cNvPicPr>
            <a:picLocks noChangeAspect="1"/>
          </p:cNvPicPr>
          <p:nvPr/>
        </p:nvPicPr>
        <p:blipFill>
          <a:blip r:embed="rId3"/>
          <a:stretch>
            <a:fillRect/>
          </a:stretch>
        </p:blipFill>
        <p:spPr>
          <a:xfrm>
            <a:off x="2208426" y="3589314"/>
            <a:ext cx="5829300" cy="3246980"/>
          </a:xfrm>
          <a:prstGeom prst="rect">
            <a:avLst/>
          </a:prstGeom>
        </p:spPr>
      </p:pic>
      <p:sp>
        <p:nvSpPr>
          <p:cNvPr id="11" name="TextBox 10">
            <a:extLst>
              <a:ext uri="{FF2B5EF4-FFF2-40B4-BE49-F238E27FC236}">
                <a16:creationId xmlns:a16="http://schemas.microsoft.com/office/drawing/2014/main" id="{A66D252B-A3C8-147D-9ADF-72950BBF4DCE}"/>
              </a:ext>
            </a:extLst>
          </p:cNvPr>
          <p:cNvSpPr txBox="1"/>
          <p:nvPr/>
        </p:nvSpPr>
        <p:spPr>
          <a:xfrm>
            <a:off x="820663" y="4128206"/>
            <a:ext cx="479780" cy="2215991"/>
          </a:xfrm>
          <a:prstGeom prst="rect">
            <a:avLst/>
          </a:prstGeom>
          <a:noFill/>
        </p:spPr>
        <p:txBody>
          <a:bodyPr wrap="square" rtlCol="0">
            <a:spAutoFit/>
          </a:bodyPr>
          <a:lstStyle/>
          <a:p>
            <a:pPr algn="l"/>
            <a:r>
              <a:rPr lang="en-US" sz="2000" b="1" dirty="0">
                <a:solidFill>
                  <a:schemeClr val="bg1"/>
                </a:solidFill>
                <a:latin typeface="Algerian" pitchFamily="82" charset="0"/>
              </a:rPr>
              <a:t>O</a:t>
            </a:r>
          </a:p>
          <a:p>
            <a:pPr algn="l"/>
            <a:r>
              <a:rPr lang="en-US" sz="2000" b="1" dirty="0">
                <a:solidFill>
                  <a:schemeClr val="bg1"/>
                </a:solidFill>
                <a:latin typeface="Algerian" pitchFamily="82" charset="0"/>
              </a:rPr>
              <a:t>u</a:t>
            </a:r>
          </a:p>
          <a:p>
            <a:pPr algn="l"/>
            <a:r>
              <a:rPr lang="en-US" sz="2000" b="1" dirty="0">
                <a:solidFill>
                  <a:schemeClr val="bg1"/>
                </a:solidFill>
                <a:latin typeface="Algerian" pitchFamily="82" charset="0"/>
              </a:rPr>
              <a:t>T</a:t>
            </a:r>
          </a:p>
          <a:p>
            <a:pPr algn="l"/>
            <a:r>
              <a:rPr lang="en-US" sz="2000" b="1" dirty="0">
                <a:solidFill>
                  <a:schemeClr val="bg1"/>
                </a:solidFill>
                <a:latin typeface="Algerian" pitchFamily="82" charset="0"/>
              </a:rPr>
              <a:t>P</a:t>
            </a:r>
          </a:p>
          <a:p>
            <a:pPr algn="l"/>
            <a:r>
              <a:rPr lang="en-US" sz="2000" b="1" dirty="0">
                <a:solidFill>
                  <a:schemeClr val="bg1"/>
                </a:solidFill>
                <a:latin typeface="Algerian" pitchFamily="82" charset="0"/>
              </a:rPr>
              <a:t>U</a:t>
            </a:r>
          </a:p>
          <a:p>
            <a:pPr algn="l"/>
            <a:r>
              <a:rPr lang="en-US" sz="2000" b="1" dirty="0">
                <a:solidFill>
                  <a:schemeClr val="bg1"/>
                </a:solidFill>
                <a:latin typeface="Algerian" pitchFamily="82" charset="0"/>
              </a:rPr>
              <a:t>T</a:t>
            </a:r>
          </a:p>
          <a:p>
            <a:pPr algn="l"/>
            <a:endParaRPr lang="en-US" dirty="0"/>
          </a:p>
        </p:txBody>
      </p:sp>
      <p:sp>
        <p:nvSpPr>
          <p:cNvPr id="12" name="TextBox 11">
            <a:extLst>
              <a:ext uri="{FF2B5EF4-FFF2-40B4-BE49-F238E27FC236}">
                <a16:creationId xmlns:a16="http://schemas.microsoft.com/office/drawing/2014/main" id="{04B47AD7-CE3E-E8D3-D114-DD3B88935823}"/>
              </a:ext>
            </a:extLst>
          </p:cNvPr>
          <p:cNvSpPr txBox="1"/>
          <p:nvPr/>
        </p:nvSpPr>
        <p:spPr>
          <a:xfrm flipH="1">
            <a:off x="1094881" y="3889365"/>
            <a:ext cx="691690" cy="2862322"/>
          </a:xfrm>
          <a:prstGeom prst="rect">
            <a:avLst/>
          </a:prstGeom>
          <a:noFill/>
        </p:spPr>
        <p:txBody>
          <a:bodyPr wrap="square" rtlCol="0">
            <a:spAutoFit/>
          </a:bodyPr>
          <a:lstStyle/>
          <a:p>
            <a:pPr algn="l"/>
            <a:r>
              <a:rPr lang="en-US" sz="2000" b="1" dirty="0">
                <a:solidFill>
                  <a:schemeClr val="bg1"/>
                </a:solidFill>
                <a:latin typeface="Algerian" pitchFamily="82" charset="0"/>
              </a:rPr>
              <a:t>L</a:t>
            </a:r>
          </a:p>
          <a:p>
            <a:pPr algn="l"/>
            <a:r>
              <a:rPr lang="en-US" sz="2000" b="1" dirty="0">
                <a:solidFill>
                  <a:schemeClr val="bg1"/>
                </a:solidFill>
                <a:latin typeface="Algerian" pitchFamily="82" charset="0"/>
              </a:rPr>
              <a:t>I</a:t>
            </a:r>
          </a:p>
          <a:p>
            <a:pPr algn="l"/>
            <a:r>
              <a:rPr lang="en-US" sz="2000" b="1" dirty="0">
                <a:solidFill>
                  <a:schemeClr val="bg1"/>
                </a:solidFill>
                <a:latin typeface="Algerian" pitchFamily="82" charset="0"/>
              </a:rPr>
              <a:t>K</a:t>
            </a:r>
          </a:p>
          <a:p>
            <a:pPr algn="l"/>
            <a:r>
              <a:rPr lang="en-US" sz="2000" b="1" dirty="0">
                <a:solidFill>
                  <a:schemeClr val="bg1"/>
                </a:solidFill>
                <a:latin typeface="Algerian" pitchFamily="82" charset="0"/>
              </a:rPr>
              <a:t>E</a:t>
            </a:r>
          </a:p>
          <a:p>
            <a:pPr algn="l"/>
            <a:endParaRPr lang="en-US" sz="2000" b="1" dirty="0">
              <a:solidFill>
                <a:schemeClr val="bg1"/>
              </a:solidFill>
              <a:latin typeface="Algerian" pitchFamily="82" charset="0"/>
            </a:endParaRPr>
          </a:p>
          <a:p>
            <a:pPr algn="l"/>
            <a:r>
              <a:rPr lang="en-US" sz="2000" b="1" dirty="0">
                <a:solidFill>
                  <a:schemeClr val="bg1"/>
                </a:solidFill>
                <a:latin typeface="Algerian" pitchFamily="82" charset="0"/>
              </a:rPr>
              <a:t>T</a:t>
            </a:r>
          </a:p>
          <a:p>
            <a:pPr algn="l"/>
            <a:r>
              <a:rPr lang="en-US" sz="2000" b="1" dirty="0">
                <a:solidFill>
                  <a:schemeClr val="bg1"/>
                </a:solidFill>
                <a:latin typeface="Algerian" pitchFamily="82" charset="0"/>
              </a:rPr>
              <a:t>H</a:t>
            </a:r>
          </a:p>
          <a:p>
            <a:pPr algn="l"/>
            <a:r>
              <a:rPr lang="en-US" sz="2000" b="1" dirty="0">
                <a:solidFill>
                  <a:schemeClr val="bg1"/>
                </a:solidFill>
                <a:latin typeface="Algerian" pitchFamily="82" charset="0"/>
              </a:rPr>
              <a:t>I</a:t>
            </a:r>
          </a:p>
          <a:p>
            <a:pPr algn="l"/>
            <a:r>
              <a:rPr lang="en-US" sz="2000" b="1" dirty="0">
                <a:solidFill>
                  <a:schemeClr val="bg1"/>
                </a:solidFill>
                <a:latin typeface="Algerian" pitchFamily="82" charset="0"/>
              </a:rPr>
              <a:t>S</a:t>
            </a:r>
          </a:p>
        </p:txBody>
      </p:sp>
      <p:pic>
        <p:nvPicPr>
          <p:cNvPr id="13" name="Picture 12">
            <a:extLst>
              <a:ext uri="{FF2B5EF4-FFF2-40B4-BE49-F238E27FC236}">
                <a16:creationId xmlns:a16="http://schemas.microsoft.com/office/drawing/2014/main" id="{058D3583-2F23-42D3-897B-9DD08010E92F}"/>
              </a:ext>
            </a:extLst>
          </p:cNvPr>
          <p:cNvPicPr>
            <a:picLocks noChangeAspect="1"/>
          </p:cNvPicPr>
          <p:nvPr/>
        </p:nvPicPr>
        <p:blipFill>
          <a:blip r:embed="rId4"/>
          <a:stretch>
            <a:fillRect/>
          </a:stretch>
        </p:blipFill>
        <p:spPr>
          <a:xfrm>
            <a:off x="199957" y="887480"/>
            <a:ext cx="7609042" cy="2666711"/>
          </a:xfrm>
          <a:prstGeom prst="rect">
            <a:avLst/>
          </a:prstGeom>
        </p:spPr>
      </p:pic>
    </p:spTree>
    <p:extLst>
      <p:ext uri="{BB962C8B-B14F-4D97-AF65-F5344CB8AC3E}">
        <p14:creationId xmlns:p14="http://schemas.microsoft.com/office/powerpoint/2010/main" val="235911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CE8E3C-66B6-C0D6-0C84-3A2CB7504865}"/>
              </a:ext>
            </a:extLst>
          </p:cNvPr>
          <p:cNvSpPr txBox="1"/>
          <p:nvPr/>
        </p:nvSpPr>
        <p:spPr>
          <a:xfrm>
            <a:off x="680784" y="1226485"/>
            <a:ext cx="11770391" cy="2554545"/>
          </a:xfrm>
          <a:prstGeom prst="rect">
            <a:avLst/>
          </a:prstGeom>
          <a:noFill/>
        </p:spPr>
        <p:txBody>
          <a:bodyPr wrap="square" rtlCol="0">
            <a:spAutoFit/>
          </a:bodyPr>
          <a:lstStyle/>
          <a:p>
            <a:pPr marL="285750" indent="-285750" algn="l">
              <a:buFont typeface="Arial" panose="020B0604020202020204" pitchFamily="34" charset="0"/>
              <a:buChar char="•"/>
            </a:pPr>
            <a:r>
              <a:rPr lang="en-US" sz="2000" b="1" dirty="0">
                <a:solidFill>
                  <a:schemeClr val="bg1"/>
                </a:solidFill>
                <a:latin typeface="Aharoni" panose="02000000000000000000" pitchFamily="2" charset="0"/>
                <a:ea typeface="Aharoni" panose="02000000000000000000" pitchFamily="2" charset="0"/>
              </a:rPr>
              <a:t>The code starts by importing the libraries </a:t>
            </a:r>
            <a:r>
              <a:rPr lang="en-US" sz="2000" b="1" dirty="0" err="1">
                <a:solidFill>
                  <a:schemeClr val="bg1"/>
                </a:solidFill>
                <a:latin typeface="Aharoni" panose="02000000000000000000" pitchFamily="2" charset="0"/>
                <a:ea typeface="Aharoni" panose="02000000000000000000" pitchFamily="2" charset="0"/>
              </a:rPr>
              <a:t>imaplib</a:t>
            </a:r>
            <a:r>
              <a:rPr lang="en-US" sz="2000" b="1" dirty="0">
                <a:solidFill>
                  <a:schemeClr val="bg1"/>
                </a:solidFill>
                <a:latin typeface="Aharoni" panose="02000000000000000000" pitchFamily="2" charset="0"/>
                <a:ea typeface="Aharoni" panose="02000000000000000000" pitchFamily="2" charset="0"/>
              </a:rPr>
              <a:t> and email.
Next, the user’s email address and password are set.
The IMAP URL for Gmail is also imported.
The </a:t>
            </a:r>
            <a:r>
              <a:rPr lang="en-US" sz="2000" b="1" dirty="0" err="1">
                <a:solidFill>
                  <a:schemeClr val="bg1"/>
                </a:solidFill>
                <a:latin typeface="Aharoni" panose="02000000000000000000" pitchFamily="2" charset="0"/>
                <a:ea typeface="Aharoni" panose="02000000000000000000" pitchFamily="2" charset="0"/>
              </a:rPr>
              <a:t>get_body</a:t>
            </a:r>
            <a:r>
              <a:rPr lang="en-US" sz="2000" b="1" dirty="0">
                <a:solidFill>
                  <a:schemeClr val="bg1"/>
                </a:solidFill>
                <a:latin typeface="Aharoni" panose="02000000000000000000" pitchFamily="2" charset="0"/>
                <a:ea typeface="Aharoni" panose="02000000000000000000" pitchFamily="2" charset="0"/>
              </a:rPr>
              <a:t>() function is used to get the body of an email message.
If a message is multipart, then the </a:t>
            </a:r>
            <a:r>
              <a:rPr lang="en-US" sz="2000" b="1" dirty="0" err="1">
                <a:solidFill>
                  <a:schemeClr val="bg1"/>
                </a:solidFill>
                <a:latin typeface="Aharoni" panose="02000000000000000000" pitchFamily="2" charset="0"/>
                <a:ea typeface="Aharoni" panose="02000000000000000000" pitchFamily="2" charset="0"/>
              </a:rPr>
              <a:t>get_body</a:t>
            </a:r>
            <a:r>
              <a:rPr lang="en-US" sz="2000" b="1" dirty="0">
                <a:solidFill>
                  <a:schemeClr val="bg1"/>
                </a:solidFill>
                <a:latin typeface="Aharoni" panose="02000000000000000000" pitchFamily="2" charset="0"/>
                <a:ea typeface="Aharoni" panose="02000000000000000000" pitchFamily="2" charset="0"/>
              </a:rPr>
              <a:t>() function will return the body of the first part of the message.
If a message is not multipart, then </a:t>
            </a:r>
            <a:r>
              <a:rPr lang="en-US" sz="2000" b="1" dirty="0" err="1">
                <a:solidFill>
                  <a:schemeClr val="bg1"/>
                </a:solidFill>
                <a:latin typeface="Aharoni" panose="02000000000000000000" pitchFamily="2" charset="0"/>
                <a:ea typeface="Aharoni" panose="02000000000000000000" pitchFamily="2" charset="0"/>
              </a:rPr>
              <a:t>get_body</a:t>
            </a:r>
            <a:r>
              <a:rPr lang="en-US" sz="2000" b="1" dirty="0">
                <a:solidFill>
                  <a:schemeClr val="bg1"/>
                </a:solidFill>
                <a:latin typeface="Aharoni" panose="02000000000000000000" pitchFamily="2" charset="0"/>
                <a:ea typeface="Aharoni" panose="02000000000000000000" pitchFamily="2" charset="0"/>
              </a:rPr>
              <a:t>() will return the entire message as a string.
The search() function is used to find a key value pair in an email message.</a:t>
            </a:r>
          </a:p>
        </p:txBody>
      </p:sp>
      <p:sp>
        <p:nvSpPr>
          <p:cNvPr id="5" name="TextBox 4">
            <a:extLst>
              <a:ext uri="{FF2B5EF4-FFF2-40B4-BE49-F238E27FC236}">
                <a16:creationId xmlns:a16="http://schemas.microsoft.com/office/drawing/2014/main" id="{CDC5C53D-2CFE-47CE-FC48-0287E7B58062}"/>
              </a:ext>
            </a:extLst>
          </p:cNvPr>
          <p:cNvSpPr txBox="1"/>
          <p:nvPr/>
        </p:nvSpPr>
        <p:spPr>
          <a:xfrm>
            <a:off x="0" y="5033764"/>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189F1FE9-C782-B8C7-51E7-3FF3152C3757}"/>
              </a:ext>
            </a:extLst>
          </p:cNvPr>
          <p:cNvSpPr txBox="1"/>
          <p:nvPr/>
        </p:nvSpPr>
        <p:spPr>
          <a:xfrm>
            <a:off x="680784" y="3716544"/>
            <a:ext cx="11511216"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chemeClr val="bg1"/>
                </a:solidFill>
                <a:latin typeface="Aharoni" panose="02000000000000000000" pitchFamily="2" charset="0"/>
                <a:ea typeface="Aharoni" panose="02000000000000000000" pitchFamily="2" charset="0"/>
              </a:rPr>
              <a:t>The key can be any string and the value can be anything that can be converted to a Python object (in this case, it’s just a string).
The search() function returns two values: result and data.
Result is an instance of </a:t>
            </a:r>
            <a:r>
              <a:rPr lang="en-US" sz="2000" b="1" dirty="0" err="1">
                <a:solidFill>
                  <a:schemeClr val="bg1"/>
                </a:solidFill>
                <a:latin typeface="Aharoni" panose="02000000000000000000" pitchFamily="2" charset="0"/>
                <a:ea typeface="Aharoni" panose="02000000000000000000" pitchFamily="2" charset="0"/>
              </a:rPr>
              <a:t>SearchResult</a:t>
            </a:r>
            <a:r>
              <a:rPr lang="en-US" sz="2000" b="1" dirty="0">
                <a:solidFill>
                  <a:schemeClr val="bg1"/>
                </a:solidFill>
                <a:latin typeface="Aharoni" panose="02000000000000000000" pitchFamily="2" charset="0"/>
                <a:ea typeface="Aharoni" panose="02000000000000000000" pitchFamily="2" charset="0"/>
              </a:rPr>
              <a:t> class, while data is an instance of </a:t>
            </a:r>
            <a:r>
              <a:rPr lang="en-US" sz="2000" b="1" dirty="0" err="1">
                <a:solidFill>
                  <a:schemeClr val="bg1"/>
                </a:solidFill>
                <a:latin typeface="Aharoni" panose="02000000000000000000" pitchFamily="2" charset="0"/>
                <a:ea typeface="Aharoni" panose="02000000000000000000" pitchFamily="2" charset="0"/>
              </a:rPr>
              <a:t>MIMETextMessage</a:t>
            </a:r>
            <a:r>
              <a:rPr lang="en-US" sz="2000" b="1" dirty="0">
                <a:solidFill>
                  <a:schemeClr val="bg1"/>
                </a:solidFill>
                <a:latin typeface="Aharoni" panose="02000000000000000000" pitchFamily="2" charset="0"/>
                <a:ea typeface="Aharoni" panose="02000000000000000000" pitchFamily="2" charset="0"/>
              </a:rPr>
              <a:t> class (which contains all information about an email including its text content).
Finally, </a:t>
            </a:r>
            <a:r>
              <a:rPr lang="en-US" sz="2000" b="1" dirty="0" err="1">
                <a:solidFill>
                  <a:schemeClr val="bg1"/>
                </a:solidFill>
                <a:latin typeface="Aharoni" panose="02000000000000000000" pitchFamily="2" charset="0"/>
                <a:ea typeface="Aharoni" panose="02000000000000000000" pitchFamily="2" charset="0"/>
              </a:rPr>
              <a:t>get_emails</a:t>
            </a:r>
            <a:r>
              <a:rPr lang="en-US" sz="2000" b="1" dirty="0">
                <a:solidFill>
                  <a:schemeClr val="bg1"/>
                </a:solidFill>
                <a:latin typeface="Aharoni" panose="02000000000000000000" pitchFamily="2" charset="0"/>
                <a:ea typeface="Aharoni" panose="02000000000000000000" pitchFamily="2" charset="0"/>
              </a:rPr>
              <a:t>() calls </a:t>
            </a:r>
            <a:r>
              <a:rPr lang="en-US" sz="2000" b="1" dirty="0" err="1">
                <a:solidFill>
                  <a:schemeClr val="bg1"/>
                </a:solidFill>
                <a:latin typeface="Aharoni" panose="02000000000000000000" pitchFamily="2" charset="0"/>
                <a:ea typeface="Aharoni" panose="02000000000000000000" pitchFamily="2" charset="0"/>
              </a:rPr>
              <a:t>con.fetch</a:t>
            </a:r>
            <a:r>
              <a:rPr lang="en-US" sz="2000" b="1" dirty="0">
                <a:solidFill>
                  <a:schemeClr val="bg1"/>
                </a:solidFill>
                <a:latin typeface="Aharoni" panose="02000000000000000000" pitchFamily="2" charset="0"/>
                <a:ea typeface="Aharoni" panose="02000000000000000000" pitchFamily="2" charset="0"/>
              </a:rPr>
              <a:t>().
This method takes three arguments: </a:t>
            </a:r>
            <a:r>
              <a:rPr lang="en-US" sz="2000" b="1" dirty="0" err="1">
                <a:solidFill>
                  <a:schemeClr val="bg1"/>
                </a:solidFill>
                <a:latin typeface="Aharoni" panose="02000000000000000000" pitchFamily="2" charset="0"/>
                <a:ea typeface="Aharoni" panose="02000000000000000000" pitchFamily="2" charset="0"/>
              </a:rPr>
              <a:t>num</a:t>
            </a:r>
            <a:r>
              <a:rPr lang="en-US" sz="2000" b="1" dirty="0">
                <a:solidFill>
                  <a:schemeClr val="bg1"/>
                </a:solidFill>
                <a:latin typeface="Aharoni" panose="02000000000000000000" pitchFamily="2" charset="0"/>
                <a:ea typeface="Aharoni" panose="02000000000000000000" pitchFamily="2" charset="0"/>
              </a:rPr>
              <a:t> (the number representing where in the mailbox we want to start fetching emails), type (the type of mailbox we want to access;</a:t>
            </a:r>
          </a:p>
        </p:txBody>
      </p:sp>
      <p:sp>
        <p:nvSpPr>
          <p:cNvPr id="7" name="TextBox 6">
            <a:extLst>
              <a:ext uri="{FF2B5EF4-FFF2-40B4-BE49-F238E27FC236}">
                <a16:creationId xmlns:a16="http://schemas.microsoft.com/office/drawing/2014/main" id="{16B74089-7BD1-1A87-436E-70F715C47936}"/>
              </a:ext>
            </a:extLst>
          </p:cNvPr>
          <p:cNvSpPr txBox="1"/>
          <p:nvPr/>
        </p:nvSpPr>
        <p:spPr>
          <a:xfrm>
            <a:off x="304800" y="244710"/>
            <a:ext cx="7624300" cy="646331"/>
          </a:xfrm>
          <a:prstGeom prst="rect">
            <a:avLst/>
          </a:prstGeom>
          <a:noFill/>
        </p:spPr>
        <p:txBody>
          <a:bodyPr wrap="square" rtlCol="0">
            <a:spAutoFit/>
          </a:bodyPr>
          <a:lstStyle/>
          <a:p>
            <a:pPr algn="l"/>
            <a:r>
              <a:rPr lang="en-US" sz="3600" b="1" dirty="0">
                <a:solidFill>
                  <a:srgbClr val="C00000"/>
                </a:solidFill>
                <a:latin typeface="Algerian" pitchFamily="82" charset="0"/>
              </a:rPr>
              <a:t>CODING EXPLANATION</a:t>
            </a:r>
            <a:r>
              <a:rPr lang="en-US" sz="3600" b="1" i="1" dirty="0">
                <a:solidFill>
                  <a:srgbClr val="C00000"/>
                </a:solidFill>
                <a:latin typeface="Algerian" pitchFamily="82" charset="0"/>
              </a:rPr>
              <a:t> :</a:t>
            </a:r>
          </a:p>
        </p:txBody>
      </p:sp>
    </p:spTree>
    <p:extLst>
      <p:ext uri="{BB962C8B-B14F-4D97-AF65-F5344CB8AC3E}">
        <p14:creationId xmlns:p14="http://schemas.microsoft.com/office/powerpoint/2010/main" val="3705086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96</TotalTime>
  <Words>893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Aharoni</vt:lpstr>
      <vt:lpstr>Algerian</vt:lpstr>
      <vt:lpstr>Amasis MT Pro Black</vt:lpstr>
      <vt:lpstr>Arial</vt:lpstr>
      <vt:lpstr>Arial Black</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luffy d</cp:lastModifiedBy>
  <cp:revision>15</cp:revision>
  <dcterms:created xsi:type="dcterms:W3CDTF">2023-12-29T03:19:57Z</dcterms:created>
  <dcterms:modified xsi:type="dcterms:W3CDTF">2023-12-29T12:32:46Z</dcterms:modified>
</cp:coreProperties>
</file>