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DM Sans Bold" charset="1" panose="00000000000000000000"/>
      <p:regular r:id="rId17"/>
    </p:embeddedFont>
    <p:embeddedFont>
      <p:font typeface="DM Sans" charset="1" panose="00000000000000000000"/>
      <p:regular r:id="rId18"/>
    </p:embeddedFont>
    <p:embeddedFont>
      <p:font typeface="Poppins Bold" charset="1" panose="00000800000000000000"/>
      <p:regular r:id="rId19"/>
    </p:embeddedFont>
    <p:embeddedFont>
      <p:font typeface="Poppins" charset="1" panose="00000500000000000000"/>
      <p:regular r:id="rId20"/>
    </p:embeddedFont>
    <p:embeddedFont>
      <p:font typeface="Poppins Semi-Bold" charset="1" panose="00000700000000000000"/>
      <p:regular r:id="rId21"/>
    </p:embeddedFont>
    <p:embeddedFont>
      <p:font typeface="Poppins Italics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22747" y="6251232"/>
            <a:ext cx="5636553" cy="300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61"/>
              </a:lnSpc>
            </a:pPr>
            <a:r>
              <a:rPr lang="en-US" sz="2472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by: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Satyam Yadav               22BAC10008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Ashutosh Kushwaha     22BAC10022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Shiv Pratap Singh          22BAC10029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Vivek .K. Vishwakarma   22BAC10036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Jay Hepat                       22BAC10040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Karan Gandha                22BEC10002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35174" y="1507304"/>
            <a:ext cx="11913565" cy="340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7"/>
              </a:lnSpc>
            </a:pPr>
            <a:r>
              <a:rPr lang="en-US" sz="8063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  (VQ-VAE) for defect detection in product images.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535387" y="0"/>
            <a:ext cx="489605" cy="10287000"/>
            <a:chOff x="0" y="0"/>
            <a:chExt cx="12894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94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8949">
                  <a:moveTo>
                    <a:pt x="0" y="0"/>
                  </a:moveTo>
                  <a:lnTo>
                    <a:pt x="128949" y="0"/>
                  </a:lnTo>
                  <a:lnTo>
                    <a:pt x="12894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28949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4992" y="7961501"/>
            <a:ext cx="7279996" cy="2325499"/>
            <a:chOff x="0" y="0"/>
            <a:chExt cx="1917365" cy="6124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7365" cy="612477"/>
            </a:xfrm>
            <a:custGeom>
              <a:avLst/>
              <a:gdLst/>
              <a:ahLst/>
              <a:cxnLst/>
              <a:rect r="r" b="b" t="t" l="l"/>
              <a:pathLst>
                <a:path h="612477" w="1917365">
                  <a:moveTo>
                    <a:pt x="0" y="0"/>
                  </a:moveTo>
                  <a:lnTo>
                    <a:pt x="1917365" y="0"/>
                  </a:lnTo>
                  <a:lnTo>
                    <a:pt x="1917365" y="612477"/>
                  </a:lnTo>
                  <a:lnTo>
                    <a:pt x="0" y="6124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17365" cy="6124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893564" y="3007004"/>
            <a:ext cx="7279996" cy="7279996"/>
          </a:xfrm>
          <a:custGeom>
            <a:avLst/>
            <a:gdLst/>
            <a:ahLst/>
            <a:cxnLst/>
            <a:rect r="r" b="b" t="t" l="l"/>
            <a:pathLst>
              <a:path h="7279996" w="7279996">
                <a:moveTo>
                  <a:pt x="0" y="0"/>
                </a:moveTo>
                <a:lnTo>
                  <a:pt x="7279996" y="0"/>
                </a:lnTo>
                <a:lnTo>
                  <a:pt x="7279996" y="7279996"/>
                </a:lnTo>
                <a:lnTo>
                  <a:pt x="0" y="7279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23925"/>
            <a:ext cx="8581500" cy="1281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7"/>
              </a:lnSpc>
            </a:pPr>
            <a:r>
              <a:rPr lang="en-US" sz="775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6024992" y="8857644"/>
            <a:ext cx="7279996" cy="533213"/>
            <a:chOff x="0" y="0"/>
            <a:chExt cx="1917365" cy="1404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17365" cy="140435"/>
            </a:xfrm>
            <a:custGeom>
              <a:avLst/>
              <a:gdLst/>
              <a:ahLst/>
              <a:cxnLst/>
              <a:rect r="r" b="b" t="t" l="l"/>
              <a:pathLst>
                <a:path h="140435" w="1917365">
                  <a:moveTo>
                    <a:pt x="0" y="0"/>
                  </a:moveTo>
                  <a:lnTo>
                    <a:pt x="1917365" y="0"/>
                  </a:lnTo>
                  <a:lnTo>
                    <a:pt x="1917365" y="140435"/>
                  </a:lnTo>
                  <a:lnTo>
                    <a:pt x="0" y="140435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1917365" cy="1404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2727504"/>
            <a:ext cx="13619302" cy="181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3986" indent="-296993" lvl="1">
              <a:lnSpc>
                <a:spcPts val="3576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pipeline is unsupervised, robust, and adaptable to different product types.</a:t>
            </a:r>
          </a:p>
          <a:p>
            <a:pPr algn="just" marL="593986" indent="-296993" lvl="1">
              <a:lnSpc>
                <a:spcPts val="3576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 significantly reduce manual inspection and improve quality control efficiency in industries.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572587"/>
            <a:ext cx="13711082" cy="226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3986" indent="-296993" lvl="1">
              <a:lnSpc>
                <a:spcPts val="3576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Future Improvements: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-Integrate VQ-VAE-2 for hierarchical latent representations and better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reconstructions.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</a:t>
            </a: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Apply attention mechanisms to focus on important features.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</a:t>
            </a: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Explore GAN-based models to generate more realistic reconstructions.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962667"/>
            <a:ext cx="13711082" cy="136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3986" indent="-296993" lvl="1">
              <a:lnSpc>
                <a:spcPts val="3576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Deployment Ideas: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-Optimize model size for deployment on edge devices.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</a:t>
            </a: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the system in automated visual inspection pipelines in factories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22863" y="4303612"/>
            <a:ext cx="7042275" cy="1517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98"/>
              </a:lnSpc>
            </a:pPr>
            <a:r>
              <a:rPr lang="en-US" sz="892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05949" y="-387067"/>
            <a:ext cx="7371520" cy="10287000"/>
            <a:chOff x="0" y="0"/>
            <a:chExt cx="194147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147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41470">
                  <a:moveTo>
                    <a:pt x="0" y="0"/>
                  </a:moveTo>
                  <a:lnTo>
                    <a:pt x="1941470" y="0"/>
                  </a:lnTo>
                  <a:lnTo>
                    <a:pt x="19414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41470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5329893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605949" y="5277485"/>
            <a:ext cx="7443655" cy="5431154"/>
            <a:chOff x="0" y="0"/>
            <a:chExt cx="1960469" cy="1430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0469" cy="1430427"/>
            </a:xfrm>
            <a:custGeom>
              <a:avLst/>
              <a:gdLst/>
              <a:ahLst/>
              <a:cxnLst/>
              <a:rect r="r" b="b" t="t" l="l"/>
              <a:pathLst>
                <a:path h="1430427" w="1960469">
                  <a:moveTo>
                    <a:pt x="0" y="0"/>
                  </a:moveTo>
                  <a:lnTo>
                    <a:pt x="1960469" y="0"/>
                  </a:lnTo>
                  <a:lnTo>
                    <a:pt x="1960469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960469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62526" y="633284"/>
            <a:ext cx="11896462" cy="219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1"/>
              </a:lnSpc>
            </a:pPr>
            <a:r>
              <a:rPr lang="en-US" sz="677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Introduction: Defect Detection with VQ-VAE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2526" y="3175434"/>
            <a:ext cx="13587090" cy="525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2"/>
              </a:lnSpc>
            </a:pPr>
          </a:p>
          <a:p>
            <a:pPr algn="l" marL="634825" indent="-317413" lvl="1">
              <a:lnSpc>
                <a:spcPts val="3822"/>
              </a:lnSpc>
              <a:buFont typeface="Arial"/>
              <a:buChar char="•"/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Problem: </a:t>
            </a:r>
          </a:p>
          <a:p>
            <a:pPr algn="l">
              <a:lnSpc>
                <a:spcPts val="3822"/>
              </a:lnSpc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 Manual visual inspection is slow, inconsistent, and labor-intensive.</a:t>
            </a:r>
          </a:p>
          <a:p>
            <a:pPr algn="l">
              <a:lnSpc>
                <a:spcPts val="3822"/>
              </a:lnSpc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 </a:t>
            </a: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Prone to human error and fatigue, especially in high-volume</a:t>
            </a:r>
          </a:p>
          <a:p>
            <a:pPr algn="l">
              <a:lnSpc>
                <a:spcPts val="3822"/>
              </a:lnSpc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manufacturing</a:t>
            </a:r>
          </a:p>
          <a:p>
            <a:pPr algn="l">
              <a:lnSpc>
                <a:spcPts val="3822"/>
              </a:lnSpc>
            </a:pPr>
          </a:p>
          <a:p>
            <a:pPr algn="just" marL="634825" indent="-317413" lvl="1">
              <a:lnSpc>
                <a:spcPts val="3822"/>
              </a:lnSpc>
              <a:buFont typeface="Arial"/>
              <a:buChar char="•"/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 propose using VQ-VAE (Vector Quantized Variational Autoencoder), which learns to reconstruct normal, defect-free images in an unsupervised manner. During testing, anomalies are detected by identifying areas with high reconstruction errors, indicating deviations from learned normal patterns.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05949" y="-387067"/>
            <a:ext cx="7371520" cy="10287000"/>
            <a:chOff x="0" y="0"/>
            <a:chExt cx="194147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147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41470">
                  <a:moveTo>
                    <a:pt x="0" y="0"/>
                  </a:moveTo>
                  <a:lnTo>
                    <a:pt x="1941470" y="0"/>
                  </a:lnTo>
                  <a:lnTo>
                    <a:pt x="19414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41470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5329893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605949" y="5277485"/>
            <a:ext cx="7443655" cy="5431154"/>
            <a:chOff x="0" y="0"/>
            <a:chExt cx="1960469" cy="1430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0469" cy="1430427"/>
            </a:xfrm>
            <a:custGeom>
              <a:avLst/>
              <a:gdLst/>
              <a:ahLst/>
              <a:cxnLst/>
              <a:rect r="r" b="b" t="t" l="l"/>
              <a:pathLst>
                <a:path h="1430427" w="1960469">
                  <a:moveTo>
                    <a:pt x="0" y="0"/>
                  </a:moveTo>
                  <a:lnTo>
                    <a:pt x="1960469" y="0"/>
                  </a:lnTo>
                  <a:lnTo>
                    <a:pt x="1960469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960469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512666" y="1534097"/>
            <a:ext cx="9625076" cy="7218807"/>
          </a:xfrm>
          <a:custGeom>
            <a:avLst/>
            <a:gdLst/>
            <a:ahLst/>
            <a:cxnLst/>
            <a:rect r="r" b="b" t="t" l="l"/>
            <a:pathLst>
              <a:path h="7218807" w="9625076">
                <a:moveTo>
                  <a:pt x="0" y="0"/>
                </a:moveTo>
                <a:lnTo>
                  <a:pt x="9625076" y="0"/>
                </a:lnTo>
                <a:lnTo>
                  <a:pt x="9625076" y="7218806"/>
                </a:lnTo>
                <a:lnTo>
                  <a:pt x="0" y="7218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7259300" y="-132826"/>
            <a:ext cx="979210" cy="10287000"/>
            <a:chOff x="0" y="0"/>
            <a:chExt cx="25789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8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7899">
                  <a:moveTo>
                    <a:pt x="0" y="0"/>
                  </a:moveTo>
                  <a:lnTo>
                    <a:pt x="257899" y="0"/>
                  </a:lnTo>
                  <a:lnTo>
                    <a:pt x="25789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57899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63767" y="3943774"/>
            <a:ext cx="6477211" cy="6477211"/>
          </a:xfrm>
          <a:custGeom>
            <a:avLst/>
            <a:gdLst/>
            <a:ahLst/>
            <a:cxnLst/>
            <a:rect r="r" b="b" t="t" l="l"/>
            <a:pathLst>
              <a:path h="6477211" w="6477211">
                <a:moveTo>
                  <a:pt x="0" y="0"/>
                </a:moveTo>
                <a:lnTo>
                  <a:pt x="6477211" y="0"/>
                </a:lnTo>
                <a:lnTo>
                  <a:pt x="6477211" y="6477211"/>
                </a:lnTo>
                <a:lnTo>
                  <a:pt x="0" y="6477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16754" y="933450"/>
            <a:ext cx="14265165" cy="1119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4"/>
              </a:lnSpc>
            </a:pPr>
            <a:r>
              <a:rPr lang="en-US" sz="677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set and Preprocessing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9258300"/>
            <a:ext cx="11662927" cy="1316354"/>
            <a:chOff x="0" y="0"/>
            <a:chExt cx="3071717" cy="3466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71717" cy="346694"/>
            </a:xfrm>
            <a:custGeom>
              <a:avLst/>
              <a:gdLst/>
              <a:ahLst/>
              <a:cxnLst/>
              <a:rect r="r" b="b" t="t" l="l"/>
              <a:pathLst>
                <a:path h="346694" w="3071717">
                  <a:moveTo>
                    <a:pt x="0" y="0"/>
                  </a:moveTo>
                  <a:lnTo>
                    <a:pt x="3071717" y="0"/>
                  </a:lnTo>
                  <a:lnTo>
                    <a:pt x="3071717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3071717" cy="346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62526" y="2272756"/>
            <a:ext cx="13973621" cy="643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7165" indent="-318583" lvl="1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Dataset: MVTec Anomaly Detection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-6 Product Categories: Bottle, Capsule, Grid, Metal Nut, Pill, Transistor.</a:t>
            </a:r>
          </a:p>
          <a:p>
            <a:pPr algn="just" marL="637165" indent="-318583" lvl="1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Characteristics: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-High-resolution industrial images with labeled defects &amp; ground truth 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</a:t>
            </a: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masks.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-</a:t>
            </a: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Images resized to 256 × 256 for uniform input.</a:t>
            </a:r>
          </a:p>
          <a:p>
            <a:pPr algn="just" marL="637165" indent="-318583" lvl="1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Preprocessing Steps: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-Normalized pixel values to [0, 1].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-</a:t>
            </a: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Defect masks resized using nearest-neighbor interpolation.</a:t>
            </a:r>
          </a:p>
          <a:p>
            <a:pPr algn="just" marL="637165" indent="-318583" lvl="1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Training Configuration: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-Batch Size: 16 → Allows stable gradient updates &amp; efficient GPU usage.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-</a:t>
            </a: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Epochs: 30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-Learning Rate: 0.001</a:t>
            </a:r>
          </a:p>
          <a:p>
            <a:pPr algn="just" marL="637165" indent="-318583" lvl="1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Split: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-Training: Defect-free images.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-</a:t>
            </a: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Testing: Mix of normal &amp; anomalous samples with masks.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06298" y="0"/>
            <a:ext cx="5668990" cy="10287000"/>
            <a:chOff x="0" y="0"/>
            <a:chExt cx="149306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306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93067">
                  <a:moveTo>
                    <a:pt x="0" y="0"/>
                  </a:moveTo>
                  <a:lnTo>
                    <a:pt x="1493067" y="0"/>
                  </a:lnTo>
                  <a:lnTo>
                    <a:pt x="1493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493067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186636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72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46738" y="996527"/>
            <a:ext cx="13637126" cy="98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36"/>
              </a:lnSpc>
            </a:pPr>
            <a:r>
              <a:rPr lang="en-US" sz="683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 of VQ-VAE 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46738" y="2243022"/>
            <a:ext cx="7356574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Understanding : Encoder, Quantizer, Decoder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46738" y="2843641"/>
            <a:ext cx="14367123" cy="535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9"/>
              </a:lnSpc>
            </a:pPr>
          </a:p>
          <a:p>
            <a:pPr algn="just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Core Idea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Learn a discrete latent representation of normal data.</a:t>
            </a: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</a:p>
          <a:p>
            <a:pPr algn="just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Encoder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Maps input image to a continuous latent space.</a:t>
            </a: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      -Convolutional layers, downsampling, ReLU activations.</a:t>
            </a:r>
          </a:p>
          <a:p>
            <a:pPr algn="just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Quantizer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Maps continuous latent vector to nearest codebook vector.</a:t>
            </a: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       -Euclidean distance to find the closest codebook vector.</a:t>
            </a:r>
          </a:p>
          <a:p>
            <a:pPr algn="just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Decoder: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Reconstructs the image from the quantized latent vector.</a:t>
            </a: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      -Deconvolutional layers, upsampling, sigmoid output.</a:t>
            </a:r>
          </a:p>
          <a:p>
            <a:pPr algn="just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Hyperparameters: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Codebook size, embedding dimension, learning rate.</a:t>
            </a:r>
          </a:p>
          <a:p>
            <a:pPr algn="just" marL="647698" indent="-323849" lvl="1">
              <a:lnSpc>
                <a:spcPts val="3899"/>
              </a:lnSpc>
              <a:buFont typeface="Arial"/>
              <a:buChar char="•"/>
            </a:pPr>
            <a:r>
              <a:rPr lang="en-US" b="true" sz="29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Loss Function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Reconstruction loss + commitment loss + codebook loss.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06298" y="0"/>
            <a:ext cx="5668990" cy="10287000"/>
            <a:chOff x="0" y="0"/>
            <a:chExt cx="149306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306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93067">
                  <a:moveTo>
                    <a:pt x="0" y="0"/>
                  </a:moveTo>
                  <a:lnTo>
                    <a:pt x="1493067" y="0"/>
                  </a:lnTo>
                  <a:lnTo>
                    <a:pt x="1493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493067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186636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836660" y="1455865"/>
            <a:ext cx="15775980" cy="7375271"/>
          </a:xfrm>
          <a:custGeom>
            <a:avLst/>
            <a:gdLst/>
            <a:ahLst/>
            <a:cxnLst/>
            <a:rect r="r" b="b" t="t" l="l"/>
            <a:pathLst>
              <a:path h="7375271" w="15775980">
                <a:moveTo>
                  <a:pt x="0" y="0"/>
                </a:moveTo>
                <a:lnTo>
                  <a:pt x="15775980" y="0"/>
                </a:lnTo>
                <a:lnTo>
                  <a:pt x="15775980" y="7375270"/>
                </a:lnTo>
                <a:lnTo>
                  <a:pt x="0" y="7375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6800" y="800621"/>
            <a:ext cx="13619513" cy="2355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75"/>
              </a:lnSpc>
            </a:pPr>
            <a:r>
              <a:rPr lang="en-US" sz="6625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&amp; Evaluation –  VQ-VAE Setup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898344" y="-2274695"/>
            <a:ext cx="4721913" cy="5431154"/>
            <a:chOff x="0" y="0"/>
            <a:chExt cx="1243631" cy="14304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3631" cy="1430427"/>
            </a:xfrm>
            <a:custGeom>
              <a:avLst/>
              <a:gdLst/>
              <a:ahLst/>
              <a:cxnLst/>
              <a:rect r="r" b="b" t="t" l="l"/>
              <a:pathLst>
                <a:path h="1430427" w="1243631">
                  <a:moveTo>
                    <a:pt x="0" y="0"/>
                  </a:moveTo>
                  <a:lnTo>
                    <a:pt x="1243631" y="0"/>
                  </a:lnTo>
                  <a:lnTo>
                    <a:pt x="1243631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43631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62526" y="3386447"/>
            <a:ext cx="16410888" cy="547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83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Framework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we are using PyTorch.</a:t>
            </a:r>
          </a:p>
          <a:p>
            <a:pPr algn="just" marL="647700" indent="-323850" lvl="1">
              <a:lnSpc>
                <a:spcPts val="483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Training Data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Only defect-free images per product class (unsupervised)</a:t>
            </a:r>
          </a:p>
          <a:p>
            <a:pPr algn="just" marL="647700" indent="-323850" lvl="1">
              <a:lnSpc>
                <a:spcPts val="483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Anomaly Detection: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Pixel-wise reconstruction error (MSE) used to detect defects.</a:t>
            </a:r>
          </a:p>
          <a:p>
            <a:pPr algn="just" marL="647700" indent="-323850" lvl="1">
              <a:lnSpc>
                <a:spcPts val="483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Anomaly Score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High error = more likely defect.</a:t>
            </a:r>
          </a:p>
          <a:p>
            <a:pPr algn="just" marL="647700" indent="-323850" lvl="1">
              <a:lnSpc>
                <a:spcPts val="483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Visualization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Heatmaps, predicted masks, and overlay for visual inspection.</a:t>
            </a:r>
          </a:p>
          <a:p>
            <a:pPr algn="just" marL="647700" indent="-323850" lvl="1">
              <a:lnSpc>
                <a:spcPts val="483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Note: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AUC and F1-Score not yet computed; focus is on qualitative analysis.</a:t>
            </a:r>
          </a:p>
          <a:p>
            <a:pPr algn="just">
              <a:lnSpc>
                <a:spcPts val="483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</a:t>
            </a:r>
            <a:r>
              <a:rPr lang="en-US" sz="3000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“While some implementations evaluate using metrics like AUC or F1-score, our current focus was on visual inspection and qualitative results. These metrics can be added later for a more quantitative evaluation.”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0BF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4210" y="3345351"/>
            <a:ext cx="6941649" cy="6941649"/>
          </a:xfrm>
          <a:custGeom>
            <a:avLst/>
            <a:gdLst/>
            <a:ahLst/>
            <a:cxnLst/>
            <a:rect r="r" b="b" t="t" l="l"/>
            <a:pathLst>
              <a:path h="6941649" w="6941649">
                <a:moveTo>
                  <a:pt x="0" y="0"/>
                </a:moveTo>
                <a:lnTo>
                  <a:pt x="6941649" y="0"/>
                </a:lnTo>
                <a:lnTo>
                  <a:pt x="6941649" y="6941649"/>
                </a:lnTo>
                <a:lnTo>
                  <a:pt x="0" y="6941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539095" y="0"/>
            <a:ext cx="489605" cy="10287000"/>
            <a:chOff x="0" y="0"/>
            <a:chExt cx="128949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94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8949">
                  <a:moveTo>
                    <a:pt x="0" y="0"/>
                  </a:moveTo>
                  <a:lnTo>
                    <a:pt x="128949" y="0"/>
                  </a:lnTo>
                  <a:lnTo>
                    <a:pt x="12894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8949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4579" y="652096"/>
            <a:ext cx="16424560" cy="8967770"/>
            <a:chOff x="0" y="0"/>
            <a:chExt cx="4325810" cy="23618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25810" cy="2361882"/>
            </a:xfrm>
            <a:custGeom>
              <a:avLst/>
              <a:gdLst/>
              <a:ahLst/>
              <a:cxnLst/>
              <a:rect r="r" b="b" t="t" l="l"/>
              <a:pathLst>
                <a:path h="2361882" w="4325810">
                  <a:moveTo>
                    <a:pt x="0" y="0"/>
                  </a:moveTo>
                  <a:lnTo>
                    <a:pt x="4325810" y="0"/>
                  </a:lnTo>
                  <a:lnTo>
                    <a:pt x="4325810" y="2361882"/>
                  </a:lnTo>
                  <a:lnTo>
                    <a:pt x="0" y="23618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4325810" cy="23618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43333" y="800404"/>
            <a:ext cx="13359000" cy="2195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6"/>
              </a:lnSpc>
            </a:pPr>
            <a:r>
              <a:rPr lang="en-US" sz="67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Results, Visualizations, and Interpretation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3333" y="3217708"/>
            <a:ext cx="14296894" cy="322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0051" indent="-305025" lvl="1">
              <a:lnSpc>
                <a:spcPts val="3673"/>
              </a:lnSpc>
              <a:buFont typeface="Arial"/>
              <a:buChar char="•"/>
            </a:pPr>
            <a:r>
              <a:rPr lang="en-US" b="true" sz="28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Reconstruction Error Maps: </a:t>
            </a:r>
            <a:r>
              <a:rPr lang="en-US" sz="28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compare the original image and its VQ-VAE reconstruction using Mean Squared Error (MSE). </a:t>
            </a:r>
          </a:p>
          <a:p>
            <a:pPr algn="just" marL="610051" indent="-305025" lvl="1">
              <a:lnSpc>
                <a:spcPts val="3673"/>
              </a:lnSpc>
              <a:buFont typeface="Arial"/>
              <a:buChar char="•"/>
            </a:pPr>
            <a:r>
              <a:rPr lang="en-US" b="true" sz="28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Heatmap Visualization:</a:t>
            </a:r>
            <a:r>
              <a:rPr lang="en-US" sz="28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converts the reconstruction error into a normalized heatmap using matplotlib's jet colormap.</a:t>
            </a:r>
          </a:p>
          <a:p>
            <a:pPr algn="just" marL="610051" indent="-305025" lvl="1">
              <a:lnSpc>
                <a:spcPts val="3673"/>
              </a:lnSpc>
              <a:buFont typeface="Arial"/>
              <a:buChar char="•"/>
            </a:pPr>
            <a:r>
              <a:rPr lang="en-US" b="true" sz="28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Thresholding for Defect Segmentation:</a:t>
            </a:r>
            <a:r>
              <a:rPr lang="en-US" sz="28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Apply a fixed threshold (e.g., &gt; 0.05) on the heatmap to produce binary masks, marking regions as defective. </a:t>
            </a:r>
          </a:p>
          <a:p>
            <a:pPr algn="just">
              <a:lnSpc>
                <a:spcPts val="367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43333" y="6372697"/>
            <a:ext cx="12513618" cy="189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5576" indent="-307788" lvl="1">
              <a:lnSpc>
                <a:spcPts val="3706"/>
              </a:lnSpc>
              <a:buFont typeface="Arial"/>
              <a:buChar char="•"/>
            </a:pPr>
            <a:r>
              <a:rPr lang="en-US" b="true" sz="28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Interpretation </a:t>
            </a:r>
            <a:r>
              <a:rPr lang="en-US" sz="28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just" marL="615576" indent="-307788" lvl="1">
              <a:lnSpc>
                <a:spcPts val="3706"/>
              </a:lnSpc>
              <a:buFont typeface="Arial"/>
              <a:buChar char="•"/>
            </a:pPr>
            <a:r>
              <a:rPr lang="en-US" sz="28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Compare GT Mask vs Predicted Mask (Boxes 3 vs 5): For accuracy </a:t>
            </a:r>
          </a:p>
          <a:p>
            <a:pPr algn="just" marL="615576" indent="-307788" lvl="1">
              <a:lnSpc>
                <a:spcPts val="3706"/>
              </a:lnSpc>
              <a:buFont typeface="Arial"/>
              <a:buChar char="•"/>
            </a:pPr>
            <a:r>
              <a:rPr lang="en-US" sz="28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Heatmap (Box 4): Visualizes model’s “attention” sensitive .</a:t>
            </a:r>
          </a:p>
          <a:p>
            <a:pPr algn="just" marL="615576" indent="-307788" lvl="1">
              <a:lnSpc>
                <a:spcPts val="3706"/>
              </a:lnSpc>
              <a:buFont typeface="Arial"/>
              <a:buChar char="•"/>
            </a:pPr>
            <a:r>
              <a:rPr lang="en-US" sz="28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Overlay (Box 6): Intuitive result for presentations.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680044"/>
            <a:ext cx="18288000" cy="606956"/>
            <a:chOff x="0" y="0"/>
            <a:chExt cx="4816593" cy="1598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9857"/>
            </a:xfrm>
            <a:custGeom>
              <a:avLst/>
              <a:gdLst/>
              <a:ahLst/>
              <a:cxnLst/>
              <a:rect r="r" b="b" t="t" l="l"/>
              <a:pathLst>
                <a:path h="15985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9857"/>
                  </a:lnTo>
                  <a:lnTo>
                    <a:pt x="0" y="159857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4816593" cy="159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55642" y="0"/>
            <a:ext cx="7440623" cy="9680044"/>
            <a:chOff x="0" y="0"/>
            <a:chExt cx="1959670" cy="25494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59670" cy="2549477"/>
            </a:xfrm>
            <a:custGeom>
              <a:avLst/>
              <a:gdLst/>
              <a:ahLst/>
              <a:cxnLst/>
              <a:rect r="r" b="b" t="t" l="l"/>
              <a:pathLst>
                <a:path h="2549477" w="1959670">
                  <a:moveTo>
                    <a:pt x="0" y="0"/>
                  </a:moveTo>
                  <a:lnTo>
                    <a:pt x="1959670" y="0"/>
                  </a:lnTo>
                  <a:lnTo>
                    <a:pt x="1959670" y="2549477"/>
                  </a:lnTo>
                  <a:lnTo>
                    <a:pt x="0" y="25494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959670" cy="2549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55642" y="7633558"/>
            <a:ext cx="7440623" cy="2046486"/>
            <a:chOff x="0" y="0"/>
            <a:chExt cx="1959670" cy="5389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9670" cy="538992"/>
            </a:xfrm>
            <a:custGeom>
              <a:avLst/>
              <a:gdLst/>
              <a:ahLst/>
              <a:cxnLst/>
              <a:rect r="r" b="b" t="t" l="l"/>
              <a:pathLst>
                <a:path h="538992" w="1959670">
                  <a:moveTo>
                    <a:pt x="0" y="0"/>
                  </a:moveTo>
                  <a:lnTo>
                    <a:pt x="1959670" y="0"/>
                  </a:lnTo>
                  <a:lnTo>
                    <a:pt x="1959670" y="538992"/>
                  </a:lnTo>
                  <a:lnTo>
                    <a:pt x="0" y="538992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1959670" cy="538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51266" y="3098252"/>
            <a:ext cx="13090200" cy="2096168"/>
          </a:xfrm>
          <a:custGeom>
            <a:avLst/>
            <a:gdLst/>
            <a:ahLst/>
            <a:cxnLst/>
            <a:rect r="r" b="b" t="t" l="l"/>
            <a:pathLst>
              <a:path h="2096168" w="13090200">
                <a:moveTo>
                  <a:pt x="0" y="0"/>
                </a:moveTo>
                <a:lnTo>
                  <a:pt x="13090200" y="0"/>
                </a:lnTo>
                <a:lnTo>
                  <a:pt x="13090200" y="2096168"/>
                </a:lnTo>
                <a:lnTo>
                  <a:pt x="0" y="20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10" r="0" b="-191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51266" y="5194420"/>
            <a:ext cx="13090200" cy="2176246"/>
          </a:xfrm>
          <a:custGeom>
            <a:avLst/>
            <a:gdLst/>
            <a:ahLst/>
            <a:cxnLst/>
            <a:rect r="r" b="b" t="t" l="l"/>
            <a:pathLst>
              <a:path h="2176246" w="13090200">
                <a:moveTo>
                  <a:pt x="0" y="0"/>
                </a:moveTo>
                <a:lnTo>
                  <a:pt x="13090200" y="0"/>
                </a:lnTo>
                <a:lnTo>
                  <a:pt x="13090200" y="2176246"/>
                </a:lnTo>
                <a:lnTo>
                  <a:pt x="0" y="2176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51266" y="7431036"/>
            <a:ext cx="13090200" cy="2176246"/>
          </a:xfrm>
          <a:custGeom>
            <a:avLst/>
            <a:gdLst/>
            <a:ahLst/>
            <a:cxnLst/>
            <a:rect r="r" b="b" t="t" l="l"/>
            <a:pathLst>
              <a:path h="2176246" w="13090200">
                <a:moveTo>
                  <a:pt x="0" y="0"/>
                </a:moveTo>
                <a:lnTo>
                  <a:pt x="13090200" y="0"/>
                </a:lnTo>
                <a:lnTo>
                  <a:pt x="13090200" y="2176246"/>
                </a:lnTo>
                <a:lnTo>
                  <a:pt x="0" y="2176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24490" y="348445"/>
            <a:ext cx="13716422" cy="117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11"/>
              </a:lnSpc>
            </a:pPr>
            <a:r>
              <a:rPr lang="en-US" sz="643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Sample visualizations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4529" y="4025436"/>
            <a:ext cx="1314896" cy="449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Bottle</a:t>
            </a:r>
          </a:p>
          <a:p>
            <a:pPr algn="ctr">
              <a:lnSpc>
                <a:spcPts val="2729"/>
              </a:lnSpc>
              <a:spcBef>
                <a:spcPct val="0"/>
              </a:spcBef>
            </a:pPr>
          </a:p>
          <a:p>
            <a:pPr algn="ctr">
              <a:lnSpc>
                <a:spcPts val="2729"/>
              </a:lnSpc>
              <a:spcBef>
                <a:spcPct val="0"/>
              </a:spcBef>
            </a:pPr>
          </a:p>
          <a:p>
            <a:pPr algn="ctr">
              <a:lnSpc>
                <a:spcPts val="2729"/>
              </a:lnSpc>
              <a:spcBef>
                <a:spcPct val="0"/>
              </a:spcBef>
            </a:pPr>
          </a:p>
          <a:p>
            <a:pPr algn="ctr">
              <a:lnSpc>
                <a:spcPts val="2729"/>
              </a:lnSpc>
              <a:spcBef>
                <a:spcPct val="0"/>
              </a:spcBef>
            </a:pPr>
          </a:p>
          <a:p>
            <a:pPr algn="ctr">
              <a:lnSpc>
                <a:spcPts val="2729"/>
              </a:lnSpc>
              <a:spcBef>
                <a:spcPct val="0"/>
              </a:spcBef>
            </a:p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capsule</a:t>
            </a:r>
          </a:p>
          <a:p>
            <a:pPr algn="ctr">
              <a:lnSpc>
                <a:spcPts val="2729"/>
              </a:lnSpc>
              <a:spcBef>
                <a:spcPct val="0"/>
              </a:spcBef>
            </a:pPr>
          </a:p>
          <a:p>
            <a:pPr algn="ctr">
              <a:lnSpc>
                <a:spcPts val="2729"/>
              </a:lnSpc>
              <a:spcBef>
                <a:spcPct val="0"/>
              </a:spcBef>
            </a:pPr>
          </a:p>
          <a:p>
            <a:pPr algn="ctr">
              <a:lnSpc>
                <a:spcPts val="2729"/>
              </a:lnSpc>
              <a:spcBef>
                <a:spcPct val="0"/>
              </a:spcBef>
            </a:pPr>
          </a:p>
          <a:p>
            <a:pPr algn="ctr">
              <a:lnSpc>
                <a:spcPts val="2729"/>
              </a:lnSpc>
              <a:spcBef>
                <a:spcPct val="0"/>
              </a:spcBef>
            </a:pPr>
          </a:p>
          <a:p>
            <a:pPr algn="ctr">
              <a:lnSpc>
                <a:spcPts val="2729"/>
              </a:lnSpc>
              <a:spcBef>
                <a:spcPct val="0"/>
              </a:spcBef>
            </a:p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grid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51266" y="1885410"/>
            <a:ext cx="1818110" cy="72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Original Image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87385" y="1804159"/>
            <a:ext cx="2279613" cy="1052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5"/>
              </a:lnSpc>
              <a:spcBef>
                <a:spcPct val="0"/>
              </a:spcBef>
            </a:pPr>
            <a:r>
              <a:rPr lang="en-US" b="true" sz="23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Reconst</a:t>
            </a:r>
            <a:r>
              <a:rPr lang="en-US" b="true" sz="23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ructed Image</a:t>
            </a:r>
          </a:p>
          <a:p>
            <a:pPr algn="ctr">
              <a:lnSpc>
                <a:spcPts val="305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766998" y="1944393"/>
            <a:ext cx="1818110" cy="72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2551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GT </a:t>
            </a: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Mask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585108" y="1785935"/>
            <a:ext cx="2502921" cy="107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2551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Reconstruction Error </a:t>
            </a: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Heatmap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06038" y="1885410"/>
            <a:ext cx="1818110" cy="107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Predicted Binary Mask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595276" y="1957385"/>
            <a:ext cx="1818110" cy="727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b="true" sz="25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Overlay on Original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DAGkklnLWng</dc:identifier>
  <dcterms:modified xsi:type="dcterms:W3CDTF">2011-08-01T06:04:30Z</dcterms:modified>
  <cp:revision>1</cp:revision>
  <dc:title>Artificial Intelligence</dc:title>
</cp:coreProperties>
</file>