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1" r:id="rId3"/>
    <p:sldId id="262" r:id="rId4"/>
    <p:sldId id="263" r:id="rId5"/>
    <p:sldId id="264" r:id="rId6"/>
    <p:sldId id="269" r:id="rId7"/>
    <p:sldId id="265" r:id="rId8"/>
    <p:sldId id="266" r:id="rId9"/>
    <p:sldId id="270" r:id="rId10"/>
    <p:sldId id="272" r:id="rId11"/>
    <p:sldId id="271" r:id="rId12"/>
    <p:sldId id="274" r:id="rId13"/>
    <p:sldId id="268"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10285EB-AFCD-414E-8AD7-4EE43E823E58}">
          <p14:sldIdLst>
            <p14:sldId id="256"/>
            <p14:sldId id="261"/>
            <p14:sldId id="262"/>
            <p14:sldId id="263"/>
            <p14:sldId id="264"/>
            <p14:sldId id="269"/>
            <p14:sldId id="265"/>
            <p14:sldId id="266"/>
            <p14:sldId id="270"/>
            <p14:sldId id="272"/>
            <p14:sldId id="271"/>
            <p14:sldId id="274"/>
          </p14:sldIdLst>
        </p14:section>
        <p14:section name="Untitled Section" id="{69385614-8518-43A8-B942-EE2E2BAB6F64}">
          <p14:sldIdLst>
            <p14:sldId id="268"/>
            <p14:sldId id="27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4660"/>
  </p:normalViewPr>
  <p:slideViewPr>
    <p:cSldViewPr snapToGrid="0">
      <p:cViewPr>
        <p:scale>
          <a:sx n="86" d="100"/>
          <a:sy n="86" d="100"/>
        </p:scale>
        <p:origin x="-504" y="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DEF221-21C5-42D8-B3D0-EF9C7465CFD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3993868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EF221-21C5-42D8-B3D0-EF9C7465CFD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3513888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EF221-21C5-42D8-B3D0-EF9C7465CFD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34670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EF221-21C5-42D8-B3D0-EF9C7465CFD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956095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EF221-21C5-42D8-B3D0-EF9C7465CFD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2353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EF221-21C5-42D8-B3D0-EF9C7465CFD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1347418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DEF221-21C5-42D8-B3D0-EF9C7465CFD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2814584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DEF221-21C5-42D8-B3D0-EF9C7465CFD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222051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DEF221-21C5-42D8-B3D0-EF9C7465CFD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3968028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EF221-21C5-42D8-B3D0-EF9C7465CFD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2947912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DEF221-21C5-42D8-B3D0-EF9C7465CFDE}"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84997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DEF221-21C5-42D8-B3D0-EF9C7465CFDE}"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1545153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DEF221-21C5-42D8-B3D0-EF9C7465CFDE}"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4044846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DEF221-21C5-42D8-B3D0-EF9C7465CFDE}"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462494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DEF221-21C5-42D8-B3D0-EF9C7465CFDE}"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CE859-368E-45F0-9D8A-EADE817EE228}" type="slidenum">
              <a:rPr lang="en-IN" smtClean="0"/>
              <a:t>‹#›</a:t>
            </a:fld>
            <a:endParaRPr lang="en-IN"/>
          </a:p>
        </p:txBody>
      </p:sp>
    </p:spTree>
    <p:extLst>
      <p:ext uri="{BB962C8B-B14F-4D97-AF65-F5344CB8AC3E}">
        <p14:creationId xmlns:p14="http://schemas.microsoft.com/office/powerpoint/2010/main" val="422962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CE859-368E-45F0-9D8A-EADE817EE228}" type="slidenum">
              <a:rPr lang="en-IN" smtClean="0"/>
              <a:t>‹#›</a:t>
            </a:fld>
            <a:endParaRPr lang="en-IN"/>
          </a:p>
        </p:txBody>
      </p:sp>
      <p:sp>
        <p:nvSpPr>
          <p:cNvPr id="5" name="Date Placeholder 4"/>
          <p:cNvSpPr>
            <a:spLocks noGrp="1"/>
          </p:cNvSpPr>
          <p:nvPr>
            <p:ph type="dt" sz="half" idx="10"/>
          </p:nvPr>
        </p:nvSpPr>
        <p:spPr/>
        <p:txBody>
          <a:bodyPr/>
          <a:lstStyle/>
          <a:p>
            <a:fld id="{BEDEF221-21C5-42D8-B3D0-EF9C7465CFDE}" type="datetimeFigureOut">
              <a:rPr lang="en-IN" smtClean="0"/>
              <a:t>04-04-2024</a:t>
            </a:fld>
            <a:endParaRPr lang="en-IN"/>
          </a:p>
        </p:txBody>
      </p:sp>
    </p:spTree>
    <p:extLst>
      <p:ext uri="{BB962C8B-B14F-4D97-AF65-F5344CB8AC3E}">
        <p14:creationId xmlns:p14="http://schemas.microsoft.com/office/powerpoint/2010/main" val="4091508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DEF221-21C5-42D8-B3D0-EF9C7465CFDE}" type="datetimeFigureOut">
              <a:rPr lang="en-IN" smtClean="0"/>
              <a:t>04-04-2024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1CE859-368E-45F0-9D8A-EADE817EE228}" type="slidenum">
              <a:rPr lang="en-IN" smtClean="0"/>
              <a:t>‹#›</a:t>
            </a:fld>
            <a:endParaRPr lang="en-IN"/>
          </a:p>
        </p:txBody>
      </p:sp>
    </p:spTree>
    <p:extLst>
      <p:ext uri="{BB962C8B-B14F-4D97-AF65-F5344CB8AC3E}">
        <p14:creationId xmlns:p14="http://schemas.microsoft.com/office/powerpoint/2010/main" val="39209876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hyperlink" Target="https://www.ibm.com/topics/machine-learning" TargetMode="External" /><Relationship Id="rId2" Type="http://schemas.openxmlformats.org/officeDocument/2006/relationships/hyperlink" Target="https://www.ibm.com/topics/deep-learning" TargetMode="External" /><Relationship Id="rId1" Type="http://schemas.openxmlformats.org/officeDocument/2006/relationships/slideLayout" Target="../slideLayouts/slideLayout6.xml" /><Relationship Id="rId6" Type="http://schemas.openxmlformats.org/officeDocument/2006/relationships/hyperlink" Target="https://www.geeksforgeeks.org/deep-learning-introduction-to-long-short-term-memory/" TargetMode="External" /><Relationship Id="rId5" Type="http://schemas.openxmlformats.org/officeDocument/2006/relationships/hyperlink" Target="https://colab.research.google.com/?utm_source=scs-index" TargetMode="External" /><Relationship Id="rId4" Type="http://schemas.openxmlformats.org/officeDocument/2006/relationships/hyperlink" Target="https://www.kaggle.com/" TargetMode="Externa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B8CF-8EDB-CBB2-75E5-2C4D1368270F}"/>
              </a:ext>
            </a:extLst>
          </p:cNvPr>
          <p:cNvSpPr>
            <a:spLocks noGrp="1"/>
          </p:cNvSpPr>
          <p:nvPr>
            <p:ph type="ctrTitle"/>
          </p:nvPr>
        </p:nvSpPr>
        <p:spPr>
          <a:xfrm>
            <a:off x="896645" y="1171853"/>
            <a:ext cx="8726749" cy="2576744"/>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FINANCIAL MARKET PREDICTION</a:t>
            </a:r>
            <a:br>
              <a:rPr lang="en-US" b="1"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 IN AI</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2684781-6BE3-3836-4E06-895245F190B5}"/>
              </a:ext>
            </a:extLst>
          </p:cNvPr>
          <p:cNvSpPr>
            <a:spLocks noGrp="1"/>
          </p:cNvSpPr>
          <p:nvPr>
            <p:ph type="subTitle" idx="1"/>
          </p:nvPr>
        </p:nvSpPr>
        <p:spPr>
          <a:xfrm>
            <a:off x="1507067" y="4050833"/>
            <a:ext cx="7876630" cy="1740367"/>
          </a:xfrm>
        </p:spPr>
        <p:txBody>
          <a:bodyPr>
            <a:normAutofit fontScale="92500" lnSpcReduction="20000"/>
          </a:bodyPr>
          <a:lstStyle/>
          <a:p>
            <a:r>
              <a:rPr lang="en-IN" sz="1900" b="1" dirty="0">
                <a:solidFill>
                  <a:schemeClr val="tx1"/>
                </a:solidFill>
                <a:latin typeface="Times New Roman" panose="02020603050405020304" pitchFamily="18" charset="0"/>
                <a:cs typeface="Times New Roman" panose="02020603050405020304" pitchFamily="18" charset="0"/>
              </a:rPr>
              <a:t>Created by</a:t>
            </a:r>
          </a:p>
          <a:p>
            <a:r>
              <a:rPr lang="en-IN" sz="1900" b="1"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VISHWA M</a:t>
            </a:r>
          </a:p>
          <a:p>
            <a:r>
              <a:rPr lang="en-IN" sz="1900" b="1"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REG.NO :  912321104053</a:t>
            </a:r>
          </a:p>
          <a:p>
            <a:r>
              <a:rPr lang="en-IN" sz="1900" b="1" dirty="0" err="1">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III</a:t>
            </a:r>
            <a:r>
              <a:rPr lang="en-IN" sz="1900" b="1" baseline="30000" dirty="0" err="1">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rd</a:t>
            </a:r>
            <a:r>
              <a:rPr lang="en-IN" sz="1900" b="1"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 year CSE </a:t>
            </a:r>
          </a:p>
          <a:p>
            <a:r>
              <a:rPr lang="en-IN" sz="2200" b="1"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SACS M.A.V.M.M ENGINEERING COLLEGE </a:t>
            </a:r>
          </a:p>
          <a:p>
            <a:endParaRPr lang="en-IN" sz="1900" dirty="0">
              <a:solidFill>
                <a:schemeClr val="tx1"/>
              </a:solidFill>
              <a:latin typeface="Berlin Sans FB Demi" panose="020E0802020502020306" pitchFamily="34" charset="0"/>
            </a:endParaRPr>
          </a:p>
          <a:p>
            <a:endParaRPr lang="en-IN" dirty="0">
              <a:solidFill>
                <a:schemeClr val="tx1"/>
              </a:solidFill>
              <a:latin typeface="Berlin Sans FB Demi" panose="020E0802020502020306" pitchFamily="34" charset="0"/>
            </a:endParaRPr>
          </a:p>
        </p:txBody>
      </p:sp>
    </p:spTree>
    <p:extLst>
      <p:ext uri="{BB962C8B-B14F-4D97-AF65-F5344CB8AC3E}">
        <p14:creationId xmlns:p14="http://schemas.microsoft.com/office/powerpoint/2010/main" val="3127264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023" y="1296140"/>
            <a:ext cx="7315199" cy="4651900"/>
          </a:xfrm>
          <a:prstGeom prst="rect">
            <a:avLst/>
          </a:prstGeom>
        </p:spPr>
      </p:pic>
      <p:sp>
        <p:nvSpPr>
          <p:cNvPr id="4" name="TextBox 3"/>
          <p:cNvSpPr txBox="1"/>
          <p:nvPr/>
        </p:nvSpPr>
        <p:spPr>
          <a:xfrm>
            <a:off x="3062795" y="696590"/>
            <a:ext cx="4465468"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Stock Volume Analysis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3760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8144" y="1535836"/>
            <a:ext cx="6471821" cy="4296793"/>
          </a:xfrm>
          <a:prstGeom prst="rect">
            <a:avLst/>
          </a:prstGeom>
        </p:spPr>
      </p:pic>
      <p:sp>
        <p:nvSpPr>
          <p:cNvPr id="5" name="TextBox 4"/>
          <p:cNvSpPr txBox="1"/>
          <p:nvPr/>
        </p:nvSpPr>
        <p:spPr>
          <a:xfrm>
            <a:off x="4083728" y="905522"/>
            <a:ext cx="2902998"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Correlation Analysis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6324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REFERENCE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482570" y="1926455"/>
            <a:ext cx="8211846" cy="3554819"/>
          </a:xfrm>
          <a:prstGeom prst="rect">
            <a:avLst/>
          </a:prstGeom>
          <a:noFill/>
        </p:spPr>
        <p:txBody>
          <a:bodyPr wrap="square" rtlCol="0">
            <a:spAutoFit/>
          </a:bodyPr>
          <a:lstStyle/>
          <a:p>
            <a:pPr marL="285750" indent="-285750" algn="just">
              <a:lnSpc>
                <a:spcPct val="150000"/>
              </a:lnSpc>
              <a:buClr>
                <a:schemeClr val="accent1"/>
              </a:buClr>
              <a:buFont typeface="Wingdings" panose="05000000000000000000" pitchFamily="2" charset="2"/>
              <a:buChar char="ü"/>
            </a:pPr>
            <a:r>
              <a:rPr lang="en-IN" dirty="0">
                <a:hlinkClick r:id="rId2"/>
              </a:rPr>
              <a:t>https://www.ibm.com/topics/deep-learning</a:t>
            </a:r>
            <a:endParaRPr lang="en-IN" dirty="0"/>
          </a:p>
          <a:p>
            <a:pPr marL="285750" indent="-285750" algn="just">
              <a:lnSpc>
                <a:spcPct val="150000"/>
              </a:lnSpc>
              <a:buClr>
                <a:schemeClr val="accent1"/>
              </a:buClr>
              <a:buFont typeface="Wingdings" panose="05000000000000000000" pitchFamily="2" charset="2"/>
              <a:buChar char="ü"/>
            </a:pPr>
            <a:r>
              <a:rPr lang="en-IN" dirty="0">
                <a:hlinkClick r:id="rId3"/>
              </a:rPr>
              <a:t>https://www.ibm.com/topics/machine-learning</a:t>
            </a:r>
            <a:endParaRPr lang="en-IN" dirty="0"/>
          </a:p>
          <a:p>
            <a:pPr marL="285750" indent="-285750" algn="just">
              <a:lnSpc>
                <a:spcPct val="150000"/>
              </a:lnSpc>
              <a:buClr>
                <a:schemeClr val="accent1"/>
              </a:buClr>
              <a:buFont typeface="Wingdings" panose="05000000000000000000" pitchFamily="2" charset="2"/>
              <a:buChar char="ü"/>
            </a:pPr>
            <a:r>
              <a:rPr lang="en-IN" dirty="0">
                <a:hlinkClick r:id="rId4"/>
              </a:rPr>
              <a:t>https://www.kaggle.com/</a:t>
            </a:r>
            <a:endParaRPr lang="en-IN" dirty="0"/>
          </a:p>
          <a:p>
            <a:pPr marL="285750" indent="-285750" algn="just">
              <a:lnSpc>
                <a:spcPct val="150000"/>
              </a:lnSpc>
              <a:buClr>
                <a:schemeClr val="accent1"/>
              </a:buClr>
              <a:buFont typeface="Wingdings" panose="05000000000000000000" pitchFamily="2" charset="2"/>
              <a:buChar char="ü"/>
            </a:pPr>
            <a:r>
              <a:rPr lang="en-IN" dirty="0">
                <a:hlinkClick r:id="rId5"/>
              </a:rPr>
              <a:t>https://colab.research.google.com/?utm_source=scs-index</a:t>
            </a:r>
            <a:endParaRPr lang="en-IN" dirty="0"/>
          </a:p>
          <a:p>
            <a:pPr marL="285750" indent="-285750" algn="just">
              <a:lnSpc>
                <a:spcPct val="150000"/>
              </a:lnSpc>
              <a:buClr>
                <a:schemeClr val="accent1"/>
              </a:buClr>
              <a:buFont typeface="Wingdings" panose="05000000000000000000" pitchFamily="2" charset="2"/>
              <a:buChar char="ü"/>
            </a:pPr>
            <a:r>
              <a:rPr lang="en-IN" dirty="0">
                <a:hlinkClick r:id="rId6"/>
              </a:rPr>
              <a:t>https://www.geeksforgeeks.org/deep-learning-introduction-to-long-short-term-memory/</a:t>
            </a:r>
            <a:endParaRPr lang="en-IN" dirty="0"/>
          </a:p>
          <a:p>
            <a:pPr marL="285750" indent="-285750" algn="just">
              <a:lnSpc>
                <a:spcPct val="150000"/>
              </a:lnSpc>
              <a:buFont typeface="Arial" panose="020B0604020202020204" pitchFamily="34" charset="0"/>
              <a:buChar char="•"/>
            </a:pPr>
            <a:endParaRPr lang="en-IN" dirty="0"/>
          </a:p>
          <a:p>
            <a:pPr algn="just"/>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882331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4CC7-A629-E049-E31E-D226AD1CA795}"/>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CONCLUSION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2C00CB1-424B-98C1-4CE6-C2CB3185855B}"/>
              </a:ext>
            </a:extLst>
          </p:cNvPr>
          <p:cNvSpPr txBox="1"/>
          <p:nvPr/>
        </p:nvSpPr>
        <p:spPr>
          <a:xfrm>
            <a:off x="701335" y="1669002"/>
            <a:ext cx="8735627" cy="2585323"/>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	The AI-driven financial market prediction project has successfully developed robust models to forecast market trends and asset prices. Leveraging advanced machine learning techniques, we aim to provide actionable insights for investors and traders, empowering them to make informed decisions in volatile financial markets. With a focus on accuracy and adaptability, our project contributes to enhancing risk management strategies and optimizing investment portfolios in the dynamic landscape of finance.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4111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8996" y="2601158"/>
            <a:ext cx="5297338" cy="1198485"/>
          </a:xfrm>
        </p:spPr>
        <p:txBody>
          <a:bodyPr>
            <a:normAutofit/>
          </a:bodyPr>
          <a:lstStyle/>
          <a:p>
            <a:pPr algn="ctr"/>
            <a:r>
              <a:rPr lang="en-US" sz="4400" b="1" dirty="0">
                <a:solidFill>
                  <a:schemeClr val="tx1"/>
                </a:solidFill>
                <a:latin typeface="Times New Roman" panose="02020603050405020304" pitchFamily="18" charset="0"/>
                <a:cs typeface="Times New Roman" panose="02020603050405020304" pitchFamily="18" charset="0"/>
              </a:rPr>
              <a:t>THANK YOU</a:t>
            </a:r>
            <a:endParaRPr lang="en-IN" sz="4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8020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6DB4D-85DA-7A35-C050-8D53362947CC}"/>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PROJECT OUTLINE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26EB27-8695-1FD2-0A9D-0E01923E1FC4}"/>
              </a:ext>
            </a:extLst>
          </p:cNvPr>
          <p:cNvSpPr>
            <a:spLocks noGrp="1"/>
          </p:cNvSpPr>
          <p:nvPr>
            <p:ph idx="1"/>
          </p:nvPr>
        </p:nvSpPr>
        <p:spPr>
          <a:xfrm>
            <a:off x="1560049" y="1466858"/>
            <a:ext cx="7244179" cy="5136162"/>
          </a:xfrm>
        </p:spPr>
        <p:txBody>
          <a:bodyPr>
            <a:normAutofit/>
          </a:bodyPr>
          <a:lstStyle/>
          <a:p>
            <a:pPr algn="just">
              <a:lnSpc>
                <a:spcPct val="150000"/>
              </a:lnSpc>
            </a:pPr>
            <a:r>
              <a:rPr lang="en-IN" b="1" dirty="0">
                <a:solidFill>
                  <a:schemeClr val="tx1"/>
                </a:solidFill>
                <a:latin typeface="Times New Roman" panose="02020603050405020304" pitchFamily="18" charset="0"/>
                <a:cs typeface="Times New Roman" panose="02020603050405020304" pitchFamily="18" charset="0"/>
              </a:rPr>
              <a:t>Problem statement</a:t>
            </a:r>
          </a:p>
          <a:p>
            <a:pPr algn="just">
              <a:lnSpc>
                <a:spcPct val="150000"/>
              </a:lnSpc>
            </a:pPr>
            <a:r>
              <a:rPr lang="en-IN" b="1" dirty="0">
                <a:solidFill>
                  <a:schemeClr val="tx1"/>
                </a:solidFill>
                <a:latin typeface="Times New Roman" panose="02020603050405020304" pitchFamily="18" charset="0"/>
                <a:cs typeface="Times New Roman" panose="02020603050405020304" pitchFamily="18" charset="0"/>
              </a:rPr>
              <a:t>Proposed system /solution</a:t>
            </a:r>
          </a:p>
          <a:p>
            <a:pPr algn="just">
              <a:lnSpc>
                <a:spcPct val="150000"/>
              </a:lnSpc>
            </a:pPr>
            <a:r>
              <a:rPr lang="en-IN" b="1" dirty="0">
                <a:solidFill>
                  <a:schemeClr val="tx1"/>
                </a:solidFill>
                <a:latin typeface="Times New Roman" panose="02020603050405020304" pitchFamily="18" charset="0"/>
                <a:cs typeface="Times New Roman" panose="02020603050405020304" pitchFamily="18" charset="0"/>
              </a:rPr>
              <a:t>System development approach</a:t>
            </a:r>
          </a:p>
          <a:p>
            <a:pPr algn="just">
              <a:lnSpc>
                <a:spcPct val="150000"/>
              </a:lnSpc>
            </a:pPr>
            <a:r>
              <a:rPr lang="en-IN" b="1" dirty="0">
                <a:solidFill>
                  <a:schemeClr val="tx1"/>
                </a:solidFill>
                <a:latin typeface="Times New Roman" panose="02020603050405020304" pitchFamily="18" charset="0"/>
                <a:cs typeface="Times New Roman" panose="02020603050405020304" pitchFamily="18" charset="0"/>
              </a:rPr>
              <a:t>Algorithm and deployment</a:t>
            </a:r>
          </a:p>
          <a:p>
            <a:pPr algn="just">
              <a:lnSpc>
                <a:spcPct val="150000"/>
              </a:lnSpc>
            </a:pPr>
            <a:r>
              <a:rPr lang="en-IN" b="1" dirty="0">
                <a:solidFill>
                  <a:schemeClr val="tx1"/>
                </a:solidFill>
                <a:latin typeface="Times New Roman" panose="02020603050405020304" pitchFamily="18" charset="0"/>
                <a:cs typeface="Times New Roman" panose="02020603050405020304" pitchFamily="18" charset="0"/>
              </a:rPr>
              <a:t>Result</a:t>
            </a:r>
          </a:p>
          <a:p>
            <a:pPr algn="just">
              <a:lnSpc>
                <a:spcPct val="150000"/>
              </a:lnSpc>
            </a:pPr>
            <a:r>
              <a:rPr lang="en-IN" b="1" dirty="0">
                <a:solidFill>
                  <a:schemeClr val="tx1"/>
                </a:solidFill>
                <a:latin typeface="Times New Roman" panose="02020603050405020304" pitchFamily="18" charset="0"/>
                <a:cs typeface="Times New Roman" panose="02020603050405020304" pitchFamily="18" charset="0"/>
              </a:rPr>
              <a:t>Conclusion</a:t>
            </a:r>
            <a:r>
              <a:rPr lang="en-IN" dirty="0">
                <a:solidFill>
                  <a:schemeClr val="tx1"/>
                </a:solidFill>
                <a:latin typeface="Copperplate Gothic Bold" panose="020E0705020206020404" pitchFamily="34" charset="0"/>
              </a:rPr>
              <a:t> </a:t>
            </a:r>
          </a:p>
          <a:p>
            <a:pPr algn="just">
              <a:lnSpc>
                <a:spcPct val="150000"/>
              </a:lnSpc>
            </a:pPr>
            <a:r>
              <a:rPr lang="en-US" b="1" dirty="0">
                <a:solidFill>
                  <a:schemeClr val="tx1"/>
                </a:solidFill>
                <a:latin typeface="Times New Roman" panose="02020603050405020304" pitchFamily="18" charset="0"/>
                <a:cs typeface="Times New Roman" panose="02020603050405020304" pitchFamily="18" charset="0"/>
              </a:rPr>
              <a:t>Reference</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582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7B9E36-67A2-1663-9C2D-1F9BF02C2ABF}"/>
              </a:ext>
            </a:extLst>
          </p:cNvPr>
          <p:cNvSpPr>
            <a:spLocks noGrp="1"/>
          </p:cNvSpPr>
          <p:nvPr>
            <p:ph idx="1"/>
          </p:nvPr>
        </p:nvSpPr>
        <p:spPr>
          <a:xfrm>
            <a:off x="677334" y="1890945"/>
            <a:ext cx="8596668" cy="4150418"/>
          </a:xfrm>
        </p:spPr>
        <p:txBody>
          <a:bodyPr>
            <a:norm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	This project focuses on utilizing AI techniques for predicting financial market trends. By </a:t>
            </a:r>
            <a:r>
              <a:rPr lang="en-IN" sz="2000" dirty="0" err="1">
                <a:latin typeface="Times New Roman" panose="02020603050405020304" pitchFamily="18" charset="0"/>
                <a:cs typeface="Times New Roman" panose="02020603050405020304" pitchFamily="18" charset="0"/>
              </a:rPr>
              <a:t>analyzing</a:t>
            </a:r>
            <a:r>
              <a:rPr lang="en-IN" sz="2000" dirty="0">
                <a:latin typeface="Times New Roman" panose="02020603050405020304" pitchFamily="18" charset="0"/>
                <a:cs typeface="Times New Roman" panose="02020603050405020304" pitchFamily="18" charset="0"/>
              </a:rPr>
              <a:t> vast datasets encompassing historical market </a:t>
            </a:r>
            <a:r>
              <a:rPr lang="en-IN" sz="2000" dirty="0" err="1">
                <a:latin typeface="Times New Roman" panose="02020603050405020304" pitchFamily="18" charset="0"/>
                <a:cs typeface="Times New Roman" panose="02020603050405020304" pitchFamily="18" charset="0"/>
              </a:rPr>
              <a:t>behavior</a:t>
            </a:r>
            <a:r>
              <a:rPr lang="en-IN" sz="2000" dirty="0">
                <a:latin typeface="Times New Roman" panose="02020603050405020304" pitchFamily="18" charset="0"/>
                <a:cs typeface="Times New Roman" panose="02020603050405020304" pitchFamily="18" charset="0"/>
              </a:rPr>
              <a:t>, machine learning algorithms generate predictive models to forecast future trends. The aim is to empower investors with valuable insights, aiding decision-making processes in volatile financial environments.</a:t>
            </a:r>
          </a:p>
        </p:txBody>
      </p:sp>
      <p:sp>
        <p:nvSpPr>
          <p:cNvPr id="5" name="Title 4">
            <a:extLst>
              <a:ext uri="{FF2B5EF4-FFF2-40B4-BE49-F238E27FC236}">
                <a16:creationId xmlns:a16="http://schemas.microsoft.com/office/drawing/2014/main" id="{95918652-4BE0-C383-54BC-5B815213B767}"/>
              </a:ext>
            </a:extLst>
          </p:cNvPr>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PROBLEM STATEMENT</a:t>
            </a:r>
            <a:br>
              <a:rPr lang="en-IN" dirty="0">
                <a:solidFill>
                  <a:schemeClr val="tx1"/>
                </a:solidFill>
                <a:latin typeface="Copperplate Gothic Bold" panose="020E0705020206020404" pitchFamily="34" charset="0"/>
              </a:rPr>
            </a:br>
            <a:endParaRPr lang="en-IN" dirty="0"/>
          </a:p>
        </p:txBody>
      </p:sp>
    </p:spTree>
    <p:extLst>
      <p:ext uri="{BB962C8B-B14F-4D97-AF65-F5344CB8AC3E}">
        <p14:creationId xmlns:p14="http://schemas.microsoft.com/office/powerpoint/2010/main" val="2397313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59DEA6-6AF9-5CB1-0AD6-72E04BACA316}"/>
              </a:ext>
            </a:extLst>
          </p:cNvPr>
          <p:cNvSpPr txBox="1"/>
          <p:nvPr/>
        </p:nvSpPr>
        <p:spPr>
          <a:xfrm>
            <a:off x="677334" y="1720840"/>
            <a:ext cx="9122329" cy="3416320"/>
          </a:xfrm>
          <a:prstGeom prst="rect">
            <a:avLst/>
          </a:prstGeom>
          <a:noFill/>
        </p:spPr>
        <p:txBody>
          <a:bodyPr wrap="square">
            <a:spAutoFit/>
          </a:bodyPr>
          <a:lstStyle/>
          <a:p>
            <a:pPr marL="285750" indent="-285750" algn="just">
              <a:lnSpc>
                <a:spcPct val="150000"/>
              </a:lnSpc>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my financial market prediction project, two vital techniques utilized are machine learning algorithms and deep learning.</a:t>
            </a:r>
          </a:p>
          <a:p>
            <a:pPr marL="285750" indent="-285750" algn="just">
              <a:lnSpc>
                <a:spcPct val="150000"/>
              </a:lnSpc>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Machine learning algorithms analyze historical financial data to discern patterns and relationships, facilitating tasks like stock price forecasting and risk management. </a:t>
            </a:r>
          </a:p>
          <a:p>
            <a:pPr marL="285750" indent="-285750" algn="just">
              <a:lnSpc>
                <a:spcPct val="150000"/>
              </a:lnSpc>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Deep learning, particularly with recurrent neural networks (RNNs) and long short-term memory (LSTM) networks, excels in capturing intricate temporal dependencies in financial time series, aiding in tasks such as high-frequency trading and market trend analysis.</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6C53B905-8CAA-7C5E-B071-0AEC1BF7B303}"/>
              </a:ext>
            </a:extLst>
          </p:cNvPr>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PROPOSED SYSTEM / SOLUTION </a:t>
            </a:r>
            <a:br>
              <a:rPr lang="en-IN" b="1" dirty="0">
                <a:solidFill>
                  <a:schemeClr val="tx1"/>
                </a:solidFill>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472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5A80AD-31A2-1DA7-7693-D31E36164BE8}"/>
              </a:ext>
            </a:extLst>
          </p:cNvPr>
          <p:cNvSpPr txBox="1"/>
          <p:nvPr/>
        </p:nvSpPr>
        <p:spPr>
          <a:xfrm>
            <a:off x="745724" y="1473693"/>
            <a:ext cx="8673484" cy="5524589"/>
          </a:xfrm>
          <a:prstGeom prst="rect">
            <a:avLst/>
          </a:prstGeom>
          <a:noFill/>
        </p:spPr>
        <p:txBody>
          <a:bodyPr wrap="square">
            <a:spAutoFit/>
          </a:bodyPr>
          <a:lstStyle/>
          <a:p>
            <a:r>
              <a:rPr lang="en-IN" sz="2000" b="1">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SYSTEM </a:t>
            </a:r>
            <a:r>
              <a:rPr lang="en-IN" sz="2000" b="1" dirty="0">
                <a:latin typeface="Times New Roman" panose="02020603050405020304" pitchFamily="18" charset="0"/>
                <a:cs typeface="Times New Roman" panose="02020603050405020304" pitchFamily="18" charset="0"/>
              </a:rPr>
              <a:t>REQUIREMENT</a:t>
            </a:r>
            <a:endParaRPr lang="en-US"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HARDWARE REQUIREMENT :</a:t>
            </a:r>
          </a:p>
          <a:p>
            <a:pPr marL="342900" indent="-34290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Clr>
                <a:schemeClr val="accent1"/>
              </a:buCl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Processor: </a:t>
            </a:r>
            <a:r>
              <a:rPr lang="en-US" dirty="0">
                <a:latin typeface="Times New Roman" panose="02020603050405020304" pitchFamily="18" charset="0"/>
                <a:cs typeface="Times New Roman" panose="02020603050405020304" pitchFamily="18" charset="0"/>
              </a:rPr>
              <a:t>A multi-core processor (CPU) or a graphics processing unit (GPU) with sufficient computational power for training complex machine learning models efficiently.</a:t>
            </a:r>
          </a:p>
          <a:p>
            <a:pPr marL="285750" indent="-285750" algn="just">
              <a:lnSpc>
                <a:spcPct val="150000"/>
              </a:lnSpc>
              <a:buClr>
                <a:schemeClr val="accent1"/>
              </a:buCl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Memory (RAM): </a:t>
            </a:r>
            <a:r>
              <a:rPr lang="en-US" dirty="0">
                <a:latin typeface="Times New Roman" panose="02020603050405020304" pitchFamily="18" charset="0"/>
                <a:cs typeface="Times New Roman" panose="02020603050405020304" pitchFamily="18" charset="0"/>
              </a:rPr>
              <a:t>Adequate RAM to handle large datasets and computational tasks effectively. Typically, a minimum of 8GB RAM is recommended, though higher capacity is preferable for more extensive datasets and model training.</a:t>
            </a:r>
          </a:p>
          <a:p>
            <a:pPr marL="285750" indent="-285750" algn="just">
              <a:lnSpc>
                <a:spcPct val="150000"/>
              </a:lnSpc>
              <a:buClr>
                <a:schemeClr val="accent1"/>
              </a:buCl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Storage: </a:t>
            </a:r>
            <a:r>
              <a:rPr lang="en-US" dirty="0">
                <a:latin typeface="Times New Roman" panose="02020603050405020304" pitchFamily="18" charset="0"/>
                <a:cs typeface="Times New Roman" panose="02020603050405020304" pitchFamily="18" charset="0"/>
              </a:rPr>
              <a:t>Sufficient storage space to store historical financial data and model artifacts. Solid-state drives (SSDs) are preferred for faster data access and model training.</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sp>
        <p:nvSpPr>
          <p:cNvPr id="6" name="Title 5">
            <a:extLst>
              <a:ext uri="{FF2B5EF4-FFF2-40B4-BE49-F238E27FC236}">
                <a16:creationId xmlns:a16="http://schemas.microsoft.com/office/drawing/2014/main" id="{86FBA031-DC6D-2AB0-8443-FB6CD2C444B7}"/>
              </a:ext>
            </a:extLst>
          </p:cNvPr>
          <p:cNvSpPr>
            <a:spLocks noGrp="1"/>
          </p:cNvSpPr>
          <p:nvPr>
            <p:ph type="title"/>
          </p:nvPr>
        </p:nvSpPr>
        <p:spPr>
          <a:xfrm>
            <a:off x="668456" y="600723"/>
            <a:ext cx="8750752" cy="872970"/>
          </a:xfrm>
        </p:spPr>
        <p:txBody>
          <a:bodyPr/>
          <a:lstStyle/>
          <a:p>
            <a:r>
              <a:rPr lang="en-US" b="1" dirty="0">
                <a:solidFill>
                  <a:schemeClr val="tx1"/>
                </a:solidFill>
                <a:latin typeface="Times New Roman" panose="02020603050405020304" pitchFamily="18" charset="0"/>
                <a:cs typeface="Times New Roman" panose="02020603050405020304" pitchFamily="18" charset="0"/>
              </a:rPr>
              <a:t>SYSTEM DEVELOPMENT APPROACH</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4973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825" y="790114"/>
            <a:ext cx="8708994" cy="4801314"/>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SOFTWARE REQUIREMENTS :</a:t>
            </a:r>
          </a:p>
          <a:p>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Clr>
                <a:schemeClr val="accent1"/>
              </a:buCl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Python: </a:t>
            </a:r>
            <a:r>
              <a:rPr lang="en-US" dirty="0">
                <a:latin typeface="Times New Roman" panose="02020603050405020304" pitchFamily="18" charset="0"/>
                <a:cs typeface="Times New Roman" panose="02020603050405020304" pitchFamily="18" charset="0"/>
              </a:rPr>
              <a:t>Python serves as the primary language for AI projects due to its rich ecosystem of libraries and frameworks.</a:t>
            </a:r>
          </a:p>
          <a:p>
            <a:pPr marL="285750" indent="-285750" algn="just">
              <a:lnSpc>
                <a:spcPct val="150000"/>
              </a:lnSpc>
              <a:buClr>
                <a:schemeClr val="accent1"/>
              </a:buClr>
              <a:buFont typeface="Wingdings" panose="05000000000000000000" pitchFamily="2" charset="2"/>
              <a:buChar char="§"/>
            </a:pPr>
            <a:r>
              <a:rPr lang="en-US" b="1" dirty="0" err="1">
                <a:latin typeface="Times New Roman" panose="02020603050405020304" pitchFamily="18" charset="0"/>
                <a:cs typeface="Times New Roman" panose="02020603050405020304" pitchFamily="18" charset="0"/>
              </a:rPr>
              <a:t>TensorFlow</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PyTorch</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Libraries such as </a:t>
            </a:r>
            <a:r>
              <a:rPr lang="en-US" dirty="0" err="1">
                <a:latin typeface="Times New Roman" panose="02020603050405020304" pitchFamily="18" charset="0"/>
                <a:cs typeface="Times New Roman" panose="02020603050405020304" pitchFamily="18" charset="0"/>
              </a:rPr>
              <a:t>TensorFlow</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PyTorch</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scikit</a:t>
            </a:r>
            <a:r>
              <a:rPr lang="en-US" dirty="0">
                <a:latin typeface="Times New Roman" panose="02020603050405020304" pitchFamily="18" charset="0"/>
                <a:cs typeface="Times New Roman" panose="02020603050405020304" pitchFamily="18" charset="0"/>
              </a:rPr>
              <a:t>-learn are utilized for building and training AI models, while Pandas facilitates data manipulation tasks.</a:t>
            </a:r>
          </a:p>
          <a:p>
            <a:pPr marL="285750" indent="-285750" algn="just">
              <a:lnSpc>
                <a:spcPct val="150000"/>
              </a:lnSpc>
              <a:buClr>
                <a:schemeClr val="accent1"/>
              </a:buCl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Visualization Tools: </a:t>
            </a:r>
            <a:r>
              <a:rPr lang="en-US" dirty="0" err="1">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Seaborn</a:t>
            </a:r>
            <a:r>
              <a:rPr lang="en-US" dirty="0">
                <a:latin typeface="Times New Roman" panose="02020603050405020304" pitchFamily="18" charset="0"/>
                <a:cs typeface="Times New Roman" panose="02020603050405020304" pitchFamily="18" charset="0"/>
              </a:rPr>
              <a:t>, or </a:t>
            </a:r>
            <a:r>
              <a:rPr lang="en-US" dirty="0" err="1">
                <a:latin typeface="Times New Roman" panose="02020603050405020304" pitchFamily="18" charset="0"/>
                <a:cs typeface="Times New Roman" panose="02020603050405020304" pitchFamily="18" charset="0"/>
              </a:rPr>
              <a:t>Plotly</a:t>
            </a:r>
            <a:r>
              <a:rPr lang="en-US" dirty="0">
                <a:latin typeface="Times New Roman" panose="02020603050405020304" pitchFamily="18" charset="0"/>
                <a:cs typeface="Times New Roman" panose="02020603050405020304" pitchFamily="18" charset="0"/>
              </a:rPr>
              <a:t> are employed for visualizing financial data and interpreting model results.</a:t>
            </a:r>
          </a:p>
          <a:p>
            <a:pPr marL="285750" indent="-285750" algn="just">
              <a:lnSpc>
                <a:spcPct val="150000"/>
              </a:lnSpc>
              <a:buClr>
                <a:schemeClr val="accent1"/>
              </a:buClr>
              <a:buFont typeface="Wingdings" panose="05000000000000000000" pitchFamily="2" charset="2"/>
              <a:buChar char="§"/>
            </a:pPr>
            <a:r>
              <a:rPr lang="en-US" b="1" dirty="0" err="1">
                <a:latin typeface="Times New Roman" panose="02020603050405020304" pitchFamily="18" charset="0"/>
                <a:cs typeface="Times New Roman" panose="02020603050405020304" pitchFamily="18" charset="0"/>
              </a:rPr>
              <a:t>PyCharm</a:t>
            </a:r>
            <a:r>
              <a:rPr lang="en-US" b="1" dirty="0">
                <a:latin typeface="Times New Roman" panose="02020603050405020304" pitchFamily="18" charset="0"/>
                <a:cs typeface="Times New Roman" panose="02020603050405020304" pitchFamily="18" charset="0"/>
              </a:rPr>
              <a:t> &amp; </a:t>
            </a:r>
            <a:r>
              <a:rPr lang="en-US" b="1" dirty="0" err="1">
                <a:latin typeface="Times New Roman" panose="02020603050405020304" pitchFamily="18" charset="0"/>
                <a:cs typeface="Times New Roman" panose="02020603050405020304" pitchFamily="18" charset="0"/>
              </a:rPr>
              <a:t>VSCode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integrated development environments (IDEs) like </a:t>
            </a:r>
            <a:r>
              <a:rPr lang="en-US" dirty="0" err="1">
                <a:latin typeface="Times New Roman" panose="02020603050405020304" pitchFamily="18" charset="0"/>
                <a:cs typeface="Times New Roman" panose="02020603050405020304" pitchFamily="18" charset="0"/>
              </a:rPr>
              <a:t>PyCharm</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VSCode</a:t>
            </a:r>
            <a:r>
              <a:rPr lang="en-US" dirty="0">
                <a:latin typeface="Times New Roman" panose="02020603050405020304" pitchFamily="18" charset="0"/>
                <a:cs typeface="Times New Roman" panose="02020603050405020304" pitchFamily="18" charset="0"/>
              </a:rPr>
              <a:t> provide suitable environments for coding, experimentation, and collaboration within the financial prediction project.</a:t>
            </a:r>
          </a:p>
        </p:txBody>
      </p:sp>
    </p:spTree>
    <p:extLst>
      <p:ext uri="{BB962C8B-B14F-4D97-AF65-F5344CB8AC3E}">
        <p14:creationId xmlns:p14="http://schemas.microsoft.com/office/powerpoint/2010/main" val="2858407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8AFF-3A28-BE66-AFBF-387A30B54751}"/>
              </a:ext>
            </a:extLst>
          </p:cNvPr>
          <p:cNvSpPr>
            <a:spLocks noGrp="1"/>
          </p:cNvSpPr>
          <p:nvPr>
            <p:ph type="title"/>
          </p:nvPr>
        </p:nvSpPr>
        <p:spPr>
          <a:xfrm>
            <a:off x="1003177" y="600722"/>
            <a:ext cx="8270823" cy="1320800"/>
          </a:xfrm>
        </p:spPr>
        <p:txBody>
          <a:bodyPr/>
          <a:lstStyle/>
          <a:p>
            <a:pPr>
              <a:tabLst>
                <a:tab pos="0" algn="l"/>
              </a:tabLst>
            </a:pPr>
            <a:r>
              <a:rPr lang="en-US" b="1" dirty="0">
                <a:solidFill>
                  <a:schemeClr val="tx1"/>
                </a:solidFill>
                <a:latin typeface="Times New Roman" panose="02020603050405020304" pitchFamily="18" charset="0"/>
                <a:cs typeface="Times New Roman" panose="02020603050405020304" pitchFamily="18" charset="0"/>
              </a:rPr>
              <a:t>ALGORITHM  AND DEPLOYMENT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5CD89B7-3B50-D3EF-14DE-BED55E6F1E45}"/>
              </a:ext>
            </a:extLst>
          </p:cNvPr>
          <p:cNvSpPr txBox="1"/>
          <p:nvPr/>
        </p:nvSpPr>
        <p:spPr>
          <a:xfrm>
            <a:off x="887767" y="1700982"/>
            <a:ext cx="8380520" cy="4247317"/>
          </a:xfrm>
          <a:prstGeom prst="rect">
            <a:avLst/>
          </a:prstGeom>
          <a:noFill/>
        </p:spPr>
        <p:txBody>
          <a:bodyPr wrap="square">
            <a:spAutoFit/>
          </a:bodyPr>
          <a:lstStyle/>
          <a:p>
            <a:pPr marL="285750" indent="-285750" algn="just">
              <a:lnSpc>
                <a:spcPct val="150000"/>
              </a:lnSpc>
              <a:buClr>
                <a:schemeClr val="accent1"/>
              </a:buCl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Deep Learning with LSTM: </a:t>
            </a:r>
            <a:r>
              <a:rPr lang="en-US" dirty="0">
                <a:latin typeface="Times New Roman" panose="02020603050405020304" pitchFamily="18" charset="0"/>
                <a:cs typeface="Times New Roman" panose="02020603050405020304" pitchFamily="18" charset="0"/>
              </a:rPr>
              <a:t>Utilized LSTM (Long Short-Term Memory) neural networks for financial time series prediction due to their ability to capture complex temporal patterns and dependencies in the data.</a:t>
            </a:r>
          </a:p>
          <a:p>
            <a:pPr marL="285750" indent="-285750" algn="just">
              <a:lnSpc>
                <a:spcPct val="150000"/>
              </a:lnSpc>
              <a:buClr>
                <a:schemeClr val="accent1"/>
              </a:buCl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Machine Learning Ensemble: </a:t>
            </a:r>
            <a:r>
              <a:rPr lang="en-US" dirty="0">
                <a:latin typeface="Times New Roman" panose="02020603050405020304" pitchFamily="18" charset="0"/>
                <a:cs typeface="Times New Roman" panose="02020603050405020304" pitchFamily="18" charset="0"/>
              </a:rPr>
              <a:t>Employ a machine learning ensemble approach, combining multiple algorithms such as random forests, gradient boosting machines (GBM), and support vector machines (SVM) to leverage their complementary strengths in financial prediction tasks.</a:t>
            </a:r>
          </a:p>
          <a:p>
            <a:pPr marL="285750" indent="-285750" algn="just">
              <a:lnSpc>
                <a:spcPct val="150000"/>
              </a:lnSpc>
              <a:buClr>
                <a:schemeClr val="accent1"/>
              </a:buCl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Gradient Boosting Trees: </a:t>
            </a:r>
            <a:r>
              <a:rPr lang="en-US" dirty="0">
                <a:latin typeface="Times New Roman" panose="02020603050405020304" pitchFamily="18" charset="0"/>
                <a:cs typeface="Times New Roman" panose="02020603050405020304" pitchFamily="18" charset="0"/>
              </a:rPr>
              <a:t>Employ gradient boosting algorithms such as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or </a:t>
            </a:r>
            <a:r>
              <a:rPr lang="en-US" dirty="0" err="1">
                <a:latin typeface="Times New Roman" panose="02020603050405020304" pitchFamily="18" charset="0"/>
                <a:cs typeface="Times New Roman" panose="02020603050405020304" pitchFamily="18" charset="0"/>
              </a:rPr>
              <a:t>LightGBM</a:t>
            </a:r>
            <a:r>
              <a:rPr lang="en-US" dirty="0">
                <a:latin typeface="Times New Roman" panose="02020603050405020304" pitchFamily="18" charset="0"/>
                <a:cs typeface="Times New Roman" panose="02020603050405020304" pitchFamily="18" charset="0"/>
              </a:rPr>
              <a:t> for financial market prediction tasks due to their ability to handle complex data relationships and nonlinear patterns effectively.</a:t>
            </a:r>
            <a:endParaRPr lang="en-US"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416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1235" y="594804"/>
            <a:ext cx="8691239" cy="6033597"/>
          </a:xfrm>
          <a:prstGeom prst="rect">
            <a:avLst/>
          </a:prstGeom>
        </p:spPr>
        <p:txBody>
          <a:bodyPr wrap="square">
            <a:spAutoFit/>
          </a:bodyPr>
          <a:lstStyle/>
          <a:p>
            <a:pPr marL="285750" indent="-285750" algn="just">
              <a:lnSpc>
                <a:spcPct val="150000"/>
              </a:lnSpc>
              <a:buClr>
                <a:schemeClr val="accent1"/>
              </a:buCl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Model Training and Validation: </a:t>
            </a:r>
            <a:r>
              <a:rPr lang="en-US" dirty="0">
                <a:latin typeface="Times New Roman" panose="02020603050405020304" pitchFamily="18" charset="0"/>
                <a:cs typeface="Times New Roman" panose="02020603050405020304" pitchFamily="18" charset="0"/>
              </a:rPr>
              <a:t>Trained the LSTM model on historical financial data, validating performance using metrics such as Mean Absolute Error (MAE) and Root Mean Squared Error (RMSE) to ensure accuracy.</a:t>
            </a:r>
          </a:p>
          <a:p>
            <a:pPr marL="285750" indent="-285750" algn="just">
              <a:lnSpc>
                <a:spcPct val="150000"/>
              </a:lnSpc>
              <a:buClr>
                <a:schemeClr val="accent1"/>
              </a:buCl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Model Deployment: </a:t>
            </a:r>
            <a:r>
              <a:rPr lang="en-US" dirty="0">
                <a:latin typeface="Times New Roman" panose="02020603050405020304" pitchFamily="18" charset="0"/>
                <a:cs typeface="Times New Roman" panose="02020603050405020304" pitchFamily="18" charset="0"/>
              </a:rPr>
              <a:t>Deployed the trained LSTM model into a production environment, integrating it into the financial market prediction system or application infrastructure.</a:t>
            </a:r>
          </a:p>
          <a:p>
            <a:pPr marL="285750" indent="-285750" algn="just">
              <a:lnSpc>
                <a:spcPct val="150000"/>
              </a:lnSpc>
              <a:buClr>
                <a:schemeClr val="accent1"/>
              </a:buCl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API Development: </a:t>
            </a:r>
            <a:r>
              <a:rPr lang="en-US" dirty="0">
                <a:latin typeface="Times New Roman" panose="02020603050405020304" pitchFamily="18" charset="0"/>
                <a:cs typeface="Times New Roman" panose="02020603050405020304" pitchFamily="18" charset="0"/>
              </a:rPr>
              <a:t>Developed an API endpoint to expose the model, allowing real-time market prediction requests from users or other systems</a:t>
            </a:r>
            <a:r>
              <a:rPr lang="en-US" dirty="0"/>
              <a:t>.</a:t>
            </a:r>
          </a:p>
          <a:p>
            <a:pPr marL="285750" indent="-285750" algn="just">
              <a:lnSpc>
                <a:spcPct val="150000"/>
              </a:lnSpc>
              <a:buClr>
                <a:schemeClr val="accent1"/>
              </a:buCl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Scalability and Performance: </a:t>
            </a:r>
            <a:r>
              <a:rPr lang="en-US" dirty="0">
                <a:latin typeface="Times New Roman" panose="02020603050405020304" pitchFamily="18" charset="0"/>
                <a:cs typeface="Times New Roman" panose="02020603050405020304" pitchFamily="18" charset="0"/>
              </a:rPr>
              <a:t>Ensured scalability and optimized performance of the deployed model, leveraging cloud computing resources if necessary to handle increased prediction demand efficiently.</a:t>
            </a:r>
          </a:p>
          <a:p>
            <a:pPr marL="285750" indent="-285750" algn="just">
              <a:lnSpc>
                <a:spcPct val="150000"/>
              </a:lnSpc>
              <a:buClr>
                <a:schemeClr val="accent1"/>
              </a:buCl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Maintenance: </a:t>
            </a:r>
            <a:r>
              <a:rPr lang="en-US" dirty="0">
                <a:latin typeface="Times New Roman" panose="02020603050405020304" pitchFamily="18" charset="0"/>
                <a:cs typeface="Times New Roman" panose="02020603050405020304" pitchFamily="18" charset="0"/>
              </a:rPr>
              <a:t>Implemented monitoring mechanisms to track model performance, detect drift or degradation, and continuously update and retrain the model with new data to maintain accuracy and relevance in dynamic financial markets.</a:t>
            </a:r>
          </a:p>
          <a:p>
            <a:pPr marL="285750" indent="-285750" algn="just">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4029003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340" y="378781"/>
            <a:ext cx="3515557" cy="890726"/>
          </a:xfrm>
        </p:spPr>
        <p:txBody>
          <a:bodyPr/>
          <a:lstStyle/>
          <a:p>
            <a:r>
              <a:rPr lang="en-US" b="1" dirty="0">
                <a:solidFill>
                  <a:schemeClr val="tx1"/>
                </a:solidFill>
                <a:latin typeface="Times New Roman" panose="02020603050405020304" pitchFamily="18" charset="0"/>
                <a:cs typeface="Times New Roman" panose="02020603050405020304" pitchFamily="18" charset="0"/>
              </a:rPr>
              <a:t>RESULT</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066" y="1500326"/>
            <a:ext cx="6889072" cy="4314547"/>
          </a:xfrm>
          <a:prstGeom prst="rect">
            <a:avLst/>
          </a:prstGeom>
        </p:spPr>
      </p:pic>
      <p:sp>
        <p:nvSpPr>
          <p:cNvPr id="4" name="TextBox 3"/>
          <p:cNvSpPr txBox="1"/>
          <p:nvPr/>
        </p:nvSpPr>
        <p:spPr>
          <a:xfrm>
            <a:off x="2894119" y="6067580"/>
            <a:ext cx="5575177"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Stock Price Difference Rank Over 10 Years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84676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281</TotalTime>
  <Words>628</Words>
  <Application>Microsoft Office PowerPoint</Application>
  <PresentationFormat>Widescreen</PresentationFormat>
  <Paragraphs>58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FINANCIAL MARKET PREDICTION  IN AI</vt:lpstr>
      <vt:lpstr>PROJECT OUTLINE</vt:lpstr>
      <vt:lpstr>PROBLEM STATEMENT </vt:lpstr>
      <vt:lpstr>PROPOSED SYSTEM / SOLUTION  </vt:lpstr>
      <vt:lpstr>SYSTEM DEVELOPMENT APPROACH</vt:lpstr>
      <vt:lpstr>PowerPoint Presentation</vt:lpstr>
      <vt:lpstr>ALGORITHM  AND DEPLOYMENT</vt:lpstr>
      <vt:lpstr>PowerPoint Presentation</vt:lpstr>
      <vt:lpstr>RESULT</vt:lpstr>
      <vt:lpstr>PowerPoint Presentation</vt:lpstr>
      <vt:lpstr>PowerPoint Presentation</vt:lpstr>
      <vt:lpstr>REFERENCE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dc:title>
  <dc:creator>varun prabakharan</dc:creator>
  <cp:lastModifiedBy>Vishwa M</cp:lastModifiedBy>
  <cp:revision>25</cp:revision>
  <dcterms:created xsi:type="dcterms:W3CDTF">2024-03-31T06:48:27Z</dcterms:created>
  <dcterms:modified xsi:type="dcterms:W3CDTF">2024-04-04T16:59:54Z</dcterms:modified>
</cp:coreProperties>
</file>