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188A7-290F-47FA-B4D4-EB175F54C8CC}" v="16" dt="2025-06-05T06:12:40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 Parashuram Yadavalli" userId="382611aecaaed771" providerId="LiveId" clId="{96E188A7-290F-47FA-B4D4-EB175F54C8CC}"/>
    <pc:docChg chg="modSld sldOrd">
      <pc:chgData name="Viswanath Parashuram Yadavalli" userId="382611aecaaed771" providerId="LiveId" clId="{96E188A7-290F-47FA-B4D4-EB175F54C8CC}" dt="2025-06-05T07:08:28.618" v="63" actId="1035"/>
      <pc:docMkLst>
        <pc:docMk/>
      </pc:docMkLst>
      <pc:sldChg chg="addSp modSp mod">
        <pc:chgData name="Viswanath Parashuram Yadavalli" userId="382611aecaaed771" providerId="LiveId" clId="{96E188A7-290F-47FA-B4D4-EB175F54C8CC}" dt="2025-06-05T06:09:29.070" v="10" actId="1076"/>
        <pc:sldMkLst>
          <pc:docMk/>
          <pc:sldMk cId="587140807" sldId="257"/>
        </pc:sldMkLst>
        <pc:picChg chg="add mod">
          <ac:chgData name="Viswanath Parashuram Yadavalli" userId="382611aecaaed771" providerId="LiveId" clId="{96E188A7-290F-47FA-B4D4-EB175F54C8CC}" dt="2025-06-05T06:09:29.070" v="10" actId="1076"/>
          <ac:picMkLst>
            <pc:docMk/>
            <pc:sldMk cId="587140807" sldId="257"/>
            <ac:picMk id="4" creationId="{CA981FAE-134F-91DF-B9D1-223DDE000940}"/>
          </ac:picMkLst>
        </pc:picChg>
      </pc:sldChg>
      <pc:sldChg chg="addSp modSp mod">
        <pc:chgData name="Viswanath Parashuram Yadavalli" userId="382611aecaaed771" providerId="LiveId" clId="{96E188A7-290F-47FA-B4D4-EB175F54C8CC}" dt="2025-06-05T06:09:56.279" v="14" actId="1076"/>
        <pc:sldMkLst>
          <pc:docMk/>
          <pc:sldMk cId="1012499862" sldId="258"/>
        </pc:sldMkLst>
        <pc:spChg chg="mod">
          <ac:chgData name="Viswanath Parashuram Yadavalli" userId="382611aecaaed771" providerId="LiveId" clId="{96E188A7-290F-47FA-B4D4-EB175F54C8CC}" dt="2025-06-05T06:09:53.556" v="13" actId="1076"/>
          <ac:spMkLst>
            <pc:docMk/>
            <pc:sldMk cId="1012499862" sldId="258"/>
            <ac:spMk id="3" creationId="{211F9B7E-F8B7-E60F-EA54-59D85F95EFE9}"/>
          </ac:spMkLst>
        </pc:spChg>
        <pc:picChg chg="add mod">
          <ac:chgData name="Viswanath Parashuram Yadavalli" userId="382611aecaaed771" providerId="LiveId" clId="{96E188A7-290F-47FA-B4D4-EB175F54C8CC}" dt="2025-06-05T06:09:56.279" v="14" actId="1076"/>
          <ac:picMkLst>
            <pc:docMk/>
            <pc:sldMk cId="1012499862" sldId="258"/>
            <ac:picMk id="4" creationId="{A0C58853-70C3-AA48-165F-61F86D91950C}"/>
          </ac:picMkLst>
        </pc:picChg>
      </pc:sldChg>
      <pc:sldChg chg="addSp modSp mod">
        <pc:chgData name="Viswanath Parashuram Yadavalli" userId="382611aecaaed771" providerId="LiveId" clId="{96E188A7-290F-47FA-B4D4-EB175F54C8CC}" dt="2025-06-05T07:08:28.618" v="63" actId="1035"/>
        <pc:sldMkLst>
          <pc:docMk/>
          <pc:sldMk cId="559577846" sldId="259"/>
        </pc:sldMkLst>
        <pc:picChg chg="add mod">
          <ac:chgData name="Viswanath Parashuram Yadavalli" userId="382611aecaaed771" providerId="LiveId" clId="{96E188A7-290F-47FA-B4D4-EB175F54C8CC}" dt="2025-06-05T06:10:07.738" v="17" actId="1076"/>
          <ac:picMkLst>
            <pc:docMk/>
            <pc:sldMk cId="559577846" sldId="259"/>
            <ac:picMk id="4" creationId="{B4DD2EC0-1878-5AB7-F77F-EC845E1136EB}"/>
          </ac:picMkLst>
        </pc:picChg>
        <pc:picChg chg="mod">
          <ac:chgData name="Viswanath Parashuram Yadavalli" userId="382611aecaaed771" providerId="LiveId" clId="{96E188A7-290F-47FA-B4D4-EB175F54C8CC}" dt="2025-06-05T07:08:28.618" v="63" actId="1035"/>
          <ac:picMkLst>
            <pc:docMk/>
            <pc:sldMk cId="559577846" sldId="259"/>
            <ac:picMk id="5" creationId="{8401BC15-DEE7-5BBA-C916-76CC12E98408}"/>
          </ac:picMkLst>
        </pc:picChg>
      </pc:sldChg>
      <pc:sldChg chg="addSp modSp mod ord">
        <pc:chgData name="Viswanath Parashuram Yadavalli" userId="382611aecaaed771" providerId="LiveId" clId="{96E188A7-290F-47FA-B4D4-EB175F54C8CC}" dt="2025-06-05T06:10:45.470" v="30" actId="1076"/>
        <pc:sldMkLst>
          <pc:docMk/>
          <pc:sldMk cId="1974205701" sldId="260"/>
        </pc:sldMkLst>
        <pc:picChg chg="add mod">
          <ac:chgData name="Viswanath Parashuram Yadavalli" userId="382611aecaaed771" providerId="LiveId" clId="{96E188A7-290F-47FA-B4D4-EB175F54C8CC}" dt="2025-06-05T06:10:45.470" v="30" actId="1076"/>
          <ac:picMkLst>
            <pc:docMk/>
            <pc:sldMk cId="1974205701" sldId="260"/>
            <ac:picMk id="4" creationId="{C285B995-D82C-9249-7CB0-ED882E296E65}"/>
          </ac:picMkLst>
        </pc:picChg>
      </pc:sldChg>
      <pc:sldChg chg="addSp modSp mod">
        <pc:chgData name="Viswanath Parashuram Yadavalli" userId="382611aecaaed771" providerId="LiveId" clId="{96E188A7-290F-47FA-B4D4-EB175F54C8CC}" dt="2025-06-05T06:10:59.570" v="33" actId="1076"/>
        <pc:sldMkLst>
          <pc:docMk/>
          <pc:sldMk cId="2988324781" sldId="261"/>
        </pc:sldMkLst>
        <pc:picChg chg="add mod">
          <ac:chgData name="Viswanath Parashuram Yadavalli" userId="382611aecaaed771" providerId="LiveId" clId="{96E188A7-290F-47FA-B4D4-EB175F54C8CC}" dt="2025-06-05T06:10:59.570" v="33" actId="1076"/>
          <ac:picMkLst>
            <pc:docMk/>
            <pc:sldMk cId="2988324781" sldId="261"/>
            <ac:picMk id="3" creationId="{EBF179E4-AC25-945C-96E3-B532BA854BD8}"/>
          </ac:picMkLst>
        </pc:picChg>
      </pc:sldChg>
      <pc:sldChg chg="addSp modSp mod">
        <pc:chgData name="Viswanath Parashuram Yadavalli" userId="382611aecaaed771" providerId="LiveId" clId="{96E188A7-290F-47FA-B4D4-EB175F54C8CC}" dt="2025-06-05T06:10:15.921" v="20" actId="1076"/>
        <pc:sldMkLst>
          <pc:docMk/>
          <pc:sldMk cId="2045340854" sldId="262"/>
        </pc:sldMkLst>
        <pc:picChg chg="add mod">
          <ac:chgData name="Viswanath Parashuram Yadavalli" userId="382611aecaaed771" providerId="LiveId" clId="{96E188A7-290F-47FA-B4D4-EB175F54C8CC}" dt="2025-06-05T06:10:15.921" v="20" actId="1076"/>
          <ac:picMkLst>
            <pc:docMk/>
            <pc:sldMk cId="2045340854" sldId="262"/>
            <ac:picMk id="4" creationId="{3EEC6559-DC45-8823-AACD-CBB36916982B}"/>
          </ac:picMkLst>
        </pc:picChg>
      </pc:sldChg>
      <pc:sldChg chg="addSp modSp mod">
        <pc:chgData name="Viswanath Parashuram Yadavalli" userId="382611aecaaed771" providerId="LiveId" clId="{96E188A7-290F-47FA-B4D4-EB175F54C8CC}" dt="2025-06-05T06:10:27.401" v="23" actId="1076"/>
        <pc:sldMkLst>
          <pc:docMk/>
          <pc:sldMk cId="1667814394" sldId="263"/>
        </pc:sldMkLst>
        <pc:picChg chg="add mod">
          <ac:chgData name="Viswanath Parashuram Yadavalli" userId="382611aecaaed771" providerId="LiveId" clId="{96E188A7-290F-47FA-B4D4-EB175F54C8CC}" dt="2025-06-05T06:10:27.401" v="23" actId="1076"/>
          <ac:picMkLst>
            <pc:docMk/>
            <pc:sldMk cId="1667814394" sldId="263"/>
            <ac:picMk id="4" creationId="{52F58A0F-A714-8C95-88E9-A6A29694DE74}"/>
          </ac:picMkLst>
        </pc:picChg>
      </pc:sldChg>
      <pc:sldChg chg="addSp modSp mod">
        <pc:chgData name="Viswanath Parashuram Yadavalli" userId="382611aecaaed771" providerId="LiveId" clId="{96E188A7-290F-47FA-B4D4-EB175F54C8CC}" dt="2025-06-05T06:10:37.072" v="27" actId="1076"/>
        <pc:sldMkLst>
          <pc:docMk/>
          <pc:sldMk cId="3833035871" sldId="264"/>
        </pc:sldMkLst>
        <pc:spChg chg="mod">
          <ac:chgData name="Viswanath Parashuram Yadavalli" userId="382611aecaaed771" providerId="LiveId" clId="{96E188A7-290F-47FA-B4D4-EB175F54C8CC}" dt="2025-06-05T06:10:34.795" v="26" actId="1076"/>
          <ac:spMkLst>
            <pc:docMk/>
            <pc:sldMk cId="3833035871" sldId="264"/>
            <ac:spMk id="3" creationId="{65B40D18-A8E1-4191-D1F9-D57C4960D324}"/>
          </ac:spMkLst>
        </pc:spChg>
        <pc:picChg chg="add mod">
          <ac:chgData name="Viswanath Parashuram Yadavalli" userId="382611aecaaed771" providerId="LiveId" clId="{96E188A7-290F-47FA-B4D4-EB175F54C8CC}" dt="2025-06-05T06:10:37.072" v="27" actId="1076"/>
          <ac:picMkLst>
            <pc:docMk/>
            <pc:sldMk cId="3833035871" sldId="264"/>
            <ac:picMk id="4" creationId="{D4016D01-85BF-6836-2F14-D7D720F6D91D}"/>
          </ac:picMkLst>
        </pc:picChg>
      </pc:sldChg>
      <pc:sldChg chg="addSp modSp mod">
        <pc:chgData name="Viswanath Parashuram Yadavalli" userId="382611aecaaed771" providerId="LiveId" clId="{96E188A7-290F-47FA-B4D4-EB175F54C8CC}" dt="2025-06-05T06:11:13.295" v="37" actId="1076"/>
        <pc:sldMkLst>
          <pc:docMk/>
          <pc:sldMk cId="3693087565" sldId="265"/>
        </pc:sldMkLst>
        <pc:spChg chg="mod">
          <ac:chgData name="Viswanath Parashuram Yadavalli" userId="382611aecaaed771" providerId="LiveId" clId="{96E188A7-290F-47FA-B4D4-EB175F54C8CC}" dt="2025-06-05T06:11:11.119" v="36" actId="1076"/>
          <ac:spMkLst>
            <pc:docMk/>
            <pc:sldMk cId="3693087565" sldId="265"/>
            <ac:spMk id="2" creationId="{147E4C4F-B81A-002D-ED5B-4A71F1B68166}"/>
          </ac:spMkLst>
        </pc:spChg>
        <pc:picChg chg="add mod">
          <ac:chgData name="Viswanath Parashuram Yadavalli" userId="382611aecaaed771" providerId="LiveId" clId="{96E188A7-290F-47FA-B4D4-EB175F54C8CC}" dt="2025-06-05T06:11:13.295" v="37" actId="1076"/>
          <ac:picMkLst>
            <pc:docMk/>
            <pc:sldMk cId="3693087565" sldId="265"/>
            <ac:picMk id="3" creationId="{88CD1C07-9FAC-C73D-620D-182F2C17C249}"/>
          </ac:picMkLst>
        </pc:picChg>
      </pc:sldChg>
      <pc:sldChg chg="addSp modSp mod">
        <pc:chgData name="Viswanath Parashuram Yadavalli" userId="382611aecaaed771" providerId="LiveId" clId="{96E188A7-290F-47FA-B4D4-EB175F54C8CC}" dt="2025-06-05T06:11:24.839" v="40" actId="1076"/>
        <pc:sldMkLst>
          <pc:docMk/>
          <pc:sldMk cId="1782358255" sldId="266"/>
        </pc:sldMkLst>
        <pc:picChg chg="add mod">
          <ac:chgData name="Viswanath Parashuram Yadavalli" userId="382611aecaaed771" providerId="LiveId" clId="{96E188A7-290F-47FA-B4D4-EB175F54C8CC}" dt="2025-06-05T06:11:24.839" v="40" actId="1076"/>
          <ac:picMkLst>
            <pc:docMk/>
            <pc:sldMk cId="1782358255" sldId="266"/>
            <ac:picMk id="4" creationId="{2B197363-80AB-4FE6-EBDC-C3C617FDAE64}"/>
          </ac:picMkLst>
        </pc:picChg>
      </pc:sldChg>
      <pc:sldChg chg="addSp modSp mod">
        <pc:chgData name="Viswanath Parashuram Yadavalli" userId="382611aecaaed771" providerId="LiveId" clId="{96E188A7-290F-47FA-B4D4-EB175F54C8CC}" dt="2025-06-05T06:11:33.382" v="43" actId="1076"/>
        <pc:sldMkLst>
          <pc:docMk/>
          <pc:sldMk cId="3058630928" sldId="267"/>
        </pc:sldMkLst>
        <pc:picChg chg="add mod">
          <ac:chgData name="Viswanath Parashuram Yadavalli" userId="382611aecaaed771" providerId="LiveId" clId="{96E188A7-290F-47FA-B4D4-EB175F54C8CC}" dt="2025-06-05T06:11:33.382" v="43" actId="1076"/>
          <ac:picMkLst>
            <pc:docMk/>
            <pc:sldMk cId="3058630928" sldId="267"/>
            <ac:picMk id="4" creationId="{8C4CDF9E-6E4B-3B2B-FBD3-C9DB67F3B72C}"/>
          </ac:picMkLst>
        </pc:picChg>
      </pc:sldChg>
      <pc:sldChg chg="addSp modSp mod">
        <pc:chgData name="Viswanath Parashuram Yadavalli" userId="382611aecaaed771" providerId="LiveId" clId="{96E188A7-290F-47FA-B4D4-EB175F54C8CC}" dt="2025-06-05T06:11:45.275" v="47" actId="1076"/>
        <pc:sldMkLst>
          <pc:docMk/>
          <pc:sldMk cId="2182058034" sldId="268"/>
        </pc:sldMkLst>
        <pc:spChg chg="mod">
          <ac:chgData name="Viswanath Parashuram Yadavalli" userId="382611aecaaed771" providerId="LiveId" clId="{96E188A7-290F-47FA-B4D4-EB175F54C8CC}" dt="2025-06-05T06:11:43.084" v="46" actId="1076"/>
          <ac:spMkLst>
            <pc:docMk/>
            <pc:sldMk cId="2182058034" sldId="268"/>
            <ac:spMk id="2" creationId="{ECA76BC1-4CC1-D8AB-F213-E2C25275141D}"/>
          </ac:spMkLst>
        </pc:spChg>
        <pc:picChg chg="add mod">
          <ac:chgData name="Viswanath Parashuram Yadavalli" userId="382611aecaaed771" providerId="LiveId" clId="{96E188A7-290F-47FA-B4D4-EB175F54C8CC}" dt="2025-06-05T06:11:45.275" v="47" actId="1076"/>
          <ac:picMkLst>
            <pc:docMk/>
            <pc:sldMk cId="2182058034" sldId="268"/>
            <ac:picMk id="3" creationId="{45C21B16-D6B5-A608-F328-3BD3280009FE}"/>
          </ac:picMkLst>
        </pc:picChg>
      </pc:sldChg>
      <pc:sldChg chg="addSp modSp mod">
        <pc:chgData name="Viswanath Parashuram Yadavalli" userId="382611aecaaed771" providerId="LiveId" clId="{96E188A7-290F-47FA-B4D4-EB175F54C8CC}" dt="2025-06-05T06:12:27.549" v="54" actId="1076"/>
        <pc:sldMkLst>
          <pc:docMk/>
          <pc:sldMk cId="979915741" sldId="269"/>
        </pc:sldMkLst>
        <pc:spChg chg="mod">
          <ac:chgData name="Viswanath Parashuram Yadavalli" userId="382611aecaaed771" providerId="LiveId" clId="{96E188A7-290F-47FA-B4D4-EB175F54C8CC}" dt="2025-06-05T06:12:23.907" v="53" actId="1076"/>
          <ac:spMkLst>
            <pc:docMk/>
            <pc:sldMk cId="979915741" sldId="269"/>
            <ac:spMk id="2" creationId="{BBD49497-A989-90D1-A6F2-D63843B57443}"/>
          </ac:spMkLst>
        </pc:spChg>
        <pc:picChg chg="add mod">
          <ac:chgData name="Viswanath Parashuram Yadavalli" userId="382611aecaaed771" providerId="LiveId" clId="{96E188A7-290F-47FA-B4D4-EB175F54C8CC}" dt="2025-06-05T06:12:27.549" v="54" actId="1076"/>
          <ac:picMkLst>
            <pc:docMk/>
            <pc:sldMk cId="979915741" sldId="269"/>
            <ac:picMk id="4" creationId="{1C201FDB-6C88-522D-AF25-B143DB8DBA68}"/>
          </ac:picMkLst>
        </pc:picChg>
      </pc:sldChg>
      <pc:sldChg chg="addSp modSp mod">
        <pc:chgData name="Viswanath Parashuram Yadavalli" userId="382611aecaaed771" providerId="LiveId" clId="{96E188A7-290F-47FA-B4D4-EB175F54C8CC}" dt="2025-06-05T06:12:37.164" v="58" actId="1076"/>
        <pc:sldMkLst>
          <pc:docMk/>
          <pc:sldMk cId="738422402" sldId="270"/>
        </pc:sldMkLst>
        <pc:picChg chg="add mod">
          <ac:chgData name="Viswanath Parashuram Yadavalli" userId="382611aecaaed771" providerId="LiveId" clId="{96E188A7-290F-47FA-B4D4-EB175F54C8CC}" dt="2025-06-05T06:12:37.164" v="58" actId="1076"/>
          <ac:picMkLst>
            <pc:docMk/>
            <pc:sldMk cId="738422402" sldId="270"/>
            <ac:picMk id="5" creationId="{06013C34-12F7-584D-3609-41E17FE14FDD}"/>
          </ac:picMkLst>
        </pc:picChg>
      </pc:sldChg>
      <pc:sldChg chg="addSp modSp mod ord">
        <pc:chgData name="Viswanath Parashuram Yadavalli" userId="382611aecaaed771" providerId="LiveId" clId="{96E188A7-290F-47FA-B4D4-EB175F54C8CC}" dt="2025-06-05T06:12:15.516" v="50" actId="1076"/>
        <pc:sldMkLst>
          <pc:docMk/>
          <pc:sldMk cId="3016815425" sldId="271"/>
        </pc:sldMkLst>
        <pc:picChg chg="add mod">
          <ac:chgData name="Viswanath Parashuram Yadavalli" userId="382611aecaaed771" providerId="LiveId" clId="{96E188A7-290F-47FA-B4D4-EB175F54C8CC}" dt="2025-06-05T06:12:15.516" v="50" actId="1076"/>
          <ac:picMkLst>
            <pc:docMk/>
            <pc:sldMk cId="3016815425" sldId="271"/>
            <ac:picMk id="5" creationId="{46E63BFC-A7D4-2C29-DAA4-CC9C67D888B3}"/>
          </ac:picMkLst>
        </pc:picChg>
      </pc:sldChg>
      <pc:sldChg chg="addSp modSp mod">
        <pc:chgData name="Viswanath Parashuram Yadavalli" userId="382611aecaaed771" providerId="LiveId" clId="{96E188A7-290F-47FA-B4D4-EB175F54C8CC}" dt="2025-06-05T06:12:47.838" v="62" actId="1076"/>
        <pc:sldMkLst>
          <pc:docMk/>
          <pc:sldMk cId="4112612051" sldId="272"/>
        </pc:sldMkLst>
        <pc:picChg chg="add mod">
          <ac:chgData name="Viswanath Parashuram Yadavalli" userId="382611aecaaed771" providerId="LiveId" clId="{96E188A7-290F-47FA-B4D4-EB175F54C8CC}" dt="2025-06-05T06:12:47.838" v="62" actId="1076"/>
          <ac:picMkLst>
            <pc:docMk/>
            <pc:sldMk cId="4112612051" sldId="272"/>
            <ac:picMk id="4" creationId="{87625367-9BE4-A2E1-F74C-4196763B1D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647F-BBB4-418F-1A8D-7E2B60E2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989F7-6E51-3FF2-82D0-24D77B64D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4032-791F-6AB5-4D25-214E208A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4564-2DDE-1CBA-D3C8-27BA62A9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2772-EA60-B4E4-2165-4D595E06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51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55FE-D612-06E4-717F-B465B96E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BB1EA-1DC9-B35F-0343-B74786363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CD2A1-96DF-4867-1722-3AE06FC9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F358-A63C-4AEF-7309-C4D7BD14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59FB-DB7C-40FD-61DD-EB6F5C49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12512-9474-571F-6411-86F0D624F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EC77-1CD8-059F-1973-28F588E4C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EBDD-47E4-CEAB-8544-6797D383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0686-BA9A-C4C2-D768-223A53DE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BD32-1F23-1C8B-B5A7-F0BCA921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73FB-0585-5A8A-6FD5-335FA12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F45A-9FE6-EDA1-4090-193D26B9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D024-D370-CF4D-3360-EF259158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7C70-B4BD-B7D2-1C16-4BB40E63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412C6-DE46-5BBB-C302-434432EB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1897-BC06-525E-4375-0F28875D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C7859-9581-0109-AE95-E4716BEF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A741A-6F73-7188-F8B3-8C7B06C0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ACE24-F442-16FC-F515-2C7F0506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FB31-8C6C-5C76-5067-0C4AC6B4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6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8971-261C-AB45-E84C-3FA153F4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22EC-9C2C-1A79-4EC2-38945068F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CFE38-DAD2-F64B-05D7-A56FB1B6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ACEA2-00CF-19B3-3639-8C11E23A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B44F9-7AEB-D881-D5E6-E6AD332F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82430-9343-2687-B584-E6246EBC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6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A6CB-5612-FF15-4F71-A106A92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E21F-F711-A3AB-960B-34B37862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F903C-069E-C973-BEE5-79432395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8422-E4D9-8EBF-190F-8A421AA82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42E69-32B0-3963-8E6A-9D1918E1C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6CC49-9DF7-08D8-5EE7-010CBC2C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51410-54D3-E645-C572-A69101F5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11BD7-1A23-B1D1-F1DD-3E015AB6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65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2EF8-68DB-2932-B02C-32225323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9A07F-B06E-AE1C-F9DB-5E88C4DF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F126C-806E-0DFB-F4EE-D606E912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64380-98B0-4BA0-44FA-1713267B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8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5F203-7D3C-8711-59AF-0A80B3D0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F68D9-FEA9-FB30-7EB3-376412AC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9C3-8841-A00C-E3D5-296BB881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9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C06D-B769-4189-DADD-7DFA83C3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50B8-F94C-CDA9-8798-58AFF783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E6965-A5E3-99B5-BFE9-F80967F9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80770-7F25-C9D2-8E55-04FD058A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AC432-92A8-4FAF-DB1A-A9F04867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853E1-AD0F-D883-93EB-33509E55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7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66B2-E9FC-E34C-C622-48908EEA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67909-E8A2-7933-D6E4-9CB2695A4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DA0FA-5492-C37D-FC52-A044885D4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2EDE7-3260-A44E-83B0-29AA4445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31B1-3847-6F85-84AE-51439165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5CAF-9622-2387-12D9-AF420BBC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8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1F729-9479-0D6D-82C1-C7846C6C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D2487-5D49-A2C1-0398-3DCA905B3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CDBEC-1B60-5E3E-E5F9-BE7F41CFF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D625-40CC-43FA-90D2-7BBFBB1FA3E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6239-E060-B737-73C5-5E8E56B5F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A228-9757-B32A-93C3-64199B018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4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C0E8-78E5-6B45-A45B-78036C3A1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Retail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3A89A-9CD8-FFF0-596F-F799E855F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Analysis Using </a:t>
            </a:r>
            <a:r>
              <a:rPr lang="en-IN" dirty="0" err="1"/>
              <a:t>Python,SQL</a:t>
            </a:r>
            <a:r>
              <a:rPr lang="en-IN" dirty="0"/>
              <a:t> and </a:t>
            </a:r>
            <a:r>
              <a:rPr lang="en-IN" dirty="0" err="1"/>
              <a:t>PowerBI</a:t>
            </a: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464473C-A54E-91A6-4B06-868CA1B5B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7353" y="-127973"/>
            <a:ext cx="5200650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D3AEC-870F-2C0C-DB18-4F87BDC98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24" y="4094163"/>
            <a:ext cx="2662257" cy="292182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F07C17-018A-17DE-4A3C-DDDEB7B94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3446" y="4056644"/>
            <a:ext cx="2662258" cy="26622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792011-B2DE-0EBA-5928-E94340836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10" y="3903406"/>
            <a:ext cx="3335175" cy="29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4C4F-B81A-002D-ED5B-4A71F1B6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60323"/>
            <a:ext cx="10515600" cy="1325563"/>
          </a:xfrm>
        </p:spPr>
        <p:txBody>
          <a:bodyPr/>
          <a:lstStyle/>
          <a:p>
            <a:r>
              <a:rPr lang="en-IN" dirty="0"/>
              <a:t>Bronze Layer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52F4E-2E0D-660F-68A2-98C1BBD9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0" y="365124"/>
            <a:ext cx="3582197" cy="162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593D5-08AD-1CD5-632B-927AF296EC86}"/>
              </a:ext>
            </a:extLst>
          </p:cNvPr>
          <p:cNvSpPr txBox="1"/>
          <p:nvPr/>
        </p:nvSpPr>
        <p:spPr>
          <a:xfrm>
            <a:off x="2005781" y="2290916"/>
            <a:ext cx="7629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error was fixed by</a:t>
            </a: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BULK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INSERT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BRONZE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RETAIL_SALES_DETAILS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"C:\Users\vishw\OneDrive\Desktop\projects\EYproject\retail_data.csv"</a:t>
            </a: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WITH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FIRSTROW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'CSV'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FIELDTERMINATOR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','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ROWTERMINATOR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'\n'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CODEPAGE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'65001'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TABLOCK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BRONZE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RETAIL_SALES_DETAILS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8CD1C07-9FAC-C73D-620D-182F2C17C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129" y="4883296"/>
            <a:ext cx="3455732" cy="19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8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4EB4-33E7-643F-8E59-1ECAAFB2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Silver layer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ECEC-9B14-BD4C-359D-B6F5FB90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Challenges encountered:</a:t>
            </a:r>
          </a:p>
          <a:p>
            <a:r>
              <a:rPr lang="en-IN" dirty="0"/>
              <a:t>Dealing with various NULL values in EVERY COLUMN</a:t>
            </a:r>
          </a:p>
          <a:p>
            <a:r>
              <a:rPr lang="en-IN" dirty="0"/>
              <a:t> Replaced NULL with N/A in places where data could not be effectively      replaced. Examples include </a:t>
            </a:r>
            <a:r>
              <a:rPr lang="en-IN" dirty="0" err="1"/>
              <a:t>CUST_PHONE,CUST_ZIPCODE,where</a:t>
            </a:r>
            <a:r>
              <a:rPr lang="en-IN" dirty="0"/>
              <a:t> data cannot be replaced without consulting sources.</a:t>
            </a:r>
          </a:p>
          <a:p>
            <a:r>
              <a:rPr lang="en-IN" dirty="0"/>
              <a:t>Biggest issue with NULLS-Primary key</a:t>
            </a:r>
          </a:p>
          <a:p>
            <a:r>
              <a:rPr lang="en-IN" dirty="0"/>
              <a:t>TRANSACTION_ID AND CUST_ID act as primary keys for two tables</a:t>
            </a:r>
          </a:p>
          <a:p>
            <a:r>
              <a:rPr lang="en-IN" dirty="0"/>
              <a:t>This means they cannot be null or have duplicates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3986A-732F-CCF4-3DCB-945DBC72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056" y="0"/>
            <a:ext cx="1231757" cy="197729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B197363-80AB-4FE6-EBDC-C3C617FDA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8968" y="4880706"/>
            <a:ext cx="3613048" cy="206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1AF7-A74B-CE61-AC22-40AEC549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Silver layer   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0770-E7FF-15F7-B85D-BF33559D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In order to fix the duplicate issues with the primary </a:t>
            </a:r>
            <a:r>
              <a:rPr lang="en-IN" dirty="0" err="1"/>
              <a:t>keys,we</a:t>
            </a:r>
            <a:r>
              <a:rPr lang="en-IN" dirty="0"/>
              <a:t> order them by transaction date and select the latest date.</a:t>
            </a:r>
          </a:p>
          <a:p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LatestPerTransaction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*,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ROW_NUMBER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TRANSACTION_ID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TRANSACTION_DATE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RN_Trans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BRONZE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RETAIL_SALES_DETAILS</a:t>
            </a: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FilteredTransaction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LatestPerTransaction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RN_Trans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LatestPerCustomer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*,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ROW_NUMBER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CUST_ID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TRANSACTION_DATE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RN_Cust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FilteredTransaction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FilteredCustomer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LatestPerCustomer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RN_Cust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618CB-D9FD-8E33-4BE0-4A429D2A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858" y="0"/>
            <a:ext cx="1233484" cy="1980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C4CDF9E-6E4B-3B2B-FBD3-C9DB67F3B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0566" y="5369400"/>
            <a:ext cx="2826468" cy="16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3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6BC1-4CC1-D8AB-F213-E2C25275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47" y="36295"/>
            <a:ext cx="10515600" cy="1325563"/>
          </a:xfrm>
        </p:spPr>
        <p:txBody>
          <a:bodyPr/>
          <a:lstStyle/>
          <a:p>
            <a:r>
              <a:rPr lang="en-IN" dirty="0"/>
              <a:t>Silver Layer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CB4ADC-4A2D-69E7-B5B7-160F3B64D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6248" y="36295"/>
            <a:ext cx="1030605" cy="1654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60815B-B23F-5553-2EA2-4CE0D6C745CE}"/>
              </a:ext>
            </a:extLst>
          </p:cNvPr>
          <p:cNvSpPr txBox="1"/>
          <p:nvPr/>
        </p:nvSpPr>
        <p:spPr>
          <a:xfrm flipH="1" flipV="1">
            <a:off x="1807054" y="2640584"/>
            <a:ext cx="7828559" cy="3239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061E7-F58F-242D-1C67-88DF112BF705}"/>
              </a:ext>
            </a:extLst>
          </p:cNvPr>
          <p:cNvSpPr txBox="1"/>
          <p:nvPr/>
        </p:nvSpPr>
        <p:spPr>
          <a:xfrm>
            <a:off x="1406013" y="2320413"/>
            <a:ext cx="8672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order to fix the NULL values in the primary keys-</a:t>
            </a:r>
          </a:p>
          <a:p>
            <a:r>
              <a:rPr lang="en-IN" dirty="0"/>
              <a:t>We assign CUST_ID to TRANSACTION_ID when TRANSACTION_ID IS NULL and vice versa</a:t>
            </a:r>
          </a:p>
          <a:p>
            <a:endParaRPr lang="en-IN" dirty="0"/>
          </a:p>
          <a:p>
            <a:r>
              <a:rPr lang="en-IN" dirty="0"/>
              <a:t>Next special case of NULL Values is the transaction dates.</a:t>
            </a:r>
          </a:p>
          <a:p>
            <a:r>
              <a:rPr lang="en-IN" dirty="0"/>
              <a:t>In the table , transaction month and year are mentioned , but some dates are NULL.</a:t>
            </a:r>
          </a:p>
          <a:p>
            <a:r>
              <a:rPr lang="en-IN" dirty="0"/>
              <a:t>Therefore, we build the transaction date using the available data.</a:t>
            </a:r>
          </a:p>
          <a:p>
            <a:endParaRPr lang="en-IN" dirty="0"/>
          </a:p>
          <a:p>
            <a:r>
              <a:rPr lang="en-IN" dirty="0"/>
              <a:t>Another important transformation done is TRANSACTION_TIME</a:t>
            </a:r>
          </a:p>
          <a:p>
            <a:r>
              <a:rPr lang="en-IN" dirty="0"/>
              <a:t>The time format is converted to TIME(0) </a:t>
            </a:r>
          </a:p>
          <a:p>
            <a:endParaRPr lang="en-IN" dirty="0"/>
          </a:p>
          <a:p>
            <a:r>
              <a:rPr lang="en-IN" dirty="0"/>
              <a:t>Another transformation done is performed on floating point values.</a:t>
            </a:r>
          </a:p>
          <a:p>
            <a:r>
              <a:rPr lang="en-IN" dirty="0"/>
              <a:t>The floating point values were rounded off to 2 decimal places.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5C21B16-D6B5-A608-F328-3BD328000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0246" y="5136126"/>
            <a:ext cx="3013280" cy="17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5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2118-A6BE-8B40-1F0B-20A36AFA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Gold Layer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0218-0967-0556-8121-40CD3F6B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Gold Layer</a:t>
            </a:r>
            <a:r>
              <a:rPr lang="en-US" dirty="0"/>
              <a:t> in a </a:t>
            </a:r>
            <a:r>
              <a:rPr lang="en-US" b="1" dirty="0"/>
              <a:t>Medallion Architecture</a:t>
            </a:r>
            <a:r>
              <a:rPr lang="en-US" dirty="0"/>
              <a:t> (used in data engineering and modern data warehousing, like in Databricks or traditional SQL systems) refers to the </a:t>
            </a:r>
            <a:r>
              <a:rPr lang="en-US" b="1" dirty="0"/>
              <a:t>final, most refined layer of data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/>
              <a:t>The Gold Layer is used for business reporting and analytics.</a:t>
            </a:r>
            <a:r>
              <a:rPr lang="en-US" dirty="0"/>
              <a:t>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</a:t>
            </a:r>
            <a:r>
              <a:rPr lang="en-US" b="1" dirty="0"/>
              <a:t>aggregated</a:t>
            </a:r>
            <a:r>
              <a:rPr lang="en-US" dirty="0"/>
              <a:t>, </a:t>
            </a:r>
            <a:r>
              <a:rPr lang="en-US" b="1" dirty="0"/>
              <a:t>enriched</a:t>
            </a:r>
            <a:r>
              <a:rPr lang="en-US" dirty="0"/>
              <a:t>, or </a:t>
            </a:r>
            <a:r>
              <a:rPr lang="en-US" b="1" dirty="0"/>
              <a:t>denormalized</a:t>
            </a:r>
            <a:r>
              <a:rPr lang="en-US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designed for </a:t>
            </a:r>
            <a:r>
              <a:rPr lang="en-US" b="1" dirty="0"/>
              <a:t>direct consumption</a:t>
            </a:r>
            <a:r>
              <a:rPr lang="en-US" dirty="0"/>
              <a:t> by BI tools like </a:t>
            </a:r>
            <a:r>
              <a:rPr lang="en-US" b="1" dirty="0"/>
              <a:t>Power BI</a:t>
            </a:r>
            <a:r>
              <a:rPr lang="en-US" dirty="0"/>
              <a:t>, </a:t>
            </a:r>
            <a:r>
              <a:rPr lang="en-US" b="1" dirty="0"/>
              <a:t>Tableau</a:t>
            </a:r>
            <a:r>
              <a:rPr lang="en-US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Typically consists of </a:t>
            </a:r>
            <a:r>
              <a:rPr lang="en-US" b="1" dirty="0"/>
              <a:t>Fact and Dimension tables</a:t>
            </a:r>
            <a:r>
              <a:rPr lang="en-US" dirty="0"/>
              <a:t> in a </a:t>
            </a:r>
            <a:r>
              <a:rPr lang="en-US" b="1" dirty="0"/>
              <a:t>Star Schema</a:t>
            </a:r>
            <a:r>
              <a:rPr lang="en-US" dirty="0"/>
              <a:t> or </a:t>
            </a:r>
            <a:r>
              <a:rPr lang="en-US" b="1" dirty="0"/>
              <a:t>Snowflake Schema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7B28B-E4E9-0BE8-B148-6F104D49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700" y="0"/>
            <a:ext cx="1524213" cy="18256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6E63BFC-A7D4-2C29-DAA4-CC9C67D88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1364" y="4928572"/>
            <a:ext cx="3784883" cy="21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1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9497-A989-90D1-A6F2-D63843B5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50031"/>
            <a:ext cx="10515600" cy="1325563"/>
          </a:xfrm>
        </p:spPr>
        <p:txBody>
          <a:bodyPr/>
          <a:lstStyle/>
          <a:p>
            <a:r>
              <a:rPr lang="en-IN" dirty="0"/>
              <a:t>Gold Layer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8ACD-DECD-BAC9-6670-F76BD403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gold layer we create Dimension and Facts</a:t>
            </a:r>
          </a:p>
          <a:p>
            <a:r>
              <a:rPr lang="en-IN" dirty="0"/>
              <a:t>GOLD.DIM_CUSTOMER,GOLD.DIM_PRODUCT AND GOLD.FACT_SALES</a:t>
            </a:r>
          </a:p>
          <a:p>
            <a:r>
              <a:rPr lang="en-IN" dirty="0"/>
              <a:t>We create foreign keys to link tables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DIM_CUSTOMER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DIM_PRODUCT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endParaRPr lang="en-IN" sz="1800" dirty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N" sz="1800" dirty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Example of a STAR schema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52682-5505-A44B-D991-5E44A859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700" y="0"/>
            <a:ext cx="1524213" cy="208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1B5D5-974B-10D5-3954-5A4AB5C5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71" y="4059412"/>
            <a:ext cx="4311338" cy="279858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C201FDB-6C88-522D-AF25-B143DB8DB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3715" y="5327343"/>
            <a:ext cx="2973668" cy="16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1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48D2-E030-A356-8D29-77403C1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Gold Layer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E851-0E33-B573-56B4-26BEEBD4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create FACT_SALES USING dimension of customer and product.</a:t>
            </a:r>
          </a:p>
          <a:p>
            <a:r>
              <a:rPr lang="en-IN" dirty="0"/>
              <a:t>We insert data from SILVER tables.</a:t>
            </a:r>
          </a:p>
          <a:p>
            <a:r>
              <a:rPr lang="en-IN" dirty="0"/>
              <a:t>We join the tables using these parameters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DIM_CUSTOMER C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CUST_ID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CUSTOMER_ID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DIM_PRODUCT P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PRODUCT_CAT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PRODUCT_CAT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PRODUCT_BRAND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PRODUCT_BRAND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PRODUCT_TYPE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PRODUCT_TYPE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PRODUCT_FEEDBACK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PRODUCT_FEEDBACK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PRODUCT_SHIPPING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PRODUCT_SHIPPING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C3ED1-7B7F-6C0F-3FE0-56D532B9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700" y="0"/>
            <a:ext cx="1524213" cy="18256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6013C34-12F7-584D-3609-41E17FE14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6694" y="4906295"/>
            <a:ext cx="3651800" cy="20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2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6E9A-2783-3D88-60B0-A6DA9FD3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PowerBI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80A9-3E42-49D7-5B11-F250DE89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Power BI</a:t>
            </a:r>
            <a:r>
              <a:rPr lang="en-US" dirty="0"/>
              <a:t> is a </a:t>
            </a:r>
            <a:r>
              <a:rPr lang="en-US" b="1" dirty="0"/>
              <a:t>business analytics tool developed by Microsoft</a:t>
            </a:r>
            <a:r>
              <a:rPr lang="en-US" dirty="0"/>
              <a:t> that allows you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b="1" dirty="0"/>
              <a:t>interactive dashboards</a:t>
            </a:r>
            <a:r>
              <a:rPr lang="en-US" dirty="0"/>
              <a:t>, </a:t>
            </a:r>
            <a:r>
              <a:rPr lang="en-US" b="1" dirty="0"/>
              <a:t>charts</a:t>
            </a:r>
            <a:r>
              <a:rPr lang="en-US" dirty="0"/>
              <a:t>, and </a:t>
            </a:r>
            <a:r>
              <a:rPr lang="en-US" b="1" dirty="0"/>
              <a:t>reports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Drag-and-drop interface for </a:t>
            </a:r>
            <a:r>
              <a:rPr lang="en-US" b="1" dirty="0"/>
              <a:t>easy visual storytelling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various visuals: </a:t>
            </a:r>
            <a:r>
              <a:rPr lang="en-US" b="1" dirty="0"/>
              <a:t>bar charts</a:t>
            </a:r>
            <a:r>
              <a:rPr lang="en-US" dirty="0"/>
              <a:t>, </a:t>
            </a:r>
            <a:r>
              <a:rPr lang="en-US" b="1" dirty="0"/>
              <a:t>maps</a:t>
            </a:r>
            <a:r>
              <a:rPr lang="en-US" dirty="0"/>
              <a:t>, </a:t>
            </a:r>
            <a:r>
              <a:rPr lang="en-US" b="1" dirty="0"/>
              <a:t>KPIs</a:t>
            </a:r>
            <a:r>
              <a:rPr lang="en-US" dirty="0"/>
              <a:t>, </a:t>
            </a:r>
            <a:r>
              <a:rPr lang="en-US" b="1" dirty="0"/>
              <a:t>tables</a:t>
            </a:r>
            <a:r>
              <a:rPr lang="en-US" dirty="0"/>
              <a:t>, etc.</a:t>
            </a:r>
          </a:p>
          <a:p>
            <a:endParaRPr lang="en-IN" dirty="0"/>
          </a:p>
          <a:p>
            <a:r>
              <a:rPr lang="en-IN" dirty="0"/>
              <a:t>The creation of a three page </a:t>
            </a:r>
            <a:r>
              <a:rPr lang="en-IN" dirty="0" err="1"/>
              <a:t>PowerBI</a:t>
            </a:r>
            <a:r>
              <a:rPr lang="en-IN" dirty="0"/>
              <a:t> Report </a:t>
            </a:r>
            <a:r>
              <a:rPr lang="en-IN"/>
              <a:t>is done.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625367-9BE4-A2E1-F74C-4196763B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7588" y="4916129"/>
            <a:ext cx="3565769" cy="203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1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FF1C-1373-1B0A-39C6-A67EBA23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EDA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26F3-492E-D07D-B2C4-37F80766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1533832"/>
            <a:ext cx="10940845" cy="4643131"/>
          </a:xfrm>
        </p:spPr>
        <p:txBody>
          <a:bodyPr>
            <a:normAutofit/>
          </a:bodyPr>
          <a:lstStyle/>
          <a:p>
            <a:r>
              <a:rPr lang="en-US" b="1" dirty="0"/>
              <a:t>EDA</a:t>
            </a:r>
            <a:r>
              <a:rPr lang="en-US" dirty="0"/>
              <a:t> stands for </a:t>
            </a:r>
            <a:r>
              <a:rPr lang="en-US" b="1" dirty="0"/>
              <a:t>Exploratory Data Analysis</a:t>
            </a:r>
            <a:r>
              <a:rPr lang="en-US" dirty="0"/>
              <a:t>. It is a key step in the data analysis process, used to understand the structure, quality, and patterns within a dataset before applying modeling or machine learning techniques.</a:t>
            </a:r>
          </a:p>
          <a:p>
            <a:r>
              <a:rPr lang="en-IN" dirty="0"/>
              <a:t>Library used to perform the EDA-</a:t>
            </a:r>
            <a:r>
              <a:rPr lang="en-IN" dirty="0" err="1"/>
              <a:t>Pandas,Matplotlib,Seaborne</a:t>
            </a:r>
            <a:r>
              <a:rPr lang="en-IN" dirty="0"/>
              <a:t>.</a:t>
            </a:r>
          </a:p>
          <a:p>
            <a:r>
              <a:rPr lang="en-IN" dirty="0"/>
              <a:t>Pandas is a library used to visualize csv files ,SQL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name "Pandas" comes from </a:t>
            </a:r>
            <a:r>
              <a:rPr lang="en-US" b="1" dirty="0"/>
              <a:t>"Panel Data"</a:t>
            </a:r>
            <a:r>
              <a:rPr lang="en-US" dirty="0"/>
              <a:t>, a term used in econometrics.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on top of </a:t>
            </a:r>
            <a:r>
              <a:rPr lang="en-US" b="1" dirty="0"/>
              <a:t>NumPy</a:t>
            </a:r>
            <a:r>
              <a:rPr lang="en-US" dirty="0"/>
              <a:t>, it provides high-performance data structures and operations for handling </a:t>
            </a:r>
            <a:r>
              <a:rPr lang="en-US" b="1" dirty="0"/>
              <a:t>tabular data</a:t>
            </a:r>
            <a:r>
              <a:rPr lang="en-US" dirty="0"/>
              <a:t> (like spreadsheets or SQL tables).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D9DB0-1A29-94BA-2630-FA04B9E6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37" y="0"/>
            <a:ext cx="2723885" cy="160757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A981FAE-134F-91DF-B9D1-223DDE000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6940" y="5155900"/>
            <a:ext cx="3573719" cy="20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691B-59D1-2133-041F-0DC30909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Functions used in Python Pandas for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9B7E-F8B7-E60F-EA54-59D85F95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89" y="215802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pd.read_csv</a:t>
            </a:r>
            <a:r>
              <a:rPr lang="en-US" dirty="0"/>
              <a:t>('../retail_data.csv’) –used to read</a:t>
            </a:r>
          </a:p>
          <a:p>
            <a:r>
              <a:rPr lang="en-IN" dirty="0" err="1"/>
              <a:t>data.shape</a:t>
            </a:r>
            <a:r>
              <a:rPr lang="en-US" dirty="0"/>
              <a:t>-returns shape</a:t>
            </a:r>
          </a:p>
          <a:p>
            <a:r>
              <a:rPr lang="en-IN" dirty="0" err="1"/>
              <a:t>data.head</a:t>
            </a:r>
            <a:r>
              <a:rPr lang="en-IN" dirty="0"/>
              <a:t>()</a:t>
            </a:r>
            <a:r>
              <a:rPr lang="en-US" dirty="0"/>
              <a:t>-returns first five rows</a:t>
            </a:r>
          </a:p>
          <a:p>
            <a:r>
              <a:rPr lang="en-US" dirty="0"/>
              <a:t>data.info()-returns info</a:t>
            </a:r>
          </a:p>
          <a:p>
            <a:r>
              <a:rPr lang="en-US" dirty="0" err="1"/>
              <a:t>data.describe</a:t>
            </a:r>
            <a:r>
              <a:rPr lang="en-US" dirty="0"/>
              <a:t>()-returns description</a:t>
            </a:r>
          </a:p>
          <a:p>
            <a:r>
              <a:rPr lang="en-IN" dirty="0" err="1"/>
              <a:t>data.isnull</a:t>
            </a:r>
            <a:r>
              <a:rPr lang="en-IN" dirty="0"/>
              <a:t>().sum()</a:t>
            </a:r>
            <a:r>
              <a:rPr lang="en-US" dirty="0"/>
              <a:t>-returns all null values</a:t>
            </a:r>
          </a:p>
          <a:p>
            <a:r>
              <a:rPr lang="en-IN" dirty="0" err="1"/>
              <a:t>data.duplicated</a:t>
            </a:r>
            <a:r>
              <a:rPr lang="en-IN" dirty="0"/>
              <a:t>().sum(</a:t>
            </a:r>
            <a:r>
              <a:rPr lang="en-US" dirty="0"/>
              <a:t>)-returns all duplicate values</a:t>
            </a:r>
          </a:p>
          <a:p>
            <a:r>
              <a:rPr lang="en-IN" dirty="0" err="1"/>
              <a:t>data.nunique</a:t>
            </a:r>
            <a:r>
              <a:rPr lang="en-IN" dirty="0"/>
              <a:t>()-returns unique values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0F346-51E8-8C68-B081-9F24F1037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92" y="4257368"/>
            <a:ext cx="4406528" cy="260063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0C58853-70C3-AA48-165F-61F86D919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93" y="-102214"/>
            <a:ext cx="2619414" cy="1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9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FF81-A48D-FD30-D1E9-0627592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Data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2800-46E9-7980-B585-4E5A8112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=(8,6))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data.corr</a:t>
            </a:r>
            <a:r>
              <a:rPr lang="en-IN" dirty="0"/>
              <a:t>(</a:t>
            </a:r>
            <a:r>
              <a:rPr lang="en-IN" dirty="0" err="1"/>
              <a:t>numeric_only</a:t>
            </a:r>
            <a:r>
              <a:rPr lang="en-IN" dirty="0"/>
              <a:t>=True),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coolwarm</a:t>
            </a:r>
            <a:r>
              <a:rPr lang="en-IN" dirty="0"/>
              <a:t>')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1BC15-DEE7-5BBA-C916-76CC12E9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5" y="3421185"/>
            <a:ext cx="3748874" cy="315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B89C6-0A0D-8021-ED76-C2BC3F6CB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32" y="3827205"/>
            <a:ext cx="4179017" cy="208950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4DD2EC0-1878-5AB7-F77F-EC845E113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2835" y="-337165"/>
            <a:ext cx="3784883" cy="21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7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D767-2EFA-5E58-CAEF-E5DE281D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on retail sales data (Some basic 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46A7-9EF9-491D-493B-BCFAAFD01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IN" dirty="0"/>
              <a:t>Shape of given data-30210 rows , 30 columns</a:t>
            </a:r>
          </a:p>
          <a:p>
            <a:r>
              <a:rPr lang="en-IN" dirty="0"/>
              <a:t>There are 4 duplicated rows</a:t>
            </a:r>
          </a:p>
          <a:p>
            <a:r>
              <a:rPr lang="en-IN" dirty="0"/>
              <a:t>Null values in total- 8370</a:t>
            </a:r>
          </a:p>
          <a:p>
            <a:r>
              <a:rPr lang="en-IN" dirty="0"/>
              <a:t>Unique values-2,008,754</a:t>
            </a:r>
          </a:p>
          <a:p>
            <a:r>
              <a:rPr lang="en-IN" dirty="0"/>
              <a:t>Correlation –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059E0-314F-247F-DC76-10A475DB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64" y="3757946"/>
            <a:ext cx="6600182" cy="190821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EEC6559-DC45-8823-AACD-CBB369169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9742" y="-241923"/>
            <a:ext cx="2973951" cy="16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4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C7E4-8DDF-764E-582D-8C3EEC23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on retail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E50F-9C72-FCE7-7E13-FEB854D0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/>
              <a:t>info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F6A93-6A06-4099-3115-59601277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84" y="2159922"/>
            <a:ext cx="4284621" cy="401344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2F58A0F-A714-8C95-88E9-A6A29694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3082" y="-92989"/>
            <a:ext cx="3121435" cy="17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1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56EE-5337-2725-CE7C-C6B30744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on retail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0D18-A8E1-4191-D1F9-D57C4960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6339"/>
            <a:ext cx="10515600" cy="4351338"/>
          </a:xfrm>
        </p:spPr>
        <p:txBody>
          <a:bodyPr/>
          <a:lstStyle/>
          <a:p>
            <a:r>
              <a:rPr lang="en-IN" dirty="0"/>
              <a:t>Description-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BA168-8892-EBA9-C353-16467C07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2257261"/>
            <a:ext cx="9583487" cy="234347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4016D01-85BF-6836-2F14-D7D720F6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86640" y="-88491"/>
            <a:ext cx="2602206" cy="14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3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1D6-2ACD-1273-AD45-DD2CB31C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7508-E446-20CD-7E47-26454311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A </a:t>
            </a:r>
            <a:r>
              <a:rPr lang="en-US" b="1" dirty="0"/>
              <a:t>Data Warehouse</a:t>
            </a:r>
            <a:r>
              <a:rPr lang="en-US" dirty="0"/>
              <a:t> is a </a:t>
            </a:r>
            <a:r>
              <a:rPr lang="en-US" b="1" dirty="0"/>
              <a:t>centralized repository</a:t>
            </a:r>
            <a:r>
              <a:rPr lang="en-US" dirty="0"/>
              <a:t> that stores large volumes of structured data from different sources, optimized for </a:t>
            </a:r>
            <a:r>
              <a:rPr lang="en-US" b="1" dirty="0"/>
              <a:t>reporting, analysis, and decision-making</a:t>
            </a:r>
            <a:r>
              <a:rPr lang="en-US" dirty="0"/>
              <a:t>.</a:t>
            </a:r>
          </a:p>
          <a:p>
            <a:endParaRPr lang="en-IN" dirty="0"/>
          </a:p>
          <a:p>
            <a:r>
              <a:rPr lang="en-US" dirty="0"/>
              <a:t>The </a:t>
            </a:r>
            <a:r>
              <a:rPr lang="en-US" b="1" dirty="0"/>
              <a:t>Medallion Architecture</a:t>
            </a:r>
            <a:r>
              <a:rPr lang="en-US" dirty="0"/>
              <a:t> is a modern </a:t>
            </a:r>
            <a:r>
              <a:rPr lang="en-US" b="1" dirty="0"/>
              <a:t>data engineering pattern</a:t>
            </a:r>
            <a:r>
              <a:rPr lang="en-US" dirty="0"/>
              <a:t> used in </a:t>
            </a:r>
            <a:r>
              <a:rPr lang="en-US" b="1" dirty="0"/>
              <a:t>data </a:t>
            </a:r>
            <a:r>
              <a:rPr lang="en-US" b="1" dirty="0" err="1"/>
              <a:t>lakehouses</a:t>
            </a:r>
            <a:r>
              <a:rPr lang="en-US" dirty="0"/>
              <a:t> (e.g., with Databricks, Delta Lake, or similar platforms). It organizes data into </a:t>
            </a:r>
            <a:r>
              <a:rPr lang="en-US" b="1" dirty="0"/>
              <a:t>three layers: Bronze, Silver, and Gold</a:t>
            </a:r>
            <a:r>
              <a:rPr lang="en-US" dirty="0"/>
              <a:t>—like medals—to improve </a:t>
            </a:r>
            <a:r>
              <a:rPr lang="en-US" b="1" dirty="0"/>
              <a:t>data quality, scalability, and performance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C31B-D5C9-1EEC-032E-FF2C13A8A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98" y="145026"/>
            <a:ext cx="3508002" cy="225389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285B995-D82C-9249-7CB0-ED882E296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860" y="5027795"/>
            <a:ext cx="3508002" cy="20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0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44B9-1E87-5494-0497-BF44F80C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Bronze Layer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F7F06-1D1B-E3FE-E612-4BC902964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42" y="0"/>
            <a:ext cx="4380345" cy="19172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694AD-C39F-AA23-24FA-A0E5B27A9DE1}"/>
              </a:ext>
            </a:extLst>
          </p:cNvPr>
          <p:cNvSpPr txBox="1"/>
          <p:nvPr/>
        </p:nvSpPr>
        <p:spPr>
          <a:xfrm>
            <a:off x="1356852" y="1917289"/>
            <a:ext cx="83180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Challenges Incurred during retail sales data analysis bronze stage-</a:t>
            </a:r>
          </a:p>
          <a:p>
            <a:endParaRPr lang="en-IN" dirty="0"/>
          </a:p>
          <a:p>
            <a:r>
              <a:rPr lang="en-IN" dirty="0"/>
              <a:t>1)Choosing an appropriate datatype for each column</a:t>
            </a:r>
          </a:p>
          <a:p>
            <a:r>
              <a:rPr lang="en-IN" dirty="0"/>
              <a:t>2)Choosing lengths for all string type columns</a:t>
            </a:r>
          </a:p>
          <a:p>
            <a:endParaRPr lang="en-IN" dirty="0"/>
          </a:p>
          <a:p>
            <a:r>
              <a:rPr lang="en-IN" dirty="0"/>
              <a:t>The primary error was handling the encoding error.</a:t>
            </a:r>
          </a:p>
          <a:p>
            <a:r>
              <a:rPr lang="en-IN" dirty="0"/>
              <a:t>The encoding of the characters was of the type ‘utf-8’</a:t>
            </a:r>
          </a:p>
          <a:p>
            <a:r>
              <a:rPr lang="en-IN" dirty="0"/>
              <a:t>Encountered error:</a:t>
            </a:r>
          </a:p>
          <a:p>
            <a:endParaRPr lang="en-IN" sz="800" dirty="0"/>
          </a:p>
          <a:p>
            <a:r>
              <a:rPr lang="en-US" dirty="0"/>
              <a:t>Msg 4864, Level 16, State 1, Line 1 Bulk load data conversion error (type mismatch or invalid character for the specified codepage) for row 1, column 1 (TRANSACTION_ID).</a:t>
            </a:r>
            <a:endParaRPr lang="en-IN" dirty="0"/>
          </a:p>
          <a:p>
            <a:endParaRPr lang="en-IN" dirty="0"/>
          </a:p>
          <a:p>
            <a:r>
              <a:rPr lang="en-IN" dirty="0"/>
              <a:t>Caused due to  </a:t>
            </a:r>
          </a:p>
          <a:p>
            <a:r>
              <a:rPr lang="en-US" sz="1100" dirty="0"/>
              <a:t>BULK INSERT BRONZE.RETAIL_SALES_DETAILS</a:t>
            </a:r>
          </a:p>
          <a:p>
            <a:r>
              <a:rPr lang="en-US" sz="1100" dirty="0"/>
              <a:t>FROM 'C:\Data\retail_sales.csv'</a:t>
            </a:r>
          </a:p>
          <a:p>
            <a:r>
              <a:rPr lang="en-US" sz="1100" dirty="0"/>
              <a:t>WITH (</a:t>
            </a:r>
          </a:p>
          <a:p>
            <a:r>
              <a:rPr lang="en-US" sz="1100" dirty="0"/>
              <a:t>    FIRSTROW = 2,</a:t>
            </a:r>
          </a:p>
          <a:p>
            <a:r>
              <a:rPr lang="en-US" sz="1100" dirty="0"/>
              <a:t>    FIELDTERMINATOR = ',',</a:t>
            </a:r>
          </a:p>
          <a:p>
            <a:r>
              <a:rPr lang="en-US" sz="1100" dirty="0"/>
              <a:t>    ROWTERMINATOR = '\n',</a:t>
            </a:r>
          </a:p>
          <a:p>
            <a:r>
              <a:rPr lang="en-US" sz="1100" dirty="0"/>
              <a:t>    TABLOCK</a:t>
            </a:r>
          </a:p>
          <a:p>
            <a:r>
              <a:rPr lang="en-US" sz="1100" dirty="0"/>
              <a:t>);</a:t>
            </a:r>
            <a:endParaRPr lang="en-IN" sz="1100" dirty="0"/>
          </a:p>
          <a:p>
            <a:endParaRPr lang="en-IN" sz="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BF179E4-AC25-945C-96E3-B532BA854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6220" y="5669877"/>
            <a:ext cx="2079216" cy="11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2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1235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Office Theme</vt:lpstr>
      <vt:lpstr>Retail Sales Data Analysis</vt:lpstr>
      <vt:lpstr>Step 1: EDA Using Python</vt:lpstr>
      <vt:lpstr>Some Functions used in Python Pandas for EDA</vt:lpstr>
      <vt:lpstr>Visualizing Data correlation</vt:lpstr>
      <vt:lpstr>EDA on retail sales data (Some basic points)</vt:lpstr>
      <vt:lpstr>EDA on retail sales data</vt:lpstr>
      <vt:lpstr>EDA on retail sales data</vt:lpstr>
      <vt:lpstr>Data Warehousing</vt:lpstr>
      <vt:lpstr>Bronze Layer  </vt:lpstr>
      <vt:lpstr>Bronze Layer   </vt:lpstr>
      <vt:lpstr>Silver layer                                </vt:lpstr>
      <vt:lpstr>Silver layer                                          </vt:lpstr>
      <vt:lpstr>Silver Layer  </vt:lpstr>
      <vt:lpstr>Gold Layer  </vt:lpstr>
      <vt:lpstr>Gold Layer  </vt:lpstr>
      <vt:lpstr>Gold Layer                                       </vt:lpstr>
      <vt:lpstr>PowerBI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Viswanath Parashuram Yadavalli</dc:creator>
  <cp:lastModifiedBy>Viswanath Parashuram Yadavalli</cp:lastModifiedBy>
  <cp:revision>1</cp:revision>
  <dcterms:created xsi:type="dcterms:W3CDTF">2025-06-04T09:16:57Z</dcterms:created>
  <dcterms:modified xsi:type="dcterms:W3CDTF">2025-06-05T07:08:39Z</dcterms:modified>
</cp:coreProperties>
</file>