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
  </p:notesMasterIdLst>
  <p:sldIdLst>
    <p:sldId id="256" r:id="rId2"/>
  </p:sldIdLst>
  <p:sldSz cx="20104100" cy="20104100"/>
  <p:notesSz cx="20104100" cy="20104100"/>
  <p:embeddedFontLst>
    <p:embeddedFont>
      <p:font typeface="Caladea" panose="020B0604020202020204" charset="0"/>
      <p:regular r:id="rId4"/>
      <p:bold r:id="rId5"/>
      <p:italic r:id="rId6"/>
      <p:boldItalic r:id="rId7"/>
    </p:embeddedFont>
    <p:embeddedFont>
      <p:font typeface="Comic Sans MS" panose="030F0702030302020204" pitchFamily="66" charset="0"/>
      <p:regular r:id="rId8"/>
      <p:bold r:id="rId9"/>
      <p:italic r:id="rId10"/>
      <p:boldItalic r:id="rId11"/>
    </p:embeddedFont>
    <p:embeddedFont>
      <p:font typeface="Segoe UI" panose="020B0502040204020203" pitchFamily="3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771" y="29"/>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viewProps" Target="view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ableStyles" Target="tableStyles.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10080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100806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3" y="2513013"/>
            <a:ext cx="6784975" cy="678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9675813"/>
            <a:ext cx="16084550" cy="79152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9096038"/>
            <a:ext cx="8712200" cy="100806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9096038"/>
            <a:ext cx="8712200" cy="100806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6659563" y="2513013"/>
            <a:ext cx="6784975" cy="678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2009775" y="9675813"/>
            <a:ext cx="16084550" cy="79152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11387138" y="19096038"/>
            <a:ext cx="8712200" cy="100806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9"/>
        <p:cNvGrpSpPr/>
        <p:nvPr/>
      </p:nvGrpSpPr>
      <p:grpSpPr>
        <a:xfrm>
          <a:off x="0" y="0"/>
          <a:ext cx="0" cy="0"/>
          <a:chOff x="0" y="0"/>
          <a:chExt cx="0" cy="0"/>
        </a:xfrm>
      </p:grpSpPr>
      <p:sp>
        <p:nvSpPr>
          <p:cNvPr id="20" name="Google Shape;20;p2"/>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3"/>
          <p:cNvSpPr txBox="1">
            <a:spLocks noGrp="1"/>
          </p:cNvSpPr>
          <p:nvPr>
            <p:ph type="ctrTitle"/>
          </p:nvPr>
        </p:nvSpPr>
        <p:spPr>
          <a:xfrm>
            <a:off x="1507807" y="6232271"/>
            <a:ext cx="17088486" cy="422186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ubTitle" idx="1"/>
          </p:nvPr>
        </p:nvSpPr>
        <p:spPr>
          <a:xfrm>
            <a:off x="3015615" y="11258296"/>
            <a:ext cx="14072870" cy="50260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005205" y="4623943"/>
            <a:ext cx="18093690" cy="1326870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005205" y="4623943"/>
            <a:ext cx="8745284" cy="1326870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2"/>
          </p:nvPr>
        </p:nvSpPr>
        <p:spPr>
          <a:xfrm>
            <a:off x="10353611" y="4623943"/>
            <a:ext cx="8745284" cy="1326870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0251185" y="2723642"/>
            <a:ext cx="9727565" cy="16071850"/>
          </a:xfrm>
          <a:custGeom>
            <a:avLst/>
            <a:gdLst/>
            <a:ahLst/>
            <a:cxnLst/>
            <a:rect l="l" t="t" r="r" b="b"/>
            <a:pathLst>
              <a:path w="9727565" h="16071850" extrusionOk="0">
                <a:moveTo>
                  <a:pt x="-259" y="249098"/>
                </a:moveTo>
                <a:lnTo>
                  <a:pt x="3804" y="204396"/>
                </a:lnTo>
                <a:lnTo>
                  <a:pt x="15234" y="162360"/>
                </a:lnTo>
                <a:lnTo>
                  <a:pt x="33649" y="123626"/>
                </a:lnTo>
                <a:lnTo>
                  <a:pt x="58159" y="88829"/>
                </a:lnTo>
                <a:lnTo>
                  <a:pt x="88130" y="58857"/>
                </a:lnTo>
                <a:lnTo>
                  <a:pt x="122927" y="34347"/>
                </a:lnTo>
                <a:lnTo>
                  <a:pt x="161661" y="15932"/>
                </a:lnTo>
                <a:lnTo>
                  <a:pt x="203697" y="4503"/>
                </a:lnTo>
                <a:lnTo>
                  <a:pt x="248400" y="439"/>
                </a:lnTo>
                <a:lnTo>
                  <a:pt x="9478273" y="439"/>
                </a:lnTo>
                <a:lnTo>
                  <a:pt x="9522976" y="4503"/>
                </a:lnTo>
                <a:lnTo>
                  <a:pt x="9565012" y="15932"/>
                </a:lnTo>
                <a:lnTo>
                  <a:pt x="9603746" y="34347"/>
                </a:lnTo>
                <a:lnTo>
                  <a:pt x="9638416" y="58857"/>
                </a:lnTo>
                <a:lnTo>
                  <a:pt x="9668387" y="88829"/>
                </a:lnTo>
                <a:lnTo>
                  <a:pt x="9693024" y="123626"/>
                </a:lnTo>
                <a:lnTo>
                  <a:pt x="9711312" y="162360"/>
                </a:lnTo>
                <a:lnTo>
                  <a:pt x="9722869" y="204396"/>
                </a:lnTo>
                <a:lnTo>
                  <a:pt x="9726933" y="249098"/>
                </a:lnTo>
                <a:lnTo>
                  <a:pt x="9726933" y="15822969"/>
                </a:lnTo>
                <a:lnTo>
                  <a:pt x="9722869" y="15867672"/>
                </a:lnTo>
                <a:lnTo>
                  <a:pt x="9711312" y="15909708"/>
                </a:lnTo>
                <a:lnTo>
                  <a:pt x="9693024" y="15948442"/>
                </a:lnTo>
                <a:lnTo>
                  <a:pt x="9668387" y="15983239"/>
                </a:lnTo>
                <a:lnTo>
                  <a:pt x="9638416" y="16013083"/>
                </a:lnTo>
                <a:lnTo>
                  <a:pt x="9603746" y="16037720"/>
                </a:lnTo>
                <a:lnTo>
                  <a:pt x="9565012" y="16056008"/>
                </a:lnTo>
                <a:lnTo>
                  <a:pt x="9522976" y="16067565"/>
                </a:lnTo>
                <a:lnTo>
                  <a:pt x="9478273" y="16071629"/>
                </a:lnTo>
                <a:lnTo>
                  <a:pt x="248400" y="16071629"/>
                </a:lnTo>
                <a:lnTo>
                  <a:pt x="203697" y="16067565"/>
                </a:lnTo>
                <a:lnTo>
                  <a:pt x="161661" y="16056008"/>
                </a:lnTo>
                <a:lnTo>
                  <a:pt x="122927" y="16037720"/>
                </a:lnTo>
                <a:lnTo>
                  <a:pt x="88130" y="16013083"/>
                </a:lnTo>
                <a:lnTo>
                  <a:pt x="58159" y="15983239"/>
                </a:lnTo>
                <a:lnTo>
                  <a:pt x="33649" y="15948442"/>
                </a:lnTo>
                <a:lnTo>
                  <a:pt x="15234" y="15909708"/>
                </a:lnTo>
                <a:lnTo>
                  <a:pt x="3804" y="15867672"/>
                </a:lnTo>
                <a:lnTo>
                  <a:pt x="-259" y="15822969"/>
                </a:lnTo>
                <a:lnTo>
                  <a:pt x="-259" y="24909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99822" y="18879565"/>
            <a:ext cx="9998710" cy="1103630"/>
          </a:xfrm>
          <a:custGeom>
            <a:avLst/>
            <a:gdLst/>
            <a:ahLst/>
            <a:cxnLst/>
            <a:rect l="l" t="t" r="r" b="b"/>
            <a:pathLst>
              <a:path w="9998710" h="1103630" extrusionOk="0">
                <a:moveTo>
                  <a:pt x="-2" y="183884"/>
                </a:moveTo>
                <a:lnTo>
                  <a:pt x="6561" y="135003"/>
                </a:lnTo>
                <a:lnTo>
                  <a:pt x="25090" y="91087"/>
                </a:lnTo>
                <a:lnTo>
                  <a:pt x="53831" y="53877"/>
                </a:lnTo>
                <a:lnTo>
                  <a:pt x="91028" y="25125"/>
                </a:lnTo>
                <a:lnTo>
                  <a:pt x="134931" y="6596"/>
                </a:lnTo>
                <a:lnTo>
                  <a:pt x="183787" y="30"/>
                </a:lnTo>
                <a:lnTo>
                  <a:pt x="9814563" y="30"/>
                </a:lnTo>
                <a:lnTo>
                  <a:pt x="9863330" y="6596"/>
                </a:lnTo>
                <a:lnTo>
                  <a:pt x="9907271" y="25125"/>
                </a:lnTo>
                <a:lnTo>
                  <a:pt x="9944481" y="53877"/>
                </a:lnTo>
                <a:lnTo>
                  <a:pt x="9973182" y="91087"/>
                </a:lnTo>
                <a:lnTo>
                  <a:pt x="9991723" y="135003"/>
                </a:lnTo>
                <a:lnTo>
                  <a:pt x="9998327" y="183884"/>
                </a:lnTo>
                <a:lnTo>
                  <a:pt x="9998327" y="919284"/>
                </a:lnTo>
                <a:lnTo>
                  <a:pt x="9991723" y="968152"/>
                </a:lnTo>
                <a:lnTo>
                  <a:pt x="9973182" y="1012081"/>
                </a:lnTo>
                <a:lnTo>
                  <a:pt x="9944481" y="1049291"/>
                </a:lnTo>
                <a:lnTo>
                  <a:pt x="9907271" y="1078030"/>
                </a:lnTo>
                <a:lnTo>
                  <a:pt x="9863330" y="1096572"/>
                </a:lnTo>
                <a:lnTo>
                  <a:pt x="9814563" y="1103137"/>
                </a:lnTo>
                <a:lnTo>
                  <a:pt x="183787" y="1103137"/>
                </a:lnTo>
                <a:lnTo>
                  <a:pt x="134931" y="1096572"/>
                </a:lnTo>
                <a:lnTo>
                  <a:pt x="91028" y="1078030"/>
                </a:lnTo>
                <a:lnTo>
                  <a:pt x="53831" y="1049291"/>
                </a:lnTo>
                <a:lnTo>
                  <a:pt x="25090" y="1012081"/>
                </a:lnTo>
                <a:lnTo>
                  <a:pt x="6561" y="968152"/>
                </a:lnTo>
                <a:lnTo>
                  <a:pt x="-2" y="919284"/>
                </a:lnTo>
                <a:lnTo>
                  <a:pt x="-2" y="18388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a:off x="99822" y="88646"/>
            <a:ext cx="19860260" cy="2386330"/>
          </a:xfrm>
          <a:custGeom>
            <a:avLst/>
            <a:gdLst/>
            <a:ahLst/>
            <a:cxnLst/>
            <a:rect l="l" t="t" r="r" b="b"/>
            <a:pathLst>
              <a:path w="19860260" h="2386330" extrusionOk="0">
                <a:moveTo>
                  <a:pt x="-2" y="251451"/>
                </a:moveTo>
                <a:lnTo>
                  <a:pt x="4039" y="206240"/>
                </a:lnTo>
                <a:lnTo>
                  <a:pt x="15693" y="163823"/>
                </a:lnTo>
                <a:lnTo>
                  <a:pt x="34248" y="124708"/>
                </a:lnTo>
                <a:lnTo>
                  <a:pt x="59000" y="89784"/>
                </a:lnTo>
                <a:lnTo>
                  <a:pt x="89250" y="59559"/>
                </a:lnTo>
                <a:lnTo>
                  <a:pt x="124263" y="34794"/>
                </a:lnTo>
                <a:lnTo>
                  <a:pt x="163353" y="16253"/>
                </a:lnTo>
                <a:lnTo>
                  <a:pt x="205795" y="4569"/>
                </a:lnTo>
                <a:lnTo>
                  <a:pt x="250892" y="505"/>
                </a:lnTo>
                <a:lnTo>
                  <a:pt x="19608682" y="505"/>
                </a:lnTo>
                <a:lnTo>
                  <a:pt x="19653893" y="4569"/>
                </a:lnTo>
                <a:lnTo>
                  <a:pt x="19696310" y="16253"/>
                </a:lnTo>
                <a:lnTo>
                  <a:pt x="19735425" y="34794"/>
                </a:lnTo>
                <a:lnTo>
                  <a:pt x="19770349" y="59559"/>
                </a:lnTo>
                <a:lnTo>
                  <a:pt x="19800702" y="89784"/>
                </a:lnTo>
                <a:lnTo>
                  <a:pt x="19825466" y="124708"/>
                </a:lnTo>
                <a:lnTo>
                  <a:pt x="19844007" y="163823"/>
                </a:lnTo>
                <a:lnTo>
                  <a:pt x="19855564" y="206240"/>
                </a:lnTo>
                <a:lnTo>
                  <a:pt x="19859628" y="251451"/>
                </a:lnTo>
                <a:lnTo>
                  <a:pt x="19859628" y="2135702"/>
                </a:lnTo>
                <a:lnTo>
                  <a:pt x="19855564" y="2180786"/>
                </a:lnTo>
                <a:lnTo>
                  <a:pt x="19844007" y="2223203"/>
                </a:lnTo>
                <a:lnTo>
                  <a:pt x="19825466" y="2262318"/>
                </a:lnTo>
                <a:lnTo>
                  <a:pt x="19800702" y="2297242"/>
                </a:lnTo>
                <a:lnTo>
                  <a:pt x="19770349" y="2327595"/>
                </a:lnTo>
                <a:lnTo>
                  <a:pt x="19735425" y="2352232"/>
                </a:lnTo>
                <a:lnTo>
                  <a:pt x="19696310" y="2370900"/>
                </a:lnTo>
                <a:lnTo>
                  <a:pt x="19653893" y="2382457"/>
                </a:lnTo>
                <a:lnTo>
                  <a:pt x="19608682" y="2386521"/>
                </a:lnTo>
                <a:lnTo>
                  <a:pt x="250892" y="2386521"/>
                </a:lnTo>
                <a:lnTo>
                  <a:pt x="205795" y="2382457"/>
                </a:lnTo>
                <a:lnTo>
                  <a:pt x="163353" y="2370900"/>
                </a:lnTo>
                <a:lnTo>
                  <a:pt x="124263" y="2352232"/>
                </a:lnTo>
                <a:lnTo>
                  <a:pt x="89250" y="2327595"/>
                </a:lnTo>
                <a:lnTo>
                  <a:pt x="59000" y="2297242"/>
                </a:lnTo>
                <a:lnTo>
                  <a:pt x="34248" y="2262318"/>
                </a:lnTo>
                <a:lnTo>
                  <a:pt x="15693" y="2223203"/>
                </a:lnTo>
                <a:lnTo>
                  <a:pt x="4039" y="2180786"/>
                </a:lnTo>
                <a:lnTo>
                  <a:pt x="-2" y="2135702"/>
                </a:lnTo>
                <a:lnTo>
                  <a:pt x="-2" y="25145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p:nvPr/>
        </p:nvSpPr>
        <p:spPr>
          <a:xfrm>
            <a:off x="139445" y="2559050"/>
            <a:ext cx="9997440" cy="16071850"/>
          </a:xfrm>
          <a:custGeom>
            <a:avLst/>
            <a:gdLst/>
            <a:ahLst/>
            <a:cxnLst/>
            <a:rect l="l" t="t" r="r" b="b"/>
            <a:pathLst>
              <a:path w="9997440" h="16071850" extrusionOk="0">
                <a:moveTo>
                  <a:pt x="-3" y="255960"/>
                </a:moveTo>
                <a:lnTo>
                  <a:pt x="4111" y="209988"/>
                </a:lnTo>
                <a:lnTo>
                  <a:pt x="15985" y="166809"/>
                </a:lnTo>
                <a:lnTo>
                  <a:pt x="34882" y="126932"/>
                </a:lnTo>
                <a:lnTo>
                  <a:pt x="60091" y="91373"/>
                </a:lnTo>
                <a:lnTo>
                  <a:pt x="90888" y="60512"/>
                </a:lnTo>
                <a:lnTo>
                  <a:pt x="126548" y="35367"/>
                </a:lnTo>
                <a:lnTo>
                  <a:pt x="166362" y="16445"/>
                </a:lnTo>
                <a:lnTo>
                  <a:pt x="209591" y="4507"/>
                </a:lnTo>
                <a:lnTo>
                  <a:pt x="255514" y="443"/>
                </a:lnTo>
                <a:lnTo>
                  <a:pt x="9741412" y="443"/>
                </a:lnTo>
                <a:lnTo>
                  <a:pt x="9787385" y="4507"/>
                </a:lnTo>
                <a:lnTo>
                  <a:pt x="9830691" y="16445"/>
                </a:lnTo>
                <a:lnTo>
                  <a:pt x="9870441" y="35367"/>
                </a:lnTo>
                <a:lnTo>
                  <a:pt x="9906127" y="60512"/>
                </a:lnTo>
                <a:lnTo>
                  <a:pt x="9936860" y="91373"/>
                </a:lnTo>
                <a:lnTo>
                  <a:pt x="9962132" y="126932"/>
                </a:lnTo>
                <a:lnTo>
                  <a:pt x="9981055" y="166809"/>
                </a:lnTo>
                <a:lnTo>
                  <a:pt x="9992865" y="209988"/>
                </a:lnTo>
                <a:lnTo>
                  <a:pt x="9997056" y="255960"/>
                </a:lnTo>
                <a:lnTo>
                  <a:pt x="9997056" y="15816115"/>
                </a:lnTo>
                <a:lnTo>
                  <a:pt x="9992865" y="15862088"/>
                </a:lnTo>
                <a:lnTo>
                  <a:pt x="9981055" y="15905267"/>
                </a:lnTo>
                <a:lnTo>
                  <a:pt x="9962132" y="15945017"/>
                </a:lnTo>
                <a:lnTo>
                  <a:pt x="9936860" y="15980703"/>
                </a:lnTo>
                <a:lnTo>
                  <a:pt x="9906127" y="16011563"/>
                </a:lnTo>
                <a:lnTo>
                  <a:pt x="9870441" y="16036709"/>
                </a:lnTo>
                <a:lnTo>
                  <a:pt x="9830691" y="16055631"/>
                </a:lnTo>
                <a:lnTo>
                  <a:pt x="9787385" y="16067569"/>
                </a:lnTo>
                <a:lnTo>
                  <a:pt x="9741412" y="16071633"/>
                </a:lnTo>
                <a:lnTo>
                  <a:pt x="255514" y="16071633"/>
                </a:lnTo>
                <a:lnTo>
                  <a:pt x="209591" y="16067569"/>
                </a:lnTo>
                <a:lnTo>
                  <a:pt x="166362" y="16055631"/>
                </a:lnTo>
                <a:lnTo>
                  <a:pt x="126548" y="16036709"/>
                </a:lnTo>
                <a:lnTo>
                  <a:pt x="90888" y="16011563"/>
                </a:lnTo>
                <a:lnTo>
                  <a:pt x="60091" y="15980703"/>
                </a:lnTo>
                <a:lnTo>
                  <a:pt x="34882" y="15945017"/>
                </a:lnTo>
                <a:lnTo>
                  <a:pt x="15985" y="15905267"/>
                </a:lnTo>
                <a:lnTo>
                  <a:pt x="4111" y="15862088"/>
                </a:lnTo>
                <a:lnTo>
                  <a:pt x="-3" y="15816115"/>
                </a:lnTo>
                <a:lnTo>
                  <a:pt x="-3" y="25596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
          <p:cNvSpPr txBox="1">
            <a:spLocks noGrp="1"/>
          </p:cNvSpPr>
          <p:nvPr>
            <p:ph type="title"/>
          </p:nvPr>
        </p:nvSpPr>
        <p:spPr>
          <a:xfrm>
            <a:off x="1005205" y="804164"/>
            <a:ext cx="18093690" cy="3216656"/>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body" idx="1"/>
          </p:nvPr>
        </p:nvSpPr>
        <p:spPr>
          <a:xfrm>
            <a:off x="1005205" y="4623943"/>
            <a:ext cx="18093690" cy="13268707"/>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6" name="Google Shape;16;p1"/>
          <p:cNvSpPr txBox="1">
            <a:spLocks noGrp="1"/>
          </p:cNvSpPr>
          <p:nvPr>
            <p:ph type="ftr" idx="11"/>
          </p:nvPr>
        </p:nvSpPr>
        <p:spPr>
          <a:xfrm>
            <a:off x="6835394" y="18696814"/>
            <a:ext cx="6433312" cy="100520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dt" idx="10"/>
          </p:nvPr>
        </p:nvSpPr>
        <p:spPr>
          <a:xfrm>
            <a:off x="1005205" y="18696814"/>
            <a:ext cx="4623943" cy="100520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
          <p:cNvSpPr txBox="1">
            <a:spLocks noGrp="1"/>
          </p:cNvSpPr>
          <p:nvPr>
            <p:ph type="sldNum" idx="12"/>
          </p:nvPr>
        </p:nvSpPr>
        <p:spPr>
          <a:xfrm>
            <a:off x="14474953" y="18696814"/>
            <a:ext cx="4623943" cy="100520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github.com/Vishwanath-Bhat/PINTOS-Thread-Management"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p:nvPr/>
        </p:nvSpPr>
        <p:spPr>
          <a:xfrm>
            <a:off x="5998125" y="219375"/>
            <a:ext cx="9105900" cy="114324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450"/>
              <a:buFont typeface="Arial"/>
              <a:buNone/>
            </a:pPr>
            <a:r>
              <a:rPr lang="en-US" sz="2450" dirty="0">
                <a:solidFill>
                  <a:srgbClr val="0000FF"/>
                </a:solidFill>
              </a:rPr>
              <a:t>                      </a:t>
            </a:r>
            <a:r>
              <a:rPr lang="en-IN" sz="2450" b="1" dirty="0" err="1">
                <a:solidFill>
                  <a:srgbClr val="0000FF"/>
                </a:solidFill>
                <a:latin typeface="Times New Roman"/>
                <a:ea typeface="Times New Roman"/>
                <a:cs typeface="Times New Roman"/>
                <a:sym typeface="Times New Roman"/>
              </a:rPr>
              <a:t>PintOS</a:t>
            </a:r>
            <a:r>
              <a:rPr lang="en-IN" sz="2450" b="1" dirty="0">
                <a:solidFill>
                  <a:srgbClr val="0000FF"/>
                </a:solidFill>
                <a:latin typeface="Times New Roman"/>
                <a:ea typeface="Times New Roman"/>
                <a:cs typeface="Times New Roman"/>
                <a:sym typeface="Times New Roman"/>
              </a:rPr>
              <a:t> Thread-Management</a:t>
            </a:r>
            <a:endParaRPr sz="2450" b="1" dirty="0">
              <a:solidFill>
                <a:srgbClr val="0000FF"/>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50"/>
              <a:buFont typeface="Arial"/>
              <a:buNone/>
            </a:pPr>
            <a:r>
              <a:rPr lang="en-US" sz="2450" b="1" dirty="0">
                <a:solidFill>
                  <a:srgbClr val="FF0000"/>
                </a:solidFill>
                <a:latin typeface="Times New Roman"/>
                <a:ea typeface="Times New Roman"/>
                <a:cs typeface="Times New Roman"/>
                <a:sym typeface="Times New Roman"/>
              </a:rPr>
              <a:t>Name (USN):</a:t>
            </a:r>
            <a:r>
              <a:rPr lang="en-US" sz="2450" dirty="0">
                <a:solidFill>
                  <a:srgbClr val="0000FF"/>
                </a:solidFill>
                <a:latin typeface="Times New Roman"/>
                <a:ea typeface="Times New Roman"/>
                <a:cs typeface="Times New Roman"/>
                <a:sym typeface="Times New Roman"/>
              </a:rPr>
              <a:t> </a:t>
            </a:r>
            <a:r>
              <a:rPr lang="en-US" sz="2450" dirty="0">
                <a:solidFill>
                  <a:srgbClr val="0B5394"/>
                </a:solidFill>
                <a:latin typeface="Times New Roman"/>
                <a:ea typeface="Times New Roman"/>
                <a:cs typeface="Times New Roman"/>
                <a:sym typeface="Times New Roman"/>
              </a:rPr>
              <a:t>Vishwanath Ganesh Bhat(1RV22CS235)</a:t>
            </a:r>
          </a:p>
          <a:p>
            <a:pPr marL="12700" marR="0" lvl="0" indent="0" algn="l" rtl="0">
              <a:lnSpc>
                <a:spcPct val="100000"/>
              </a:lnSpc>
              <a:spcBef>
                <a:spcPts val="0"/>
              </a:spcBef>
              <a:spcAft>
                <a:spcPts val="0"/>
              </a:spcAft>
              <a:buClr>
                <a:srgbClr val="000000"/>
              </a:buClr>
              <a:buSzPts val="2450"/>
              <a:buFont typeface="Arial"/>
              <a:buNone/>
            </a:pPr>
            <a:r>
              <a:rPr lang="en-US" sz="2450" dirty="0">
                <a:solidFill>
                  <a:srgbClr val="0B5394"/>
                </a:solidFill>
                <a:latin typeface="Times New Roman"/>
                <a:ea typeface="Times New Roman"/>
                <a:cs typeface="Times New Roman"/>
                <a:sym typeface="Times New Roman"/>
              </a:rPr>
              <a:t>                       </a:t>
            </a:r>
            <a:endParaRPr lang="en-IN" sz="2450" dirty="0">
              <a:solidFill>
                <a:srgbClr val="0000FF"/>
              </a:solidFill>
              <a:latin typeface="Times New Roman"/>
              <a:ea typeface="Times New Roman"/>
              <a:cs typeface="Times New Roman"/>
              <a:sym typeface="Times New Roman"/>
            </a:endParaRPr>
          </a:p>
        </p:txBody>
      </p:sp>
      <p:sp>
        <p:nvSpPr>
          <p:cNvPr id="53" name="Google Shape;53;p7"/>
          <p:cNvSpPr txBox="1"/>
          <p:nvPr/>
        </p:nvSpPr>
        <p:spPr>
          <a:xfrm>
            <a:off x="4143447" y="1604475"/>
            <a:ext cx="13585200" cy="701700"/>
          </a:xfrm>
          <a:prstGeom prst="rect">
            <a:avLst/>
          </a:prstGeom>
          <a:noFill/>
          <a:ln>
            <a:noFill/>
          </a:ln>
        </p:spPr>
        <p:txBody>
          <a:bodyPr spcFirstLastPara="1" wrap="square" lIns="0" tIns="12050" rIns="0" bIns="0" anchor="t" anchorCtr="0">
            <a:spAutoFit/>
          </a:bodyPr>
          <a:lstStyle/>
          <a:p>
            <a:pPr marL="3260090" marR="5080" lvl="0" indent="-3248025" algn="l" rtl="0">
              <a:lnSpc>
                <a:spcPct val="100000"/>
              </a:lnSpc>
              <a:spcBef>
                <a:spcPts val="0"/>
              </a:spcBef>
              <a:spcAft>
                <a:spcPts val="0"/>
              </a:spcAft>
              <a:buClr>
                <a:srgbClr val="000000"/>
              </a:buClr>
              <a:buSzPts val="2200"/>
              <a:buFont typeface="Arial"/>
              <a:buNone/>
            </a:pPr>
            <a:r>
              <a:rPr lang="en-US" sz="2200" b="1" i="0" u="none" strike="noStrike" cap="none" dirty="0">
                <a:solidFill>
                  <a:schemeClr val="dk1"/>
                </a:solidFill>
                <a:latin typeface="Trebuchet MS"/>
                <a:ea typeface="Trebuchet MS"/>
                <a:cs typeface="Trebuchet MS"/>
                <a:sym typeface="Trebuchet MS"/>
              </a:rPr>
              <a:t>                           </a:t>
            </a:r>
            <a:r>
              <a:rPr lang="en-US" sz="2200" b="1" i="0" u="none" strike="noStrike" cap="none" dirty="0">
                <a:solidFill>
                  <a:schemeClr val="dk1"/>
                </a:solidFill>
                <a:latin typeface="Times New Roman"/>
                <a:ea typeface="Times New Roman"/>
                <a:cs typeface="Times New Roman"/>
                <a:sym typeface="Times New Roman"/>
              </a:rPr>
              <a:t>  Department of </a:t>
            </a:r>
            <a:r>
              <a:rPr lang="en-US" sz="2200" b="1" dirty="0">
                <a:solidFill>
                  <a:schemeClr val="dk1"/>
                </a:solidFill>
                <a:latin typeface="Times New Roman"/>
                <a:ea typeface="Times New Roman"/>
                <a:cs typeface="Times New Roman"/>
                <a:sym typeface="Times New Roman"/>
              </a:rPr>
              <a:t>Computer Science And Engineering</a:t>
            </a:r>
            <a:r>
              <a:rPr lang="en-US" sz="2200" b="1" i="0" u="none" strike="noStrike" cap="none" dirty="0">
                <a:solidFill>
                  <a:schemeClr val="dk1"/>
                </a:solidFill>
                <a:latin typeface="Times New Roman"/>
                <a:ea typeface="Times New Roman"/>
                <a:cs typeface="Times New Roman"/>
                <a:sym typeface="Times New Roman"/>
              </a:rPr>
              <a:t>           </a:t>
            </a:r>
            <a:endParaRPr sz="2200" b="1" i="0" u="none" strike="noStrike" cap="none" dirty="0">
              <a:solidFill>
                <a:schemeClr val="dk1"/>
              </a:solidFill>
              <a:latin typeface="Times New Roman"/>
              <a:ea typeface="Times New Roman"/>
              <a:cs typeface="Times New Roman"/>
              <a:sym typeface="Times New Roman"/>
            </a:endParaRPr>
          </a:p>
          <a:p>
            <a:pPr marL="3260090" marR="5080" lvl="0" indent="-3248025" algn="l" rtl="0">
              <a:lnSpc>
                <a:spcPct val="100000"/>
              </a:lnSpc>
              <a:spcBef>
                <a:spcPts val="95"/>
              </a:spcBef>
              <a:spcAft>
                <a:spcPts val="0"/>
              </a:spcAft>
              <a:buClr>
                <a:srgbClr val="000000"/>
              </a:buClr>
              <a:buSzPts val="2200"/>
              <a:buFont typeface="Arial"/>
              <a:buNone/>
            </a:pPr>
            <a:r>
              <a:rPr lang="en-US" sz="2200" b="1" i="0" u="none" strike="noStrike" cap="none" dirty="0">
                <a:solidFill>
                  <a:schemeClr val="dk1"/>
                </a:solidFill>
                <a:latin typeface="Times New Roman"/>
                <a:ea typeface="Times New Roman"/>
                <a:cs typeface="Times New Roman"/>
                <a:sym typeface="Times New Roman"/>
              </a:rPr>
              <a:t>                               RV College of Engineering, Bangalore – 560059, INDIA</a:t>
            </a:r>
            <a:endParaRPr sz="2200" b="1" i="0" u="none" strike="noStrike" cap="none" dirty="0">
              <a:solidFill>
                <a:schemeClr val="dk1"/>
              </a:solidFill>
              <a:latin typeface="Times New Roman"/>
              <a:ea typeface="Times New Roman"/>
              <a:cs typeface="Times New Roman"/>
              <a:sym typeface="Times New Roman"/>
            </a:endParaRPr>
          </a:p>
        </p:txBody>
      </p:sp>
      <p:sp>
        <p:nvSpPr>
          <p:cNvPr id="54" name="Google Shape;54;p7"/>
          <p:cNvSpPr/>
          <p:nvPr/>
        </p:nvSpPr>
        <p:spPr>
          <a:xfrm>
            <a:off x="10406300" y="18898357"/>
            <a:ext cx="9468154" cy="1080769"/>
          </a:xfrm>
          <a:custGeom>
            <a:avLst/>
            <a:gdLst/>
            <a:ahLst/>
            <a:cxnLst/>
            <a:rect l="l" t="t" r="r" b="b"/>
            <a:pathLst>
              <a:path w="8023859" h="1080769" extrusionOk="0">
                <a:moveTo>
                  <a:pt x="-301" y="180137"/>
                </a:moveTo>
                <a:lnTo>
                  <a:pt x="6175" y="132246"/>
                </a:lnTo>
                <a:lnTo>
                  <a:pt x="24208" y="89220"/>
                </a:lnTo>
                <a:lnTo>
                  <a:pt x="52401" y="52772"/>
                </a:lnTo>
                <a:lnTo>
                  <a:pt x="88850" y="24616"/>
                </a:lnTo>
                <a:lnTo>
                  <a:pt x="131901" y="6456"/>
                </a:lnTo>
                <a:lnTo>
                  <a:pt x="179652" y="30"/>
                </a:lnTo>
                <a:lnTo>
                  <a:pt x="7842893" y="30"/>
                </a:lnTo>
                <a:lnTo>
                  <a:pt x="7890770" y="6456"/>
                </a:lnTo>
                <a:lnTo>
                  <a:pt x="7933695" y="24616"/>
                </a:lnTo>
                <a:lnTo>
                  <a:pt x="7970143" y="52772"/>
                </a:lnTo>
                <a:lnTo>
                  <a:pt x="7998337" y="89220"/>
                </a:lnTo>
                <a:lnTo>
                  <a:pt x="8016497" y="132246"/>
                </a:lnTo>
                <a:lnTo>
                  <a:pt x="8022847" y="180137"/>
                </a:lnTo>
                <a:lnTo>
                  <a:pt x="8022847" y="900424"/>
                </a:lnTo>
                <a:lnTo>
                  <a:pt x="8016497" y="948302"/>
                </a:lnTo>
                <a:lnTo>
                  <a:pt x="7998337" y="991329"/>
                </a:lnTo>
                <a:lnTo>
                  <a:pt x="7970143" y="1027777"/>
                </a:lnTo>
                <a:lnTo>
                  <a:pt x="7933695" y="1055932"/>
                </a:lnTo>
                <a:lnTo>
                  <a:pt x="7890770" y="1074080"/>
                </a:lnTo>
                <a:lnTo>
                  <a:pt x="7842893" y="1080519"/>
                </a:lnTo>
                <a:lnTo>
                  <a:pt x="179652" y="1080519"/>
                </a:lnTo>
                <a:lnTo>
                  <a:pt x="131901" y="1074080"/>
                </a:lnTo>
                <a:lnTo>
                  <a:pt x="88850" y="1055932"/>
                </a:lnTo>
                <a:lnTo>
                  <a:pt x="52401" y="1027777"/>
                </a:lnTo>
                <a:lnTo>
                  <a:pt x="24208" y="991329"/>
                </a:lnTo>
                <a:lnTo>
                  <a:pt x="6175" y="948302"/>
                </a:lnTo>
                <a:lnTo>
                  <a:pt x="-301" y="900424"/>
                </a:lnTo>
                <a:lnTo>
                  <a:pt x="-301" y="18013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12700" marR="5080" lvl="0" indent="0" algn="just" rtl="0">
              <a:spcBef>
                <a:spcPts val="0"/>
              </a:spcBef>
              <a:spcAft>
                <a:spcPts val="0"/>
              </a:spcAft>
              <a:buClr>
                <a:schemeClr val="dk1"/>
              </a:buClr>
              <a:buSzPts val="2000"/>
              <a:buFont typeface="Arial"/>
              <a:buNone/>
            </a:pPr>
            <a:r>
              <a:rPr lang="en-US" sz="2000" b="1" dirty="0">
                <a:solidFill>
                  <a:schemeClr val="hlink"/>
                </a:solidFill>
                <a:latin typeface="Comic Sans MS"/>
                <a:ea typeface="Comic Sans MS"/>
                <a:cs typeface="Comic Sans MS"/>
                <a:sym typeface="Comic Sans MS"/>
              </a:rPr>
              <a:t>  </a:t>
            </a:r>
            <a:r>
              <a:rPr lang="en-US" sz="2100" b="1" dirty="0">
                <a:solidFill>
                  <a:schemeClr val="hlink"/>
                </a:solidFill>
                <a:latin typeface="Times New Roman"/>
                <a:ea typeface="Times New Roman"/>
                <a:cs typeface="Times New Roman"/>
                <a:sym typeface="Times New Roman"/>
              </a:rPr>
              <a:t>Guide Information:</a:t>
            </a:r>
            <a:r>
              <a:rPr lang="en-US" sz="2000" b="1" dirty="0">
                <a:solidFill>
                  <a:schemeClr val="hlink"/>
                </a:solidFill>
                <a:latin typeface="Comic Sans MS"/>
                <a:ea typeface="Comic Sans MS"/>
                <a:cs typeface="Comic Sans MS"/>
                <a:sym typeface="Comic Sans MS"/>
              </a:rPr>
              <a:t> </a:t>
            </a:r>
            <a:r>
              <a:rPr lang="en-US" sz="2000" b="1" dirty="0">
                <a:solidFill>
                  <a:schemeClr val="hlink"/>
                </a:solidFill>
                <a:latin typeface="Times New Roman"/>
                <a:ea typeface="Comic Sans MS"/>
                <a:cs typeface="Times New Roman"/>
                <a:sym typeface="Times New Roman"/>
              </a:rPr>
              <a:t>Prof. Jyothi Shetty</a:t>
            </a:r>
            <a:r>
              <a:rPr lang="en-US" sz="2000" b="1" dirty="0">
                <a:latin typeface="Times New Roman"/>
                <a:ea typeface="Times New Roman"/>
                <a:cs typeface="Times New Roman"/>
                <a:sym typeface="Times New Roman"/>
              </a:rPr>
              <a:t>.</a:t>
            </a:r>
            <a:endParaRPr sz="1800" i="0" u="none" strike="noStrike" cap="none" dirty="0">
              <a:latin typeface="Times New Roman"/>
              <a:ea typeface="Times New Roman"/>
              <a:cs typeface="Times New Roman"/>
              <a:sym typeface="Times New Roman"/>
            </a:endParaRPr>
          </a:p>
        </p:txBody>
      </p:sp>
      <p:sp>
        <p:nvSpPr>
          <p:cNvPr id="55" name="Google Shape;55;p7"/>
          <p:cNvSpPr txBox="1"/>
          <p:nvPr/>
        </p:nvSpPr>
        <p:spPr>
          <a:xfrm>
            <a:off x="292397" y="18843614"/>
            <a:ext cx="8742000" cy="1076700"/>
          </a:xfrm>
          <a:prstGeom prst="rect">
            <a:avLst/>
          </a:prstGeom>
          <a:noFill/>
          <a:ln>
            <a:noFill/>
          </a:ln>
        </p:spPr>
        <p:txBody>
          <a:bodyPr spcFirstLastPara="1" wrap="square" lIns="0" tIns="12255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990000"/>
                </a:solidFill>
                <a:latin typeface="Times New Roman"/>
                <a:ea typeface="Times New Roman"/>
                <a:cs typeface="Times New Roman"/>
                <a:sym typeface="Times New Roman"/>
              </a:rPr>
              <a:t>Acknowledgements</a:t>
            </a:r>
            <a:endParaRPr sz="2000" i="0" u="none" strike="noStrike" cap="none">
              <a:solidFill>
                <a:schemeClr val="dk1"/>
              </a:solidFill>
              <a:latin typeface="Times New Roman"/>
              <a:ea typeface="Times New Roman"/>
              <a:cs typeface="Times New Roman"/>
              <a:sym typeface="Times New Roman"/>
            </a:endParaRPr>
          </a:p>
          <a:p>
            <a:pPr marL="17145" marR="5080" lvl="0" indent="0" algn="l" rtl="0">
              <a:lnSpc>
                <a:spcPct val="100000"/>
              </a:lnSpc>
              <a:spcBef>
                <a:spcPts val="655"/>
              </a:spcBef>
              <a:spcAft>
                <a:spcPts val="0"/>
              </a:spcAft>
              <a:buClr>
                <a:srgbClr val="000000"/>
              </a:buClr>
              <a:buSzPts val="1550"/>
              <a:buFont typeface="Arial"/>
              <a:buNone/>
            </a:pPr>
            <a:r>
              <a:rPr lang="en-US" sz="1550" b="1" i="0" u="none" strike="noStrike" cap="none">
                <a:solidFill>
                  <a:srgbClr val="003300"/>
                </a:solidFill>
                <a:latin typeface="Caladea"/>
                <a:ea typeface="Caladea"/>
                <a:cs typeface="Caladea"/>
                <a:sym typeface="Caladea"/>
              </a:rPr>
              <a:t>T</a:t>
            </a:r>
            <a:r>
              <a:rPr lang="en-US" sz="1550" b="1" i="0" u="none" strike="noStrike" cap="none">
                <a:solidFill>
                  <a:srgbClr val="003300"/>
                </a:solidFill>
                <a:latin typeface="Times New Roman"/>
                <a:ea typeface="Times New Roman"/>
                <a:cs typeface="Times New Roman"/>
                <a:sym typeface="Times New Roman"/>
              </a:rPr>
              <a:t>he authors thanks Principal and HoD, Departmen</a:t>
            </a:r>
            <a:r>
              <a:rPr lang="en-US" sz="1550" b="1">
                <a:solidFill>
                  <a:srgbClr val="003300"/>
                </a:solidFill>
                <a:latin typeface="Times New Roman"/>
                <a:ea typeface="Times New Roman"/>
                <a:cs typeface="Times New Roman"/>
                <a:sym typeface="Times New Roman"/>
              </a:rPr>
              <a:t>t of Computer Science Engine,,̣..ering</a:t>
            </a:r>
            <a:r>
              <a:rPr lang="en-US" sz="1550" b="1" i="0" u="none" strike="noStrike" cap="none">
                <a:solidFill>
                  <a:srgbClr val="003300"/>
                </a:solidFill>
                <a:latin typeface="Times New Roman"/>
                <a:ea typeface="Times New Roman"/>
                <a:cs typeface="Times New Roman"/>
                <a:sym typeface="Times New Roman"/>
              </a:rPr>
              <a:t>, </a:t>
            </a:r>
            <a:endParaRPr sz="1550" b="1" i="0" u="none" strike="noStrike" cap="none">
              <a:solidFill>
                <a:srgbClr val="003300"/>
              </a:solidFill>
              <a:latin typeface="Times New Roman"/>
              <a:ea typeface="Times New Roman"/>
              <a:cs typeface="Times New Roman"/>
              <a:sym typeface="Times New Roman"/>
            </a:endParaRPr>
          </a:p>
          <a:p>
            <a:pPr marL="17145" marR="5080" lvl="0" indent="0" algn="l" rtl="0">
              <a:lnSpc>
                <a:spcPct val="100000"/>
              </a:lnSpc>
              <a:spcBef>
                <a:spcPts val="655"/>
              </a:spcBef>
              <a:spcAft>
                <a:spcPts val="0"/>
              </a:spcAft>
              <a:buClr>
                <a:srgbClr val="000000"/>
              </a:buClr>
              <a:buSzPts val="1550"/>
              <a:buFont typeface="Arial"/>
              <a:buNone/>
            </a:pPr>
            <a:r>
              <a:rPr lang="en-US" sz="1550" b="1" i="0" u="none" strike="noStrike" cap="none">
                <a:solidFill>
                  <a:srgbClr val="003300"/>
                </a:solidFill>
                <a:latin typeface="Times New Roman"/>
                <a:ea typeface="Times New Roman"/>
                <a:cs typeface="Times New Roman"/>
                <a:sym typeface="Times New Roman"/>
              </a:rPr>
              <a:t>RVCE for the kind support received for completion of the project.</a:t>
            </a:r>
            <a:endParaRPr sz="1550" i="0" u="none" strike="noStrike" cap="none">
              <a:solidFill>
                <a:schemeClr val="dk1"/>
              </a:solidFill>
              <a:latin typeface="Times New Roman"/>
              <a:ea typeface="Times New Roman"/>
              <a:cs typeface="Times New Roman"/>
              <a:sym typeface="Times New Roman"/>
            </a:endParaRPr>
          </a:p>
        </p:txBody>
      </p:sp>
      <p:grpSp>
        <p:nvGrpSpPr>
          <p:cNvPr id="56" name="Google Shape;56;p7"/>
          <p:cNvGrpSpPr/>
          <p:nvPr/>
        </p:nvGrpSpPr>
        <p:grpSpPr>
          <a:xfrm>
            <a:off x="166115" y="193039"/>
            <a:ext cx="6320410" cy="2170430"/>
            <a:chOff x="166115" y="193039"/>
            <a:chExt cx="6159500" cy="2170430"/>
          </a:xfrm>
        </p:grpSpPr>
        <p:sp>
          <p:nvSpPr>
            <p:cNvPr id="57" name="Google Shape;57;p7"/>
            <p:cNvSpPr/>
            <p:nvPr/>
          </p:nvSpPr>
          <p:spPr>
            <a:xfrm>
              <a:off x="166115" y="193039"/>
              <a:ext cx="6159500" cy="2170430"/>
            </a:xfrm>
            <a:custGeom>
              <a:avLst/>
              <a:gdLst/>
              <a:ahLst/>
              <a:cxnLst/>
              <a:rect l="l" t="t" r="r" b="b"/>
              <a:pathLst>
                <a:path w="6159500" h="2170430" extrusionOk="0">
                  <a:moveTo>
                    <a:pt x="6159340" y="503"/>
                  </a:moveTo>
                  <a:lnTo>
                    <a:pt x="-4" y="503"/>
                  </a:lnTo>
                  <a:lnTo>
                    <a:pt x="-4" y="2170624"/>
                  </a:lnTo>
                  <a:lnTo>
                    <a:pt x="6159340" y="503"/>
                  </a:lnTo>
                  <a:close/>
                </a:path>
              </a:pathLst>
            </a:custGeom>
            <a:solidFill>
              <a:srgbClr val="00579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7"/>
            <p:cNvSpPr/>
            <p:nvPr/>
          </p:nvSpPr>
          <p:spPr>
            <a:xfrm>
              <a:off x="213354" y="289553"/>
              <a:ext cx="1510245" cy="13715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 name="Google Shape;59;p7"/>
          <p:cNvSpPr txBox="1"/>
          <p:nvPr/>
        </p:nvSpPr>
        <p:spPr>
          <a:xfrm>
            <a:off x="16095572" y="84199"/>
            <a:ext cx="3532504" cy="5137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1" u="none" strike="noStrike" cap="none">
                <a:solidFill>
                  <a:srgbClr val="005792"/>
                </a:solidFill>
                <a:latin typeface="Times New Roman"/>
                <a:ea typeface="Times New Roman"/>
                <a:cs typeface="Times New Roman"/>
                <a:sym typeface="Times New Roman"/>
              </a:rPr>
              <a:t>Go, change the world</a:t>
            </a:r>
            <a:endParaRPr sz="3200" b="0" i="0" u="none" strike="noStrike" cap="none">
              <a:solidFill>
                <a:schemeClr val="dk1"/>
              </a:solidFill>
              <a:latin typeface="Times New Roman"/>
              <a:ea typeface="Times New Roman"/>
              <a:cs typeface="Times New Roman"/>
              <a:sym typeface="Times New Roman"/>
            </a:endParaRPr>
          </a:p>
        </p:txBody>
      </p:sp>
      <p:sp>
        <p:nvSpPr>
          <p:cNvPr id="60" name="Google Shape;60;p7"/>
          <p:cNvSpPr txBox="1"/>
          <p:nvPr/>
        </p:nvSpPr>
        <p:spPr>
          <a:xfrm>
            <a:off x="1792305" y="164969"/>
            <a:ext cx="2665395" cy="1173783"/>
          </a:xfrm>
          <a:prstGeom prst="rect">
            <a:avLst/>
          </a:prstGeom>
          <a:noFill/>
          <a:ln>
            <a:noFill/>
          </a:ln>
        </p:spPr>
        <p:txBody>
          <a:bodyPr spcFirstLastPara="1" wrap="square" lIns="0" tIns="28575" rIns="0" bIns="0" anchor="t" anchorCtr="0">
            <a:spAutoFit/>
          </a:bodyPr>
          <a:lstStyle/>
          <a:p>
            <a:pPr marL="12700" marR="5080" lvl="0" indent="0" algn="l" rtl="0">
              <a:lnSpc>
                <a:spcPct val="119677"/>
              </a:lnSpc>
              <a:spcBef>
                <a:spcPts val="0"/>
              </a:spcBef>
              <a:spcAft>
                <a:spcPts val="0"/>
              </a:spcAft>
              <a:buClr>
                <a:srgbClr val="000000"/>
              </a:buClr>
              <a:buSzPts val="3100"/>
              <a:buFont typeface="Arial"/>
              <a:buNone/>
            </a:pPr>
            <a:r>
              <a:rPr lang="en-US" sz="3100" b="1" i="0" u="none" strike="noStrike" cap="none" dirty="0">
                <a:solidFill>
                  <a:schemeClr val="bg1"/>
                </a:solidFill>
                <a:latin typeface="Arial"/>
                <a:ea typeface="Arial"/>
                <a:cs typeface="Arial"/>
                <a:sym typeface="Arial"/>
              </a:rPr>
              <a:t>RV College of  Engineering</a:t>
            </a:r>
            <a:endParaRPr sz="3100" b="0" i="0" u="none" strike="noStrike" cap="none" dirty="0">
              <a:solidFill>
                <a:schemeClr val="bg1"/>
              </a:solidFill>
              <a:latin typeface="Arial"/>
              <a:ea typeface="Arial"/>
              <a:cs typeface="Arial"/>
              <a:sym typeface="Arial"/>
            </a:endParaRPr>
          </a:p>
        </p:txBody>
      </p:sp>
      <p:sp>
        <p:nvSpPr>
          <p:cNvPr id="61" name="Google Shape;61;p7"/>
          <p:cNvSpPr txBox="1"/>
          <p:nvPr/>
        </p:nvSpPr>
        <p:spPr>
          <a:xfrm>
            <a:off x="416475" y="2676075"/>
            <a:ext cx="9471300" cy="1597357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1900" b="1" dirty="0">
                <a:solidFill>
                  <a:schemeClr val="dk1"/>
                </a:solidFill>
                <a:latin typeface="Times New Roman"/>
                <a:ea typeface="Times New Roman"/>
                <a:cs typeface="Times New Roman"/>
                <a:sym typeface="Times New Roman"/>
              </a:rPr>
              <a:t>Introduction: </a:t>
            </a:r>
            <a:r>
              <a:rPr lang="en-US" sz="1800"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Welcome to Pintos, an operating system framework designed for the 80x86 architecture. Pintos provides foundational support for kernel threads, user program execution, and a file system, albeit in a simplified manner. While Pintos theoretically possesses the capability to operate on standard IBM-compatible PCs, practical considerations necessitate the use of a system simulator. This simulator faithfully emulates an 80x86 CPU and its associated peripheral devices with sufficient accuracy to support unmodified operating systems and software. Within our instructional environment, simulators such as </a:t>
            </a:r>
            <a:r>
              <a:rPr lang="en-IN" sz="1800" dirty="0" err="1">
                <a:effectLst/>
                <a:latin typeface="Times New Roman" panose="02020603050405020304" pitchFamily="18" charset="0"/>
                <a:ea typeface="Times New Roman" panose="02020603050405020304" pitchFamily="18" charset="0"/>
              </a:rPr>
              <a:t>Bochs</a:t>
            </a:r>
            <a:r>
              <a:rPr lang="en-IN" sz="1800" dirty="0">
                <a:effectLst/>
                <a:latin typeface="Times New Roman" panose="02020603050405020304" pitchFamily="18" charset="0"/>
                <a:ea typeface="Times New Roman" panose="02020603050405020304" pitchFamily="18" charset="0"/>
              </a:rPr>
              <a:t> and QEMU are employed within a Linux Docker container. Additionally, Pintos has been rigorously tested with VMware Player, offering versatility in deployment environments.</a:t>
            </a:r>
          </a:p>
          <a:p>
            <a:pPr marL="0" lvl="0" indent="0" algn="just"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pPr marL="101600" marR="277495" algn="just" eaLnBrk="0" hangingPunct="0">
              <a:lnSpc>
                <a:spcPct val="150000"/>
              </a:lnSpc>
              <a:spcAft>
                <a:spcPts val="0"/>
              </a:spcAft>
            </a:pPr>
            <a:r>
              <a:rPr lang="en-IN" sz="1800" b="1" dirty="0">
                <a:effectLst/>
                <a:latin typeface="Times New Roman" panose="02020603050405020304" pitchFamily="18" charset="0"/>
                <a:ea typeface="Times New Roman" panose="02020603050405020304" pitchFamily="18" charset="0"/>
              </a:rPr>
              <a:t>Installing </a:t>
            </a:r>
            <a:r>
              <a:rPr lang="en-IN" sz="1800" b="1" dirty="0" err="1">
                <a:effectLst/>
                <a:latin typeface="Times New Roman" panose="02020603050405020304" pitchFamily="18" charset="0"/>
                <a:ea typeface="Times New Roman" panose="02020603050405020304" pitchFamily="18" charset="0"/>
              </a:rPr>
              <a:t>PintOS</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Install docker on your machine</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Clone the source code onto your directory</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git clone </a:t>
            </a:r>
            <a:r>
              <a:rPr lang="en-IN" sz="1800" u="sng" dirty="0">
                <a:solidFill>
                  <a:srgbClr val="0563C1"/>
                </a:solidFill>
                <a:effectLst/>
                <a:latin typeface="Times New Roman" panose="02020603050405020304" pitchFamily="18" charset="0"/>
                <a:ea typeface="Times New Roman" panose="02020603050405020304" pitchFamily="18" charset="0"/>
                <a:hlinkClick r:id="rId4"/>
              </a:rPr>
              <a:t>https://github.com/Vishwanath-Bhat/PINTOS-Thread-Management</a:t>
            </a:r>
            <a:endParaRPr lang="en-IN" sz="1800" dirty="0">
              <a:effectLst/>
              <a:latin typeface="Times New Roman" panose="02020603050405020304" pitchFamily="18" charset="0"/>
              <a:ea typeface="Times New Roman" panose="02020603050405020304" pitchFamily="18" charset="0"/>
            </a:endParaRP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As the next step, build the source code supplied for the first project. First, run the docker container with a mount of your source: (The Docker Image was created by Prof. </a:t>
            </a:r>
            <a:r>
              <a:rPr lang="en-IN" sz="1800" dirty="0" err="1">
                <a:effectLst/>
                <a:latin typeface="Times New Roman" panose="02020603050405020304" pitchFamily="18" charset="0"/>
                <a:ea typeface="Times New Roman" panose="02020603050405020304" pitchFamily="18" charset="0"/>
              </a:rPr>
              <a:t>TheirrySans</a:t>
            </a:r>
            <a:r>
              <a:rPr lang="en-IN" sz="1800" dirty="0">
                <a:effectLst/>
                <a:latin typeface="Times New Roman" panose="02020603050405020304" pitchFamily="18" charset="0"/>
                <a:ea typeface="Times New Roman" panose="02020603050405020304" pitchFamily="18" charset="0"/>
              </a:rPr>
              <a:t> University of </a:t>
            </a:r>
            <a:r>
              <a:rPr lang="en-IN" sz="1800" dirty="0" err="1">
                <a:effectLst/>
                <a:latin typeface="Times New Roman" panose="02020603050405020304" pitchFamily="18" charset="0"/>
                <a:ea typeface="Times New Roman" panose="02020603050405020304" pitchFamily="18" charset="0"/>
              </a:rPr>
              <a:t>Toloronto</a:t>
            </a:r>
            <a:r>
              <a:rPr lang="en-IN" sz="1800" dirty="0">
                <a:effectLst/>
                <a:latin typeface="Times New Roman" panose="02020603050405020304" pitchFamily="18" charset="0"/>
                <a:ea typeface="Times New Roman" panose="02020603050405020304" pitchFamily="18" charset="0"/>
              </a:rPr>
              <a:t>)</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 docker run --platform </a:t>
            </a:r>
            <a:r>
              <a:rPr lang="en-IN" sz="1800" dirty="0" err="1">
                <a:effectLst/>
                <a:latin typeface="Times New Roman" panose="02020603050405020304" pitchFamily="18" charset="0"/>
                <a:ea typeface="Times New Roman" panose="02020603050405020304" pitchFamily="18" charset="0"/>
              </a:rPr>
              <a:t>linux</a:t>
            </a:r>
            <a:r>
              <a:rPr lang="en-IN" sz="1800" dirty="0">
                <a:effectLst/>
                <a:latin typeface="Times New Roman" panose="02020603050405020304" pitchFamily="18" charset="0"/>
                <a:ea typeface="Times New Roman" panose="02020603050405020304" pitchFamily="18" charset="0"/>
              </a:rPr>
              <a:t>/amd64 --rm --name pintos -it -v "$(</a:t>
            </a:r>
            <a:r>
              <a:rPr lang="en-IN" sz="1800" dirty="0" err="1">
                <a:effectLst/>
                <a:latin typeface="Times New Roman" panose="02020603050405020304" pitchFamily="18" charset="0"/>
                <a:ea typeface="Times New Roman" panose="02020603050405020304" pitchFamily="18" charset="0"/>
              </a:rPr>
              <a:t>pwd</a:t>
            </a:r>
            <a:r>
              <a:rPr lang="en-IN" sz="1800" dirty="0">
                <a:effectLst/>
                <a:latin typeface="Times New Roman" panose="02020603050405020304" pitchFamily="18" charset="0"/>
                <a:ea typeface="Times New Roman" panose="02020603050405020304" pitchFamily="18" charset="0"/>
              </a:rPr>
              <a:t>):/pintos" </a:t>
            </a:r>
            <a:r>
              <a:rPr lang="en-IN" sz="1800" dirty="0" err="1">
                <a:effectLst/>
                <a:latin typeface="Times New Roman" panose="02020603050405020304" pitchFamily="18" charset="0"/>
                <a:ea typeface="Times New Roman" panose="02020603050405020304" pitchFamily="18" charset="0"/>
              </a:rPr>
              <a:t>thierrysans</a:t>
            </a:r>
            <a:r>
              <a:rPr lang="en-IN" sz="1800" dirty="0">
                <a:effectLst/>
                <a:latin typeface="Times New Roman" panose="02020603050405020304" pitchFamily="18" charset="0"/>
                <a:ea typeface="Times New Roman" panose="02020603050405020304" pitchFamily="18" charset="0"/>
              </a:rPr>
              <a:t>/pintos bash </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Once in the Docker container, you should build the utils directory (first time only): </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 cd /pintos/</a:t>
            </a:r>
            <a:r>
              <a:rPr lang="en-IN" sz="1800" dirty="0" err="1">
                <a:effectLst/>
                <a:latin typeface="Times New Roman" panose="02020603050405020304" pitchFamily="18" charset="0"/>
                <a:ea typeface="Times New Roman" panose="02020603050405020304" pitchFamily="18" charset="0"/>
              </a:rPr>
              <a:t>src</a:t>
            </a:r>
            <a:r>
              <a:rPr lang="en-IN" sz="1800" dirty="0">
                <a:effectLst/>
                <a:latin typeface="Times New Roman" panose="02020603050405020304" pitchFamily="18" charset="0"/>
                <a:ea typeface="Times New Roman" panose="02020603050405020304" pitchFamily="18" charset="0"/>
              </a:rPr>
              <a:t>/utils</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 make </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Then, let us build the Pintos kernel inside the docker container:</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 cd /pintos/</a:t>
            </a:r>
            <a:r>
              <a:rPr lang="en-IN" sz="1800" dirty="0" err="1">
                <a:effectLst/>
                <a:latin typeface="Times New Roman" panose="02020603050405020304" pitchFamily="18" charset="0"/>
                <a:ea typeface="Times New Roman" panose="02020603050405020304" pitchFamily="18" charset="0"/>
              </a:rPr>
              <a:t>src</a:t>
            </a:r>
            <a:r>
              <a:rPr lang="en-IN" sz="1800" dirty="0">
                <a:effectLst/>
                <a:latin typeface="Times New Roman" panose="02020603050405020304" pitchFamily="18" charset="0"/>
                <a:ea typeface="Times New Roman" panose="02020603050405020304" pitchFamily="18" charset="0"/>
              </a:rPr>
              <a:t>/threads</a:t>
            </a:r>
          </a:p>
          <a:p>
            <a:pPr marL="101600" marR="277495" algn="just" eaLnBrk="0" hangingPunct="0">
              <a:lnSpc>
                <a:spcPct val="150000"/>
              </a:lnSpc>
              <a:spcAft>
                <a:spcPts val="0"/>
              </a:spcAft>
            </a:pPr>
            <a:r>
              <a:rPr lang="en-IN" sz="1800" dirty="0">
                <a:effectLst/>
                <a:latin typeface="Times New Roman" panose="02020603050405020304" pitchFamily="18" charset="0"/>
                <a:ea typeface="Times New Roman" panose="02020603050405020304" pitchFamily="18" charset="0"/>
              </a:rPr>
              <a:t>$ make</a:t>
            </a:r>
          </a:p>
          <a:p>
            <a:pPr marL="0" lvl="0" indent="0" algn="just" rtl="0">
              <a:spcBef>
                <a:spcPts val="0"/>
              </a:spcBef>
              <a:spcAft>
                <a:spcPts val="0"/>
              </a:spcAft>
              <a:buNone/>
            </a:pPr>
            <a:r>
              <a:rPr lang="en-US" sz="1900" b="1" dirty="0">
                <a:solidFill>
                  <a:schemeClr val="dk1"/>
                </a:solidFill>
                <a:latin typeface="Times New Roman"/>
                <a:ea typeface="Times New Roman"/>
                <a:cs typeface="Times New Roman"/>
                <a:sym typeface="Times New Roman"/>
              </a:rPr>
              <a:t>Methodology:</a:t>
            </a:r>
          </a:p>
          <a:p>
            <a:r>
              <a:rPr lang="en-IN" sz="1800" dirty="0">
                <a:effectLst/>
                <a:latin typeface="Times New Roman" panose="02020603050405020304" pitchFamily="18" charset="0"/>
                <a:ea typeface="Times New Roman" panose="02020603050405020304" pitchFamily="18" charset="0"/>
              </a:rPr>
              <a:t>Run the test case alarm-single which basically creates N threads and puts them to sleep using the GDB tool with </a:t>
            </a:r>
            <a:r>
              <a:rPr lang="en-IN" sz="1800" dirty="0" err="1">
                <a:effectLst/>
                <a:latin typeface="Times New Roman" panose="02020603050405020304" pitchFamily="18" charset="0"/>
                <a:ea typeface="Times New Roman" panose="02020603050405020304" pitchFamily="18" charset="0"/>
              </a:rPr>
              <a:t>bochs</a:t>
            </a:r>
            <a:r>
              <a:rPr lang="en-IN" sz="1800" dirty="0">
                <a:effectLst/>
                <a:latin typeface="Times New Roman" panose="02020603050405020304" pitchFamily="18" charset="0"/>
                <a:ea typeface="Times New Roman" panose="02020603050405020304" pitchFamily="18" charset="0"/>
              </a:rPr>
              <a:t>/QEMU simulator</a:t>
            </a:r>
          </a:p>
          <a:p>
            <a:r>
              <a:rPr lang="en-IN" sz="1800" dirty="0">
                <a:effectLst/>
                <a:latin typeface="Times New Roman" panose="02020603050405020304" pitchFamily="18" charset="0"/>
                <a:ea typeface="Times New Roman" panose="02020603050405020304" pitchFamily="18" charset="0"/>
              </a:rPr>
              <a:t> </a:t>
            </a:r>
          </a:p>
          <a:p>
            <a:r>
              <a:rPr lang="en-IN" sz="1800" dirty="0">
                <a:solidFill>
                  <a:srgbClr val="1F2328"/>
                </a:solidFill>
                <a:effectLst/>
                <a:latin typeface="Segoe UI" panose="020B0502040204020203" pitchFamily="34" charset="0"/>
                <a:ea typeface="Times New Roman" panose="02020603050405020304" pitchFamily="18" charset="0"/>
              </a:rPr>
              <a:t>pintos -v -k -T 60 --</a:t>
            </a:r>
            <a:r>
              <a:rPr lang="en-IN" sz="1800" dirty="0" err="1">
                <a:solidFill>
                  <a:srgbClr val="1F2328"/>
                </a:solidFill>
                <a:effectLst/>
                <a:latin typeface="Segoe UI" panose="020B0502040204020203" pitchFamily="34" charset="0"/>
                <a:ea typeface="Times New Roman" panose="02020603050405020304" pitchFamily="18" charset="0"/>
              </a:rPr>
              <a:t>bochs</a:t>
            </a:r>
            <a:r>
              <a:rPr lang="en-IN" sz="1800" dirty="0">
                <a:solidFill>
                  <a:srgbClr val="1F2328"/>
                </a:solidFill>
                <a:effectLst/>
                <a:latin typeface="Segoe UI" panose="020B0502040204020203" pitchFamily="34" charset="0"/>
                <a:ea typeface="Times New Roman" panose="02020603050405020304" pitchFamily="18" charset="0"/>
              </a:rPr>
              <a:t> --</a:t>
            </a:r>
            <a:r>
              <a:rPr lang="en-IN" sz="1800" dirty="0" err="1">
                <a:solidFill>
                  <a:srgbClr val="1F2328"/>
                </a:solidFill>
                <a:effectLst/>
                <a:latin typeface="Segoe UI" panose="020B0502040204020203" pitchFamily="34" charset="0"/>
                <a:ea typeface="Times New Roman" panose="02020603050405020304" pitchFamily="18" charset="0"/>
              </a:rPr>
              <a:t>gdb</a:t>
            </a:r>
            <a:r>
              <a:rPr lang="en-IN" sz="1800" dirty="0">
                <a:solidFill>
                  <a:srgbClr val="1F2328"/>
                </a:solidFill>
                <a:effectLst/>
                <a:latin typeface="Segoe UI" panose="020B0502040204020203" pitchFamily="34" charset="0"/>
                <a:ea typeface="Times New Roman" panose="02020603050405020304" pitchFamily="18" charset="0"/>
              </a:rPr>
              <a:t> -- -q run alarm-single</a:t>
            </a:r>
          </a:p>
          <a:p>
            <a:endParaRPr lang="en-IN" sz="1900" b="1" dirty="0">
              <a:solidFill>
                <a:schemeClr val="dk1"/>
              </a:solidFill>
              <a:latin typeface="Times New Roman"/>
              <a:ea typeface="Times New Roman"/>
              <a:cs typeface="Times New Roman"/>
              <a:sym typeface="Times New Roman"/>
            </a:endParaRPr>
          </a:p>
          <a:p>
            <a:pPr algn="just"/>
            <a:r>
              <a:rPr lang="en-IN" sz="1800" dirty="0">
                <a:effectLst/>
                <a:latin typeface="Times New Roman" panose="02020603050405020304" pitchFamily="18" charset="0"/>
                <a:ea typeface="Times New Roman" panose="02020603050405020304" pitchFamily="18" charset="0"/>
              </a:rPr>
              <a:t>Breakpoint 1: </a:t>
            </a:r>
            <a:r>
              <a:rPr lang="en-IN" sz="1800" dirty="0" err="1">
                <a:effectLst/>
                <a:latin typeface="Times New Roman" panose="02020603050405020304" pitchFamily="18" charset="0"/>
                <a:ea typeface="Times New Roman" panose="02020603050405020304" pitchFamily="18" charset="0"/>
              </a:rPr>
              <a:t>test_sleep</a:t>
            </a:r>
            <a:r>
              <a:rPr lang="en-IN" sz="1800" dirty="0">
                <a:effectLst/>
                <a:latin typeface="Times New Roman" panose="02020603050405020304" pitchFamily="18" charset="0"/>
                <a:ea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rPr>
              <a:t> Invokes </a:t>
            </a:r>
            <a:r>
              <a:rPr lang="en-IN" sz="1800" dirty="0" err="1">
                <a:effectLst/>
                <a:latin typeface="Times New Roman" panose="02020603050405020304" pitchFamily="18" charset="0"/>
                <a:ea typeface="Times New Roman" panose="02020603050405020304" pitchFamily="18" charset="0"/>
              </a:rPr>
              <a:t>thread_create</a:t>
            </a:r>
            <a:r>
              <a:rPr lang="en-IN" sz="1800" dirty="0">
                <a:effectLst/>
                <a:latin typeface="Times New Roman" panose="02020603050405020304" pitchFamily="18" charset="0"/>
                <a:ea typeface="Times New Roman" panose="02020603050405020304" pitchFamily="18" charset="0"/>
              </a:rPr>
              <a:t> function in </a:t>
            </a:r>
            <a:r>
              <a:rPr lang="en-IN" sz="1800" dirty="0" err="1">
                <a:effectLst/>
                <a:latin typeface="Times New Roman" panose="02020603050405020304" pitchFamily="18" charset="0"/>
                <a:ea typeface="Times New Roman" panose="02020603050405020304" pitchFamily="18" charset="0"/>
              </a:rPr>
              <a:t>thread.c</a:t>
            </a:r>
            <a:r>
              <a:rPr lang="en-IN" sz="1800" dirty="0">
                <a:effectLst/>
                <a:latin typeface="Times New Roman" panose="02020603050405020304" pitchFamily="18" charset="0"/>
                <a:ea typeface="Times New Roman" panose="02020603050405020304" pitchFamily="18" charset="0"/>
              </a:rPr>
              <a:t> file of pintos</a:t>
            </a:r>
          </a:p>
          <a:p>
            <a:r>
              <a:rPr lang="en-IN" sz="1800" dirty="0">
                <a:effectLst/>
                <a:latin typeface="Times New Roman" panose="02020603050405020304" pitchFamily="18" charset="0"/>
                <a:ea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rPr>
              <a:t>Breakpoint 2: schedule();</a:t>
            </a:r>
          </a:p>
          <a:p>
            <a:r>
              <a:rPr lang="en-IN" sz="1800" dirty="0">
                <a:effectLst/>
                <a:latin typeface="Times New Roman" panose="02020603050405020304" pitchFamily="18" charset="0"/>
                <a:ea typeface="Times New Roman" panose="02020603050405020304" pitchFamily="18" charset="0"/>
              </a:rPr>
              <a:t>      Shows the current running thread and </a:t>
            </a:r>
            <a:r>
              <a:rPr lang="en-IN" sz="1800" dirty="0" err="1">
                <a:effectLst/>
                <a:latin typeface="Times New Roman" panose="02020603050405020304" pitchFamily="18" charset="0"/>
                <a:ea typeface="Times New Roman" panose="02020603050405020304" pitchFamily="18" charset="0"/>
              </a:rPr>
              <a:t>prev</a:t>
            </a:r>
            <a:r>
              <a:rPr lang="en-IN" sz="1800" dirty="0">
                <a:effectLst/>
                <a:latin typeface="Times New Roman" panose="02020603050405020304" pitchFamily="18" charset="0"/>
                <a:ea typeface="Times New Roman" panose="02020603050405020304" pitchFamily="18" charset="0"/>
              </a:rPr>
              <a:t> and next thread, and if no thread </a:t>
            </a:r>
            <a:r>
              <a:rPr lang="en-IN" sz="1800" dirty="0" err="1">
                <a:effectLst/>
                <a:latin typeface="Times New Roman" panose="02020603050405020304" pitchFamily="18" charset="0"/>
                <a:ea typeface="Times New Roman" panose="02020603050405020304" pitchFamily="18" charset="0"/>
              </a:rPr>
              <a:t>availabe</a:t>
            </a:r>
            <a:r>
              <a:rPr lang="en-IN" sz="1800" dirty="0">
                <a:effectLst/>
                <a:latin typeface="Times New Roman" panose="02020603050405020304" pitchFamily="18" charset="0"/>
                <a:ea typeface="Times New Roman" panose="02020603050405020304" pitchFamily="18" charset="0"/>
              </a:rPr>
              <a:t> results in interrupt(trap to </a:t>
            </a:r>
            <a:r>
              <a:rPr lang="en-IN" sz="1800" dirty="0" err="1">
                <a:effectLst/>
                <a:latin typeface="Times New Roman" panose="02020603050405020304" pitchFamily="18" charset="0"/>
                <a:ea typeface="Times New Roman" panose="02020603050405020304" pitchFamily="18" charset="0"/>
              </a:rPr>
              <a:t>os</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rPr>
              <a:t>Breakpoint 3: </a:t>
            </a:r>
            <a:r>
              <a:rPr lang="en-IN" sz="1800" dirty="0" err="1">
                <a:effectLst/>
                <a:latin typeface="Times New Roman" panose="02020603050405020304" pitchFamily="18" charset="0"/>
                <a:ea typeface="Times New Roman" panose="02020603050405020304" pitchFamily="18" charset="0"/>
              </a:rPr>
              <a:t>intr_handler</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If no thread is ready to yield which results in trap </a:t>
            </a:r>
            <a:r>
              <a:rPr lang="en-IN" sz="1800" dirty="0" err="1">
                <a:effectLst/>
                <a:latin typeface="Times New Roman" panose="02020603050405020304" pitchFamily="18" charset="0"/>
                <a:ea typeface="Times New Roman" panose="02020603050405020304" pitchFamily="18" charset="0"/>
              </a:rPr>
              <a:t>intr_handler</a:t>
            </a:r>
            <a:r>
              <a:rPr lang="en-IN" sz="1800" dirty="0">
                <a:effectLst/>
                <a:latin typeface="Times New Roman" panose="02020603050405020304" pitchFamily="18" charset="0"/>
                <a:ea typeface="Times New Roman" panose="02020603050405020304" pitchFamily="18" charset="0"/>
              </a:rPr>
              <a:t>() in </a:t>
            </a:r>
            <a:r>
              <a:rPr lang="en-IN" sz="1800" dirty="0" err="1">
                <a:effectLst/>
                <a:latin typeface="Times New Roman" panose="02020603050405020304" pitchFamily="18" charset="0"/>
                <a:ea typeface="Times New Roman" panose="02020603050405020304" pitchFamily="18" charset="0"/>
              </a:rPr>
              <a:t>interrupt.c</a:t>
            </a:r>
            <a:r>
              <a:rPr lang="en-IN" sz="1800" dirty="0">
                <a:effectLst/>
                <a:latin typeface="Times New Roman" panose="02020603050405020304" pitchFamily="18" charset="0"/>
                <a:ea typeface="Times New Roman" panose="02020603050405020304" pitchFamily="18" charset="0"/>
              </a:rPr>
              <a:t> is invoked which in turn invokes </a:t>
            </a:r>
            <a:r>
              <a:rPr lang="en-IN" sz="1800" dirty="0" err="1">
                <a:effectLst/>
                <a:latin typeface="Times New Roman" panose="02020603050405020304" pitchFamily="18" charset="0"/>
                <a:ea typeface="Times New Roman" panose="02020603050405020304" pitchFamily="18" charset="0"/>
              </a:rPr>
              <a:t>timer.c</a:t>
            </a:r>
            <a:r>
              <a:rPr lang="en-IN" sz="1800" dirty="0">
                <a:effectLst/>
                <a:latin typeface="Times New Roman" panose="02020603050405020304" pitchFamily="18" charset="0"/>
                <a:ea typeface="Times New Roman" panose="02020603050405020304" pitchFamily="18" charset="0"/>
              </a:rPr>
              <a:t> indicating timer interrupt</a:t>
            </a:r>
          </a:p>
          <a:p>
            <a:r>
              <a:rPr lang="en-IN" sz="1800" dirty="0">
                <a:effectLst/>
                <a:latin typeface="Times New Roman" panose="02020603050405020304" pitchFamily="18" charset="0"/>
                <a:ea typeface="Times New Roman" panose="02020603050405020304" pitchFamily="18" charset="0"/>
              </a:rPr>
              <a:t>Breakpoint 4: </a:t>
            </a:r>
            <a:r>
              <a:rPr lang="en-IN" sz="1800" dirty="0" err="1">
                <a:effectLst/>
                <a:latin typeface="Times New Roman" panose="02020603050405020304" pitchFamily="18" charset="0"/>
                <a:ea typeface="Times New Roman" panose="02020603050405020304" pitchFamily="18" charset="0"/>
              </a:rPr>
              <a:t>thread_create</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It is invoked when there is a creation of thread.</a:t>
            </a:r>
          </a:p>
          <a:p>
            <a:endParaRPr sz="1900" b="1" dirty="0">
              <a:solidFill>
                <a:schemeClr val="dk1"/>
              </a:solidFill>
              <a:latin typeface="Times New Roman"/>
              <a:ea typeface="Times New Roman"/>
              <a:cs typeface="Times New Roman"/>
              <a:sym typeface="Times New Roman"/>
            </a:endParaRPr>
          </a:p>
        </p:txBody>
      </p:sp>
      <p:sp>
        <p:nvSpPr>
          <p:cNvPr id="62" name="Google Shape;62;p7"/>
          <p:cNvSpPr txBox="1"/>
          <p:nvPr/>
        </p:nvSpPr>
        <p:spPr>
          <a:xfrm>
            <a:off x="10406300" y="2789475"/>
            <a:ext cx="9312600" cy="1552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900" b="1" dirty="0">
                <a:solidFill>
                  <a:schemeClr val="dk1"/>
                </a:solidFill>
                <a:latin typeface="Times New Roman"/>
                <a:ea typeface="Times New Roman"/>
                <a:cs typeface="Times New Roman"/>
                <a:sym typeface="Times New Roman"/>
              </a:rPr>
              <a:t>Functions used:</a:t>
            </a:r>
          </a:p>
          <a:p>
            <a:pPr marL="342900" indent="-342900">
              <a:buFont typeface="+mj-lt"/>
              <a:buAutoNum type="arabicPeriod"/>
            </a:pPr>
            <a:r>
              <a:rPr lang="en-IN" sz="1800" dirty="0" err="1">
                <a:effectLst/>
                <a:latin typeface="Times New Roman" panose="02020603050405020304" pitchFamily="18" charset="0"/>
                <a:ea typeface="Times New Roman" panose="02020603050405020304" pitchFamily="18" charset="0"/>
              </a:rPr>
              <a:t>Thread_create</a:t>
            </a:r>
            <a:r>
              <a:rPr lang="en-IN" sz="1800" dirty="0">
                <a:effectLst/>
                <a:latin typeface="Times New Roman" panose="02020603050405020304" pitchFamily="18" charset="0"/>
                <a:ea typeface="Times New Roman" panose="02020603050405020304" pitchFamily="18" charset="0"/>
              </a:rPr>
              <a:t>();</a:t>
            </a:r>
          </a:p>
          <a:p>
            <a:pPr marL="342900" indent="-342900">
              <a:buFont typeface="+mj-lt"/>
              <a:buAutoNum type="arabicPeriod"/>
            </a:pPr>
            <a:r>
              <a:rPr lang="en-IN" sz="1800" dirty="0">
                <a:effectLst/>
                <a:latin typeface="Times New Roman" panose="02020603050405020304" pitchFamily="18" charset="0"/>
                <a:ea typeface="Times New Roman" panose="02020603050405020304" pitchFamily="18" charset="0"/>
              </a:rPr>
              <a:t>schedule();</a:t>
            </a:r>
          </a:p>
          <a:p>
            <a:pPr marL="342900" indent="-342900">
              <a:buFont typeface="+mj-lt"/>
              <a:buAutoNum type="arabicPeriod"/>
            </a:pPr>
            <a:r>
              <a:rPr lang="en-IN" sz="1800" dirty="0" err="1">
                <a:effectLst/>
                <a:latin typeface="Times New Roman" panose="02020603050405020304" pitchFamily="18" charset="0"/>
                <a:ea typeface="Times New Roman" panose="02020603050405020304" pitchFamily="18" charset="0"/>
              </a:rPr>
              <a:t>Thread_yield</a:t>
            </a:r>
            <a:r>
              <a:rPr lang="en-IN" sz="1800" dirty="0">
                <a:effectLst/>
                <a:latin typeface="Times New Roman" panose="02020603050405020304" pitchFamily="18" charset="0"/>
                <a:ea typeface="Times New Roman" panose="02020603050405020304" pitchFamily="18" charset="0"/>
              </a:rPr>
              <a:t>();</a:t>
            </a:r>
          </a:p>
          <a:p>
            <a:pPr marL="457200" lvl="0" indent="-457200" algn="l" rtl="0">
              <a:spcBef>
                <a:spcPts val="0"/>
              </a:spcBef>
              <a:spcAft>
                <a:spcPts val="0"/>
              </a:spcAft>
              <a:buFont typeface="+mj-lt"/>
              <a:buAutoNum type="arabicPeriod"/>
            </a:pPr>
            <a:r>
              <a:rPr lang="en-US" sz="1900" dirty="0" err="1">
                <a:solidFill>
                  <a:schemeClr val="dk1"/>
                </a:solidFill>
                <a:latin typeface="Times New Roman"/>
                <a:ea typeface="Times New Roman"/>
                <a:cs typeface="Times New Roman"/>
                <a:sym typeface="Times New Roman"/>
              </a:rPr>
              <a:t>Intr_handler</a:t>
            </a:r>
            <a:r>
              <a:rPr lang="en-US" sz="1900" dirty="0">
                <a:solidFill>
                  <a:schemeClr val="dk1"/>
                </a:solidFill>
                <a:latin typeface="Times New Roman"/>
                <a:ea typeface="Times New Roman"/>
                <a:cs typeface="Times New Roman"/>
                <a:sym typeface="Times New Roman"/>
              </a:rPr>
              <a:t>();</a:t>
            </a:r>
          </a:p>
          <a:p>
            <a:r>
              <a:rPr lang="en-IN" sz="1800" dirty="0">
                <a:effectLst/>
                <a:latin typeface="Times New Roman" panose="02020603050405020304" pitchFamily="18" charset="0"/>
                <a:ea typeface="Times New Roman" panose="02020603050405020304" pitchFamily="18" charset="0"/>
              </a:rPr>
              <a:t>5.  Debugging tools:</a:t>
            </a:r>
          </a:p>
          <a:p>
            <a:pPr marL="342900" lvl="0" indent="-342900">
              <a:buFont typeface="Symbol" panose="05050102010706020507" pitchFamily="18" charset="2"/>
              <a:buChar char=""/>
            </a:pPr>
            <a:r>
              <a:rPr lang="en-IN" sz="1800" dirty="0" err="1">
                <a:effectLst/>
                <a:latin typeface="Times New Roman" panose="02020603050405020304" pitchFamily="18" charset="0"/>
                <a:ea typeface="Times New Roman" panose="02020603050405020304" pitchFamily="18" charset="0"/>
              </a:rPr>
              <a:t>dumplist</a:t>
            </a:r>
            <a:r>
              <a:rPr lang="en-IN" sz="1800" dirty="0">
                <a:effectLst/>
                <a:latin typeface="Times New Roman" panose="02020603050405020304" pitchFamily="18" charset="0"/>
                <a:ea typeface="Times New Roman" panose="02020603050405020304" pitchFamily="18" charset="0"/>
              </a:rPr>
              <a:t> &amp;</a:t>
            </a:r>
            <a:r>
              <a:rPr lang="en-IN" sz="1800" dirty="0" err="1">
                <a:effectLst/>
                <a:latin typeface="Times New Roman" panose="02020603050405020304" pitchFamily="18" charset="0"/>
                <a:ea typeface="Times New Roman" panose="02020603050405020304" pitchFamily="18" charset="0"/>
              </a:rPr>
              <a:t>all_list</a:t>
            </a:r>
            <a:r>
              <a:rPr lang="en-IN" sz="1800" dirty="0">
                <a:effectLst/>
                <a:latin typeface="Times New Roman" panose="02020603050405020304" pitchFamily="18" charset="0"/>
                <a:ea typeface="Times New Roman" panose="02020603050405020304" pitchFamily="18" charset="0"/>
              </a:rPr>
              <a:t> thread </a:t>
            </a:r>
            <a:r>
              <a:rPr lang="en-IN" sz="1800" dirty="0" err="1">
                <a:effectLst/>
                <a:latin typeface="Times New Roman" panose="02020603050405020304" pitchFamily="18" charset="0"/>
                <a:ea typeface="Times New Roman" panose="02020603050405020304" pitchFamily="18" charset="0"/>
              </a:rPr>
              <a:t>allelem</a:t>
            </a:r>
            <a:r>
              <a:rPr lang="en-IN" sz="1800" dirty="0">
                <a:effectLst/>
                <a:latin typeface="Times New Roman" panose="02020603050405020304" pitchFamily="18" charset="0"/>
                <a:ea typeface="Times New Roman" panose="02020603050405020304" pitchFamily="18" charset="0"/>
              </a:rPr>
              <a:t> </a:t>
            </a:r>
          </a:p>
          <a:p>
            <a:pPr lvl="0"/>
            <a:r>
              <a:rPr lang="en-IN" sz="1800" dirty="0">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gives list of all the threads that are </a:t>
            </a:r>
          </a:p>
          <a:p>
            <a:pPr lvl="0"/>
            <a:r>
              <a:rPr lang="en-IN" sz="1800" dirty="0">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currently running</a:t>
            </a:r>
          </a:p>
          <a:p>
            <a:pPr marL="342900" lvl="0" indent="-342900">
              <a:buFont typeface="Symbol" panose="05050102010706020507" pitchFamily="18" charset="2"/>
              <a:buChar char=""/>
            </a:pPr>
            <a:r>
              <a:rPr lang="en-IN" sz="1800" dirty="0" err="1">
                <a:effectLst/>
                <a:latin typeface="Times New Roman" panose="02020603050405020304" pitchFamily="18" charset="0"/>
                <a:ea typeface="Times New Roman" panose="02020603050405020304" pitchFamily="18" charset="0"/>
              </a:rPr>
              <a:t>bt</a:t>
            </a:r>
            <a:r>
              <a:rPr lang="en-IN" sz="1800" dirty="0">
                <a:effectLst/>
                <a:latin typeface="Times New Roman" panose="02020603050405020304" pitchFamily="18" charset="0"/>
                <a:ea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rPr>
              <a:t>backtracing</a:t>
            </a:r>
            <a:r>
              <a:rPr lang="en-IN" sz="1800" dirty="0">
                <a:effectLst/>
                <a:latin typeface="Times New Roman" panose="02020603050405020304" pitchFamily="18" charset="0"/>
                <a:ea typeface="Times New Roman" panose="02020603050405020304" pitchFamily="18" charset="0"/>
              </a:rPr>
              <a:t> the program</a:t>
            </a: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c – continuing</a:t>
            </a: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display – display contents</a:t>
            </a: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b – set breakpoints</a:t>
            </a:r>
          </a:p>
          <a:p>
            <a:pPr marL="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1500" b="1" dirty="0">
                <a:solidFill>
                  <a:schemeClr val="dk1"/>
                </a:solidFill>
                <a:latin typeface="Times New Roman"/>
                <a:ea typeface="Times New Roman"/>
                <a:cs typeface="Times New Roman"/>
                <a:sym typeface="Times New Roman"/>
              </a:rPr>
              <a:t>Output Code Snippet:</a:t>
            </a: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IN"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900" b="1" dirty="0">
                <a:solidFill>
                  <a:schemeClr val="dk1"/>
                </a:solidFill>
                <a:latin typeface="Times New Roman"/>
                <a:ea typeface="Times New Roman"/>
                <a:cs typeface="Times New Roman"/>
                <a:sym typeface="Times New Roman"/>
              </a:rPr>
              <a:t>Conclusion and Future Work:</a:t>
            </a:r>
            <a:endParaRPr sz="1900" b="1" dirty="0">
              <a:solidFill>
                <a:schemeClr val="dk1"/>
              </a:solidFill>
              <a:latin typeface="Times New Roman"/>
              <a:ea typeface="Times New Roman"/>
              <a:cs typeface="Times New Roman"/>
              <a:sym typeface="Times New Roman"/>
            </a:endParaRPr>
          </a:p>
          <a:p>
            <a:r>
              <a:rPr lang="en-IN" sz="1800" dirty="0">
                <a:effectLst/>
                <a:latin typeface="Times New Roman" panose="02020603050405020304" pitchFamily="18" charset="0"/>
                <a:ea typeface="Times New Roman" panose="02020603050405020304" pitchFamily="18" charset="0"/>
              </a:rPr>
              <a:t>In conclusion, Pintos thread management offers a comprehensive framework for understanding and implementing core operating system concepts related to concurrency, synchronization, and scheduling. Through its support for kernel threads, user program execution, and simplified file system operations, Pintos provides a practical environment for students to explore the intricacies of thread management.</a:t>
            </a:r>
          </a:p>
          <a:p>
            <a:r>
              <a:rPr lang="en-IN" sz="1800" dirty="0">
                <a:effectLst/>
                <a:latin typeface="Times New Roman" panose="02020603050405020304" pitchFamily="18" charset="0"/>
                <a:ea typeface="Times New Roman" panose="02020603050405020304" pitchFamily="18" charset="0"/>
              </a:rPr>
              <a:t>The priority-based scheduling algorithm employed in Pintos ensures that threads with higher priorities are given precedence, promoting fairness and responsiveness in multitasking environments. Additionally, synchronization primitives such as semaphores and locks facilitate coordination among threads, enabling safe access to shared resources.</a:t>
            </a:r>
          </a:p>
          <a:p>
            <a:r>
              <a:rPr lang="en-IN" sz="1800" dirty="0">
                <a:effectLst/>
                <a:latin typeface="Times New Roman" panose="02020603050405020304" pitchFamily="18" charset="0"/>
                <a:ea typeface="Times New Roman" panose="02020603050405020304" pitchFamily="18" charset="0"/>
              </a:rPr>
              <a:t>By integrating a virtual memory system and providing support for system simulation, Pintos enriches the learning experience, allowing students to gain hands-on experience with operating system development in a controlled environment.</a:t>
            </a:r>
          </a:p>
          <a:p>
            <a:r>
              <a:rPr lang="en-IN" sz="1800" dirty="0">
                <a:effectLst/>
                <a:latin typeface="Times New Roman" panose="02020603050405020304" pitchFamily="18" charset="0"/>
                <a:ea typeface="Times New Roman" panose="02020603050405020304" pitchFamily="18" charset="0"/>
              </a:rPr>
              <a:t>Overall, Pintos thread management serves as a foundational component in the educational journey of students studying operating systems, equipping them with essential skills and insights into concurrent programming and scheduling algorithms. Through experimentation and exploration within the Pintos environment, students are empowered to tackle real-world operating system challenges with confidence and proficiency.</a:t>
            </a:r>
          </a:p>
        </p:txBody>
      </p:sp>
      <p:pic>
        <p:nvPicPr>
          <p:cNvPr id="1027" name="Picture 1">
            <a:extLst>
              <a:ext uri="{FF2B5EF4-FFF2-40B4-BE49-F238E27FC236}">
                <a16:creationId xmlns:a16="http://schemas.microsoft.com/office/drawing/2014/main" id="{CB70B693-A062-01AC-C745-07040B3139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0509" y="8508425"/>
            <a:ext cx="2323167" cy="2679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B61B1F1F-6170-D7F6-8490-E2B4E7C008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8802" y="8528589"/>
            <a:ext cx="2200285" cy="2679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
            <a:extLst>
              <a:ext uri="{FF2B5EF4-FFF2-40B4-BE49-F238E27FC236}">
                <a16:creationId xmlns:a16="http://schemas.microsoft.com/office/drawing/2014/main" id="{2F529036-2910-564D-ECC5-6335A7496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1076" y="8555040"/>
            <a:ext cx="455295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
            <a:extLst>
              <a:ext uri="{FF2B5EF4-FFF2-40B4-BE49-F238E27FC236}">
                <a16:creationId xmlns:a16="http://schemas.microsoft.com/office/drawing/2014/main" id="{C03DDB38-4AEE-A373-5243-DE865ADF9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36625" y="11353714"/>
            <a:ext cx="37496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
            <a:extLst>
              <a:ext uri="{FF2B5EF4-FFF2-40B4-BE49-F238E27FC236}">
                <a16:creationId xmlns:a16="http://schemas.microsoft.com/office/drawing/2014/main" id="{E694C3CB-F685-D0E1-C270-73FD0A5C3A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91775" y="3291750"/>
            <a:ext cx="2849563"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
            <a:extLst>
              <a:ext uri="{FF2B5EF4-FFF2-40B4-BE49-F238E27FC236}">
                <a16:creationId xmlns:a16="http://schemas.microsoft.com/office/drawing/2014/main" id="{F80013CF-9B9B-7692-10F4-510D3CC660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11125" y="3246063"/>
            <a:ext cx="2803525"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
            <a:extLst>
              <a:ext uri="{FF2B5EF4-FFF2-40B4-BE49-F238E27FC236}">
                <a16:creationId xmlns:a16="http://schemas.microsoft.com/office/drawing/2014/main" id="{02522BBB-0952-791D-D3F2-3C637928FC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6175" y="14145204"/>
            <a:ext cx="3825875"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761</Words>
  <Application>Microsoft Office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Trebuchet MS</vt:lpstr>
      <vt:lpstr>Calibri</vt:lpstr>
      <vt:lpstr>Segoe UI</vt:lpstr>
      <vt:lpstr>Times New Roman</vt:lpstr>
      <vt:lpstr>Comic Sans MS</vt:lpstr>
      <vt:lpstr>Arial</vt:lpstr>
      <vt:lpstr>Symbol</vt:lpstr>
      <vt:lpstr>Caladea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Vishwanath Bhat</dc:creator>
  <cp:lastModifiedBy>Vishwanath Bhat</cp:lastModifiedBy>
  <cp:revision>2</cp:revision>
  <dcterms:modified xsi:type="dcterms:W3CDTF">2024-03-25T12:50:36Z</dcterms:modified>
</cp:coreProperties>
</file>