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18362" y="1003965"/>
            <a:ext cx="5451274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Noto Serif"/>
                <a:cs typeface="Noto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31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31300" y="1002269"/>
            <a:ext cx="687324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7261" y="1915504"/>
            <a:ext cx="16733477" cy="4561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Noto Serif"/>
                <a:cs typeface="Noto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global.com/marketintelligence/en/news-insights/blog/industries-" TargetMode="External"/><Relationship Id="rId2" Type="http://schemas.openxmlformats.org/officeDocument/2006/relationships/hyperlink" Target="http://www.moodysanalytics.com/risk-perspectives-magazine/managing-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ciencedirect.com/science/article/abs/pii/S0378426602003916?via%3Dihub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www.researchgate.net/publication/304669880_Credit_risk_management_in_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cocyb.ase.ro/nr2019_2/9.%20Coser%20Al.%20Crisan%20Albu%20(T).pdf" TargetMode="External"/><Relationship Id="rId5" Type="http://schemas.openxmlformats.org/officeDocument/2006/relationships/hyperlink" Target="http://www.ijtef.org/papers/203-CF02016.pdf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43566"/>
            <a:ext cx="3389629" cy="3382645"/>
          </a:xfrm>
          <a:custGeom>
            <a:avLst/>
            <a:gdLst/>
            <a:ahLst/>
            <a:cxnLst/>
            <a:rect l="l" t="t" r="r" b="b"/>
            <a:pathLst>
              <a:path w="3389629" h="3382645">
                <a:moveTo>
                  <a:pt x="3389213" y="3382519"/>
                </a:moveTo>
                <a:lnTo>
                  <a:pt x="0" y="3382519"/>
                </a:lnTo>
                <a:lnTo>
                  <a:pt x="0" y="0"/>
                </a:lnTo>
                <a:lnTo>
                  <a:pt x="3389213" y="3382519"/>
                </a:lnTo>
                <a:close/>
              </a:path>
            </a:pathLst>
          </a:custGeom>
          <a:solidFill>
            <a:srgbClr val="EF3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877836" y="6867875"/>
            <a:ext cx="3410585" cy="3419475"/>
            <a:chOff x="14877836" y="6867875"/>
            <a:chExt cx="3410585" cy="3419475"/>
          </a:xfrm>
        </p:grpSpPr>
        <p:sp>
          <p:nvSpPr>
            <p:cNvPr id="4" name="object 4"/>
            <p:cNvSpPr/>
            <p:nvPr/>
          </p:nvSpPr>
          <p:spPr>
            <a:xfrm>
              <a:off x="14877836" y="6867875"/>
              <a:ext cx="3409950" cy="3419475"/>
            </a:xfrm>
            <a:custGeom>
              <a:avLst/>
              <a:gdLst/>
              <a:ahLst/>
              <a:cxnLst/>
              <a:rect l="l" t="t" r="r" b="b"/>
              <a:pathLst>
                <a:path w="3409950" h="3419475">
                  <a:moveTo>
                    <a:pt x="3409950" y="3419475"/>
                  </a:moveTo>
                  <a:lnTo>
                    <a:pt x="0" y="3419475"/>
                  </a:lnTo>
                  <a:lnTo>
                    <a:pt x="0" y="0"/>
                  </a:lnTo>
                  <a:lnTo>
                    <a:pt x="3409950" y="0"/>
                  </a:lnTo>
                  <a:lnTo>
                    <a:pt x="3409950" y="3419475"/>
                  </a:lnTo>
                  <a:close/>
                </a:path>
              </a:pathLst>
            </a:custGeom>
            <a:solidFill>
              <a:srgbClr val="FBBE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16728" y="6922739"/>
              <a:ext cx="3371850" cy="3352800"/>
            </a:xfrm>
            <a:custGeom>
              <a:avLst/>
              <a:gdLst/>
              <a:ahLst/>
              <a:cxnLst/>
              <a:rect l="l" t="t" r="r" b="b"/>
              <a:pathLst>
                <a:path w="3371850" h="3352800">
                  <a:moveTo>
                    <a:pt x="1895947" y="12700"/>
                  </a:moveTo>
                  <a:lnTo>
                    <a:pt x="1482402" y="12700"/>
                  </a:lnTo>
                  <a:lnTo>
                    <a:pt x="1502990" y="0"/>
                  </a:lnTo>
                  <a:lnTo>
                    <a:pt x="1875359" y="0"/>
                  </a:lnTo>
                  <a:lnTo>
                    <a:pt x="1895947" y="12700"/>
                  </a:lnTo>
                  <a:close/>
                </a:path>
                <a:path w="3371850" h="3352800">
                  <a:moveTo>
                    <a:pt x="1998359" y="25400"/>
                  </a:moveTo>
                  <a:lnTo>
                    <a:pt x="1379989" y="25400"/>
                  </a:lnTo>
                  <a:lnTo>
                    <a:pt x="1400390" y="12700"/>
                  </a:lnTo>
                  <a:lnTo>
                    <a:pt x="1977959" y="12700"/>
                  </a:lnTo>
                  <a:lnTo>
                    <a:pt x="1998359" y="25400"/>
                  </a:lnTo>
                  <a:close/>
                </a:path>
                <a:path w="3371850" h="3352800">
                  <a:moveTo>
                    <a:pt x="2059274" y="38100"/>
                  </a:moveTo>
                  <a:lnTo>
                    <a:pt x="1319075" y="38100"/>
                  </a:lnTo>
                  <a:lnTo>
                    <a:pt x="1339326" y="25400"/>
                  </a:lnTo>
                  <a:lnTo>
                    <a:pt x="2039023" y="25400"/>
                  </a:lnTo>
                  <a:lnTo>
                    <a:pt x="2059274" y="38100"/>
                  </a:lnTo>
                  <a:close/>
                </a:path>
                <a:path w="3371850" h="3352800">
                  <a:moveTo>
                    <a:pt x="2119687" y="50800"/>
                  </a:moveTo>
                  <a:lnTo>
                    <a:pt x="1258660" y="50800"/>
                  </a:lnTo>
                  <a:lnTo>
                    <a:pt x="1278740" y="38100"/>
                  </a:lnTo>
                  <a:lnTo>
                    <a:pt x="2099609" y="38100"/>
                  </a:lnTo>
                  <a:lnTo>
                    <a:pt x="2119687" y="50800"/>
                  </a:lnTo>
                  <a:close/>
                </a:path>
                <a:path w="3371850" h="3352800">
                  <a:moveTo>
                    <a:pt x="2159640" y="63500"/>
                  </a:moveTo>
                  <a:lnTo>
                    <a:pt x="1218708" y="63500"/>
                  </a:lnTo>
                  <a:lnTo>
                    <a:pt x="1238650" y="50800"/>
                  </a:lnTo>
                  <a:lnTo>
                    <a:pt x="2139697" y="50800"/>
                  </a:lnTo>
                  <a:lnTo>
                    <a:pt x="2159640" y="63500"/>
                  </a:lnTo>
                  <a:close/>
                </a:path>
                <a:path w="3371850" h="3352800">
                  <a:moveTo>
                    <a:pt x="2199318" y="76200"/>
                  </a:moveTo>
                  <a:lnTo>
                    <a:pt x="1179031" y="76200"/>
                  </a:lnTo>
                  <a:lnTo>
                    <a:pt x="1198833" y="63500"/>
                  </a:lnTo>
                  <a:lnTo>
                    <a:pt x="2179516" y="63500"/>
                  </a:lnTo>
                  <a:lnTo>
                    <a:pt x="2199318" y="76200"/>
                  </a:lnTo>
                  <a:close/>
                </a:path>
                <a:path w="3371850" h="3352800">
                  <a:moveTo>
                    <a:pt x="2238679" y="88900"/>
                  </a:moveTo>
                  <a:lnTo>
                    <a:pt x="1139670" y="88900"/>
                  </a:lnTo>
                  <a:lnTo>
                    <a:pt x="1159310" y="76200"/>
                  </a:lnTo>
                  <a:lnTo>
                    <a:pt x="2219039" y="76200"/>
                  </a:lnTo>
                  <a:lnTo>
                    <a:pt x="2238679" y="88900"/>
                  </a:lnTo>
                  <a:close/>
                </a:path>
                <a:path w="3371850" h="3352800">
                  <a:moveTo>
                    <a:pt x="2277715" y="101600"/>
                  </a:moveTo>
                  <a:lnTo>
                    <a:pt x="1100634" y="101600"/>
                  </a:lnTo>
                  <a:lnTo>
                    <a:pt x="1120110" y="88900"/>
                  </a:lnTo>
                  <a:lnTo>
                    <a:pt x="2258239" y="88900"/>
                  </a:lnTo>
                  <a:lnTo>
                    <a:pt x="2277715" y="101600"/>
                  </a:lnTo>
                  <a:close/>
                </a:path>
                <a:path w="3371850" h="3352800">
                  <a:moveTo>
                    <a:pt x="2335593" y="127000"/>
                  </a:moveTo>
                  <a:lnTo>
                    <a:pt x="1042756" y="127000"/>
                  </a:lnTo>
                  <a:lnTo>
                    <a:pt x="1081250" y="101600"/>
                  </a:lnTo>
                  <a:lnTo>
                    <a:pt x="2297099" y="101600"/>
                  </a:lnTo>
                  <a:lnTo>
                    <a:pt x="2335593" y="127000"/>
                  </a:lnTo>
                  <a:close/>
                </a:path>
                <a:path w="3371850" h="3352800">
                  <a:moveTo>
                    <a:pt x="2392595" y="152400"/>
                  </a:moveTo>
                  <a:lnTo>
                    <a:pt x="985752" y="152400"/>
                  </a:lnTo>
                  <a:lnTo>
                    <a:pt x="1023652" y="127000"/>
                  </a:lnTo>
                  <a:lnTo>
                    <a:pt x="2354696" y="127000"/>
                  </a:lnTo>
                  <a:lnTo>
                    <a:pt x="2392595" y="152400"/>
                  </a:lnTo>
                  <a:close/>
                </a:path>
                <a:path w="3371850" h="3352800">
                  <a:moveTo>
                    <a:pt x="2448646" y="177800"/>
                  </a:moveTo>
                  <a:lnTo>
                    <a:pt x="929703" y="177800"/>
                  </a:lnTo>
                  <a:lnTo>
                    <a:pt x="966958" y="152400"/>
                  </a:lnTo>
                  <a:lnTo>
                    <a:pt x="2411390" y="152400"/>
                  </a:lnTo>
                  <a:lnTo>
                    <a:pt x="2448646" y="177800"/>
                  </a:lnTo>
                  <a:close/>
                </a:path>
                <a:path w="3371850" h="3352800">
                  <a:moveTo>
                    <a:pt x="2539737" y="228600"/>
                  </a:moveTo>
                  <a:lnTo>
                    <a:pt x="838612" y="228600"/>
                  </a:lnTo>
                  <a:lnTo>
                    <a:pt x="911246" y="177800"/>
                  </a:lnTo>
                  <a:lnTo>
                    <a:pt x="2467102" y="177800"/>
                  </a:lnTo>
                  <a:lnTo>
                    <a:pt x="2539737" y="228600"/>
                  </a:lnTo>
                  <a:close/>
                </a:path>
                <a:path w="3371850" h="3352800">
                  <a:moveTo>
                    <a:pt x="2557582" y="3136900"/>
                  </a:moveTo>
                  <a:lnTo>
                    <a:pt x="820766" y="3136900"/>
                  </a:lnTo>
                  <a:lnTo>
                    <a:pt x="803049" y="3124200"/>
                  </a:lnTo>
                  <a:lnTo>
                    <a:pt x="750720" y="3086100"/>
                  </a:lnTo>
                  <a:lnTo>
                    <a:pt x="699661" y="3048000"/>
                  </a:lnTo>
                  <a:lnTo>
                    <a:pt x="666359" y="3022600"/>
                  </a:lnTo>
                  <a:lnTo>
                    <a:pt x="633678" y="2997200"/>
                  </a:lnTo>
                  <a:lnTo>
                    <a:pt x="601629" y="2971800"/>
                  </a:lnTo>
                  <a:lnTo>
                    <a:pt x="570240" y="2946400"/>
                  </a:lnTo>
                  <a:lnTo>
                    <a:pt x="539520" y="2921000"/>
                  </a:lnTo>
                  <a:lnTo>
                    <a:pt x="509496" y="2895600"/>
                  </a:lnTo>
                  <a:lnTo>
                    <a:pt x="480180" y="2857500"/>
                  </a:lnTo>
                  <a:lnTo>
                    <a:pt x="465795" y="2844800"/>
                  </a:lnTo>
                  <a:lnTo>
                    <a:pt x="451594" y="2832100"/>
                  </a:lnTo>
                  <a:lnTo>
                    <a:pt x="437578" y="2819400"/>
                  </a:lnTo>
                  <a:lnTo>
                    <a:pt x="423751" y="2806700"/>
                  </a:lnTo>
                  <a:lnTo>
                    <a:pt x="410116" y="2781300"/>
                  </a:lnTo>
                  <a:lnTo>
                    <a:pt x="396675" y="2768600"/>
                  </a:lnTo>
                  <a:lnTo>
                    <a:pt x="383425" y="2755900"/>
                  </a:lnTo>
                  <a:lnTo>
                    <a:pt x="370372" y="2743200"/>
                  </a:lnTo>
                  <a:lnTo>
                    <a:pt x="357519" y="2717800"/>
                  </a:lnTo>
                  <a:lnTo>
                    <a:pt x="344867" y="2705100"/>
                  </a:lnTo>
                  <a:lnTo>
                    <a:pt x="332416" y="2692400"/>
                  </a:lnTo>
                  <a:lnTo>
                    <a:pt x="320169" y="2667000"/>
                  </a:lnTo>
                  <a:lnTo>
                    <a:pt x="308130" y="2654300"/>
                  </a:lnTo>
                  <a:lnTo>
                    <a:pt x="296300" y="2641600"/>
                  </a:lnTo>
                  <a:lnTo>
                    <a:pt x="284677" y="2616200"/>
                  </a:lnTo>
                  <a:lnTo>
                    <a:pt x="273265" y="2603500"/>
                  </a:lnTo>
                  <a:lnTo>
                    <a:pt x="262069" y="2590800"/>
                  </a:lnTo>
                  <a:lnTo>
                    <a:pt x="251087" y="2565400"/>
                  </a:lnTo>
                  <a:lnTo>
                    <a:pt x="240321" y="2552700"/>
                  </a:lnTo>
                  <a:lnTo>
                    <a:pt x="229772" y="2527300"/>
                  </a:lnTo>
                  <a:lnTo>
                    <a:pt x="219445" y="2514600"/>
                  </a:lnTo>
                  <a:lnTo>
                    <a:pt x="209339" y="2501900"/>
                  </a:lnTo>
                  <a:lnTo>
                    <a:pt x="199455" y="2476500"/>
                  </a:lnTo>
                  <a:lnTo>
                    <a:pt x="189795" y="2463800"/>
                  </a:lnTo>
                  <a:lnTo>
                    <a:pt x="180362" y="2438400"/>
                  </a:lnTo>
                  <a:lnTo>
                    <a:pt x="171157" y="2425700"/>
                  </a:lnTo>
                  <a:lnTo>
                    <a:pt x="162178" y="2400300"/>
                  </a:lnTo>
                  <a:lnTo>
                    <a:pt x="153430" y="2387600"/>
                  </a:lnTo>
                  <a:lnTo>
                    <a:pt x="144914" y="2362200"/>
                  </a:lnTo>
                  <a:lnTo>
                    <a:pt x="136631" y="2349500"/>
                  </a:lnTo>
                  <a:lnTo>
                    <a:pt x="128580" y="2324100"/>
                  </a:lnTo>
                  <a:lnTo>
                    <a:pt x="120765" y="2311400"/>
                  </a:lnTo>
                  <a:lnTo>
                    <a:pt x="113186" y="2286000"/>
                  </a:lnTo>
                  <a:lnTo>
                    <a:pt x="105845" y="2273300"/>
                  </a:lnTo>
                  <a:lnTo>
                    <a:pt x="98742" y="2247900"/>
                  </a:lnTo>
                  <a:lnTo>
                    <a:pt x="91878" y="2235200"/>
                  </a:lnTo>
                  <a:lnTo>
                    <a:pt x="85255" y="2209800"/>
                  </a:lnTo>
                  <a:lnTo>
                    <a:pt x="78874" y="2197100"/>
                  </a:lnTo>
                  <a:lnTo>
                    <a:pt x="72735" y="2171700"/>
                  </a:lnTo>
                  <a:lnTo>
                    <a:pt x="66839" y="2159000"/>
                  </a:lnTo>
                  <a:lnTo>
                    <a:pt x="61188" y="2133600"/>
                  </a:lnTo>
                  <a:lnTo>
                    <a:pt x="55782" y="2108200"/>
                  </a:lnTo>
                  <a:lnTo>
                    <a:pt x="50622" y="2095500"/>
                  </a:lnTo>
                  <a:lnTo>
                    <a:pt x="45708" y="2070100"/>
                  </a:lnTo>
                  <a:lnTo>
                    <a:pt x="41043" y="2057400"/>
                  </a:lnTo>
                  <a:lnTo>
                    <a:pt x="36626" y="2032000"/>
                  </a:lnTo>
                  <a:lnTo>
                    <a:pt x="32457" y="2006600"/>
                  </a:lnTo>
                  <a:lnTo>
                    <a:pt x="28537" y="1993900"/>
                  </a:lnTo>
                  <a:lnTo>
                    <a:pt x="24868" y="1968500"/>
                  </a:lnTo>
                  <a:lnTo>
                    <a:pt x="21450" y="1955800"/>
                  </a:lnTo>
                  <a:lnTo>
                    <a:pt x="18282" y="1930400"/>
                  </a:lnTo>
                  <a:lnTo>
                    <a:pt x="15366" y="1905000"/>
                  </a:lnTo>
                  <a:lnTo>
                    <a:pt x="12703" y="1892300"/>
                  </a:lnTo>
                  <a:lnTo>
                    <a:pt x="10292" y="1866900"/>
                  </a:lnTo>
                  <a:lnTo>
                    <a:pt x="8133" y="1854200"/>
                  </a:lnTo>
                  <a:lnTo>
                    <a:pt x="6228" y="1828800"/>
                  </a:lnTo>
                  <a:lnTo>
                    <a:pt x="4576" y="1803400"/>
                  </a:lnTo>
                  <a:lnTo>
                    <a:pt x="3178" y="1790700"/>
                  </a:lnTo>
                  <a:lnTo>
                    <a:pt x="2034" y="1765300"/>
                  </a:lnTo>
                  <a:lnTo>
                    <a:pt x="1144" y="1739900"/>
                  </a:lnTo>
                  <a:lnTo>
                    <a:pt x="508" y="1727200"/>
                  </a:lnTo>
                  <a:lnTo>
                    <a:pt x="127" y="1701800"/>
                  </a:lnTo>
                  <a:lnTo>
                    <a:pt x="0" y="1689100"/>
                  </a:lnTo>
                  <a:lnTo>
                    <a:pt x="127" y="1663700"/>
                  </a:lnTo>
                  <a:lnTo>
                    <a:pt x="508" y="1638300"/>
                  </a:lnTo>
                  <a:lnTo>
                    <a:pt x="1144" y="1625600"/>
                  </a:lnTo>
                  <a:lnTo>
                    <a:pt x="2034" y="1600200"/>
                  </a:lnTo>
                  <a:lnTo>
                    <a:pt x="3178" y="1574800"/>
                  </a:lnTo>
                  <a:lnTo>
                    <a:pt x="4576" y="1562100"/>
                  </a:lnTo>
                  <a:lnTo>
                    <a:pt x="6228" y="1536700"/>
                  </a:lnTo>
                  <a:lnTo>
                    <a:pt x="8133" y="1511300"/>
                  </a:lnTo>
                  <a:lnTo>
                    <a:pt x="10292" y="1498600"/>
                  </a:lnTo>
                  <a:lnTo>
                    <a:pt x="12703" y="1473200"/>
                  </a:lnTo>
                  <a:lnTo>
                    <a:pt x="15366" y="1460500"/>
                  </a:lnTo>
                  <a:lnTo>
                    <a:pt x="18282" y="1435100"/>
                  </a:lnTo>
                  <a:lnTo>
                    <a:pt x="21450" y="1409700"/>
                  </a:lnTo>
                  <a:lnTo>
                    <a:pt x="24868" y="1397000"/>
                  </a:lnTo>
                  <a:lnTo>
                    <a:pt x="28537" y="1371600"/>
                  </a:lnTo>
                  <a:lnTo>
                    <a:pt x="32457" y="1358900"/>
                  </a:lnTo>
                  <a:lnTo>
                    <a:pt x="36626" y="1333500"/>
                  </a:lnTo>
                  <a:lnTo>
                    <a:pt x="41043" y="1308100"/>
                  </a:lnTo>
                  <a:lnTo>
                    <a:pt x="45708" y="1295400"/>
                  </a:lnTo>
                  <a:lnTo>
                    <a:pt x="50622" y="1270000"/>
                  </a:lnTo>
                  <a:lnTo>
                    <a:pt x="55782" y="1257300"/>
                  </a:lnTo>
                  <a:lnTo>
                    <a:pt x="61188" y="1231900"/>
                  </a:lnTo>
                  <a:lnTo>
                    <a:pt x="66839" y="1206500"/>
                  </a:lnTo>
                  <a:lnTo>
                    <a:pt x="72735" y="1193800"/>
                  </a:lnTo>
                  <a:lnTo>
                    <a:pt x="78874" y="1168400"/>
                  </a:lnTo>
                  <a:lnTo>
                    <a:pt x="85255" y="1155700"/>
                  </a:lnTo>
                  <a:lnTo>
                    <a:pt x="91878" y="1130300"/>
                  </a:lnTo>
                  <a:lnTo>
                    <a:pt x="98742" y="1117600"/>
                  </a:lnTo>
                  <a:lnTo>
                    <a:pt x="105845" y="1092200"/>
                  </a:lnTo>
                  <a:lnTo>
                    <a:pt x="113186" y="1079500"/>
                  </a:lnTo>
                  <a:lnTo>
                    <a:pt x="120765" y="1054100"/>
                  </a:lnTo>
                  <a:lnTo>
                    <a:pt x="128580" y="1041400"/>
                  </a:lnTo>
                  <a:lnTo>
                    <a:pt x="136631" y="1016000"/>
                  </a:lnTo>
                  <a:lnTo>
                    <a:pt x="144914" y="1003300"/>
                  </a:lnTo>
                  <a:lnTo>
                    <a:pt x="153430" y="977900"/>
                  </a:lnTo>
                  <a:lnTo>
                    <a:pt x="162178" y="965200"/>
                  </a:lnTo>
                  <a:lnTo>
                    <a:pt x="171157" y="939800"/>
                  </a:lnTo>
                  <a:lnTo>
                    <a:pt x="180362" y="927100"/>
                  </a:lnTo>
                  <a:lnTo>
                    <a:pt x="189795" y="901700"/>
                  </a:lnTo>
                  <a:lnTo>
                    <a:pt x="199455" y="889000"/>
                  </a:lnTo>
                  <a:lnTo>
                    <a:pt x="209339" y="863600"/>
                  </a:lnTo>
                  <a:lnTo>
                    <a:pt x="219445" y="850900"/>
                  </a:lnTo>
                  <a:lnTo>
                    <a:pt x="229772" y="838200"/>
                  </a:lnTo>
                  <a:lnTo>
                    <a:pt x="240321" y="812800"/>
                  </a:lnTo>
                  <a:lnTo>
                    <a:pt x="251087" y="800100"/>
                  </a:lnTo>
                  <a:lnTo>
                    <a:pt x="262069" y="774700"/>
                  </a:lnTo>
                  <a:lnTo>
                    <a:pt x="273265" y="762000"/>
                  </a:lnTo>
                  <a:lnTo>
                    <a:pt x="284677" y="749300"/>
                  </a:lnTo>
                  <a:lnTo>
                    <a:pt x="296300" y="723900"/>
                  </a:lnTo>
                  <a:lnTo>
                    <a:pt x="308130" y="711200"/>
                  </a:lnTo>
                  <a:lnTo>
                    <a:pt x="320169" y="698500"/>
                  </a:lnTo>
                  <a:lnTo>
                    <a:pt x="332416" y="673100"/>
                  </a:lnTo>
                  <a:lnTo>
                    <a:pt x="344867" y="660400"/>
                  </a:lnTo>
                  <a:lnTo>
                    <a:pt x="357519" y="647700"/>
                  </a:lnTo>
                  <a:lnTo>
                    <a:pt x="370372" y="622300"/>
                  </a:lnTo>
                  <a:lnTo>
                    <a:pt x="383425" y="609600"/>
                  </a:lnTo>
                  <a:lnTo>
                    <a:pt x="396675" y="596900"/>
                  </a:lnTo>
                  <a:lnTo>
                    <a:pt x="410116" y="584200"/>
                  </a:lnTo>
                  <a:lnTo>
                    <a:pt x="423751" y="558800"/>
                  </a:lnTo>
                  <a:lnTo>
                    <a:pt x="437578" y="546100"/>
                  </a:lnTo>
                  <a:lnTo>
                    <a:pt x="451594" y="533400"/>
                  </a:lnTo>
                  <a:lnTo>
                    <a:pt x="465795" y="520700"/>
                  </a:lnTo>
                  <a:lnTo>
                    <a:pt x="480180" y="508000"/>
                  </a:lnTo>
                  <a:lnTo>
                    <a:pt x="494748" y="482600"/>
                  </a:lnTo>
                  <a:lnTo>
                    <a:pt x="524420" y="457200"/>
                  </a:lnTo>
                  <a:lnTo>
                    <a:pt x="554796" y="431800"/>
                  </a:lnTo>
                  <a:lnTo>
                    <a:pt x="585851" y="406400"/>
                  </a:lnTo>
                  <a:lnTo>
                    <a:pt x="617573" y="381000"/>
                  </a:lnTo>
                  <a:lnTo>
                    <a:pt x="649940" y="355600"/>
                  </a:lnTo>
                  <a:lnTo>
                    <a:pt x="682934" y="330200"/>
                  </a:lnTo>
                  <a:lnTo>
                    <a:pt x="716534" y="304800"/>
                  </a:lnTo>
                  <a:lnTo>
                    <a:pt x="768026" y="266700"/>
                  </a:lnTo>
                  <a:lnTo>
                    <a:pt x="820766" y="228600"/>
                  </a:lnTo>
                  <a:lnTo>
                    <a:pt x="2557582" y="228600"/>
                  </a:lnTo>
                  <a:lnTo>
                    <a:pt x="2610322" y="266700"/>
                  </a:lnTo>
                  <a:lnTo>
                    <a:pt x="2661815" y="304800"/>
                  </a:lnTo>
                  <a:lnTo>
                    <a:pt x="2695414" y="330200"/>
                  </a:lnTo>
                  <a:lnTo>
                    <a:pt x="2728409" y="355600"/>
                  </a:lnTo>
                  <a:lnTo>
                    <a:pt x="2760776" y="381000"/>
                  </a:lnTo>
                  <a:lnTo>
                    <a:pt x="2792497" y="406400"/>
                  </a:lnTo>
                  <a:lnTo>
                    <a:pt x="2823553" y="431800"/>
                  </a:lnTo>
                  <a:lnTo>
                    <a:pt x="2853929" y="457200"/>
                  </a:lnTo>
                  <a:lnTo>
                    <a:pt x="2883601" y="482600"/>
                  </a:lnTo>
                  <a:lnTo>
                    <a:pt x="2898169" y="508000"/>
                  </a:lnTo>
                  <a:lnTo>
                    <a:pt x="2912554" y="520700"/>
                  </a:lnTo>
                  <a:lnTo>
                    <a:pt x="2926755" y="533400"/>
                  </a:lnTo>
                  <a:lnTo>
                    <a:pt x="2940771" y="546100"/>
                  </a:lnTo>
                  <a:lnTo>
                    <a:pt x="2954598" y="558800"/>
                  </a:lnTo>
                  <a:lnTo>
                    <a:pt x="2968232" y="584200"/>
                  </a:lnTo>
                  <a:lnTo>
                    <a:pt x="2981673" y="596900"/>
                  </a:lnTo>
                  <a:lnTo>
                    <a:pt x="2994922" y="609600"/>
                  </a:lnTo>
                  <a:lnTo>
                    <a:pt x="3007977" y="622300"/>
                  </a:lnTo>
                  <a:lnTo>
                    <a:pt x="3020829" y="647700"/>
                  </a:lnTo>
                  <a:lnTo>
                    <a:pt x="3033480" y="660400"/>
                  </a:lnTo>
                  <a:lnTo>
                    <a:pt x="3045930" y="673100"/>
                  </a:lnTo>
                  <a:lnTo>
                    <a:pt x="3058178" y="698500"/>
                  </a:lnTo>
                  <a:lnTo>
                    <a:pt x="3070218" y="711200"/>
                  </a:lnTo>
                  <a:lnTo>
                    <a:pt x="3082049" y="723900"/>
                  </a:lnTo>
                  <a:lnTo>
                    <a:pt x="3093672" y="749300"/>
                  </a:lnTo>
                  <a:lnTo>
                    <a:pt x="3105084" y="762000"/>
                  </a:lnTo>
                  <a:lnTo>
                    <a:pt x="3116280" y="774700"/>
                  </a:lnTo>
                  <a:lnTo>
                    <a:pt x="3127262" y="800100"/>
                  </a:lnTo>
                  <a:lnTo>
                    <a:pt x="3138029" y="812800"/>
                  </a:lnTo>
                  <a:lnTo>
                    <a:pt x="3148576" y="838200"/>
                  </a:lnTo>
                  <a:lnTo>
                    <a:pt x="3158903" y="850900"/>
                  </a:lnTo>
                  <a:lnTo>
                    <a:pt x="3169009" y="863600"/>
                  </a:lnTo>
                  <a:lnTo>
                    <a:pt x="3178894" y="889000"/>
                  </a:lnTo>
                  <a:lnTo>
                    <a:pt x="3188554" y="901700"/>
                  </a:lnTo>
                  <a:lnTo>
                    <a:pt x="3197986" y="927100"/>
                  </a:lnTo>
                  <a:lnTo>
                    <a:pt x="3207191" y="939800"/>
                  </a:lnTo>
                  <a:lnTo>
                    <a:pt x="3216169" y="965200"/>
                  </a:lnTo>
                  <a:lnTo>
                    <a:pt x="3224918" y="977900"/>
                  </a:lnTo>
                  <a:lnTo>
                    <a:pt x="3233434" y="1003300"/>
                  </a:lnTo>
                  <a:lnTo>
                    <a:pt x="3241717" y="1016000"/>
                  </a:lnTo>
                  <a:lnTo>
                    <a:pt x="3249769" y="1041400"/>
                  </a:lnTo>
                  <a:lnTo>
                    <a:pt x="3257583" y="1054100"/>
                  </a:lnTo>
                  <a:lnTo>
                    <a:pt x="3265161" y="1079500"/>
                  </a:lnTo>
                  <a:lnTo>
                    <a:pt x="3272503" y="1092200"/>
                  </a:lnTo>
                  <a:lnTo>
                    <a:pt x="3279607" y="1117600"/>
                  </a:lnTo>
                  <a:lnTo>
                    <a:pt x="3286471" y="1130300"/>
                  </a:lnTo>
                  <a:lnTo>
                    <a:pt x="3293094" y="1155700"/>
                  </a:lnTo>
                  <a:lnTo>
                    <a:pt x="3299474" y="1168400"/>
                  </a:lnTo>
                  <a:lnTo>
                    <a:pt x="3305613" y="1193800"/>
                  </a:lnTo>
                  <a:lnTo>
                    <a:pt x="3311509" y="1206500"/>
                  </a:lnTo>
                  <a:lnTo>
                    <a:pt x="3317160" y="1231900"/>
                  </a:lnTo>
                  <a:lnTo>
                    <a:pt x="3322566" y="1257300"/>
                  </a:lnTo>
                  <a:lnTo>
                    <a:pt x="3327725" y="1270000"/>
                  </a:lnTo>
                  <a:lnTo>
                    <a:pt x="3332639" y="1295400"/>
                  </a:lnTo>
                  <a:lnTo>
                    <a:pt x="3337305" y="1308100"/>
                  </a:lnTo>
                  <a:lnTo>
                    <a:pt x="3341723" y="1333500"/>
                  </a:lnTo>
                  <a:lnTo>
                    <a:pt x="3345891" y="1358900"/>
                  </a:lnTo>
                  <a:lnTo>
                    <a:pt x="3349811" y="1371600"/>
                  </a:lnTo>
                  <a:lnTo>
                    <a:pt x="3353480" y="1397000"/>
                  </a:lnTo>
                  <a:lnTo>
                    <a:pt x="3356898" y="1409700"/>
                  </a:lnTo>
                  <a:lnTo>
                    <a:pt x="3360066" y="1435100"/>
                  </a:lnTo>
                  <a:lnTo>
                    <a:pt x="3362983" y="1460500"/>
                  </a:lnTo>
                  <a:lnTo>
                    <a:pt x="3365647" y="1473200"/>
                  </a:lnTo>
                  <a:lnTo>
                    <a:pt x="3368058" y="1498600"/>
                  </a:lnTo>
                  <a:lnTo>
                    <a:pt x="3370216" y="1511300"/>
                  </a:lnTo>
                  <a:lnTo>
                    <a:pt x="3371270" y="1524000"/>
                  </a:lnTo>
                  <a:lnTo>
                    <a:pt x="3371270" y="1841500"/>
                  </a:lnTo>
                  <a:lnTo>
                    <a:pt x="3370216" y="1854200"/>
                  </a:lnTo>
                  <a:lnTo>
                    <a:pt x="3368058" y="1866900"/>
                  </a:lnTo>
                  <a:lnTo>
                    <a:pt x="3365647" y="1892300"/>
                  </a:lnTo>
                  <a:lnTo>
                    <a:pt x="3362983" y="1905000"/>
                  </a:lnTo>
                  <a:lnTo>
                    <a:pt x="3360066" y="1930400"/>
                  </a:lnTo>
                  <a:lnTo>
                    <a:pt x="3356898" y="1955800"/>
                  </a:lnTo>
                  <a:lnTo>
                    <a:pt x="3353480" y="1968500"/>
                  </a:lnTo>
                  <a:lnTo>
                    <a:pt x="3349811" y="1993900"/>
                  </a:lnTo>
                  <a:lnTo>
                    <a:pt x="3345891" y="2006600"/>
                  </a:lnTo>
                  <a:lnTo>
                    <a:pt x="3341723" y="2032000"/>
                  </a:lnTo>
                  <a:lnTo>
                    <a:pt x="3337305" y="2057400"/>
                  </a:lnTo>
                  <a:lnTo>
                    <a:pt x="3332639" y="2070100"/>
                  </a:lnTo>
                  <a:lnTo>
                    <a:pt x="3327725" y="2095500"/>
                  </a:lnTo>
                  <a:lnTo>
                    <a:pt x="3322566" y="2108200"/>
                  </a:lnTo>
                  <a:lnTo>
                    <a:pt x="3317160" y="2133600"/>
                  </a:lnTo>
                  <a:lnTo>
                    <a:pt x="3311509" y="2159000"/>
                  </a:lnTo>
                  <a:lnTo>
                    <a:pt x="3305613" y="2171700"/>
                  </a:lnTo>
                  <a:lnTo>
                    <a:pt x="3299474" y="2197100"/>
                  </a:lnTo>
                  <a:lnTo>
                    <a:pt x="3293094" y="2209800"/>
                  </a:lnTo>
                  <a:lnTo>
                    <a:pt x="3286471" y="2235200"/>
                  </a:lnTo>
                  <a:lnTo>
                    <a:pt x="3279607" y="2247900"/>
                  </a:lnTo>
                  <a:lnTo>
                    <a:pt x="3272503" y="2273300"/>
                  </a:lnTo>
                  <a:lnTo>
                    <a:pt x="3265161" y="2286000"/>
                  </a:lnTo>
                  <a:lnTo>
                    <a:pt x="3257583" y="2311400"/>
                  </a:lnTo>
                  <a:lnTo>
                    <a:pt x="3249769" y="2324100"/>
                  </a:lnTo>
                  <a:lnTo>
                    <a:pt x="3241717" y="2349500"/>
                  </a:lnTo>
                  <a:lnTo>
                    <a:pt x="3233434" y="2362200"/>
                  </a:lnTo>
                  <a:lnTo>
                    <a:pt x="3224918" y="2387600"/>
                  </a:lnTo>
                  <a:lnTo>
                    <a:pt x="3216169" y="2400300"/>
                  </a:lnTo>
                  <a:lnTo>
                    <a:pt x="3207191" y="2425700"/>
                  </a:lnTo>
                  <a:lnTo>
                    <a:pt x="3197986" y="2438400"/>
                  </a:lnTo>
                  <a:lnTo>
                    <a:pt x="3188554" y="2463800"/>
                  </a:lnTo>
                  <a:lnTo>
                    <a:pt x="3178894" y="2476500"/>
                  </a:lnTo>
                  <a:lnTo>
                    <a:pt x="3169009" y="2501900"/>
                  </a:lnTo>
                  <a:lnTo>
                    <a:pt x="3158903" y="2514600"/>
                  </a:lnTo>
                  <a:lnTo>
                    <a:pt x="3148576" y="2527300"/>
                  </a:lnTo>
                  <a:lnTo>
                    <a:pt x="3138029" y="2552700"/>
                  </a:lnTo>
                  <a:lnTo>
                    <a:pt x="3127262" y="2565400"/>
                  </a:lnTo>
                  <a:lnTo>
                    <a:pt x="3116280" y="2590800"/>
                  </a:lnTo>
                  <a:lnTo>
                    <a:pt x="3105084" y="2603500"/>
                  </a:lnTo>
                  <a:lnTo>
                    <a:pt x="3093672" y="2616200"/>
                  </a:lnTo>
                  <a:lnTo>
                    <a:pt x="3082049" y="2641600"/>
                  </a:lnTo>
                  <a:lnTo>
                    <a:pt x="3070218" y="2654300"/>
                  </a:lnTo>
                  <a:lnTo>
                    <a:pt x="3058178" y="2667000"/>
                  </a:lnTo>
                  <a:lnTo>
                    <a:pt x="3045930" y="2692400"/>
                  </a:lnTo>
                  <a:lnTo>
                    <a:pt x="3033480" y="2705100"/>
                  </a:lnTo>
                  <a:lnTo>
                    <a:pt x="3020829" y="2717800"/>
                  </a:lnTo>
                  <a:lnTo>
                    <a:pt x="3007977" y="2743200"/>
                  </a:lnTo>
                  <a:lnTo>
                    <a:pt x="2994922" y="2755900"/>
                  </a:lnTo>
                  <a:lnTo>
                    <a:pt x="2981673" y="2768600"/>
                  </a:lnTo>
                  <a:lnTo>
                    <a:pt x="2968232" y="2781300"/>
                  </a:lnTo>
                  <a:lnTo>
                    <a:pt x="2954598" y="2806700"/>
                  </a:lnTo>
                  <a:lnTo>
                    <a:pt x="2940771" y="2819400"/>
                  </a:lnTo>
                  <a:lnTo>
                    <a:pt x="2926755" y="2832100"/>
                  </a:lnTo>
                  <a:lnTo>
                    <a:pt x="2912554" y="2844800"/>
                  </a:lnTo>
                  <a:lnTo>
                    <a:pt x="2898169" y="2857500"/>
                  </a:lnTo>
                  <a:lnTo>
                    <a:pt x="2883601" y="2882900"/>
                  </a:lnTo>
                  <a:lnTo>
                    <a:pt x="2838829" y="2921000"/>
                  </a:lnTo>
                  <a:lnTo>
                    <a:pt x="2808109" y="2946400"/>
                  </a:lnTo>
                  <a:lnTo>
                    <a:pt x="2776720" y="2971800"/>
                  </a:lnTo>
                  <a:lnTo>
                    <a:pt x="2744671" y="2997200"/>
                  </a:lnTo>
                  <a:lnTo>
                    <a:pt x="2711990" y="3022600"/>
                  </a:lnTo>
                  <a:lnTo>
                    <a:pt x="2678687" y="3048000"/>
                  </a:lnTo>
                  <a:lnTo>
                    <a:pt x="2627628" y="3086100"/>
                  </a:lnTo>
                  <a:lnTo>
                    <a:pt x="2575298" y="3124200"/>
                  </a:lnTo>
                  <a:lnTo>
                    <a:pt x="2557582" y="3136900"/>
                  </a:lnTo>
                  <a:close/>
                </a:path>
                <a:path w="3371850" h="3352800">
                  <a:moveTo>
                    <a:pt x="2467102" y="3187700"/>
                  </a:moveTo>
                  <a:lnTo>
                    <a:pt x="911246" y="3187700"/>
                  </a:lnTo>
                  <a:lnTo>
                    <a:pt x="838612" y="3136900"/>
                  </a:lnTo>
                  <a:lnTo>
                    <a:pt x="2539737" y="3136900"/>
                  </a:lnTo>
                  <a:lnTo>
                    <a:pt x="2467102" y="3187700"/>
                  </a:lnTo>
                  <a:close/>
                </a:path>
                <a:path w="3371850" h="3352800">
                  <a:moveTo>
                    <a:pt x="2411390" y="3213100"/>
                  </a:moveTo>
                  <a:lnTo>
                    <a:pt x="966958" y="3213100"/>
                  </a:lnTo>
                  <a:lnTo>
                    <a:pt x="929703" y="3187700"/>
                  </a:lnTo>
                  <a:lnTo>
                    <a:pt x="2448646" y="3187700"/>
                  </a:lnTo>
                  <a:lnTo>
                    <a:pt x="2411390" y="3213100"/>
                  </a:lnTo>
                  <a:close/>
                </a:path>
                <a:path w="3371850" h="3352800">
                  <a:moveTo>
                    <a:pt x="2354696" y="3238500"/>
                  </a:moveTo>
                  <a:lnTo>
                    <a:pt x="1023652" y="3238500"/>
                  </a:lnTo>
                  <a:lnTo>
                    <a:pt x="985752" y="3213100"/>
                  </a:lnTo>
                  <a:lnTo>
                    <a:pt x="2392595" y="3213100"/>
                  </a:lnTo>
                  <a:lnTo>
                    <a:pt x="2354696" y="3238500"/>
                  </a:lnTo>
                  <a:close/>
                </a:path>
                <a:path w="3371850" h="3352800">
                  <a:moveTo>
                    <a:pt x="2297099" y="3263900"/>
                  </a:moveTo>
                  <a:lnTo>
                    <a:pt x="1081250" y="3263900"/>
                  </a:lnTo>
                  <a:lnTo>
                    <a:pt x="1042756" y="3238500"/>
                  </a:lnTo>
                  <a:lnTo>
                    <a:pt x="2335593" y="3238500"/>
                  </a:lnTo>
                  <a:lnTo>
                    <a:pt x="2297099" y="3263900"/>
                  </a:lnTo>
                  <a:close/>
                </a:path>
                <a:path w="3371850" h="3352800">
                  <a:moveTo>
                    <a:pt x="2258239" y="3276600"/>
                  </a:moveTo>
                  <a:lnTo>
                    <a:pt x="1120110" y="3276600"/>
                  </a:lnTo>
                  <a:lnTo>
                    <a:pt x="1100634" y="3263900"/>
                  </a:lnTo>
                  <a:lnTo>
                    <a:pt x="2277715" y="3263900"/>
                  </a:lnTo>
                  <a:lnTo>
                    <a:pt x="2258239" y="3276600"/>
                  </a:lnTo>
                  <a:close/>
                </a:path>
                <a:path w="3371850" h="3352800">
                  <a:moveTo>
                    <a:pt x="2219037" y="3289300"/>
                  </a:moveTo>
                  <a:lnTo>
                    <a:pt x="1159310" y="3289300"/>
                  </a:lnTo>
                  <a:lnTo>
                    <a:pt x="1139670" y="3276600"/>
                  </a:lnTo>
                  <a:lnTo>
                    <a:pt x="2238678" y="3276600"/>
                  </a:lnTo>
                  <a:lnTo>
                    <a:pt x="2219037" y="3289300"/>
                  </a:lnTo>
                  <a:close/>
                </a:path>
                <a:path w="3371850" h="3352800">
                  <a:moveTo>
                    <a:pt x="2179516" y="3302000"/>
                  </a:moveTo>
                  <a:lnTo>
                    <a:pt x="1198833" y="3302000"/>
                  </a:lnTo>
                  <a:lnTo>
                    <a:pt x="1179031" y="3289300"/>
                  </a:lnTo>
                  <a:lnTo>
                    <a:pt x="2199316" y="3289300"/>
                  </a:lnTo>
                  <a:lnTo>
                    <a:pt x="2179516" y="3302000"/>
                  </a:lnTo>
                  <a:close/>
                </a:path>
                <a:path w="3371850" h="3352800">
                  <a:moveTo>
                    <a:pt x="2139697" y="3314700"/>
                  </a:moveTo>
                  <a:lnTo>
                    <a:pt x="1238650" y="3314700"/>
                  </a:lnTo>
                  <a:lnTo>
                    <a:pt x="1218708" y="3302000"/>
                  </a:lnTo>
                  <a:lnTo>
                    <a:pt x="2159640" y="3302000"/>
                  </a:lnTo>
                  <a:lnTo>
                    <a:pt x="2139697" y="3314700"/>
                  </a:lnTo>
                  <a:close/>
                </a:path>
                <a:path w="3371850" h="3352800">
                  <a:moveTo>
                    <a:pt x="2099609" y="3327400"/>
                  </a:moveTo>
                  <a:lnTo>
                    <a:pt x="1278740" y="3327400"/>
                  </a:lnTo>
                  <a:lnTo>
                    <a:pt x="1258660" y="3314700"/>
                  </a:lnTo>
                  <a:lnTo>
                    <a:pt x="2119687" y="3314700"/>
                  </a:lnTo>
                  <a:lnTo>
                    <a:pt x="2099609" y="3327400"/>
                  </a:lnTo>
                  <a:close/>
                </a:path>
                <a:path w="3371850" h="3352800">
                  <a:moveTo>
                    <a:pt x="2039023" y="3340100"/>
                  </a:moveTo>
                  <a:lnTo>
                    <a:pt x="1339326" y="3340100"/>
                  </a:lnTo>
                  <a:lnTo>
                    <a:pt x="1319075" y="3327400"/>
                  </a:lnTo>
                  <a:lnTo>
                    <a:pt x="2059274" y="3327400"/>
                  </a:lnTo>
                  <a:lnTo>
                    <a:pt x="2039023" y="3340100"/>
                  </a:lnTo>
                  <a:close/>
                </a:path>
                <a:path w="3371850" h="3352800">
                  <a:moveTo>
                    <a:pt x="1977959" y="3352800"/>
                  </a:moveTo>
                  <a:lnTo>
                    <a:pt x="1400390" y="3352800"/>
                  </a:lnTo>
                  <a:lnTo>
                    <a:pt x="1379989" y="3340100"/>
                  </a:lnTo>
                  <a:lnTo>
                    <a:pt x="1998359" y="3340100"/>
                  </a:lnTo>
                  <a:lnTo>
                    <a:pt x="1977959" y="3352800"/>
                  </a:lnTo>
                  <a:close/>
                </a:path>
              </a:pathLst>
            </a:custGeom>
            <a:solidFill>
              <a:srgbClr val="1313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5756436" y="4522728"/>
            <a:ext cx="6157595" cy="127635"/>
          </a:xfrm>
          <a:custGeom>
            <a:avLst/>
            <a:gdLst/>
            <a:ahLst/>
            <a:cxnLst/>
            <a:rect l="l" t="t" r="r" b="b"/>
            <a:pathLst>
              <a:path w="6157595" h="127635">
                <a:moveTo>
                  <a:pt x="6157015" y="127462"/>
                </a:moveTo>
                <a:lnTo>
                  <a:pt x="0" y="127462"/>
                </a:lnTo>
                <a:lnTo>
                  <a:pt x="0" y="0"/>
                </a:lnTo>
                <a:lnTo>
                  <a:pt x="6157015" y="0"/>
                </a:lnTo>
                <a:lnTo>
                  <a:pt x="6157015" y="1274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43736" y="3109697"/>
            <a:ext cx="6182995" cy="1610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400" spc="-865" dirty="0"/>
              <a:t>Loan</a:t>
            </a:r>
            <a:r>
              <a:rPr sz="10400" spc="-795" dirty="0"/>
              <a:t> </a:t>
            </a:r>
            <a:r>
              <a:rPr sz="10400" spc="-975" dirty="0"/>
              <a:t>Risk</a:t>
            </a:r>
            <a:endParaRPr sz="10400"/>
          </a:p>
        </p:txBody>
      </p:sp>
      <p:sp>
        <p:nvSpPr>
          <p:cNvPr id="8" name="object 8"/>
          <p:cNvSpPr/>
          <p:nvPr/>
        </p:nvSpPr>
        <p:spPr>
          <a:xfrm>
            <a:off x="4870420" y="6036343"/>
            <a:ext cx="7567930" cy="127635"/>
          </a:xfrm>
          <a:custGeom>
            <a:avLst/>
            <a:gdLst/>
            <a:ahLst/>
            <a:cxnLst/>
            <a:rect l="l" t="t" r="r" b="b"/>
            <a:pathLst>
              <a:path w="7567930" h="127635">
                <a:moveTo>
                  <a:pt x="7567321" y="127462"/>
                </a:moveTo>
                <a:lnTo>
                  <a:pt x="0" y="127462"/>
                </a:lnTo>
                <a:lnTo>
                  <a:pt x="0" y="0"/>
                </a:lnTo>
                <a:lnTo>
                  <a:pt x="7567321" y="0"/>
                </a:lnTo>
                <a:lnTo>
                  <a:pt x="7567321" y="1274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57720" y="4623311"/>
            <a:ext cx="7593330" cy="1610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400" b="1" spc="-1019" dirty="0">
                <a:solidFill>
                  <a:srgbClr val="FFFFFF"/>
                </a:solidFill>
                <a:latin typeface="Verdana"/>
                <a:cs typeface="Verdana"/>
              </a:rPr>
              <a:t>Assessment</a:t>
            </a:r>
            <a:endParaRPr sz="10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437736" y="6036343"/>
            <a:ext cx="361950" cy="127635"/>
          </a:xfrm>
          <a:custGeom>
            <a:avLst/>
            <a:gdLst/>
            <a:ahLst/>
            <a:cxnLst/>
            <a:rect l="l" t="t" r="r" b="b"/>
            <a:pathLst>
              <a:path w="361950" h="127635">
                <a:moveTo>
                  <a:pt x="361723" y="127462"/>
                </a:moveTo>
                <a:lnTo>
                  <a:pt x="0" y="127462"/>
                </a:lnTo>
                <a:lnTo>
                  <a:pt x="0" y="0"/>
                </a:lnTo>
                <a:lnTo>
                  <a:pt x="361723" y="0"/>
                </a:lnTo>
                <a:lnTo>
                  <a:pt x="361723" y="1274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980"/>
            <a:ext cx="3380740" cy="1704975"/>
          </a:xfrm>
          <a:custGeom>
            <a:avLst/>
            <a:gdLst/>
            <a:ahLst/>
            <a:cxnLst/>
            <a:rect l="l" t="t" r="r" b="b"/>
            <a:pathLst>
              <a:path w="3380740" h="1704975">
                <a:moveTo>
                  <a:pt x="1680299" y="1704974"/>
                </a:moveTo>
                <a:lnTo>
                  <a:pt x="1631887" y="1704297"/>
                </a:lnTo>
                <a:lnTo>
                  <a:pt x="1583815" y="1702276"/>
                </a:lnTo>
                <a:lnTo>
                  <a:pt x="1536102" y="1698929"/>
                </a:lnTo>
                <a:lnTo>
                  <a:pt x="1488765" y="1694276"/>
                </a:lnTo>
                <a:lnTo>
                  <a:pt x="1441822" y="1688333"/>
                </a:lnTo>
                <a:lnTo>
                  <a:pt x="1395290" y="1681119"/>
                </a:lnTo>
                <a:lnTo>
                  <a:pt x="1349187" y="1672651"/>
                </a:lnTo>
                <a:lnTo>
                  <a:pt x="1303531" y="1662948"/>
                </a:lnTo>
                <a:lnTo>
                  <a:pt x="1258340" y="1652028"/>
                </a:lnTo>
                <a:lnTo>
                  <a:pt x="1213632" y="1639908"/>
                </a:lnTo>
                <a:lnTo>
                  <a:pt x="1169424" y="1626607"/>
                </a:lnTo>
                <a:lnTo>
                  <a:pt x="1125733" y="1612142"/>
                </a:lnTo>
                <a:lnTo>
                  <a:pt x="1082579" y="1596532"/>
                </a:lnTo>
                <a:lnTo>
                  <a:pt x="1039978" y="1579794"/>
                </a:lnTo>
                <a:lnTo>
                  <a:pt x="997948" y="1561947"/>
                </a:lnTo>
                <a:lnTo>
                  <a:pt x="956507" y="1543008"/>
                </a:lnTo>
                <a:lnTo>
                  <a:pt x="915673" y="1522995"/>
                </a:lnTo>
                <a:lnTo>
                  <a:pt x="875463" y="1501927"/>
                </a:lnTo>
                <a:lnTo>
                  <a:pt x="835896" y="1479822"/>
                </a:lnTo>
                <a:lnTo>
                  <a:pt x="796989" y="1456696"/>
                </a:lnTo>
                <a:lnTo>
                  <a:pt x="758759" y="1432569"/>
                </a:lnTo>
                <a:lnTo>
                  <a:pt x="721225" y="1407458"/>
                </a:lnTo>
                <a:lnTo>
                  <a:pt x="684404" y="1381382"/>
                </a:lnTo>
                <a:lnTo>
                  <a:pt x="648314" y="1354358"/>
                </a:lnTo>
                <a:lnTo>
                  <a:pt x="612973" y="1326404"/>
                </a:lnTo>
                <a:lnTo>
                  <a:pt x="578399" y="1297538"/>
                </a:lnTo>
                <a:lnTo>
                  <a:pt x="544608" y="1267778"/>
                </a:lnTo>
                <a:lnTo>
                  <a:pt x="511620" y="1237143"/>
                </a:lnTo>
                <a:lnTo>
                  <a:pt x="479452" y="1205650"/>
                </a:lnTo>
                <a:lnTo>
                  <a:pt x="448121" y="1173317"/>
                </a:lnTo>
                <a:lnTo>
                  <a:pt x="417645" y="1140162"/>
                </a:lnTo>
                <a:lnTo>
                  <a:pt x="388042" y="1106203"/>
                </a:lnTo>
                <a:lnTo>
                  <a:pt x="359330" y="1071458"/>
                </a:lnTo>
                <a:lnTo>
                  <a:pt x="331527" y="1035945"/>
                </a:lnTo>
                <a:lnTo>
                  <a:pt x="304650" y="999683"/>
                </a:lnTo>
                <a:lnTo>
                  <a:pt x="278717" y="962688"/>
                </a:lnTo>
                <a:lnTo>
                  <a:pt x="253745" y="924979"/>
                </a:lnTo>
                <a:lnTo>
                  <a:pt x="229753" y="886575"/>
                </a:lnTo>
                <a:lnTo>
                  <a:pt x="206759" y="847492"/>
                </a:lnTo>
                <a:lnTo>
                  <a:pt x="184779" y="807749"/>
                </a:lnTo>
                <a:lnTo>
                  <a:pt x="163833" y="767364"/>
                </a:lnTo>
                <a:lnTo>
                  <a:pt x="143937" y="726355"/>
                </a:lnTo>
                <a:lnTo>
                  <a:pt x="125109" y="684740"/>
                </a:lnTo>
                <a:lnTo>
                  <a:pt x="107367" y="642536"/>
                </a:lnTo>
                <a:lnTo>
                  <a:pt x="90729" y="599763"/>
                </a:lnTo>
                <a:lnTo>
                  <a:pt x="75213" y="556437"/>
                </a:lnTo>
                <a:lnTo>
                  <a:pt x="60835" y="512577"/>
                </a:lnTo>
                <a:lnTo>
                  <a:pt x="47615" y="468200"/>
                </a:lnTo>
                <a:lnTo>
                  <a:pt x="35570" y="423326"/>
                </a:lnTo>
                <a:lnTo>
                  <a:pt x="24717" y="377971"/>
                </a:lnTo>
                <a:lnTo>
                  <a:pt x="15075" y="332154"/>
                </a:lnTo>
                <a:lnTo>
                  <a:pt x="6661" y="285892"/>
                </a:lnTo>
                <a:lnTo>
                  <a:pt x="0" y="242510"/>
                </a:lnTo>
                <a:lnTo>
                  <a:pt x="0" y="0"/>
                </a:lnTo>
                <a:lnTo>
                  <a:pt x="3380511" y="0"/>
                </a:lnTo>
                <a:lnTo>
                  <a:pt x="3379836" y="48549"/>
                </a:lnTo>
                <a:lnTo>
                  <a:pt x="3377820" y="96763"/>
                </a:lnTo>
                <a:lnTo>
                  <a:pt x="3374484" y="144622"/>
                </a:lnTo>
                <a:lnTo>
                  <a:pt x="3369843" y="192108"/>
                </a:lnTo>
                <a:lnTo>
                  <a:pt x="3363917" y="239205"/>
                </a:lnTo>
                <a:lnTo>
                  <a:pt x="3356723" y="285892"/>
                </a:lnTo>
                <a:lnTo>
                  <a:pt x="3348279" y="332154"/>
                </a:lnTo>
                <a:lnTo>
                  <a:pt x="3338603" y="377971"/>
                </a:lnTo>
                <a:lnTo>
                  <a:pt x="3327713" y="423326"/>
                </a:lnTo>
                <a:lnTo>
                  <a:pt x="3315627" y="468200"/>
                </a:lnTo>
                <a:lnTo>
                  <a:pt x="3302363" y="512577"/>
                </a:lnTo>
                <a:lnTo>
                  <a:pt x="3287939" y="556437"/>
                </a:lnTo>
                <a:lnTo>
                  <a:pt x="3272372" y="599763"/>
                </a:lnTo>
                <a:lnTo>
                  <a:pt x="3255681" y="642536"/>
                </a:lnTo>
                <a:lnTo>
                  <a:pt x="3237883" y="684740"/>
                </a:lnTo>
                <a:lnTo>
                  <a:pt x="3218997" y="726355"/>
                </a:lnTo>
                <a:lnTo>
                  <a:pt x="3199041" y="767364"/>
                </a:lnTo>
                <a:lnTo>
                  <a:pt x="3178032" y="807749"/>
                </a:lnTo>
                <a:lnTo>
                  <a:pt x="3155988" y="847492"/>
                </a:lnTo>
                <a:lnTo>
                  <a:pt x="3132927" y="886575"/>
                </a:lnTo>
                <a:lnTo>
                  <a:pt x="3108867" y="924979"/>
                </a:lnTo>
                <a:lnTo>
                  <a:pt x="3083826" y="962688"/>
                </a:lnTo>
                <a:lnTo>
                  <a:pt x="3057823" y="999683"/>
                </a:lnTo>
                <a:lnTo>
                  <a:pt x="3030874" y="1035945"/>
                </a:lnTo>
                <a:lnTo>
                  <a:pt x="3002998" y="1071458"/>
                </a:lnTo>
                <a:lnTo>
                  <a:pt x="2974213" y="1106203"/>
                </a:lnTo>
                <a:lnTo>
                  <a:pt x="2944537" y="1140162"/>
                </a:lnTo>
                <a:lnTo>
                  <a:pt x="2913987" y="1173317"/>
                </a:lnTo>
                <a:lnTo>
                  <a:pt x="2882582" y="1205650"/>
                </a:lnTo>
                <a:lnTo>
                  <a:pt x="2850339" y="1237143"/>
                </a:lnTo>
                <a:lnTo>
                  <a:pt x="2817277" y="1267778"/>
                </a:lnTo>
                <a:lnTo>
                  <a:pt x="2783412" y="1297538"/>
                </a:lnTo>
                <a:lnTo>
                  <a:pt x="2748765" y="1326404"/>
                </a:lnTo>
                <a:lnTo>
                  <a:pt x="2713351" y="1354358"/>
                </a:lnTo>
                <a:lnTo>
                  <a:pt x="2677190" y="1381382"/>
                </a:lnTo>
                <a:lnTo>
                  <a:pt x="2640298" y="1407458"/>
                </a:lnTo>
                <a:lnTo>
                  <a:pt x="2602695" y="1432569"/>
                </a:lnTo>
                <a:lnTo>
                  <a:pt x="2564397" y="1456696"/>
                </a:lnTo>
                <a:lnTo>
                  <a:pt x="2525424" y="1479822"/>
                </a:lnTo>
                <a:lnTo>
                  <a:pt x="2485792" y="1501927"/>
                </a:lnTo>
                <a:lnTo>
                  <a:pt x="2445520" y="1522995"/>
                </a:lnTo>
                <a:lnTo>
                  <a:pt x="2404625" y="1543008"/>
                </a:lnTo>
                <a:lnTo>
                  <a:pt x="2363126" y="1561947"/>
                </a:lnTo>
                <a:lnTo>
                  <a:pt x="2321041" y="1579794"/>
                </a:lnTo>
                <a:lnTo>
                  <a:pt x="2278386" y="1596532"/>
                </a:lnTo>
                <a:lnTo>
                  <a:pt x="2235182" y="1612142"/>
                </a:lnTo>
                <a:lnTo>
                  <a:pt x="2191444" y="1626607"/>
                </a:lnTo>
                <a:lnTo>
                  <a:pt x="2147192" y="1639908"/>
                </a:lnTo>
                <a:lnTo>
                  <a:pt x="2102443" y="1652028"/>
                </a:lnTo>
                <a:lnTo>
                  <a:pt x="2057214" y="1662948"/>
                </a:lnTo>
                <a:lnTo>
                  <a:pt x="2011525" y="1672651"/>
                </a:lnTo>
                <a:lnTo>
                  <a:pt x="1965393" y="1681119"/>
                </a:lnTo>
                <a:lnTo>
                  <a:pt x="1918836" y="1688333"/>
                </a:lnTo>
                <a:lnTo>
                  <a:pt x="1871871" y="1694276"/>
                </a:lnTo>
                <a:lnTo>
                  <a:pt x="1824517" y="1698929"/>
                </a:lnTo>
                <a:lnTo>
                  <a:pt x="1776792" y="1702276"/>
                </a:lnTo>
                <a:lnTo>
                  <a:pt x="1728713" y="1704297"/>
                </a:lnTo>
                <a:lnTo>
                  <a:pt x="1680299" y="1704974"/>
                </a:lnTo>
                <a:close/>
              </a:path>
            </a:pathLst>
          </a:custGeom>
          <a:solidFill>
            <a:srgbClr val="0C29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896673" y="5166725"/>
            <a:ext cx="3391535" cy="1704975"/>
          </a:xfrm>
          <a:custGeom>
            <a:avLst/>
            <a:gdLst/>
            <a:ahLst/>
            <a:cxnLst/>
            <a:rect l="l" t="t" r="r" b="b"/>
            <a:pathLst>
              <a:path w="3391534" h="1704975">
                <a:moveTo>
                  <a:pt x="1697342" y="1704974"/>
                </a:moveTo>
                <a:lnTo>
                  <a:pt x="1648928" y="1704297"/>
                </a:lnTo>
                <a:lnTo>
                  <a:pt x="1600857" y="1702276"/>
                </a:lnTo>
                <a:lnTo>
                  <a:pt x="1553144" y="1698929"/>
                </a:lnTo>
                <a:lnTo>
                  <a:pt x="1505807" y="1694276"/>
                </a:lnTo>
                <a:lnTo>
                  <a:pt x="1458863" y="1688333"/>
                </a:lnTo>
                <a:lnTo>
                  <a:pt x="1412332" y="1681119"/>
                </a:lnTo>
                <a:lnTo>
                  <a:pt x="1366229" y="1672651"/>
                </a:lnTo>
                <a:lnTo>
                  <a:pt x="1320573" y="1662948"/>
                </a:lnTo>
                <a:lnTo>
                  <a:pt x="1275382" y="1652028"/>
                </a:lnTo>
                <a:lnTo>
                  <a:pt x="1230674" y="1639908"/>
                </a:lnTo>
                <a:lnTo>
                  <a:pt x="1186465" y="1626607"/>
                </a:lnTo>
                <a:lnTo>
                  <a:pt x="1142775" y="1612142"/>
                </a:lnTo>
                <a:lnTo>
                  <a:pt x="1099620" y="1596532"/>
                </a:lnTo>
                <a:lnTo>
                  <a:pt x="1057019" y="1579794"/>
                </a:lnTo>
                <a:lnTo>
                  <a:pt x="1014990" y="1561947"/>
                </a:lnTo>
                <a:lnTo>
                  <a:pt x="973549" y="1543008"/>
                </a:lnTo>
                <a:lnTo>
                  <a:pt x="932715" y="1522995"/>
                </a:lnTo>
                <a:lnTo>
                  <a:pt x="892505" y="1501927"/>
                </a:lnTo>
                <a:lnTo>
                  <a:pt x="852938" y="1479822"/>
                </a:lnTo>
                <a:lnTo>
                  <a:pt x="814030" y="1456696"/>
                </a:lnTo>
                <a:lnTo>
                  <a:pt x="775801" y="1432569"/>
                </a:lnTo>
                <a:lnTo>
                  <a:pt x="738267" y="1407458"/>
                </a:lnTo>
                <a:lnTo>
                  <a:pt x="701446" y="1381382"/>
                </a:lnTo>
                <a:lnTo>
                  <a:pt x="665356" y="1354358"/>
                </a:lnTo>
                <a:lnTo>
                  <a:pt x="630015" y="1326404"/>
                </a:lnTo>
                <a:lnTo>
                  <a:pt x="595440" y="1297538"/>
                </a:lnTo>
                <a:lnTo>
                  <a:pt x="561650" y="1267778"/>
                </a:lnTo>
                <a:lnTo>
                  <a:pt x="528662" y="1237143"/>
                </a:lnTo>
                <a:lnTo>
                  <a:pt x="496493" y="1205650"/>
                </a:lnTo>
                <a:lnTo>
                  <a:pt x="465162" y="1173317"/>
                </a:lnTo>
                <a:lnTo>
                  <a:pt x="434686" y="1140162"/>
                </a:lnTo>
                <a:lnTo>
                  <a:pt x="405084" y="1106203"/>
                </a:lnTo>
                <a:lnTo>
                  <a:pt x="376372" y="1071458"/>
                </a:lnTo>
                <a:lnTo>
                  <a:pt x="348568" y="1035945"/>
                </a:lnTo>
                <a:lnTo>
                  <a:pt x="321691" y="999683"/>
                </a:lnTo>
                <a:lnTo>
                  <a:pt x="295758" y="962688"/>
                </a:lnTo>
                <a:lnTo>
                  <a:pt x="270787" y="924979"/>
                </a:lnTo>
                <a:lnTo>
                  <a:pt x="246795" y="886575"/>
                </a:lnTo>
                <a:lnTo>
                  <a:pt x="223801" y="847492"/>
                </a:lnTo>
                <a:lnTo>
                  <a:pt x="201821" y="807749"/>
                </a:lnTo>
                <a:lnTo>
                  <a:pt x="180874" y="767364"/>
                </a:lnTo>
                <a:lnTo>
                  <a:pt x="160978" y="726355"/>
                </a:lnTo>
                <a:lnTo>
                  <a:pt x="142150" y="684740"/>
                </a:lnTo>
                <a:lnTo>
                  <a:pt x="124409" y="642536"/>
                </a:lnTo>
                <a:lnTo>
                  <a:pt x="107771" y="599763"/>
                </a:lnTo>
                <a:lnTo>
                  <a:pt x="92254" y="556437"/>
                </a:lnTo>
                <a:lnTo>
                  <a:pt x="77877" y="512577"/>
                </a:lnTo>
                <a:lnTo>
                  <a:pt x="64657" y="468200"/>
                </a:lnTo>
                <a:lnTo>
                  <a:pt x="52612" y="423326"/>
                </a:lnTo>
                <a:lnTo>
                  <a:pt x="41759" y="377971"/>
                </a:lnTo>
                <a:lnTo>
                  <a:pt x="32117" y="332154"/>
                </a:lnTo>
                <a:lnTo>
                  <a:pt x="23702" y="285892"/>
                </a:lnTo>
                <a:lnTo>
                  <a:pt x="16534" y="239205"/>
                </a:lnTo>
                <a:lnTo>
                  <a:pt x="10629" y="192108"/>
                </a:lnTo>
                <a:lnTo>
                  <a:pt x="6005" y="144622"/>
                </a:lnTo>
                <a:lnTo>
                  <a:pt x="2680" y="96763"/>
                </a:lnTo>
                <a:lnTo>
                  <a:pt x="673" y="48549"/>
                </a:lnTo>
                <a:lnTo>
                  <a:pt x="0" y="0"/>
                </a:lnTo>
                <a:lnTo>
                  <a:pt x="3391325" y="0"/>
                </a:lnTo>
                <a:lnTo>
                  <a:pt x="3391325" y="146668"/>
                </a:lnTo>
                <a:lnTo>
                  <a:pt x="1697342" y="1704974"/>
                </a:lnTo>
                <a:close/>
              </a:path>
              <a:path w="3391534" h="1704975">
                <a:moveTo>
                  <a:pt x="1697342" y="1704974"/>
                </a:moveTo>
                <a:lnTo>
                  <a:pt x="3391325" y="146668"/>
                </a:lnTo>
                <a:lnTo>
                  <a:pt x="3386885" y="192108"/>
                </a:lnTo>
                <a:lnTo>
                  <a:pt x="3380958" y="239205"/>
                </a:lnTo>
                <a:lnTo>
                  <a:pt x="3373764" y="285892"/>
                </a:lnTo>
                <a:lnTo>
                  <a:pt x="3365320" y="332154"/>
                </a:lnTo>
                <a:lnTo>
                  <a:pt x="3355645" y="377971"/>
                </a:lnTo>
                <a:lnTo>
                  <a:pt x="3344755" y="423326"/>
                </a:lnTo>
                <a:lnTo>
                  <a:pt x="3332669" y="468200"/>
                </a:lnTo>
                <a:lnTo>
                  <a:pt x="3319405" y="512577"/>
                </a:lnTo>
                <a:lnTo>
                  <a:pt x="3304980" y="556437"/>
                </a:lnTo>
                <a:lnTo>
                  <a:pt x="3289414" y="599763"/>
                </a:lnTo>
                <a:lnTo>
                  <a:pt x="3272723" y="642536"/>
                </a:lnTo>
                <a:lnTo>
                  <a:pt x="3254925" y="684740"/>
                </a:lnTo>
                <a:lnTo>
                  <a:pt x="3236039" y="726355"/>
                </a:lnTo>
                <a:lnTo>
                  <a:pt x="3216082" y="767364"/>
                </a:lnTo>
                <a:lnTo>
                  <a:pt x="3195073" y="807749"/>
                </a:lnTo>
                <a:lnTo>
                  <a:pt x="3173029" y="847492"/>
                </a:lnTo>
                <a:lnTo>
                  <a:pt x="3149968" y="886575"/>
                </a:lnTo>
                <a:lnTo>
                  <a:pt x="3125909" y="924979"/>
                </a:lnTo>
                <a:lnTo>
                  <a:pt x="3100868" y="962688"/>
                </a:lnTo>
                <a:lnTo>
                  <a:pt x="3074865" y="999683"/>
                </a:lnTo>
                <a:lnTo>
                  <a:pt x="3047916" y="1035945"/>
                </a:lnTo>
                <a:lnTo>
                  <a:pt x="3020040" y="1071458"/>
                </a:lnTo>
                <a:lnTo>
                  <a:pt x="2991255" y="1106203"/>
                </a:lnTo>
                <a:lnTo>
                  <a:pt x="2961578" y="1140162"/>
                </a:lnTo>
                <a:lnTo>
                  <a:pt x="2931029" y="1173317"/>
                </a:lnTo>
                <a:lnTo>
                  <a:pt x="2899623" y="1205650"/>
                </a:lnTo>
                <a:lnTo>
                  <a:pt x="2867381" y="1237143"/>
                </a:lnTo>
                <a:lnTo>
                  <a:pt x="2834318" y="1267778"/>
                </a:lnTo>
                <a:lnTo>
                  <a:pt x="2800454" y="1297538"/>
                </a:lnTo>
                <a:lnTo>
                  <a:pt x="2765806" y="1326404"/>
                </a:lnTo>
                <a:lnTo>
                  <a:pt x="2730393" y="1354358"/>
                </a:lnTo>
                <a:lnTo>
                  <a:pt x="2694231" y="1381382"/>
                </a:lnTo>
                <a:lnTo>
                  <a:pt x="2657340" y="1407458"/>
                </a:lnTo>
                <a:lnTo>
                  <a:pt x="2619737" y="1432569"/>
                </a:lnTo>
                <a:lnTo>
                  <a:pt x="2581439" y="1456696"/>
                </a:lnTo>
                <a:lnTo>
                  <a:pt x="2542465" y="1479822"/>
                </a:lnTo>
                <a:lnTo>
                  <a:pt x="2502834" y="1501927"/>
                </a:lnTo>
                <a:lnTo>
                  <a:pt x="2462561" y="1522995"/>
                </a:lnTo>
                <a:lnTo>
                  <a:pt x="2421667" y="1543008"/>
                </a:lnTo>
                <a:lnTo>
                  <a:pt x="2380168" y="1561947"/>
                </a:lnTo>
                <a:lnTo>
                  <a:pt x="2338082" y="1579794"/>
                </a:lnTo>
                <a:lnTo>
                  <a:pt x="2295428" y="1596532"/>
                </a:lnTo>
                <a:lnTo>
                  <a:pt x="2252223" y="1612142"/>
                </a:lnTo>
                <a:lnTo>
                  <a:pt x="2208486" y="1626607"/>
                </a:lnTo>
                <a:lnTo>
                  <a:pt x="2164233" y="1639908"/>
                </a:lnTo>
                <a:lnTo>
                  <a:pt x="2119484" y="1652028"/>
                </a:lnTo>
                <a:lnTo>
                  <a:pt x="2074256" y="1662948"/>
                </a:lnTo>
                <a:lnTo>
                  <a:pt x="2028567" y="1672651"/>
                </a:lnTo>
                <a:lnTo>
                  <a:pt x="1982435" y="1681119"/>
                </a:lnTo>
                <a:lnTo>
                  <a:pt x="1935877" y="1688333"/>
                </a:lnTo>
                <a:lnTo>
                  <a:pt x="1888913" y="1694276"/>
                </a:lnTo>
                <a:lnTo>
                  <a:pt x="1841559" y="1698929"/>
                </a:lnTo>
                <a:lnTo>
                  <a:pt x="1793833" y="1702276"/>
                </a:lnTo>
                <a:lnTo>
                  <a:pt x="1745755" y="1704297"/>
                </a:lnTo>
                <a:lnTo>
                  <a:pt x="1697342" y="1704974"/>
                </a:lnTo>
                <a:close/>
              </a:path>
              <a:path w="3391534" h="1704975">
                <a:moveTo>
                  <a:pt x="3391325" y="1704974"/>
                </a:moveTo>
                <a:lnTo>
                  <a:pt x="1697342" y="1704974"/>
                </a:lnTo>
                <a:lnTo>
                  <a:pt x="1745755" y="1704297"/>
                </a:lnTo>
                <a:lnTo>
                  <a:pt x="1793833" y="1702276"/>
                </a:lnTo>
                <a:lnTo>
                  <a:pt x="1841559" y="1698929"/>
                </a:lnTo>
                <a:lnTo>
                  <a:pt x="1888913" y="1694276"/>
                </a:lnTo>
                <a:lnTo>
                  <a:pt x="1935877" y="1688333"/>
                </a:lnTo>
                <a:lnTo>
                  <a:pt x="1982435" y="1681119"/>
                </a:lnTo>
                <a:lnTo>
                  <a:pt x="2028567" y="1672651"/>
                </a:lnTo>
                <a:lnTo>
                  <a:pt x="2074256" y="1662948"/>
                </a:lnTo>
                <a:lnTo>
                  <a:pt x="2119484" y="1652028"/>
                </a:lnTo>
                <a:lnTo>
                  <a:pt x="2164233" y="1639908"/>
                </a:lnTo>
                <a:lnTo>
                  <a:pt x="2208486" y="1626607"/>
                </a:lnTo>
                <a:lnTo>
                  <a:pt x="2252223" y="1612142"/>
                </a:lnTo>
                <a:lnTo>
                  <a:pt x="2295428" y="1596532"/>
                </a:lnTo>
                <a:lnTo>
                  <a:pt x="2338082" y="1579794"/>
                </a:lnTo>
                <a:lnTo>
                  <a:pt x="2380168" y="1561947"/>
                </a:lnTo>
                <a:lnTo>
                  <a:pt x="2421667" y="1543008"/>
                </a:lnTo>
                <a:lnTo>
                  <a:pt x="2462561" y="1522995"/>
                </a:lnTo>
                <a:lnTo>
                  <a:pt x="2502834" y="1501927"/>
                </a:lnTo>
                <a:lnTo>
                  <a:pt x="2542465" y="1479822"/>
                </a:lnTo>
                <a:lnTo>
                  <a:pt x="2581439" y="1456696"/>
                </a:lnTo>
                <a:lnTo>
                  <a:pt x="2619737" y="1432569"/>
                </a:lnTo>
                <a:lnTo>
                  <a:pt x="2657340" y="1407458"/>
                </a:lnTo>
                <a:lnTo>
                  <a:pt x="2694231" y="1381382"/>
                </a:lnTo>
                <a:lnTo>
                  <a:pt x="2730393" y="1354358"/>
                </a:lnTo>
                <a:lnTo>
                  <a:pt x="2765806" y="1326404"/>
                </a:lnTo>
                <a:lnTo>
                  <a:pt x="2800454" y="1297538"/>
                </a:lnTo>
                <a:lnTo>
                  <a:pt x="2834318" y="1267778"/>
                </a:lnTo>
                <a:lnTo>
                  <a:pt x="2867381" y="1237143"/>
                </a:lnTo>
                <a:lnTo>
                  <a:pt x="2899623" y="1205650"/>
                </a:lnTo>
                <a:lnTo>
                  <a:pt x="2931029" y="1173317"/>
                </a:lnTo>
                <a:lnTo>
                  <a:pt x="2961578" y="1140162"/>
                </a:lnTo>
                <a:lnTo>
                  <a:pt x="2991255" y="1106203"/>
                </a:lnTo>
                <a:lnTo>
                  <a:pt x="3020040" y="1071458"/>
                </a:lnTo>
                <a:lnTo>
                  <a:pt x="3047916" y="1035945"/>
                </a:lnTo>
                <a:lnTo>
                  <a:pt x="3074865" y="999683"/>
                </a:lnTo>
                <a:lnTo>
                  <a:pt x="3100868" y="962688"/>
                </a:lnTo>
                <a:lnTo>
                  <a:pt x="3125909" y="924979"/>
                </a:lnTo>
                <a:lnTo>
                  <a:pt x="3149968" y="886575"/>
                </a:lnTo>
                <a:lnTo>
                  <a:pt x="3173029" y="847492"/>
                </a:lnTo>
                <a:lnTo>
                  <a:pt x="3195073" y="807749"/>
                </a:lnTo>
                <a:lnTo>
                  <a:pt x="3216082" y="767364"/>
                </a:lnTo>
                <a:lnTo>
                  <a:pt x="3236039" y="726355"/>
                </a:lnTo>
                <a:lnTo>
                  <a:pt x="3254925" y="684740"/>
                </a:lnTo>
                <a:lnTo>
                  <a:pt x="3272723" y="642536"/>
                </a:lnTo>
                <a:lnTo>
                  <a:pt x="3289414" y="599763"/>
                </a:lnTo>
                <a:lnTo>
                  <a:pt x="3304980" y="556437"/>
                </a:lnTo>
                <a:lnTo>
                  <a:pt x="3319405" y="512577"/>
                </a:lnTo>
                <a:lnTo>
                  <a:pt x="3332669" y="468200"/>
                </a:lnTo>
                <a:lnTo>
                  <a:pt x="3344755" y="423326"/>
                </a:lnTo>
                <a:lnTo>
                  <a:pt x="3355645" y="377971"/>
                </a:lnTo>
                <a:lnTo>
                  <a:pt x="3365320" y="332154"/>
                </a:lnTo>
                <a:lnTo>
                  <a:pt x="3373764" y="285892"/>
                </a:lnTo>
                <a:lnTo>
                  <a:pt x="3380958" y="239205"/>
                </a:lnTo>
                <a:lnTo>
                  <a:pt x="3386885" y="192108"/>
                </a:lnTo>
                <a:lnTo>
                  <a:pt x="3391325" y="146668"/>
                </a:lnTo>
                <a:lnTo>
                  <a:pt x="3391325" y="1704974"/>
                </a:lnTo>
                <a:close/>
              </a:path>
            </a:pathLst>
          </a:custGeom>
          <a:solidFill>
            <a:srgbClr val="33B57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5123" y="3374959"/>
            <a:ext cx="5962015" cy="80010"/>
          </a:xfrm>
          <a:custGeom>
            <a:avLst/>
            <a:gdLst/>
            <a:ahLst/>
            <a:cxnLst/>
            <a:rect l="l" t="t" r="r" b="b"/>
            <a:pathLst>
              <a:path w="5962015" h="80010">
                <a:moveTo>
                  <a:pt x="5961928" y="79663"/>
                </a:moveTo>
                <a:lnTo>
                  <a:pt x="0" y="79663"/>
                </a:lnTo>
                <a:lnTo>
                  <a:pt x="0" y="0"/>
                </a:lnTo>
                <a:lnTo>
                  <a:pt x="5961928" y="0"/>
                </a:lnTo>
                <a:lnTo>
                  <a:pt x="5961928" y="79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60825" y="3374959"/>
            <a:ext cx="1552575" cy="80010"/>
          </a:xfrm>
          <a:custGeom>
            <a:avLst/>
            <a:gdLst/>
            <a:ahLst/>
            <a:cxnLst/>
            <a:rect l="l" t="t" r="r" b="b"/>
            <a:pathLst>
              <a:path w="1552575" h="80010">
                <a:moveTo>
                  <a:pt x="1551966" y="79663"/>
                </a:moveTo>
                <a:lnTo>
                  <a:pt x="0" y="79663"/>
                </a:lnTo>
                <a:lnTo>
                  <a:pt x="0" y="0"/>
                </a:lnTo>
                <a:lnTo>
                  <a:pt x="1551966" y="0"/>
                </a:lnTo>
                <a:lnTo>
                  <a:pt x="1551966" y="79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58942" y="4458388"/>
            <a:ext cx="5359400" cy="80010"/>
          </a:xfrm>
          <a:custGeom>
            <a:avLst/>
            <a:gdLst/>
            <a:ahLst/>
            <a:cxnLst/>
            <a:rect l="l" t="t" r="r" b="b"/>
            <a:pathLst>
              <a:path w="5359400" h="80010">
                <a:moveTo>
                  <a:pt x="5359152" y="79663"/>
                </a:moveTo>
                <a:lnTo>
                  <a:pt x="0" y="79663"/>
                </a:lnTo>
                <a:lnTo>
                  <a:pt x="0" y="0"/>
                </a:lnTo>
                <a:lnTo>
                  <a:pt x="5359152" y="0"/>
                </a:lnTo>
                <a:lnTo>
                  <a:pt x="5359152" y="79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41898" y="4458388"/>
            <a:ext cx="2187575" cy="80010"/>
          </a:xfrm>
          <a:custGeom>
            <a:avLst/>
            <a:gdLst/>
            <a:ahLst/>
            <a:cxnLst/>
            <a:rect l="l" t="t" r="r" b="b"/>
            <a:pathLst>
              <a:path w="2187575" h="80010">
                <a:moveTo>
                  <a:pt x="2187071" y="79663"/>
                </a:moveTo>
                <a:lnTo>
                  <a:pt x="0" y="79663"/>
                </a:lnTo>
                <a:lnTo>
                  <a:pt x="0" y="0"/>
                </a:lnTo>
                <a:lnTo>
                  <a:pt x="2187071" y="0"/>
                </a:lnTo>
                <a:lnTo>
                  <a:pt x="2187071" y="79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3580" y="5541817"/>
            <a:ext cx="6221095" cy="80010"/>
          </a:xfrm>
          <a:custGeom>
            <a:avLst/>
            <a:gdLst/>
            <a:ahLst/>
            <a:cxnLst/>
            <a:rect l="l" t="t" r="r" b="b"/>
            <a:pathLst>
              <a:path w="6221095" h="80010">
                <a:moveTo>
                  <a:pt x="6220746" y="79663"/>
                </a:moveTo>
                <a:lnTo>
                  <a:pt x="0" y="79663"/>
                </a:lnTo>
                <a:lnTo>
                  <a:pt x="0" y="0"/>
                </a:lnTo>
                <a:lnTo>
                  <a:pt x="6220746" y="0"/>
                </a:lnTo>
                <a:lnTo>
                  <a:pt x="6220746" y="79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00174" y="6625245"/>
            <a:ext cx="813435" cy="80010"/>
          </a:xfrm>
          <a:custGeom>
            <a:avLst/>
            <a:gdLst/>
            <a:ahLst/>
            <a:cxnLst/>
            <a:rect l="l" t="t" r="r" b="b"/>
            <a:pathLst>
              <a:path w="813435" h="80009">
                <a:moveTo>
                  <a:pt x="813199" y="79663"/>
                </a:moveTo>
                <a:lnTo>
                  <a:pt x="0" y="79663"/>
                </a:lnTo>
                <a:lnTo>
                  <a:pt x="0" y="0"/>
                </a:lnTo>
                <a:lnTo>
                  <a:pt x="813199" y="0"/>
                </a:lnTo>
                <a:lnTo>
                  <a:pt x="813199" y="79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37177" y="6625245"/>
            <a:ext cx="6250305" cy="80010"/>
          </a:xfrm>
          <a:custGeom>
            <a:avLst/>
            <a:gdLst/>
            <a:ahLst/>
            <a:cxnLst/>
            <a:rect l="l" t="t" r="r" b="b"/>
            <a:pathLst>
              <a:path w="6250305" h="80009">
                <a:moveTo>
                  <a:pt x="6250308" y="79663"/>
                </a:moveTo>
                <a:lnTo>
                  <a:pt x="0" y="79663"/>
                </a:lnTo>
                <a:lnTo>
                  <a:pt x="0" y="0"/>
                </a:lnTo>
                <a:lnTo>
                  <a:pt x="6250308" y="0"/>
                </a:lnTo>
                <a:lnTo>
                  <a:pt x="6250308" y="79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80838" y="7708675"/>
            <a:ext cx="3204845" cy="80010"/>
          </a:xfrm>
          <a:custGeom>
            <a:avLst/>
            <a:gdLst/>
            <a:ahLst/>
            <a:cxnLst/>
            <a:rect l="l" t="t" r="r" b="b"/>
            <a:pathLst>
              <a:path w="3204845" h="80009">
                <a:moveTo>
                  <a:pt x="0" y="79663"/>
                </a:moveTo>
                <a:lnTo>
                  <a:pt x="0" y="0"/>
                </a:lnTo>
                <a:lnTo>
                  <a:pt x="3204260" y="0"/>
                </a:lnTo>
                <a:lnTo>
                  <a:pt x="3204260" y="79663"/>
                </a:lnTo>
                <a:lnTo>
                  <a:pt x="0" y="79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46242" y="2361998"/>
            <a:ext cx="8195945" cy="55022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 marR="5080" algn="ctr">
              <a:lnSpc>
                <a:spcPts val="8530"/>
              </a:lnSpc>
              <a:spcBef>
                <a:spcPts val="775"/>
              </a:spcBef>
            </a:pPr>
            <a:r>
              <a:rPr sz="7500" b="1" spc="-705" dirty="0">
                <a:solidFill>
                  <a:srgbClr val="FFFFFF"/>
                </a:solidFill>
                <a:latin typeface="Verdana"/>
                <a:cs typeface="Verdana"/>
              </a:rPr>
              <a:t>Before </a:t>
            </a:r>
            <a:r>
              <a:rPr sz="7500" b="1" spc="-715" dirty="0">
                <a:solidFill>
                  <a:srgbClr val="FFFFFF"/>
                </a:solidFill>
                <a:latin typeface="Verdana"/>
                <a:cs typeface="Verdana"/>
              </a:rPr>
              <a:t>Moving </a:t>
            </a:r>
            <a:r>
              <a:rPr sz="7500" b="1" spc="-655" dirty="0">
                <a:solidFill>
                  <a:srgbClr val="FFFFFF"/>
                </a:solidFill>
                <a:latin typeface="Verdana"/>
                <a:cs typeface="Verdana"/>
              </a:rPr>
              <a:t>On  </a:t>
            </a:r>
            <a:r>
              <a:rPr sz="7500" b="1" spc="-64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7500" b="1" spc="-76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7500" b="1" spc="-665" dirty="0">
                <a:solidFill>
                  <a:srgbClr val="FFFFFF"/>
                </a:solidFill>
                <a:latin typeface="Verdana"/>
                <a:cs typeface="Verdana"/>
              </a:rPr>
              <a:t>coding </a:t>
            </a:r>
            <a:r>
              <a:rPr sz="7500" b="1" spc="-565" dirty="0">
                <a:solidFill>
                  <a:srgbClr val="FFFFFF"/>
                </a:solidFill>
                <a:latin typeface="Verdana"/>
                <a:cs typeface="Verdana"/>
              </a:rPr>
              <a:t>Part  </a:t>
            </a:r>
            <a:r>
              <a:rPr sz="7500" b="1" spc="-680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7500" b="1" spc="-785" dirty="0">
                <a:solidFill>
                  <a:srgbClr val="FFFFFF"/>
                </a:solidFill>
                <a:latin typeface="Verdana"/>
                <a:cs typeface="Verdana"/>
              </a:rPr>
              <a:t>us </a:t>
            </a:r>
            <a:r>
              <a:rPr sz="7500" b="1" spc="-815" dirty="0">
                <a:solidFill>
                  <a:srgbClr val="FFFFFF"/>
                </a:solidFill>
                <a:latin typeface="Verdana"/>
                <a:cs typeface="Verdana"/>
              </a:rPr>
              <a:t>see </a:t>
            </a:r>
            <a:r>
              <a:rPr sz="7500" b="1" spc="-760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7500" b="1" spc="-645" dirty="0">
                <a:solidFill>
                  <a:srgbClr val="FFFFFF"/>
                </a:solidFill>
                <a:latin typeface="Verdana"/>
                <a:cs typeface="Verdana"/>
              </a:rPr>
              <a:t>logics </a:t>
            </a:r>
            <a:r>
              <a:rPr sz="7500" b="1" spc="-725" dirty="0">
                <a:solidFill>
                  <a:srgbClr val="FFFFFF"/>
                </a:solidFill>
                <a:latin typeface="Verdana"/>
                <a:cs typeface="Verdana"/>
              </a:rPr>
              <a:t>behind </a:t>
            </a:r>
            <a:r>
              <a:rPr sz="7500" b="1" spc="-760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7500" b="1" spc="-72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endParaRPr sz="75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880274" y="0"/>
            <a:ext cx="3409950" cy="6828790"/>
            <a:chOff x="14880274" y="0"/>
            <a:chExt cx="3409950" cy="6828790"/>
          </a:xfrm>
        </p:grpSpPr>
        <p:sp>
          <p:nvSpPr>
            <p:cNvPr id="12" name="object 12"/>
            <p:cNvSpPr/>
            <p:nvPr/>
          </p:nvSpPr>
          <p:spPr>
            <a:xfrm>
              <a:off x="14880274" y="3408974"/>
              <a:ext cx="3409950" cy="3419475"/>
            </a:xfrm>
            <a:custGeom>
              <a:avLst/>
              <a:gdLst/>
              <a:ahLst/>
              <a:cxnLst/>
              <a:rect l="l" t="t" r="r" b="b"/>
              <a:pathLst>
                <a:path w="3409950" h="3419475">
                  <a:moveTo>
                    <a:pt x="3409950" y="3419475"/>
                  </a:moveTo>
                  <a:lnTo>
                    <a:pt x="0" y="3419475"/>
                  </a:lnTo>
                  <a:lnTo>
                    <a:pt x="0" y="0"/>
                  </a:lnTo>
                  <a:lnTo>
                    <a:pt x="3409950" y="0"/>
                  </a:lnTo>
                  <a:lnTo>
                    <a:pt x="3409950" y="3419475"/>
                  </a:lnTo>
                  <a:close/>
                </a:path>
              </a:pathLst>
            </a:custGeom>
            <a:solidFill>
              <a:srgbClr val="33B5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880305" y="3408974"/>
              <a:ext cx="3408045" cy="3401060"/>
            </a:xfrm>
            <a:custGeom>
              <a:avLst/>
              <a:gdLst/>
              <a:ahLst/>
              <a:cxnLst/>
              <a:rect l="l" t="t" r="r" b="b"/>
              <a:pathLst>
                <a:path w="3408044" h="3401059">
                  <a:moveTo>
                    <a:pt x="3407648" y="3400918"/>
                  </a:moveTo>
                  <a:lnTo>
                    <a:pt x="0" y="3400918"/>
                  </a:lnTo>
                  <a:lnTo>
                    <a:pt x="0" y="0"/>
                  </a:lnTo>
                  <a:lnTo>
                    <a:pt x="3407648" y="3400918"/>
                  </a:lnTo>
                  <a:close/>
                </a:path>
              </a:pathLst>
            </a:custGeom>
            <a:solidFill>
              <a:srgbClr val="FBBE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880274" y="0"/>
              <a:ext cx="3378835" cy="3378835"/>
            </a:xfrm>
            <a:custGeom>
              <a:avLst/>
              <a:gdLst/>
              <a:ahLst/>
              <a:cxnLst/>
              <a:rect l="l" t="t" r="r" b="b"/>
              <a:pathLst>
                <a:path w="3378834" h="3378835">
                  <a:moveTo>
                    <a:pt x="1689174" y="3378349"/>
                  </a:moveTo>
                  <a:lnTo>
                    <a:pt x="1647720" y="3377840"/>
                  </a:lnTo>
                  <a:lnTo>
                    <a:pt x="1606291" y="3376316"/>
                  </a:lnTo>
                  <a:lnTo>
                    <a:pt x="1564911" y="3373773"/>
                  </a:lnTo>
                  <a:lnTo>
                    <a:pt x="1523608" y="3370216"/>
                  </a:lnTo>
                  <a:lnTo>
                    <a:pt x="1482402" y="3365647"/>
                  </a:lnTo>
                  <a:lnTo>
                    <a:pt x="1441319" y="3360065"/>
                  </a:lnTo>
                  <a:lnTo>
                    <a:pt x="1400389" y="3353480"/>
                  </a:lnTo>
                  <a:lnTo>
                    <a:pt x="1359633" y="3345891"/>
                  </a:lnTo>
                  <a:lnTo>
                    <a:pt x="1319075" y="3337305"/>
                  </a:lnTo>
                  <a:lnTo>
                    <a:pt x="1278740" y="3327725"/>
                  </a:lnTo>
                  <a:lnTo>
                    <a:pt x="1238650" y="3317160"/>
                  </a:lnTo>
                  <a:lnTo>
                    <a:pt x="1198833" y="3305613"/>
                  </a:lnTo>
                  <a:lnTo>
                    <a:pt x="1159310" y="3293094"/>
                  </a:lnTo>
                  <a:lnTo>
                    <a:pt x="1120110" y="3279607"/>
                  </a:lnTo>
                  <a:lnTo>
                    <a:pt x="1081250" y="3265161"/>
                  </a:lnTo>
                  <a:lnTo>
                    <a:pt x="1042756" y="3249769"/>
                  </a:lnTo>
                  <a:lnTo>
                    <a:pt x="1004650" y="3233433"/>
                  </a:lnTo>
                  <a:lnTo>
                    <a:pt x="966958" y="3216169"/>
                  </a:lnTo>
                  <a:lnTo>
                    <a:pt x="929703" y="3197986"/>
                  </a:lnTo>
                  <a:lnTo>
                    <a:pt x="892904" y="3178894"/>
                  </a:lnTo>
                  <a:lnTo>
                    <a:pt x="856583" y="3158903"/>
                  </a:lnTo>
                  <a:lnTo>
                    <a:pt x="820766" y="3138029"/>
                  </a:lnTo>
                  <a:lnTo>
                    <a:pt x="785469" y="3116280"/>
                  </a:lnTo>
                  <a:lnTo>
                    <a:pt x="750720" y="3093672"/>
                  </a:lnTo>
                  <a:lnTo>
                    <a:pt x="716534" y="3070217"/>
                  </a:lnTo>
                  <a:lnTo>
                    <a:pt x="682934" y="3045930"/>
                  </a:lnTo>
                  <a:lnTo>
                    <a:pt x="649940" y="3020829"/>
                  </a:lnTo>
                  <a:lnTo>
                    <a:pt x="617573" y="2994922"/>
                  </a:lnTo>
                  <a:lnTo>
                    <a:pt x="585851" y="2968232"/>
                  </a:lnTo>
                  <a:lnTo>
                    <a:pt x="554796" y="2940771"/>
                  </a:lnTo>
                  <a:lnTo>
                    <a:pt x="524420" y="2912554"/>
                  </a:lnTo>
                  <a:lnTo>
                    <a:pt x="494748" y="2883601"/>
                  </a:lnTo>
                  <a:lnTo>
                    <a:pt x="465795" y="2853929"/>
                  </a:lnTo>
                  <a:lnTo>
                    <a:pt x="437578" y="2823553"/>
                  </a:lnTo>
                  <a:lnTo>
                    <a:pt x="410116" y="2792497"/>
                  </a:lnTo>
                  <a:lnTo>
                    <a:pt x="383425" y="2760776"/>
                  </a:lnTo>
                  <a:lnTo>
                    <a:pt x="357519" y="2728409"/>
                  </a:lnTo>
                  <a:lnTo>
                    <a:pt x="332416" y="2695414"/>
                  </a:lnTo>
                  <a:lnTo>
                    <a:pt x="308130" y="2661814"/>
                  </a:lnTo>
                  <a:lnTo>
                    <a:pt x="284677" y="2627628"/>
                  </a:lnTo>
                  <a:lnTo>
                    <a:pt x="262069" y="2592878"/>
                  </a:lnTo>
                  <a:lnTo>
                    <a:pt x="240321" y="2557582"/>
                  </a:lnTo>
                  <a:lnTo>
                    <a:pt x="219445" y="2521765"/>
                  </a:lnTo>
                  <a:lnTo>
                    <a:pt x="199455" y="2485444"/>
                  </a:lnTo>
                  <a:lnTo>
                    <a:pt x="180362" y="2448646"/>
                  </a:lnTo>
                  <a:lnTo>
                    <a:pt x="162178" y="2411390"/>
                  </a:lnTo>
                  <a:lnTo>
                    <a:pt x="144914" y="2373697"/>
                  </a:lnTo>
                  <a:lnTo>
                    <a:pt x="128580" y="2335593"/>
                  </a:lnTo>
                  <a:lnTo>
                    <a:pt x="113186" y="2297099"/>
                  </a:lnTo>
                  <a:lnTo>
                    <a:pt x="98742" y="2258239"/>
                  </a:lnTo>
                  <a:lnTo>
                    <a:pt x="85255" y="2219037"/>
                  </a:lnTo>
                  <a:lnTo>
                    <a:pt x="72735" y="2179516"/>
                  </a:lnTo>
                  <a:lnTo>
                    <a:pt x="61188" y="2139697"/>
                  </a:lnTo>
                  <a:lnTo>
                    <a:pt x="50622" y="2099609"/>
                  </a:lnTo>
                  <a:lnTo>
                    <a:pt x="41043" y="2059274"/>
                  </a:lnTo>
                  <a:lnTo>
                    <a:pt x="32457" y="2018716"/>
                  </a:lnTo>
                  <a:lnTo>
                    <a:pt x="24868" y="1977959"/>
                  </a:lnTo>
                  <a:lnTo>
                    <a:pt x="18282" y="1937029"/>
                  </a:lnTo>
                  <a:lnTo>
                    <a:pt x="12703" y="1895947"/>
                  </a:lnTo>
                  <a:lnTo>
                    <a:pt x="8133" y="1854741"/>
                  </a:lnTo>
                  <a:lnTo>
                    <a:pt x="4576" y="1813437"/>
                  </a:lnTo>
                  <a:lnTo>
                    <a:pt x="2034" y="1772057"/>
                  </a:lnTo>
                  <a:lnTo>
                    <a:pt x="508" y="1730629"/>
                  </a:lnTo>
                  <a:lnTo>
                    <a:pt x="0" y="1689174"/>
                  </a:lnTo>
                  <a:lnTo>
                    <a:pt x="127" y="1668444"/>
                  </a:lnTo>
                  <a:lnTo>
                    <a:pt x="1144" y="1627002"/>
                  </a:lnTo>
                  <a:lnTo>
                    <a:pt x="3178" y="1585592"/>
                  </a:lnTo>
                  <a:lnTo>
                    <a:pt x="6228" y="1544250"/>
                  </a:lnTo>
                  <a:lnTo>
                    <a:pt x="10292" y="1502989"/>
                  </a:lnTo>
                  <a:lnTo>
                    <a:pt x="15366" y="1461845"/>
                  </a:lnTo>
                  <a:lnTo>
                    <a:pt x="21450" y="1420833"/>
                  </a:lnTo>
                  <a:lnTo>
                    <a:pt x="28537" y="1379989"/>
                  </a:lnTo>
                  <a:lnTo>
                    <a:pt x="36626" y="1339326"/>
                  </a:lnTo>
                  <a:lnTo>
                    <a:pt x="45708" y="1298880"/>
                  </a:lnTo>
                  <a:lnTo>
                    <a:pt x="55782" y="1258660"/>
                  </a:lnTo>
                  <a:lnTo>
                    <a:pt x="66839" y="1218708"/>
                  </a:lnTo>
                  <a:lnTo>
                    <a:pt x="78874" y="1179031"/>
                  </a:lnTo>
                  <a:lnTo>
                    <a:pt x="91878" y="1139670"/>
                  </a:lnTo>
                  <a:lnTo>
                    <a:pt x="105845" y="1100634"/>
                  </a:lnTo>
                  <a:lnTo>
                    <a:pt x="120765" y="1061957"/>
                  </a:lnTo>
                  <a:lnTo>
                    <a:pt x="136631" y="1023652"/>
                  </a:lnTo>
                  <a:lnTo>
                    <a:pt x="153430" y="985752"/>
                  </a:lnTo>
                  <a:lnTo>
                    <a:pt x="171157" y="948273"/>
                  </a:lnTo>
                  <a:lnTo>
                    <a:pt x="189795" y="911246"/>
                  </a:lnTo>
                  <a:lnTo>
                    <a:pt x="209339" y="874680"/>
                  </a:lnTo>
                  <a:lnTo>
                    <a:pt x="229772" y="838612"/>
                  </a:lnTo>
                  <a:lnTo>
                    <a:pt x="251087" y="803049"/>
                  </a:lnTo>
                  <a:lnTo>
                    <a:pt x="273265" y="768026"/>
                  </a:lnTo>
                  <a:lnTo>
                    <a:pt x="296300" y="733554"/>
                  </a:lnTo>
                  <a:lnTo>
                    <a:pt x="320169" y="699661"/>
                  </a:lnTo>
                  <a:lnTo>
                    <a:pt x="344867" y="666359"/>
                  </a:lnTo>
                  <a:lnTo>
                    <a:pt x="370372" y="633678"/>
                  </a:lnTo>
                  <a:lnTo>
                    <a:pt x="396675" y="601629"/>
                  </a:lnTo>
                  <a:lnTo>
                    <a:pt x="423751" y="570240"/>
                  </a:lnTo>
                  <a:lnTo>
                    <a:pt x="451594" y="539520"/>
                  </a:lnTo>
                  <a:lnTo>
                    <a:pt x="480180" y="509496"/>
                  </a:lnTo>
                  <a:lnTo>
                    <a:pt x="509496" y="480180"/>
                  </a:lnTo>
                  <a:lnTo>
                    <a:pt x="539520" y="451594"/>
                  </a:lnTo>
                  <a:lnTo>
                    <a:pt x="570240" y="423751"/>
                  </a:lnTo>
                  <a:lnTo>
                    <a:pt x="601629" y="396675"/>
                  </a:lnTo>
                  <a:lnTo>
                    <a:pt x="633678" y="370372"/>
                  </a:lnTo>
                  <a:lnTo>
                    <a:pt x="666359" y="344867"/>
                  </a:lnTo>
                  <a:lnTo>
                    <a:pt x="699661" y="320169"/>
                  </a:lnTo>
                  <a:lnTo>
                    <a:pt x="733554" y="296300"/>
                  </a:lnTo>
                  <a:lnTo>
                    <a:pt x="768026" y="273265"/>
                  </a:lnTo>
                  <a:lnTo>
                    <a:pt x="803049" y="251087"/>
                  </a:lnTo>
                  <a:lnTo>
                    <a:pt x="838612" y="229772"/>
                  </a:lnTo>
                  <a:lnTo>
                    <a:pt x="874680" y="209339"/>
                  </a:lnTo>
                  <a:lnTo>
                    <a:pt x="911246" y="189795"/>
                  </a:lnTo>
                  <a:lnTo>
                    <a:pt x="948273" y="171157"/>
                  </a:lnTo>
                  <a:lnTo>
                    <a:pt x="985752" y="153430"/>
                  </a:lnTo>
                  <a:lnTo>
                    <a:pt x="1023652" y="136631"/>
                  </a:lnTo>
                  <a:lnTo>
                    <a:pt x="1061957" y="120765"/>
                  </a:lnTo>
                  <a:lnTo>
                    <a:pt x="1100634" y="105845"/>
                  </a:lnTo>
                  <a:lnTo>
                    <a:pt x="1139670" y="91878"/>
                  </a:lnTo>
                  <a:lnTo>
                    <a:pt x="1179031" y="78874"/>
                  </a:lnTo>
                  <a:lnTo>
                    <a:pt x="1218708" y="66839"/>
                  </a:lnTo>
                  <a:lnTo>
                    <a:pt x="1258660" y="55782"/>
                  </a:lnTo>
                  <a:lnTo>
                    <a:pt x="1298880" y="45708"/>
                  </a:lnTo>
                  <a:lnTo>
                    <a:pt x="1339326" y="36626"/>
                  </a:lnTo>
                  <a:lnTo>
                    <a:pt x="1379989" y="28537"/>
                  </a:lnTo>
                  <a:lnTo>
                    <a:pt x="1420833" y="21450"/>
                  </a:lnTo>
                  <a:lnTo>
                    <a:pt x="1461845" y="15366"/>
                  </a:lnTo>
                  <a:lnTo>
                    <a:pt x="1502989" y="10292"/>
                  </a:lnTo>
                  <a:lnTo>
                    <a:pt x="1544250" y="6228"/>
                  </a:lnTo>
                  <a:lnTo>
                    <a:pt x="1585592" y="3178"/>
                  </a:lnTo>
                  <a:lnTo>
                    <a:pt x="1627002" y="1144"/>
                  </a:lnTo>
                  <a:lnTo>
                    <a:pt x="1668444" y="127"/>
                  </a:lnTo>
                  <a:lnTo>
                    <a:pt x="1689174" y="0"/>
                  </a:lnTo>
                  <a:lnTo>
                    <a:pt x="1709905" y="127"/>
                  </a:lnTo>
                  <a:lnTo>
                    <a:pt x="1751347" y="1144"/>
                  </a:lnTo>
                  <a:lnTo>
                    <a:pt x="1792757" y="3178"/>
                  </a:lnTo>
                  <a:lnTo>
                    <a:pt x="1834098" y="6228"/>
                  </a:lnTo>
                  <a:lnTo>
                    <a:pt x="1875359" y="10292"/>
                  </a:lnTo>
                  <a:lnTo>
                    <a:pt x="1916503" y="15366"/>
                  </a:lnTo>
                  <a:lnTo>
                    <a:pt x="1957516" y="21450"/>
                  </a:lnTo>
                  <a:lnTo>
                    <a:pt x="1998359" y="28537"/>
                  </a:lnTo>
                  <a:lnTo>
                    <a:pt x="2039023" y="36626"/>
                  </a:lnTo>
                  <a:lnTo>
                    <a:pt x="2079469" y="45708"/>
                  </a:lnTo>
                  <a:lnTo>
                    <a:pt x="2119687" y="55782"/>
                  </a:lnTo>
                  <a:lnTo>
                    <a:pt x="2159640" y="66839"/>
                  </a:lnTo>
                  <a:lnTo>
                    <a:pt x="2199318" y="78874"/>
                  </a:lnTo>
                  <a:lnTo>
                    <a:pt x="2238679" y="91878"/>
                  </a:lnTo>
                  <a:lnTo>
                    <a:pt x="2277715" y="105845"/>
                  </a:lnTo>
                  <a:lnTo>
                    <a:pt x="2316391" y="120765"/>
                  </a:lnTo>
                  <a:lnTo>
                    <a:pt x="2354696" y="136631"/>
                  </a:lnTo>
                  <a:lnTo>
                    <a:pt x="2392595" y="153430"/>
                  </a:lnTo>
                  <a:lnTo>
                    <a:pt x="2430075" y="171157"/>
                  </a:lnTo>
                  <a:lnTo>
                    <a:pt x="2467102" y="189795"/>
                  </a:lnTo>
                  <a:lnTo>
                    <a:pt x="2503668" y="209339"/>
                  </a:lnTo>
                  <a:lnTo>
                    <a:pt x="2539737" y="229772"/>
                  </a:lnTo>
                  <a:lnTo>
                    <a:pt x="2575298" y="251087"/>
                  </a:lnTo>
                  <a:lnTo>
                    <a:pt x="2610322" y="273265"/>
                  </a:lnTo>
                  <a:lnTo>
                    <a:pt x="2644795" y="296300"/>
                  </a:lnTo>
                  <a:lnTo>
                    <a:pt x="2678687" y="320169"/>
                  </a:lnTo>
                  <a:lnTo>
                    <a:pt x="2711990" y="344867"/>
                  </a:lnTo>
                  <a:lnTo>
                    <a:pt x="2744671" y="370372"/>
                  </a:lnTo>
                  <a:lnTo>
                    <a:pt x="2776720" y="396675"/>
                  </a:lnTo>
                  <a:lnTo>
                    <a:pt x="2808109" y="423751"/>
                  </a:lnTo>
                  <a:lnTo>
                    <a:pt x="2838829" y="451594"/>
                  </a:lnTo>
                  <a:lnTo>
                    <a:pt x="2868853" y="480180"/>
                  </a:lnTo>
                  <a:lnTo>
                    <a:pt x="2898169" y="509496"/>
                  </a:lnTo>
                  <a:lnTo>
                    <a:pt x="2926754" y="539520"/>
                  </a:lnTo>
                  <a:lnTo>
                    <a:pt x="2954598" y="570240"/>
                  </a:lnTo>
                  <a:lnTo>
                    <a:pt x="2981673" y="601629"/>
                  </a:lnTo>
                  <a:lnTo>
                    <a:pt x="3007977" y="633678"/>
                  </a:lnTo>
                  <a:lnTo>
                    <a:pt x="3033480" y="666359"/>
                  </a:lnTo>
                  <a:lnTo>
                    <a:pt x="3058178" y="699661"/>
                  </a:lnTo>
                  <a:lnTo>
                    <a:pt x="3082049" y="733554"/>
                  </a:lnTo>
                  <a:lnTo>
                    <a:pt x="3105084" y="768026"/>
                  </a:lnTo>
                  <a:lnTo>
                    <a:pt x="3127262" y="803049"/>
                  </a:lnTo>
                  <a:lnTo>
                    <a:pt x="3148576" y="838612"/>
                  </a:lnTo>
                  <a:lnTo>
                    <a:pt x="3169009" y="874680"/>
                  </a:lnTo>
                  <a:lnTo>
                    <a:pt x="3188554" y="911246"/>
                  </a:lnTo>
                  <a:lnTo>
                    <a:pt x="3207191" y="948273"/>
                  </a:lnTo>
                  <a:lnTo>
                    <a:pt x="3224918" y="985752"/>
                  </a:lnTo>
                  <a:lnTo>
                    <a:pt x="3241717" y="1023652"/>
                  </a:lnTo>
                  <a:lnTo>
                    <a:pt x="3257583" y="1061957"/>
                  </a:lnTo>
                  <a:lnTo>
                    <a:pt x="3272503" y="1100634"/>
                  </a:lnTo>
                  <a:lnTo>
                    <a:pt x="3286471" y="1139670"/>
                  </a:lnTo>
                  <a:lnTo>
                    <a:pt x="3299474" y="1179031"/>
                  </a:lnTo>
                  <a:lnTo>
                    <a:pt x="3311509" y="1218708"/>
                  </a:lnTo>
                  <a:lnTo>
                    <a:pt x="3322566" y="1258660"/>
                  </a:lnTo>
                  <a:lnTo>
                    <a:pt x="3332639" y="1298880"/>
                  </a:lnTo>
                  <a:lnTo>
                    <a:pt x="3341723" y="1339326"/>
                  </a:lnTo>
                  <a:lnTo>
                    <a:pt x="3349810" y="1379989"/>
                  </a:lnTo>
                  <a:lnTo>
                    <a:pt x="3356898" y="1420833"/>
                  </a:lnTo>
                  <a:lnTo>
                    <a:pt x="3362983" y="1461845"/>
                  </a:lnTo>
                  <a:lnTo>
                    <a:pt x="3368058" y="1502989"/>
                  </a:lnTo>
                  <a:lnTo>
                    <a:pt x="3372122" y="1544250"/>
                  </a:lnTo>
                  <a:lnTo>
                    <a:pt x="3375171" y="1585592"/>
                  </a:lnTo>
                  <a:lnTo>
                    <a:pt x="3377206" y="1627002"/>
                  </a:lnTo>
                  <a:lnTo>
                    <a:pt x="3378222" y="1668444"/>
                  </a:lnTo>
                  <a:lnTo>
                    <a:pt x="3378349" y="1689174"/>
                  </a:lnTo>
                  <a:lnTo>
                    <a:pt x="3378222" y="1709905"/>
                  </a:lnTo>
                  <a:lnTo>
                    <a:pt x="3377206" y="1751347"/>
                  </a:lnTo>
                  <a:lnTo>
                    <a:pt x="3375171" y="1792757"/>
                  </a:lnTo>
                  <a:lnTo>
                    <a:pt x="3372122" y="1834098"/>
                  </a:lnTo>
                  <a:lnTo>
                    <a:pt x="3368058" y="1875359"/>
                  </a:lnTo>
                  <a:lnTo>
                    <a:pt x="3362983" y="1916503"/>
                  </a:lnTo>
                  <a:lnTo>
                    <a:pt x="3356898" y="1957516"/>
                  </a:lnTo>
                  <a:lnTo>
                    <a:pt x="3349810" y="1998359"/>
                  </a:lnTo>
                  <a:lnTo>
                    <a:pt x="3341723" y="2039023"/>
                  </a:lnTo>
                  <a:lnTo>
                    <a:pt x="3332639" y="2079469"/>
                  </a:lnTo>
                  <a:lnTo>
                    <a:pt x="3322566" y="2119687"/>
                  </a:lnTo>
                  <a:lnTo>
                    <a:pt x="3311509" y="2159640"/>
                  </a:lnTo>
                  <a:lnTo>
                    <a:pt x="3299474" y="2199318"/>
                  </a:lnTo>
                  <a:lnTo>
                    <a:pt x="3286471" y="2238679"/>
                  </a:lnTo>
                  <a:lnTo>
                    <a:pt x="3272503" y="2277715"/>
                  </a:lnTo>
                  <a:lnTo>
                    <a:pt x="3257583" y="2316391"/>
                  </a:lnTo>
                  <a:lnTo>
                    <a:pt x="3241717" y="2354696"/>
                  </a:lnTo>
                  <a:lnTo>
                    <a:pt x="3224918" y="2392595"/>
                  </a:lnTo>
                  <a:lnTo>
                    <a:pt x="3207191" y="2430075"/>
                  </a:lnTo>
                  <a:lnTo>
                    <a:pt x="3188554" y="2467102"/>
                  </a:lnTo>
                  <a:lnTo>
                    <a:pt x="3169009" y="2503668"/>
                  </a:lnTo>
                  <a:lnTo>
                    <a:pt x="3148576" y="2539737"/>
                  </a:lnTo>
                  <a:lnTo>
                    <a:pt x="3127262" y="2575298"/>
                  </a:lnTo>
                  <a:lnTo>
                    <a:pt x="3105084" y="2610322"/>
                  </a:lnTo>
                  <a:lnTo>
                    <a:pt x="3082049" y="2644795"/>
                  </a:lnTo>
                  <a:lnTo>
                    <a:pt x="3058178" y="2678687"/>
                  </a:lnTo>
                  <a:lnTo>
                    <a:pt x="3033480" y="2711990"/>
                  </a:lnTo>
                  <a:lnTo>
                    <a:pt x="3007977" y="2744671"/>
                  </a:lnTo>
                  <a:lnTo>
                    <a:pt x="2981673" y="2776720"/>
                  </a:lnTo>
                  <a:lnTo>
                    <a:pt x="2954598" y="2808109"/>
                  </a:lnTo>
                  <a:lnTo>
                    <a:pt x="2926754" y="2838829"/>
                  </a:lnTo>
                  <a:lnTo>
                    <a:pt x="2898169" y="2868853"/>
                  </a:lnTo>
                  <a:lnTo>
                    <a:pt x="2868853" y="2898169"/>
                  </a:lnTo>
                  <a:lnTo>
                    <a:pt x="2838829" y="2926754"/>
                  </a:lnTo>
                  <a:lnTo>
                    <a:pt x="2808109" y="2954598"/>
                  </a:lnTo>
                  <a:lnTo>
                    <a:pt x="2776720" y="2981673"/>
                  </a:lnTo>
                  <a:lnTo>
                    <a:pt x="2744671" y="3007977"/>
                  </a:lnTo>
                  <a:lnTo>
                    <a:pt x="2711990" y="3033480"/>
                  </a:lnTo>
                  <a:lnTo>
                    <a:pt x="2678687" y="3058178"/>
                  </a:lnTo>
                  <a:lnTo>
                    <a:pt x="2644795" y="3082049"/>
                  </a:lnTo>
                  <a:lnTo>
                    <a:pt x="2610322" y="3105084"/>
                  </a:lnTo>
                  <a:lnTo>
                    <a:pt x="2575298" y="3127262"/>
                  </a:lnTo>
                  <a:lnTo>
                    <a:pt x="2539737" y="3148576"/>
                  </a:lnTo>
                  <a:lnTo>
                    <a:pt x="2503668" y="3169009"/>
                  </a:lnTo>
                  <a:lnTo>
                    <a:pt x="2467102" y="3188554"/>
                  </a:lnTo>
                  <a:lnTo>
                    <a:pt x="2430075" y="3207191"/>
                  </a:lnTo>
                  <a:lnTo>
                    <a:pt x="2392595" y="3224918"/>
                  </a:lnTo>
                  <a:lnTo>
                    <a:pt x="2354696" y="3241717"/>
                  </a:lnTo>
                  <a:lnTo>
                    <a:pt x="2316391" y="3257583"/>
                  </a:lnTo>
                  <a:lnTo>
                    <a:pt x="2277715" y="3272503"/>
                  </a:lnTo>
                  <a:lnTo>
                    <a:pt x="2238678" y="3286471"/>
                  </a:lnTo>
                  <a:lnTo>
                    <a:pt x="2199316" y="3299474"/>
                  </a:lnTo>
                  <a:lnTo>
                    <a:pt x="2159640" y="3311509"/>
                  </a:lnTo>
                  <a:lnTo>
                    <a:pt x="2119687" y="3322566"/>
                  </a:lnTo>
                  <a:lnTo>
                    <a:pt x="2079469" y="3332639"/>
                  </a:lnTo>
                  <a:lnTo>
                    <a:pt x="2039023" y="3341723"/>
                  </a:lnTo>
                  <a:lnTo>
                    <a:pt x="1998359" y="3349810"/>
                  </a:lnTo>
                  <a:lnTo>
                    <a:pt x="1957516" y="3356898"/>
                  </a:lnTo>
                  <a:lnTo>
                    <a:pt x="1916503" y="3362983"/>
                  </a:lnTo>
                  <a:lnTo>
                    <a:pt x="1875359" y="3368058"/>
                  </a:lnTo>
                  <a:lnTo>
                    <a:pt x="1834098" y="3372122"/>
                  </a:lnTo>
                  <a:lnTo>
                    <a:pt x="1792757" y="3375171"/>
                  </a:lnTo>
                  <a:lnTo>
                    <a:pt x="1751347" y="3377204"/>
                  </a:lnTo>
                  <a:lnTo>
                    <a:pt x="1709905" y="3378222"/>
                  </a:lnTo>
                  <a:lnTo>
                    <a:pt x="1689174" y="3378349"/>
                  </a:lnTo>
                  <a:close/>
                </a:path>
              </a:pathLst>
            </a:custGeom>
            <a:solidFill>
              <a:srgbClr val="0C2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-16" y="6887952"/>
            <a:ext cx="1704975" cy="3397885"/>
          </a:xfrm>
          <a:custGeom>
            <a:avLst/>
            <a:gdLst/>
            <a:ahLst/>
            <a:cxnLst/>
            <a:rect l="l" t="t" r="r" b="b"/>
            <a:pathLst>
              <a:path w="1704975" h="3397884">
                <a:moveTo>
                  <a:pt x="1704974" y="1700212"/>
                </a:moveTo>
                <a:lnTo>
                  <a:pt x="1704296" y="1748624"/>
                </a:lnTo>
                <a:lnTo>
                  <a:pt x="1702276" y="1796695"/>
                </a:lnTo>
                <a:lnTo>
                  <a:pt x="1698929" y="1844408"/>
                </a:lnTo>
                <a:lnTo>
                  <a:pt x="1694276" y="1891746"/>
                </a:lnTo>
                <a:lnTo>
                  <a:pt x="1688333" y="1938689"/>
                </a:lnTo>
                <a:lnTo>
                  <a:pt x="1681119" y="1985221"/>
                </a:lnTo>
                <a:lnTo>
                  <a:pt x="1672651" y="2031324"/>
                </a:lnTo>
                <a:lnTo>
                  <a:pt x="1662948" y="2076979"/>
                </a:lnTo>
                <a:lnTo>
                  <a:pt x="1652028" y="2122170"/>
                </a:lnTo>
                <a:lnTo>
                  <a:pt x="1639908" y="2166879"/>
                </a:lnTo>
                <a:lnTo>
                  <a:pt x="1626607" y="2211087"/>
                </a:lnTo>
                <a:lnTo>
                  <a:pt x="1612142" y="2254777"/>
                </a:lnTo>
                <a:lnTo>
                  <a:pt x="1596532" y="2297932"/>
                </a:lnTo>
                <a:lnTo>
                  <a:pt x="1579794" y="2340533"/>
                </a:lnTo>
                <a:lnTo>
                  <a:pt x="1561947" y="2382563"/>
                </a:lnTo>
                <a:lnTo>
                  <a:pt x="1543008" y="2424004"/>
                </a:lnTo>
                <a:lnTo>
                  <a:pt x="1522995" y="2464838"/>
                </a:lnTo>
                <a:lnTo>
                  <a:pt x="1501927" y="2505047"/>
                </a:lnTo>
                <a:lnTo>
                  <a:pt x="1479821" y="2544615"/>
                </a:lnTo>
                <a:lnTo>
                  <a:pt x="1456696" y="2583522"/>
                </a:lnTo>
                <a:lnTo>
                  <a:pt x="1432569" y="2621752"/>
                </a:lnTo>
                <a:lnTo>
                  <a:pt x="1407458" y="2659286"/>
                </a:lnTo>
                <a:lnTo>
                  <a:pt x="1381382" y="2696107"/>
                </a:lnTo>
                <a:lnTo>
                  <a:pt x="1354358" y="2732197"/>
                </a:lnTo>
                <a:lnTo>
                  <a:pt x="1326404" y="2767538"/>
                </a:lnTo>
                <a:lnTo>
                  <a:pt x="1297538" y="2802112"/>
                </a:lnTo>
                <a:lnTo>
                  <a:pt x="1267778" y="2835902"/>
                </a:lnTo>
                <a:lnTo>
                  <a:pt x="1237143" y="2868891"/>
                </a:lnTo>
                <a:lnTo>
                  <a:pt x="1205650" y="2901059"/>
                </a:lnTo>
                <a:lnTo>
                  <a:pt x="1173317" y="2932390"/>
                </a:lnTo>
                <a:lnTo>
                  <a:pt x="1140162" y="2962866"/>
                </a:lnTo>
                <a:lnTo>
                  <a:pt x="1106203" y="2992469"/>
                </a:lnTo>
                <a:lnTo>
                  <a:pt x="1071458" y="3021181"/>
                </a:lnTo>
                <a:lnTo>
                  <a:pt x="1035945" y="3048984"/>
                </a:lnTo>
                <a:lnTo>
                  <a:pt x="999683" y="3075861"/>
                </a:lnTo>
                <a:lnTo>
                  <a:pt x="962688" y="3101794"/>
                </a:lnTo>
                <a:lnTo>
                  <a:pt x="924979" y="3126766"/>
                </a:lnTo>
                <a:lnTo>
                  <a:pt x="886575" y="3150757"/>
                </a:lnTo>
                <a:lnTo>
                  <a:pt x="847492" y="3173752"/>
                </a:lnTo>
                <a:lnTo>
                  <a:pt x="807749" y="3195731"/>
                </a:lnTo>
                <a:lnTo>
                  <a:pt x="767364" y="3216678"/>
                </a:lnTo>
                <a:lnTo>
                  <a:pt x="726355" y="3236574"/>
                </a:lnTo>
                <a:lnTo>
                  <a:pt x="684739" y="3255402"/>
                </a:lnTo>
                <a:lnTo>
                  <a:pt x="642536" y="3273144"/>
                </a:lnTo>
                <a:lnTo>
                  <a:pt x="599762" y="3289782"/>
                </a:lnTo>
                <a:lnTo>
                  <a:pt x="556437" y="3305298"/>
                </a:lnTo>
                <a:lnTo>
                  <a:pt x="512577" y="3319675"/>
                </a:lnTo>
                <a:lnTo>
                  <a:pt x="468200" y="3332895"/>
                </a:lnTo>
                <a:lnTo>
                  <a:pt x="423326" y="3344941"/>
                </a:lnTo>
                <a:lnTo>
                  <a:pt x="377971" y="3355793"/>
                </a:lnTo>
                <a:lnTo>
                  <a:pt x="332154" y="3365436"/>
                </a:lnTo>
                <a:lnTo>
                  <a:pt x="285892" y="3373850"/>
                </a:lnTo>
                <a:lnTo>
                  <a:pt x="239205" y="3381019"/>
                </a:lnTo>
                <a:lnTo>
                  <a:pt x="192108" y="3386924"/>
                </a:lnTo>
                <a:lnTo>
                  <a:pt x="144622" y="3391547"/>
                </a:lnTo>
                <a:lnTo>
                  <a:pt x="96763" y="3394872"/>
                </a:lnTo>
                <a:lnTo>
                  <a:pt x="48549" y="3396880"/>
                </a:lnTo>
                <a:lnTo>
                  <a:pt x="0" y="3397553"/>
                </a:lnTo>
                <a:lnTo>
                  <a:pt x="0" y="0"/>
                </a:lnTo>
                <a:lnTo>
                  <a:pt x="48549" y="675"/>
                </a:lnTo>
                <a:lnTo>
                  <a:pt x="96763" y="2690"/>
                </a:lnTo>
                <a:lnTo>
                  <a:pt x="144622" y="6027"/>
                </a:lnTo>
                <a:lnTo>
                  <a:pt x="192108" y="10668"/>
                </a:lnTo>
                <a:lnTo>
                  <a:pt x="239205" y="16594"/>
                </a:lnTo>
                <a:lnTo>
                  <a:pt x="285892" y="23788"/>
                </a:lnTo>
                <a:lnTo>
                  <a:pt x="332154" y="32232"/>
                </a:lnTo>
                <a:lnTo>
                  <a:pt x="377971" y="41908"/>
                </a:lnTo>
                <a:lnTo>
                  <a:pt x="423326" y="52798"/>
                </a:lnTo>
                <a:lnTo>
                  <a:pt x="468200" y="64884"/>
                </a:lnTo>
                <a:lnTo>
                  <a:pt x="512577" y="78148"/>
                </a:lnTo>
                <a:lnTo>
                  <a:pt x="556437" y="92572"/>
                </a:lnTo>
                <a:lnTo>
                  <a:pt x="599762" y="108139"/>
                </a:lnTo>
                <a:lnTo>
                  <a:pt x="642536" y="124830"/>
                </a:lnTo>
                <a:lnTo>
                  <a:pt x="684739" y="142627"/>
                </a:lnTo>
                <a:lnTo>
                  <a:pt x="726355" y="161513"/>
                </a:lnTo>
                <a:lnTo>
                  <a:pt x="767364" y="181470"/>
                </a:lnTo>
                <a:lnTo>
                  <a:pt x="807749" y="202479"/>
                </a:lnTo>
                <a:lnTo>
                  <a:pt x="847492" y="224523"/>
                </a:lnTo>
                <a:lnTo>
                  <a:pt x="886575" y="247584"/>
                </a:lnTo>
                <a:lnTo>
                  <a:pt x="924979" y="271644"/>
                </a:lnTo>
                <a:lnTo>
                  <a:pt x="962688" y="296684"/>
                </a:lnTo>
                <a:lnTo>
                  <a:pt x="999683" y="322688"/>
                </a:lnTo>
                <a:lnTo>
                  <a:pt x="1035945" y="349637"/>
                </a:lnTo>
                <a:lnTo>
                  <a:pt x="1071458" y="377513"/>
                </a:lnTo>
                <a:lnTo>
                  <a:pt x="1106203" y="406298"/>
                </a:lnTo>
                <a:lnTo>
                  <a:pt x="1140162" y="435974"/>
                </a:lnTo>
                <a:lnTo>
                  <a:pt x="1173317" y="466524"/>
                </a:lnTo>
                <a:lnTo>
                  <a:pt x="1205650" y="497929"/>
                </a:lnTo>
                <a:lnTo>
                  <a:pt x="1237143" y="530172"/>
                </a:lnTo>
                <a:lnTo>
                  <a:pt x="1267778" y="563234"/>
                </a:lnTo>
                <a:lnTo>
                  <a:pt x="1297538" y="597098"/>
                </a:lnTo>
                <a:lnTo>
                  <a:pt x="1326404" y="631746"/>
                </a:lnTo>
                <a:lnTo>
                  <a:pt x="1354358" y="667160"/>
                </a:lnTo>
                <a:lnTo>
                  <a:pt x="1381382" y="703321"/>
                </a:lnTo>
                <a:lnTo>
                  <a:pt x="1407458" y="740212"/>
                </a:lnTo>
                <a:lnTo>
                  <a:pt x="1432569" y="777816"/>
                </a:lnTo>
                <a:lnTo>
                  <a:pt x="1456696" y="816113"/>
                </a:lnTo>
                <a:lnTo>
                  <a:pt x="1479821" y="855087"/>
                </a:lnTo>
                <a:lnTo>
                  <a:pt x="1501927" y="894719"/>
                </a:lnTo>
                <a:lnTo>
                  <a:pt x="1522995" y="934991"/>
                </a:lnTo>
                <a:lnTo>
                  <a:pt x="1543008" y="975886"/>
                </a:lnTo>
                <a:lnTo>
                  <a:pt x="1561947" y="1017385"/>
                </a:lnTo>
                <a:lnTo>
                  <a:pt x="1579794" y="1059470"/>
                </a:lnTo>
                <a:lnTo>
                  <a:pt x="1596532" y="1102124"/>
                </a:lnTo>
                <a:lnTo>
                  <a:pt x="1612142" y="1145329"/>
                </a:lnTo>
                <a:lnTo>
                  <a:pt x="1626607" y="1189067"/>
                </a:lnTo>
                <a:lnTo>
                  <a:pt x="1639908" y="1233319"/>
                </a:lnTo>
                <a:lnTo>
                  <a:pt x="1652028" y="1278068"/>
                </a:lnTo>
                <a:lnTo>
                  <a:pt x="1662948" y="1323296"/>
                </a:lnTo>
                <a:lnTo>
                  <a:pt x="1672651" y="1368986"/>
                </a:lnTo>
                <a:lnTo>
                  <a:pt x="1681119" y="1415118"/>
                </a:lnTo>
                <a:lnTo>
                  <a:pt x="1688333" y="1461675"/>
                </a:lnTo>
                <a:lnTo>
                  <a:pt x="1694276" y="1508640"/>
                </a:lnTo>
                <a:lnTo>
                  <a:pt x="1698929" y="1555994"/>
                </a:lnTo>
                <a:lnTo>
                  <a:pt x="1702276" y="1603719"/>
                </a:lnTo>
                <a:lnTo>
                  <a:pt x="1704296" y="1651798"/>
                </a:lnTo>
                <a:lnTo>
                  <a:pt x="1704974" y="1700212"/>
                </a:lnTo>
                <a:close/>
              </a:path>
            </a:pathLst>
          </a:custGeom>
          <a:solidFill>
            <a:srgbClr val="EF3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433079"/>
            <a:ext cx="3405504" cy="3398520"/>
          </a:xfrm>
          <a:custGeom>
            <a:avLst/>
            <a:gdLst/>
            <a:ahLst/>
            <a:cxnLst/>
            <a:rect l="l" t="t" r="r" b="b"/>
            <a:pathLst>
              <a:path w="3405504" h="3398520">
                <a:moveTo>
                  <a:pt x="3404965" y="3398240"/>
                </a:moveTo>
                <a:lnTo>
                  <a:pt x="0" y="3398240"/>
                </a:lnTo>
                <a:lnTo>
                  <a:pt x="0" y="0"/>
                </a:lnTo>
                <a:lnTo>
                  <a:pt x="3404965" y="3398240"/>
                </a:lnTo>
                <a:close/>
              </a:path>
            </a:pathLst>
          </a:custGeom>
          <a:solidFill>
            <a:srgbClr val="33B57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0" y="1773848"/>
            <a:ext cx="6847840" cy="64135"/>
          </a:xfrm>
          <a:custGeom>
            <a:avLst/>
            <a:gdLst/>
            <a:ahLst/>
            <a:cxnLst/>
            <a:rect l="l" t="t" r="r" b="b"/>
            <a:pathLst>
              <a:path w="6847840" h="64135">
                <a:moveTo>
                  <a:pt x="6847606" y="63731"/>
                </a:moveTo>
                <a:lnTo>
                  <a:pt x="0" y="63731"/>
                </a:lnTo>
                <a:lnTo>
                  <a:pt x="0" y="0"/>
                </a:lnTo>
                <a:lnTo>
                  <a:pt x="6847606" y="0"/>
                </a:lnTo>
                <a:lnTo>
                  <a:pt x="6847606" y="63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WE </a:t>
            </a:r>
            <a:r>
              <a:rPr spc="-350" dirty="0"/>
              <a:t>FOLLOW</a:t>
            </a:r>
            <a:r>
              <a:rPr spc="-570" dirty="0"/>
              <a:t> </a:t>
            </a:r>
            <a:r>
              <a:rPr spc="-459" dirty="0"/>
              <a:t>MANY</a:t>
            </a:r>
          </a:p>
        </p:txBody>
      </p:sp>
      <p:sp>
        <p:nvSpPr>
          <p:cNvPr id="4" name="object 4"/>
          <p:cNvSpPr/>
          <p:nvPr/>
        </p:nvSpPr>
        <p:spPr>
          <a:xfrm>
            <a:off x="9144000" y="2697949"/>
            <a:ext cx="7529830" cy="64135"/>
          </a:xfrm>
          <a:custGeom>
            <a:avLst/>
            <a:gdLst/>
            <a:ahLst/>
            <a:cxnLst/>
            <a:rect l="l" t="t" r="r" b="b"/>
            <a:pathLst>
              <a:path w="7529830" h="64135">
                <a:moveTo>
                  <a:pt x="7529481" y="63731"/>
                </a:moveTo>
                <a:lnTo>
                  <a:pt x="0" y="63731"/>
                </a:lnTo>
                <a:lnTo>
                  <a:pt x="0" y="0"/>
                </a:lnTo>
                <a:lnTo>
                  <a:pt x="7529481" y="0"/>
                </a:lnTo>
                <a:lnTo>
                  <a:pt x="7529481" y="63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0" y="3622050"/>
            <a:ext cx="6247130" cy="64135"/>
          </a:xfrm>
          <a:custGeom>
            <a:avLst/>
            <a:gdLst/>
            <a:ahLst/>
            <a:cxnLst/>
            <a:rect l="l" t="t" r="r" b="b"/>
            <a:pathLst>
              <a:path w="6247130" h="64135">
                <a:moveTo>
                  <a:pt x="6246637" y="63731"/>
                </a:moveTo>
                <a:lnTo>
                  <a:pt x="0" y="63731"/>
                </a:lnTo>
                <a:lnTo>
                  <a:pt x="0" y="0"/>
                </a:lnTo>
                <a:lnTo>
                  <a:pt x="6246637" y="0"/>
                </a:lnTo>
                <a:lnTo>
                  <a:pt x="6246637" y="63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31300" y="1855564"/>
            <a:ext cx="7555230" cy="187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95"/>
              </a:spcBef>
            </a:pPr>
            <a:r>
              <a:rPr sz="5600" b="1" spc="-400" dirty="0">
                <a:solidFill>
                  <a:srgbClr val="FFFFFF"/>
                </a:solidFill>
                <a:latin typeface="Verdana"/>
                <a:cs typeface="Verdana"/>
              </a:rPr>
              <a:t>STEPS </a:t>
            </a:r>
            <a:r>
              <a:rPr sz="5600" b="1" spc="-100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5600" b="1" spc="-690" dirty="0">
                <a:solidFill>
                  <a:srgbClr val="FFFFFF"/>
                </a:solidFill>
                <a:latin typeface="Verdana"/>
                <a:cs typeface="Verdana"/>
              </a:rPr>
              <a:t>BUILDING </a:t>
            </a:r>
            <a:r>
              <a:rPr sz="5600" b="1" spc="-15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5600" b="1" spc="-660" dirty="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r>
              <a:rPr sz="5600" b="1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600" b="1" spc="-45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endParaRPr sz="56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95" y="0"/>
            <a:ext cx="5158740" cy="10280650"/>
            <a:chOff x="1395" y="0"/>
            <a:chExt cx="5158740" cy="10280650"/>
          </a:xfrm>
        </p:grpSpPr>
        <p:sp>
          <p:nvSpPr>
            <p:cNvPr id="8" name="object 8"/>
            <p:cNvSpPr/>
            <p:nvPr/>
          </p:nvSpPr>
          <p:spPr>
            <a:xfrm>
              <a:off x="1395" y="0"/>
              <a:ext cx="5158740" cy="5165090"/>
            </a:xfrm>
            <a:custGeom>
              <a:avLst/>
              <a:gdLst/>
              <a:ahLst/>
              <a:cxnLst/>
              <a:rect l="l" t="t" r="r" b="b"/>
              <a:pathLst>
                <a:path w="5158740" h="5165090">
                  <a:moveTo>
                    <a:pt x="5158671" y="0"/>
                  </a:moveTo>
                  <a:lnTo>
                    <a:pt x="5158671" y="5164773"/>
                  </a:lnTo>
                  <a:lnTo>
                    <a:pt x="0" y="5164773"/>
                  </a:lnTo>
                  <a:lnTo>
                    <a:pt x="5154578" y="0"/>
                  </a:lnTo>
                  <a:lnTo>
                    <a:pt x="5158671" y="0"/>
                  </a:lnTo>
                  <a:close/>
                </a:path>
              </a:pathLst>
            </a:custGeom>
            <a:solidFill>
              <a:srgbClr val="33B5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77" y="5162549"/>
              <a:ext cx="5143500" cy="5118100"/>
            </a:xfrm>
            <a:custGeom>
              <a:avLst/>
              <a:gdLst/>
              <a:ahLst/>
              <a:cxnLst/>
              <a:rect l="l" t="t" r="r" b="b"/>
              <a:pathLst>
                <a:path w="5143500" h="5118100">
                  <a:moveTo>
                    <a:pt x="2855207" y="12699"/>
                  </a:moveTo>
                  <a:lnTo>
                    <a:pt x="2288279" y="12699"/>
                  </a:lnTo>
                  <a:lnTo>
                    <a:pt x="2319670" y="0"/>
                  </a:lnTo>
                  <a:lnTo>
                    <a:pt x="2823815" y="0"/>
                  </a:lnTo>
                  <a:lnTo>
                    <a:pt x="2855207" y="12699"/>
                  </a:lnTo>
                  <a:close/>
                </a:path>
                <a:path w="5143500" h="5118100">
                  <a:moveTo>
                    <a:pt x="2949099" y="25399"/>
                  </a:moveTo>
                  <a:lnTo>
                    <a:pt x="2194387" y="25399"/>
                  </a:lnTo>
                  <a:lnTo>
                    <a:pt x="2225638" y="12699"/>
                  </a:lnTo>
                  <a:lnTo>
                    <a:pt x="2917848" y="12699"/>
                  </a:lnTo>
                  <a:lnTo>
                    <a:pt x="2949099" y="25399"/>
                  </a:lnTo>
                  <a:close/>
                </a:path>
                <a:path w="5143500" h="5118100">
                  <a:moveTo>
                    <a:pt x="3042472" y="38099"/>
                  </a:moveTo>
                  <a:lnTo>
                    <a:pt x="2101013" y="38099"/>
                  </a:lnTo>
                  <a:lnTo>
                    <a:pt x="2132072" y="25399"/>
                  </a:lnTo>
                  <a:lnTo>
                    <a:pt x="3011414" y="25399"/>
                  </a:lnTo>
                  <a:lnTo>
                    <a:pt x="3042472" y="38099"/>
                  </a:lnTo>
                  <a:close/>
                </a:path>
                <a:path w="5143500" h="5118100">
                  <a:moveTo>
                    <a:pt x="3104382" y="50799"/>
                  </a:moveTo>
                  <a:lnTo>
                    <a:pt x="2039104" y="50799"/>
                  </a:lnTo>
                  <a:lnTo>
                    <a:pt x="2070021" y="38099"/>
                  </a:lnTo>
                  <a:lnTo>
                    <a:pt x="3073465" y="38099"/>
                  </a:lnTo>
                  <a:lnTo>
                    <a:pt x="3104382" y="50799"/>
                  </a:lnTo>
                  <a:close/>
                </a:path>
                <a:path w="5143500" h="5118100">
                  <a:moveTo>
                    <a:pt x="3196623" y="76199"/>
                  </a:moveTo>
                  <a:lnTo>
                    <a:pt x="1946863" y="76199"/>
                  </a:lnTo>
                  <a:lnTo>
                    <a:pt x="2008272" y="50799"/>
                  </a:lnTo>
                  <a:lnTo>
                    <a:pt x="3135214" y="50799"/>
                  </a:lnTo>
                  <a:lnTo>
                    <a:pt x="3196623" y="76199"/>
                  </a:lnTo>
                  <a:close/>
                </a:path>
                <a:path w="5143500" h="5118100">
                  <a:moveTo>
                    <a:pt x="3288020" y="101599"/>
                  </a:moveTo>
                  <a:lnTo>
                    <a:pt x="1855465" y="101599"/>
                  </a:lnTo>
                  <a:lnTo>
                    <a:pt x="1916292" y="76199"/>
                  </a:lnTo>
                  <a:lnTo>
                    <a:pt x="3227191" y="76199"/>
                  </a:lnTo>
                  <a:lnTo>
                    <a:pt x="3288020" y="101599"/>
                  </a:lnTo>
                  <a:close/>
                </a:path>
                <a:path w="5143500" h="5118100">
                  <a:moveTo>
                    <a:pt x="3408355" y="139699"/>
                  </a:moveTo>
                  <a:lnTo>
                    <a:pt x="1735130" y="139699"/>
                  </a:lnTo>
                  <a:lnTo>
                    <a:pt x="1825205" y="101599"/>
                  </a:lnTo>
                  <a:lnTo>
                    <a:pt x="3318281" y="101599"/>
                  </a:lnTo>
                  <a:lnTo>
                    <a:pt x="3408355" y="139699"/>
                  </a:lnTo>
                  <a:close/>
                </a:path>
                <a:path w="5143500" h="5118100">
                  <a:moveTo>
                    <a:pt x="3438135" y="4991099"/>
                  </a:moveTo>
                  <a:lnTo>
                    <a:pt x="1705351" y="4991099"/>
                  </a:lnTo>
                  <a:lnTo>
                    <a:pt x="1587581" y="4940299"/>
                  </a:lnTo>
                  <a:lnTo>
                    <a:pt x="1359434" y="4838699"/>
                  </a:lnTo>
                  <a:lnTo>
                    <a:pt x="1331688" y="4813299"/>
                  </a:lnTo>
                  <a:lnTo>
                    <a:pt x="1249605" y="4775199"/>
                  </a:lnTo>
                  <a:lnTo>
                    <a:pt x="1222630" y="4749799"/>
                  </a:lnTo>
                  <a:lnTo>
                    <a:pt x="1169309" y="4724399"/>
                  </a:lnTo>
                  <a:lnTo>
                    <a:pt x="1142961" y="4698999"/>
                  </a:lnTo>
                  <a:lnTo>
                    <a:pt x="1090913" y="4673599"/>
                  </a:lnTo>
                  <a:lnTo>
                    <a:pt x="1065224" y="4648199"/>
                  </a:lnTo>
                  <a:lnTo>
                    <a:pt x="1039758" y="4635499"/>
                  </a:lnTo>
                  <a:lnTo>
                    <a:pt x="1014521" y="4610099"/>
                  </a:lnTo>
                  <a:lnTo>
                    <a:pt x="989524" y="4597399"/>
                  </a:lnTo>
                  <a:lnTo>
                    <a:pt x="964765" y="4571999"/>
                  </a:lnTo>
                  <a:lnTo>
                    <a:pt x="940246" y="4559299"/>
                  </a:lnTo>
                  <a:lnTo>
                    <a:pt x="915971" y="4533899"/>
                  </a:lnTo>
                  <a:lnTo>
                    <a:pt x="891950" y="4508499"/>
                  </a:lnTo>
                  <a:lnTo>
                    <a:pt x="868182" y="4495799"/>
                  </a:lnTo>
                  <a:lnTo>
                    <a:pt x="844668" y="4470399"/>
                  </a:lnTo>
                  <a:lnTo>
                    <a:pt x="821411" y="4444999"/>
                  </a:lnTo>
                  <a:lnTo>
                    <a:pt x="798422" y="4432299"/>
                  </a:lnTo>
                  <a:lnTo>
                    <a:pt x="775700" y="4406899"/>
                  </a:lnTo>
                  <a:lnTo>
                    <a:pt x="753246" y="4381499"/>
                  </a:lnTo>
                  <a:lnTo>
                    <a:pt x="731066" y="4356099"/>
                  </a:lnTo>
                  <a:lnTo>
                    <a:pt x="709166" y="4343399"/>
                  </a:lnTo>
                  <a:lnTo>
                    <a:pt x="666206" y="4292599"/>
                  </a:lnTo>
                  <a:lnTo>
                    <a:pt x="624396" y="4241799"/>
                  </a:lnTo>
                  <a:lnTo>
                    <a:pt x="583758" y="4190999"/>
                  </a:lnTo>
                  <a:lnTo>
                    <a:pt x="563885" y="4178299"/>
                  </a:lnTo>
                  <a:lnTo>
                    <a:pt x="525056" y="4127499"/>
                  </a:lnTo>
                  <a:lnTo>
                    <a:pt x="487453" y="4076699"/>
                  </a:lnTo>
                  <a:lnTo>
                    <a:pt x="451112" y="4025899"/>
                  </a:lnTo>
                  <a:lnTo>
                    <a:pt x="416042" y="3962399"/>
                  </a:lnTo>
                  <a:lnTo>
                    <a:pt x="398996" y="3936999"/>
                  </a:lnTo>
                  <a:lnTo>
                    <a:pt x="365885" y="3886199"/>
                  </a:lnTo>
                  <a:lnTo>
                    <a:pt x="334102" y="3835399"/>
                  </a:lnTo>
                  <a:lnTo>
                    <a:pt x="303668" y="3771899"/>
                  </a:lnTo>
                  <a:lnTo>
                    <a:pt x="288960" y="3746499"/>
                  </a:lnTo>
                  <a:lnTo>
                    <a:pt x="274599" y="3721099"/>
                  </a:lnTo>
                  <a:lnTo>
                    <a:pt x="260584" y="3695699"/>
                  </a:lnTo>
                  <a:lnTo>
                    <a:pt x="246914" y="3670299"/>
                  </a:lnTo>
                  <a:lnTo>
                    <a:pt x="233595" y="3632199"/>
                  </a:lnTo>
                  <a:lnTo>
                    <a:pt x="220630" y="3606799"/>
                  </a:lnTo>
                  <a:lnTo>
                    <a:pt x="208019" y="3581399"/>
                  </a:lnTo>
                  <a:lnTo>
                    <a:pt x="195762" y="3543299"/>
                  </a:lnTo>
                  <a:lnTo>
                    <a:pt x="183863" y="3517899"/>
                  </a:lnTo>
                  <a:lnTo>
                    <a:pt x="172325" y="3492499"/>
                  </a:lnTo>
                  <a:lnTo>
                    <a:pt x="161148" y="3467099"/>
                  </a:lnTo>
                  <a:lnTo>
                    <a:pt x="150333" y="3428999"/>
                  </a:lnTo>
                  <a:lnTo>
                    <a:pt x="139883" y="3403599"/>
                  </a:lnTo>
                  <a:lnTo>
                    <a:pt x="129800" y="3378199"/>
                  </a:lnTo>
                  <a:lnTo>
                    <a:pt x="120085" y="3340099"/>
                  </a:lnTo>
                  <a:lnTo>
                    <a:pt x="110738" y="3314699"/>
                  </a:lnTo>
                  <a:lnTo>
                    <a:pt x="101762" y="3276599"/>
                  </a:lnTo>
                  <a:lnTo>
                    <a:pt x="93158" y="3251199"/>
                  </a:lnTo>
                  <a:lnTo>
                    <a:pt x="84928" y="3225799"/>
                  </a:lnTo>
                  <a:lnTo>
                    <a:pt x="77071" y="3187699"/>
                  </a:lnTo>
                  <a:lnTo>
                    <a:pt x="69590" y="3162299"/>
                  </a:lnTo>
                  <a:lnTo>
                    <a:pt x="62487" y="3124199"/>
                  </a:lnTo>
                  <a:lnTo>
                    <a:pt x="55762" y="3098799"/>
                  </a:lnTo>
                  <a:lnTo>
                    <a:pt x="49415" y="3073399"/>
                  </a:lnTo>
                  <a:lnTo>
                    <a:pt x="43447" y="3035299"/>
                  </a:lnTo>
                  <a:lnTo>
                    <a:pt x="37862" y="3009899"/>
                  </a:lnTo>
                  <a:lnTo>
                    <a:pt x="32657" y="2971799"/>
                  </a:lnTo>
                  <a:lnTo>
                    <a:pt x="27835" y="2946399"/>
                  </a:lnTo>
                  <a:lnTo>
                    <a:pt x="23395" y="2908299"/>
                  </a:lnTo>
                  <a:lnTo>
                    <a:pt x="19340" y="2882899"/>
                  </a:lnTo>
                  <a:lnTo>
                    <a:pt x="15669" y="2844799"/>
                  </a:lnTo>
                  <a:lnTo>
                    <a:pt x="12383" y="2819399"/>
                  </a:lnTo>
                  <a:lnTo>
                    <a:pt x="9482" y="2781299"/>
                  </a:lnTo>
                  <a:lnTo>
                    <a:pt x="6968" y="2755899"/>
                  </a:lnTo>
                  <a:lnTo>
                    <a:pt x="4839" y="2717799"/>
                  </a:lnTo>
                  <a:lnTo>
                    <a:pt x="3097" y="2692399"/>
                  </a:lnTo>
                  <a:lnTo>
                    <a:pt x="1742" y="2654299"/>
                  </a:lnTo>
                  <a:lnTo>
                    <a:pt x="774" y="2628899"/>
                  </a:lnTo>
                  <a:lnTo>
                    <a:pt x="193" y="2590799"/>
                  </a:lnTo>
                  <a:lnTo>
                    <a:pt x="0" y="2565399"/>
                  </a:lnTo>
                  <a:lnTo>
                    <a:pt x="193" y="2539999"/>
                  </a:lnTo>
                  <a:lnTo>
                    <a:pt x="774" y="2501899"/>
                  </a:lnTo>
                  <a:lnTo>
                    <a:pt x="1742" y="2476499"/>
                  </a:lnTo>
                  <a:lnTo>
                    <a:pt x="3097" y="2438399"/>
                  </a:lnTo>
                  <a:lnTo>
                    <a:pt x="4839" y="2412999"/>
                  </a:lnTo>
                  <a:lnTo>
                    <a:pt x="6968" y="2374899"/>
                  </a:lnTo>
                  <a:lnTo>
                    <a:pt x="9482" y="2349499"/>
                  </a:lnTo>
                  <a:lnTo>
                    <a:pt x="12383" y="2311399"/>
                  </a:lnTo>
                  <a:lnTo>
                    <a:pt x="15669" y="2285999"/>
                  </a:lnTo>
                  <a:lnTo>
                    <a:pt x="19340" y="2247899"/>
                  </a:lnTo>
                  <a:lnTo>
                    <a:pt x="23395" y="2222499"/>
                  </a:lnTo>
                  <a:lnTo>
                    <a:pt x="27835" y="2184399"/>
                  </a:lnTo>
                  <a:lnTo>
                    <a:pt x="32657" y="2158999"/>
                  </a:lnTo>
                  <a:lnTo>
                    <a:pt x="37862" y="2120899"/>
                  </a:lnTo>
                  <a:lnTo>
                    <a:pt x="43447" y="2095499"/>
                  </a:lnTo>
                  <a:lnTo>
                    <a:pt x="49415" y="2057399"/>
                  </a:lnTo>
                  <a:lnTo>
                    <a:pt x="55762" y="2031999"/>
                  </a:lnTo>
                  <a:lnTo>
                    <a:pt x="62487" y="2006599"/>
                  </a:lnTo>
                  <a:lnTo>
                    <a:pt x="69590" y="1968499"/>
                  </a:lnTo>
                  <a:lnTo>
                    <a:pt x="77071" y="1943099"/>
                  </a:lnTo>
                  <a:lnTo>
                    <a:pt x="84928" y="1904999"/>
                  </a:lnTo>
                  <a:lnTo>
                    <a:pt x="93158" y="1879599"/>
                  </a:lnTo>
                  <a:lnTo>
                    <a:pt x="101762" y="1854199"/>
                  </a:lnTo>
                  <a:lnTo>
                    <a:pt x="110738" y="1816099"/>
                  </a:lnTo>
                  <a:lnTo>
                    <a:pt x="120085" y="1790699"/>
                  </a:lnTo>
                  <a:lnTo>
                    <a:pt x="129800" y="1752599"/>
                  </a:lnTo>
                  <a:lnTo>
                    <a:pt x="139883" y="1727199"/>
                  </a:lnTo>
                  <a:lnTo>
                    <a:pt x="150333" y="1701799"/>
                  </a:lnTo>
                  <a:lnTo>
                    <a:pt x="161148" y="1663699"/>
                  </a:lnTo>
                  <a:lnTo>
                    <a:pt x="172325" y="1638299"/>
                  </a:lnTo>
                  <a:lnTo>
                    <a:pt x="183863" y="1612899"/>
                  </a:lnTo>
                  <a:lnTo>
                    <a:pt x="195762" y="1587499"/>
                  </a:lnTo>
                  <a:lnTo>
                    <a:pt x="208019" y="1549399"/>
                  </a:lnTo>
                  <a:lnTo>
                    <a:pt x="220630" y="1523999"/>
                  </a:lnTo>
                  <a:lnTo>
                    <a:pt x="233595" y="1498599"/>
                  </a:lnTo>
                  <a:lnTo>
                    <a:pt x="246914" y="1460499"/>
                  </a:lnTo>
                  <a:lnTo>
                    <a:pt x="260584" y="1435099"/>
                  </a:lnTo>
                  <a:lnTo>
                    <a:pt x="274599" y="1409699"/>
                  </a:lnTo>
                  <a:lnTo>
                    <a:pt x="288960" y="1384299"/>
                  </a:lnTo>
                  <a:lnTo>
                    <a:pt x="303668" y="1358899"/>
                  </a:lnTo>
                  <a:lnTo>
                    <a:pt x="318716" y="1320799"/>
                  </a:lnTo>
                  <a:lnTo>
                    <a:pt x="349825" y="1269999"/>
                  </a:lnTo>
                  <a:lnTo>
                    <a:pt x="382277" y="1219199"/>
                  </a:lnTo>
                  <a:lnTo>
                    <a:pt x="416042" y="1168399"/>
                  </a:lnTo>
                  <a:lnTo>
                    <a:pt x="433416" y="1130299"/>
                  </a:lnTo>
                  <a:lnTo>
                    <a:pt x="469124" y="1079499"/>
                  </a:lnTo>
                  <a:lnTo>
                    <a:pt x="506099" y="1028699"/>
                  </a:lnTo>
                  <a:lnTo>
                    <a:pt x="544318" y="977899"/>
                  </a:lnTo>
                  <a:lnTo>
                    <a:pt x="583758" y="939799"/>
                  </a:lnTo>
                  <a:lnTo>
                    <a:pt x="603931" y="914399"/>
                  </a:lnTo>
                  <a:lnTo>
                    <a:pt x="645154" y="863599"/>
                  </a:lnTo>
                  <a:lnTo>
                    <a:pt x="687546" y="812799"/>
                  </a:lnTo>
                  <a:lnTo>
                    <a:pt x="731066" y="774699"/>
                  </a:lnTo>
                  <a:lnTo>
                    <a:pt x="753246" y="749299"/>
                  </a:lnTo>
                  <a:lnTo>
                    <a:pt x="775700" y="723899"/>
                  </a:lnTo>
                  <a:lnTo>
                    <a:pt x="798422" y="698499"/>
                  </a:lnTo>
                  <a:lnTo>
                    <a:pt x="821411" y="685799"/>
                  </a:lnTo>
                  <a:lnTo>
                    <a:pt x="844668" y="660399"/>
                  </a:lnTo>
                  <a:lnTo>
                    <a:pt x="868182" y="634999"/>
                  </a:lnTo>
                  <a:lnTo>
                    <a:pt x="891950" y="622299"/>
                  </a:lnTo>
                  <a:lnTo>
                    <a:pt x="915971" y="596899"/>
                  </a:lnTo>
                  <a:lnTo>
                    <a:pt x="940246" y="571499"/>
                  </a:lnTo>
                  <a:lnTo>
                    <a:pt x="964765" y="558799"/>
                  </a:lnTo>
                  <a:lnTo>
                    <a:pt x="989524" y="533399"/>
                  </a:lnTo>
                  <a:lnTo>
                    <a:pt x="1014521" y="520699"/>
                  </a:lnTo>
                  <a:lnTo>
                    <a:pt x="1039758" y="495299"/>
                  </a:lnTo>
                  <a:lnTo>
                    <a:pt x="1065224" y="482599"/>
                  </a:lnTo>
                  <a:lnTo>
                    <a:pt x="1090913" y="457199"/>
                  </a:lnTo>
                  <a:lnTo>
                    <a:pt x="1142961" y="431799"/>
                  </a:lnTo>
                  <a:lnTo>
                    <a:pt x="1169309" y="406399"/>
                  </a:lnTo>
                  <a:lnTo>
                    <a:pt x="1222630" y="380999"/>
                  </a:lnTo>
                  <a:lnTo>
                    <a:pt x="1249605" y="355599"/>
                  </a:lnTo>
                  <a:lnTo>
                    <a:pt x="1331688" y="317499"/>
                  </a:lnTo>
                  <a:lnTo>
                    <a:pt x="1359434" y="292099"/>
                  </a:lnTo>
                  <a:lnTo>
                    <a:pt x="1472180" y="241299"/>
                  </a:lnTo>
                  <a:lnTo>
                    <a:pt x="1705351" y="139699"/>
                  </a:lnTo>
                  <a:lnTo>
                    <a:pt x="3438135" y="139699"/>
                  </a:lnTo>
                  <a:lnTo>
                    <a:pt x="3671306" y="241299"/>
                  </a:lnTo>
                  <a:lnTo>
                    <a:pt x="3784052" y="292099"/>
                  </a:lnTo>
                  <a:lnTo>
                    <a:pt x="3811798" y="317499"/>
                  </a:lnTo>
                  <a:lnTo>
                    <a:pt x="3893881" y="355599"/>
                  </a:lnTo>
                  <a:lnTo>
                    <a:pt x="3920853" y="380999"/>
                  </a:lnTo>
                  <a:lnTo>
                    <a:pt x="3974176" y="406399"/>
                  </a:lnTo>
                  <a:lnTo>
                    <a:pt x="4000525" y="431799"/>
                  </a:lnTo>
                  <a:lnTo>
                    <a:pt x="4052573" y="457199"/>
                  </a:lnTo>
                  <a:lnTo>
                    <a:pt x="4078262" y="482599"/>
                  </a:lnTo>
                  <a:lnTo>
                    <a:pt x="4103728" y="495299"/>
                  </a:lnTo>
                  <a:lnTo>
                    <a:pt x="4128964" y="520699"/>
                  </a:lnTo>
                  <a:lnTo>
                    <a:pt x="4153962" y="533399"/>
                  </a:lnTo>
                  <a:lnTo>
                    <a:pt x="4178720" y="558799"/>
                  </a:lnTo>
                  <a:lnTo>
                    <a:pt x="4203240" y="571499"/>
                  </a:lnTo>
                  <a:lnTo>
                    <a:pt x="4227514" y="596899"/>
                  </a:lnTo>
                  <a:lnTo>
                    <a:pt x="4251536" y="622299"/>
                  </a:lnTo>
                  <a:lnTo>
                    <a:pt x="4275303" y="634999"/>
                  </a:lnTo>
                  <a:lnTo>
                    <a:pt x="4298817" y="660399"/>
                  </a:lnTo>
                  <a:lnTo>
                    <a:pt x="4322075" y="685799"/>
                  </a:lnTo>
                  <a:lnTo>
                    <a:pt x="4345064" y="698499"/>
                  </a:lnTo>
                  <a:lnTo>
                    <a:pt x="4367786" y="723899"/>
                  </a:lnTo>
                  <a:lnTo>
                    <a:pt x="4390239" y="749299"/>
                  </a:lnTo>
                  <a:lnTo>
                    <a:pt x="4412419" y="774699"/>
                  </a:lnTo>
                  <a:lnTo>
                    <a:pt x="4434320" y="787399"/>
                  </a:lnTo>
                  <a:lnTo>
                    <a:pt x="4477280" y="838199"/>
                  </a:lnTo>
                  <a:lnTo>
                    <a:pt x="4519089" y="888999"/>
                  </a:lnTo>
                  <a:lnTo>
                    <a:pt x="4559724" y="939799"/>
                  </a:lnTo>
                  <a:lnTo>
                    <a:pt x="4579600" y="952499"/>
                  </a:lnTo>
                  <a:lnTo>
                    <a:pt x="4618428" y="1003299"/>
                  </a:lnTo>
                  <a:lnTo>
                    <a:pt x="4656030" y="1054099"/>
                  </a:lnTo>
                  <a:lnTo>
                    <a:pt x="4692374" y="1104899"/>
                  </a:lnTo>
                  <a:lnTo>
                    <a:pt x="4727444" y="1168399"/>
                  </a:lnTo>
                  <a:lnTo>
                    <a:pt x="4744490" y="1193799"/>
                  </a:lnTo>
                  <a:lnTo>
                    <a:pt x="4777602" y="1244599"/>
                  </a:lnTo>
                  <a:lnTo>
                    <a:pt x="4809382" y="1295399"/>
                  </a:lnTo>
                  <a:lnTo>
                    <a:pt x="4839818" y="1358899"/>
                  </a:lnTo>
                  <a:lnTo>
                    <a:pt x="4854525" y="1384299"/>
                  </a:lnTo>
                  <a:lnTo>
                    <a:pt x="4868886" y="1409699"/>
                  </a:lnTo>
                  <a:lnTo>
                    <a:pt x="4882900" y="1435099"/>
                  </a:lnTo>
                  <a:lnTo>
                    <a:pt x="4896569" y="1460499"/>
                  </a:lnTo>
                  <a:lnTo>
                    <a:pt x="4909889" y="1498599"/>
                  </a:lnTo>
                  <a:lnTo>
                    <a:pt x="4922854" y="1523999"/>
                  </a:lnTo>
                  <a:lnTo>
                    <a:pt x="4935466" y="1549399"/>
                  </a:lnTo>
                  <a:lnTo>
                    <a:pt x="4947724" y="1587499"/>
                  </a:lnTo>
                  <a:lnTo>
                    <a:pt x="4959622" y="1612899"/>
                  </a:lnTo>
                  <a:lnTo>
                    <a:pt x="4971159" y="1638299"/>
                  </a:lnTo>
                  <a:lnTo>
                    <a:pt x="4982336" y="1663699"/>
                  </a:lnTo>
                  <a:lnTo>
                    <a:pt x="4993152" y="1701799"/>
                  </a:lnTo>
                  <a:lnTo>
                    <a:pt x="5003603" y="1727199"/>
                  </a:lnTo>
                  <a:lnTo>
                    <a:pt x="5013686" y="1752599"/>
                  </a:lnTo>
                  <a:lnTo>
                    <a:pt x="5023400" y="1790699"/>
                  </a:lnTo>
                  <a:lnTo>
                    <a:pt x="5032747" y="1816099"/>
                  </a:lnTo>
                  <a:lnTo>
                    <a:pt x="5041723" y="1854199"/>
                  </a:lnTo>
                  <a:lnTo>
                    <a:pt x="5050327" y="1879599"/>
                  </a:lnTo>
                  <a:lnTo>
                    <a:pt x="5058557" y="1904999"/>
                  </a:lnTo>
                  <a:lnTo>
                    <a:pt x="5066411" y="1943099"/>
                  </a:lnTo>
                  <a:lnTo>
                    <a:pt x="5073893" y="1968499"/>
                  </a:lnTo>
                  <a:lnTo>
                    <a:pt x="5080997" y="2006599"/>
                  </a:lnTo>
                  <a:lnTo>
                    <a:pt x="5087723" y="2031999"/>
                  </a:lnTo>
                  <a:lnTo>
                    <a:pt x="5094069" y="2057399"/>
                  </a:lnTo>
                  <a:lnTo>
                    <a:pt x="5100037" y="2095499"/>
                  </a:lnTo>
                  <a:lnTo>
                    <a:pt x="5105623" y="2120899"/>
                  </a:lnTo>
                  <a:lnTo>
                    <a:pt x="5110828" y="2158999"/>
                  </a:lnTo>
                  <a:lnTo>
                    <a:pt x="5115650" y="2184399"/>
                  </a:lnTo>
                  <a:lnTo>
                    <a:pt x="5120091" y="2222499"/>
                  </a:lnTo>
                  <a:lnTo>
                    <a:pt x="5124147" y="2247899"/>
                  </a:lnTo>
                  <a:lnTo>
                    <a:pt x="5127818" y="2285999"/>
                  </a:lnTo>
                  <a:lnTo>
                    <a:pt x="5131104" y="2311399"/>
                  </a:lnTo>
                  <a:lnTo>
                    <a:pt x="5134005" y="2349499"/>
                  </a:lnTo>
                  <a:lnTo>
                    <a:pt x="5136520" y="2374899"/>
                  </a:lnTo>
                  <a:lnTo>
                    <a:pt x="5138648" y="2412999"/>
                  </a:lnTo>
                  <a:lnTo>
                    <a:pt x="5140391" y="2438399"/>
                  </a:lnTo>
                  <a:lnTo>
                    <a:pt x="5141746" y="2476499"/>
                  </a:lnTo>
                  <a:lnTo>
                    <a:pt x="5142713" y="2501899"/>
                  </a:lnTo>
                  <a:lnTo>
                    <a:pt x="5143293" y="2539999"/>
                  </a:lnTo>
                  <a:lnTo>
                    <a:pt x="5143486" y="2565399"/>
                  </a:lnTo>
                  <a:lnTo>
                    <a:pt x="5143293" y="2590799"/>
                  </a:lnTo>
                  <a:lnTo>
                    <a:pt x="5142713" y="2628899"/>
                  </a:lnTo>
                  <a:lnTo>
                    <a:pt x="5141746" y="2654299"/>
                  </a:lnTo>
                  <a:lnTo>
                    <a:pt x="5140391" y="2692399"/>
                  </a:lnTo>
                  <a:lnTo>
                    <a:pt x="5138648" y="2717799"/>
                  </a:lnTo>
                  <a:lnTo>
                    <a:pt x="5136520" y="2755899"/>
                  </a:lnTo>
                  <a:lnTo>
                    <a:pt x="5134005" y="2781299"/>
                  </a:lnTo>
                  <a:lnTo>
                    <a:pt x="5131104" y="2819399"/>
                  </a:lnTo>
                  <a:lnTo>
                    <a:pt x="5127818" y="2844799"/>
                  </a:lnTo>
                  <a:lnTo>
                    <a:pt x="5124147" y="2882899"/>
                  </a:lnTo>
                  <a:lnTo>
                    <a:pt x="5120091" y="2908299"/>
                  </a:lnTo>
                  <a:lnTo>
                    <a:pt x="5115650" y="2946399"/>
                  </a:lnTo>
                  <a:lnTo>
                    <a:pt x="5110828" y="2971799"/>
                  </a:lnTo>
                  <a:lnTo>
                    <a:pt x="5105623" y="3009899"/>
                  </a:lnTo>
                  <a:lnTo>
                    <a:pt x="5100037" y="3035299"/>
                  </a:lnTo>
                  <a:lnTo>
                    <a:pt x="5094069" y="3073399"/>
                  </a:lnTo>
                  <a:lnTo>
                    <a:pt x="5087723" y="3098799"/>
                  </a:lnTo>
                  <a:lnTo>
                    <a:pt x="5080997" y="3124199"/>
                  </a:lnTo>
                  <a:lnTo>
                    <a:pt x="5073893" y="3162299"/>
                  </a:lnTo>
                  <a:lnTo>
                    <a:pt x="5066411" y="3187699"/>
                  </a:lnTo>
                  <a:lnTo>
                    <a:pt x="5058557" y="3225799"/>
                  </a:lnTo>
                  <a:lnTo>
                    <a:pt x="5050327" y="3251199"/>
                  </a:lnTo>
                  <a:lnTo>
                    <a:pt x="5041723" y="3276599"/>
                  </a:lnTo>
                  <a:lnTo>
                    <a:pt x="5032747" y="3314699"/>
                  </a:lnTo>
                  <a:lnTo>
                    <a:pt x="5023400" y="3340099"/>
                  </a:lnTo>
                  <a:lnTo>
                    <a:pt x="5013686" y="3378199"/>
                  </a:lnTo>
                  <a:lnTo>
                    <a:pt x="5003603" y="3403599"/>
                  </a:lnTo>
                  <a:lnTo>
                    <a:pt x="4993152" y="3428999"/>
                  </a:lnTo>
                  <a:lnTo>
                    <a:pt x="4982336" y="3467099"/>
                  </a:lnTo>
                  <a:lnTo>
                    <a:pt x="4971159" y="3492499"/>
                  </a:lnTo>
                  <a:lnTo>
                    <a:pt x="4959622" y="3517899"/>
                  </a:lnTo>
                  <a:lnTo>
                    <a:pt x="4947724" y="3543299"/>
                  </a:lnTo>
                  <a:lnTo>
                    <a:pt x="4935466" y="3581399"/>
                  </a:lnTo>
                  <a:lnTo>
                    <a:pt x="4922854" y="3606799"/>
                  </a:lnTo>
                  <a:lnTo>
                    <a:pt x="4909889" y="3632199"/>
                  </a:lnTo>
                  <a:lnTo>
                    <a:pt x="4896569" y="3670299"/>
                  </a:lnTo>
                  <a:lnTo>
                    <a:pt x="4882900" y="3695699"/>
                  </a:lnTo>
                  <a:lnTo>
                    <a:pt x="4868886" y="3721099"/>
                  </a:lnTo>
                  <a:lnTo>
                    <a:pt x="4854525" y="3746499"/>
                  </a:lnTo>
                  <a:lnTo>
                    <a:pt x="4839818" y="3771899"/>
                  </a:lnTo>
                  <a:lnTo>
                    <a:pt x="4824768" y="3809999"/>
                  </a:lnTo>
                  <a:lnTo>
                    <a:pt x="4793660" y="3860799"/>
                  </a:lnTo>
                  <a:lnTo>
                    <a:pt x="4761209" y="3911599"/>
                  </a:lnTo>
                  <a:lnTo>
                    <a:pt x="4727444" y="3962399"/>
                  </a:lnTo>
                  <a:lnTo>
                    <a:pt x="4710070" y="4000499"/>
                  </a:lnTo>
                  <a:lnTo>
                    <a:pt x="4674360" y="4051299"/>
                  </a:lnTo>
                  <a:lnTo>
                    <a:pt x="4637383" y="4102099"/>
                  </a:lnTo>
                  <a:lnTo>
                    <a:pt x="4599167" y="4152899"/>
                  </a:lnTo>
                  <a:lnTo>
                    <a:pt x="4559724" y="4190999"/>
                  </a:lnTo>
                  <a:lnTo>
                    <a:pt x="4539553" y="4216399"/>
                  </a:lnTo>
                  <a:lnTo>
                    <a:pt x="4498331" y="4267199"/>
                  </a:lnTo>
                  <a:lnTo>
                    <a:pt x="4455940" y="4317999"/>
                  </a:lnTo>
                  <a:lnTo>
                    <a:pt x="4412419" y="4356099"/>
                  </a:lnTo>
                  <a:lnTo>
                    <a:pt x="4390239" y="4381499"/>
                  </a:lnTo>
                  <a:lnTo>
                    <a:pt x="4367786" y="4406899"/>
                  </a:lnTo>
                  <a:lnTo>
                    <a:pt x="4345064" y="4432299"/>
                  </a:lnTo>
                  <a:lnTo>
                    <a:pt x="4322075" y="4444999"/>
                  </a:lnTo>
                  <a:lnTo>
                    <a:pt x="4298817" y="4470399"/>
                  </a:lnTo>
                  <a:lnTo>
                    <a:pt x="4275303" y="4495799"/>
                  </a:lnTo>
                  <a:lnTo>
                    <a:pt x="4251536" y="4508499"/>
                  </a:lnTo>
                  <a:lnTo>
                    <a:pt x="4227514" y="4533899"/>
                  </a:lnTo>
                  <a:lnTo>
                    <a:pt x="4203240" y="4559299"/>
                  </a:lnTo>
                  <a:lnTo>
                    <a:pt x="4178720" y="4571999"/>
                  </a:lnTo>
                  <a:lnTo>
                    <a:pt x="4153962" y="4597399"/>
                  </a:lnTo>
                  <a:lnTo>
                    <a:pt x="4128964" y="4610099"/>
                  </a:lnTo>
                  <a:lnTo>
                    <a:pt x="4103728" y="4635499"/>
                  </a:lnTo>
                  <a:lnTo>
                    <a:pt x="4078262" y="4648199"/>
                  </a:lnTo>
                  <a:lnTo>
                    <a:pt x="4052573" y="4673599"/>
                  </a:lnTo>
                  <a:lnTo>
                    <a:pt x="4000525" y="4698999"/>
                  </a:lnTo>
                  <a:lnTo>
                    <a:pt x="3974176" y="4724399"/>
                  </a:lnTo>
                  <a:lnTo>
                    <a:pt x="3920853" y="4749799"/>
                  </a:lnTo>
                  <a:lnTo>
                    <a:pt x="3893881" y="4775199"/>
                  </a:lnTo>
                  <a:lnTo>
                    <a:pt x="3811798" y="4813299"/>
                  </a:lnTo>
                  <a:lnTo>
                    <a:pt x="3784052" y="4838699"/>
                  </a:lnTo>
                  <a:lnTo>
                    <a:pt x="3555905" y="4940299"/>
                  </a:lnTo>
                  <a:lnTo>
                    <a:pt x="3438135" y="4991099"/>
                  </a:lnTo>
                  <a:close/>
                </a:path>
                <a:path w="5143500" h="5118100">
                  <a:moveTo>
                    <a:pt x="3318281" y="5029199"/>
                  </a:moveTo>
                  <a:lnTo>
                    <a:pt x="1825205" y="5029199"/>
                  </a:lnTo>
                  <a:lnTo>
                    <a:pt x="1735130" y="4991099"/>
                  </a:lnTo>
                  <a:lnTo>
                    <a:pt x="3408354" y="4991099"/>
                  </a:lnTo>
                  <a:lnTo>
                    <a:pt x="3318281" y="5029199"/>
                  </a:lnTo>
                  <a:close/>
                </a:path>
                <a:path w="5143500" h="5118100">
                  <a:moveTo>
                    <a:pt x="3227191" y="5054599"/>
                  </a:moveTo>
                  <a:lnTo>
                    <a:pt x="1916292" y="5054599"/>
                  </a:lnTo>
                  <a:lnTo>
                    <a:pt x="1855465" y="5029199"/>
                  </a:lnTo>
                  <a:lnTo>
                    <a:pt x="3288020" y="5029199"/>
                  </a:lnTo>
                  <a:lnTo>
                    <a:pt x="3227191" y="5054599"/>
                  </a:lnTo>
                  <a:close/>
                </a:path>
                <a:path w="5143500" h="5118100">
                  <a:moveTo>
                    <a:pt x="3135214" y="5079999"/>
                  </a:moveTo>
                  <a:lnTo>
                    <a:pt x="2008272" y="5079999"/>
                  </a:lnTo>
                  <a:lnTo>
                    <a:pt x="1946863" y="5054599"/>
                  </a:lnTo>
                  <a:lnTo>
                    <a:pt x="3196623" y="5054599"/>
                  </a:lnTo>
                  <a:lnTo>
                    <a:pt x="3135214" y="5079999"/>
                  </a:lnTo>
                  <a:close/>
                </a:path>
                <a:path w="5143500" h="5118100">
                  <a:moveTo>
                    <a:pt x="3073465" y="5092699"/>
                  </a:moveTo>
                  <a:lnTo>
                    <a:pt x="2070021" y="5092699"/>
                  </a:lnTo>
                  <a:lnTo>
                    <a:pt x="2039104" y="5079999"/>
                  </a:lnTo>
                  <a:lnTo>
                    <a:pt x="3104382" y="5079999"/>
                  </a:lnTo>
                  <a:lnTo>
                    <a:pt x="3073465" y="5092699"/>
                  </a:lnTo>
                  <a:close/>
                </a:path>
                <a:path w="5143500" h="5118100">
                  <a:moveTo>
                    <a:pt x="3011414" y="5105399"/>
                  </a:moveTo>
                  <a:lnTo>
                    <a:pt x="2132072" y="5105399"/>
                  </a:lnTo>
                  <a:lnTo>
                    <a:pt x="2101013" y="5092699"/>
                  </a:lnTo>
                  <a:lnTo>
                    <a:pt x="3042472" y="5092699"/>
                  </a:lnTo>
                  <a:lnTo>
                    <a:pt x="3011414" y="5105399"/>
                  </a:lnTo>
                  <a:close/>
                </a:path>
                <a:path w="5143500" h="5118100">
                  <a:moveTo>
                    <a:pt x="2917848" y="5118099"/>
                  </a:moveTo>
                  <a:lnTo>
                    <a:pt x="2225638" y="5118099"/>
                  </a:lnTo>
                  <a:lnTo>
                    <a:pt x="2194387" y="5105399"/>
                  </a:lnTo>
                  <a:lnTo>
                    <a:pt x="2949099" y="5105399"/>
                  </a:lnTo>
                  <a:lnTo>
                    <a:pt x="2917848" y="5118099"/>
                  </a:lnTo>
                  <a:close/>
                </a:path>
              </a:pathLst>
            </a:custGeom>
            <a:solidFill>
              <a:srgbClr val="0C2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345808" y="4678667"/>
            <a:ext cx="6911975" cy="32150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R="2950210" algn="ctr">
              <a:lnSpc>
                <a:spcPct val="100000"/>
              </a:lnSpc>
              <a:spcBef>
                <a:spcPts val="855"/>
              </a:spcBef>
            </a:pPr>
            <a:r>
              <a:rPr sz="3550" spc="-345" dirty="0">
                <a:solidFill>
                  <a:srgbClr val="FFFFFF"/>
                </a:solidFill>
                <a:latin typeface="Arial Black"/>
                <a:cs typeface="Arial Black"/>
              </a:rPr>
              <a:t>Some </a:t>
            </a:r>
            <a:r>
              <a:rPr sz="3550" spc="-185" dirty="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sz="3550" spc="-265" dirty="0">
                <a:solidFill>
                  <a:srgbClr val="FFFFFF"/>
                </a:solidFill>
                <a:latin typeface="Arial Black"/>
                <a:cs typeface="Arial Black"/>
              </a:rPr>
              <a:t>them</a:t>
            </a:r>
            <a:r>
              <a:rPr sz="355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270" dirty="0">
                <a:solidFill>
                  <a:srgbClr val="FFFFFF"/>
                </a:solidFill>
                <a:latin typeface="Arial Black"/>
                <a:cs typeface="Arial Black"/>
              </a:rPr>
              <a:t>are:</a:t>
            </a:r>
            <a:endParaRPr sz="3550">
              <a:latin typeface="Arial Black"/>
              <a:cs typeface="Arial Black"/>
            </a:endParaRPr>
          </a:p>
          <a:p>
            <a:pPr marR="625475" algn="ctr">
              <a:lnSpc>
                <a:spcPct val="100000"/>
              </a:lnSpc>
              <a:spcBef>
                <a:spcPts val="760"/>
              </a:spcBef>
            </a:pPr>
            <a:r>
              <a:rPr sz="3550" spc="-305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sz="3550" spc="-2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305" dirty="0">
                <a:solidFill>
                  <a:srgbClr val="FFFFFF"/>
                </a:solidFill>
                <a:latin typeface="Arial Black"/>
                <a:cs typeface="Arial Black"/>
              </a:rPr>
              <a:t>preprocessing</a:t>
            </a:r>
            <a:endParaRPr sz="3550">
              <a:latin typeface="Arial Black"/>
              <a:cs typeface="Arial Black"/>
            </a:endParaRPr>
          </a:p>
          <a:p>
            <a:pPr marR="625475" algn="ctr">
              <a:lnSpc>
                <a:spcPct val="100000"/>
              </a:lnSpc>
              <a:spcBef>
                <a:spcPts val="760"/>
              </a:spcBef>
            </a:pPr>
            <a:r>
              <a:rPr sz="3550" spc="-305" dirty="0">
                <a:solidFill>
                  <a:srgbClr val="FFFFFF"/>
                </a:solidFill>
                <a:latin typeface="Arial Black"/>
                <a:cs typeface="Arial Black"/>
              </a:rPr>
              <a:t>:Feature</a:t>
            </a:r>
            <a:r>
              <a:rPr sz="355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395" dirty="0">
                <a:solidFill>
                  <a:srgbClr val="FFFFFF"/>
                </a:solidFill>
                <a:latin typeface="Arial Black"/>
                <a:cs typeface="Arial Black"/>
              </a:rPr>
              <a:t>Scaling</a:t>
            </a:r>
            <a:endParaRPr sz="3550">
              <a:latin typeface="Arial Black"/>
              <a:cs typeface="Arial Black"/>
            </a:endParaRPr>
          </a:p>
          <a:p>
            <a:pPr marL="1539240">
              <a:lnSpc>
                <a:spcPct val="100000"/>
              </a:lnSpc>
              <a:spcBef>
                <a:spcPts val="765"/>
              </a:spcBef>
            </a:pPr>
            <a:r>
              <a:rPr sz="3550" spc="-330" dirty="0">
                <a:solidFill>
                  <a:srgbClr val="FFFFFF"/>
                </a:solidFill>
                <a:latin typeface="Arial Black"/>
                <a:cs typeface="Arial Black"/>
              </a:rPr>
              <a:t>:Remove </a:t>
            </a:r>
            <a:r>
              <a:rPr sz="3550" spc="-310" dirty="0">
                <a:solidFill>
                  <a:srgbClr val="FFFFFF"/>
                </a:solidFill>
                <a:latin typeface="Arial Black"/>
                <a:cs typeface="Arial Black"/>
              </a:rPr>
              <a:t>Unwanted</a:t>
            </a:r>
            <a:r>
              <a:rPr sz="3550" spc="-20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310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endParaRPr sz="3550">
              <a:latin typeface="Arial Black"/>
              <a:cs typeface="Arial Black"/>
            </a:endParaRPr>
          </a:p>
          <a:p>
            <a:pPr marL="1585595">
              <a:lnSpc>
                <a:spcPct val="100000"/>
              </a:lnSpc>
              <a:spcBef>
                <a:spcPts val="760"/>
              </a:spcBef>
            </a:pPr>
            <a:r>
              <a:rPr sz="3550" spc="-285" dirty="0">
                <a:solidFill>
                  <a:srgbClr val="FFFFFF"/>
                </a:solidFill>
                <a:latin typeface="Arial Black"/>
                <a:cs typeface="Arial Black"/>
              </a:rPr>
              <a:t>:Apply </a:t>
            </a:r>
            <a:r>
              <a:rPr sz="3550" spc="-280" dirty="0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sz="3550" spc="-315" dirty="0">
                <a:solidFill>
                  <a:srgbClr val="FFFFFF"/>
                </a:solidFill>
                <a:latin typeface="Arial Black"/>
                <a:cs typeface="Arial Black"/>
              </a:rPr>
              <a:t>algo</a:t>
            </a:r>
            <a:r>
              <a:rPr sz="3550" spc="-2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310" dirty="0">
                <a:solidFill>
                  <a:srgbClr val="FFFFFF"/>
                </a:solidFill>
                <a:latin typeface="Arial Black"/>
                <a:cs typeface="Arial Black"/>
              </a:rPr>
              <a:t>efficiently</a:t>
            </a:r>
            <a:endParaRPr sz="35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3036" y="2930621"/>
            <a:ext cx="14868539" cy="3133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6302" y="849127"/>
            <a:ext cx="469963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-490" dirty="0">
                <a:latin typeface="Arial Black"/>
                <a:cs typeface="Arial Black"/>
              </a:rPr>
              <a:t>Feature</a:t>
            </a:r>
            <a:r>
              <a:rPr sz="5200" b="0" spc="-459" dirty="0">
                <a:latin typeface="Arial Black"/>
                <a:cs typeface="Arial Black"/>
              </a:rPr>
              <a:t> </a:t>
            </a:r>
            <a:r>
              <a:rPr sz="5200" b="0" spc="-605" dirty="0">
                <a:latin typeface="Arial Black"/>
                <a:cs typeface="Arial Black"/>
              </a:rPr>
              <a:t>Scaling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8147" y="3341552"/>
            <a:ext cx="8220089" cy="6124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18362" y="1003965"/>
            <a:ext cx="419227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495" dirty="0">
                <a:solidFill>
                  <a:srgbClr val="FFFFFF"/>
                </a:solidFill>
                <a:latin typeface="Arial Black"/>
                <a:cs typeface="Arial Black"/>
              </a:rPr>
              <a:t>Decision</a:t>
            </a:r>
            <a:r>
              <a:rPr sz="5200" spc="-4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550" dirty="0">
                <a:solidFill>
                  <a:srgbClr val="FFFFFF"/>
                </a:solidFill>
                <a:latin typeface="Arial Black"/>
                <a:cs typeface="Arial Black"/>
              </a:rPr>
              <a:t>Tree</a:t>
            </a:r>
            <a:endParaRPr sz="5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85972" y="2218276"/>
            <a:ext cx="109728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45" dirty="0">
                <a:solidFill>
                  <a:srgbClr val="FFFFFF"/>
                </a:solidFill>
                <a:latin typeface="Arial Black"/>
                <a:cs typeface="Arial Black"/>
              </a:rPr>
              <a:t>For </a:t>
            </a:r>
            <a:r>
              <a:rPr sz="3400" spc="-380" dirty="0">
                <a:solidFill>
                  <a:srgbClr val="FFFFFF"/>
                </a:solidFill>
                <a:latin typeface="Arial Black"/>
                <a:cs typeface="Arial Black"/>
              </a:rPr>
              <a:t>simple </a:t>
            </a:r>
            <a:r>
              <a:rPr sz="3400" spc="-390" dirty="0">
                <a:solidFill>
                  <a:srgbClr val="FFFFFF"/>
                </a:solidFill>
                <a:latin typeface="Arial Black"/>
                <a:cs typeface="Arial Black"/>
              </a:rPr>
              <a:t>Explanation </a:t>
            </a:r>
            <a:r>
              <a:rPr sz="3400" spc="-385" dirty="0">
                <a:solidFill>
                  <a:srgbClr val="FFFFFF"/>
                </a:solidFill>
                <a:latin typeface="Arial Black"/>
                <a:cs typeface="Arial Black"/>
              </a:rPr>
              <a:t>let us </a:t>
            </a:r>
            <a:r>
              <a:rPr sz="3400" spc="-365" dirty="0">
                <a:solidFill>
                  <a:srgbClr val="FFFFFF"/>
                </a:solidFill>
                <a:latin typeface="Arial Black"/>
                <a:cs typeface="Arial Black"/>
              </a:rPr>
              <a:t>consider </a:t>
            </a:r>
            <a:r>
              <a:rPr sz="3400" spc="-390" dirty="0">
                <a:solidFill>
                  <a:srgbClr val="FFFFFF"/>
                </a:solidFill>
                <a:latin typeface="Arial Black"/>
                <a:cs typeface="Arial Black"/>
              </a:rPr>
              <a:t>following</a:t>
            </a:r>
            <a:r>
              <a:rPr sz="3400" spc="-2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415" dirty="0">
                <a:solidFill>
                  <a:srgbClr val="FFFFFF"/>
                </a:solidFill>
                <a:latin typeface="Arial Black"/>
                <a:cs typeface="Arial Black"/>
              </a:rPr>
              <a:t>example</a:t>
            </a:r>
            <a:endParaRPr sz="3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6517" y="1902469"/>
            <a:ext cx="7362809" cy="6486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44192" y="2088611"/>
            <a:ext cx="7915289" cy="6296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3157" y="1991898"/>
            <a:ext cx="7238999" cy="773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8968" y="2841415"/>
            <a:ext cx="2114549" cy="2114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20643" y="4195358"/>
            <a:ext cx="2295524" cy="2295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16299" y="3900738"/>
            <a:ext cx="2200274" cy="2200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40145" y="2841421"/>
            <a:ext cx="2276474" cy="2276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52348" y="1166350"/>
            <a:ext cx="4723765" cy="707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-450" dirty="0">
                <a:latin typeface="Arial Black"/>
                <a:cs typeface="Arial Black"/>
              </a:rPr>
              <a:t>Random</a:t>
            </a:r>
            <a:r>
              <a:rPr sz="5200" b="0" spc="-445" dirty="0">
                <a:latin typeface="Arial Black"/>
                <a:cs typeface="Arial Black"/>
              </a:rPr>
              <a:t> </a:t>
            </a:r>
            <a:r>
              <a:rPr sz="5200" b="0" spc="-509" dirty="0">
                <a:latin typeface="Arial Black"/>
                <a:cs typeface="Arial Black"/>
              </a:rPr>
              <a:t>Forest</a:t>
            </a:r>
            <a:endParaRPr sz="5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71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71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71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9150">
              <a:latin typeface="Arial Black"/>
              <a:cs typeface="Arial Black"/>
            </a:endParaRPr>
          </a:p>
          <a:p>
            <a:pPr marL="832485" algn="ctr">
              <a:lnSpc>
                <a:spcPct val="100000"/>
              </a:lnSpc>
            </a:pPr>
            <a:r>
              <a:rPr sz="5200" b="0" spc="-550" dirty="0">
                <a:latin typeface="Arial Black"/>
                <a:cs typeface="Arial Black"/>
              </a:rPr>
              <a:t>Average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7375" y="1028699"/>
            <a:ext cx="17192609" cy="8229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1768" y="1028705"/>
            <a:ext cx="15535259" cy="7981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03262" y="214024"/>
            <a:ext cx="334073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-390" dirty="0">
                <a:latin typeface="Arial Black"/>
                <a:cs typeface="Arial Black"/>
              </a:rPr>
              <a:t>Multilinear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0085" y="2435940"/>
            <a:ext cx="15725759" cy="5486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79886" y="214024"/>
            <a:ext cx="472376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-450" dirty="0">
                <a:latin typeface="Arial Black"/>
                <a:cs typeface="Arial Black"/>
              </a:rPr>
              <a:t>Random</a:t>
            </a:r>
            <a:r>
              <a:rPr sz="5200" b="0" spc="-445" dirty="0">
                <a:latin typeface="Arial Black"/>
                <a:cs typeface="Arial Black"/>
              </a:rPr>
              <a:t> </a:t>
            </a:r>
            <a:r>
              <a:rPr sz="5200" b="0" spc="-509" dirty="0">
                <a:latin typeface="Arial Black"/>
                <a:cs typeface="Arial Black"/>
              </a:rPr>
              <a:t>Forest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059" y="547085"/>
            <a:ext cx="3627120" cy="937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950" spc="140" dirty="0">
                <a:latin typeface="Noto Sans"/>
                <a:cs typeface="Noto Sans"/>
              </a:rPr>
              <a:t>Abstract:</a:t>
            </a:r>
            <a:endParaRPr sz="595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7473" y="1909837"/>
            <a:ext cx="15985490" cy="6903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7200"/>
              </a:lnSpc>
              <a:spcBef>
                <a:spcPts val="95"/>
              </a:spcBef>
            </a:pPr>
            <a:r>
              <a:rPr sz="3850" spc="-65" dirty="0">
                <a:solidFill>
                  <a:srgbClr val="FFFFFF"/>
                </a:solidFill>
                <a:latin typeface="Noto Serif"/>
                <a:cs typeface="Noto Serif"/>
              </a:rPr>
              <a:t>The </a:t>
            </a:r>
            <a:r>
              <a:rPr sz="3850" spc="-110" dirty="0">
                <a:solidFill>
                  <a:srgbClr val="FFFFFF"/>
                </a:solidFill>
                <a:latin typeface="Noto Serif"/>
                <a:cs typeface="Noto Serif"/>
              </a:rPr>
              <a:t>main </a:t>
            </a:r>
            <a:r>
              <a:rPr sz="3850" spc="-50" dirty="0">
                <a:solidFill>
                  <a:srgbClr val="FFFFFF"/>
                </a:solidFill>
                <a:latin typeface="Noto Serif"/>
                <a:cs typeface="Noto Serif"/>
              </a:rPr>
              <a:t>objective </a:t>
            </a:r>
            <a:r>
              <a:rPr sz="3850" dirty="0">
                <a:solidFill>
                  <a:srgbClr val="FFFFFF"/>
                </a:solidFill>
                <a:latin typeface="Noto Serif"/>
                <a:cs typeface="Noto Serif"/>
              </a:rPr>
              <a:t>of </a:t>
            </a:r>
            <a:r>
              <a:rPr sz="3850" spc="15" dirty="0">
                <a:solidFill>
                  <a:srgbClr val="FFFFFF"/>
                </a:solidFill>
                <a:latin typeface="Noto Serif"/>
                <a:cs typeface="Noto Serif"/>
              </a:rPr>
              <a:t>the </a:t>
            </a:r>
            <a:r>
              <a:rPr sz="3850" spc="-35" dirty="0">
                <a:solidFill>
                  <a:srgbClr val="FFFFFF"/>
                </a:solidFill>
                <a:latin typeface="Noto Serif"/>
                <a:cs typeface="Noto Serif"/>
              </a:rPr>
              <a:t>project </a:t>
            </a:r>
            <a:r>
              <a:rPr sz="3850" spc="-75" dirty="0">
                <a:solidFill>
                  <a:srgbClr val="FFFFFF"/>
                </a:solidFill>
                <a:latin typeface="Noto Serif"/>
                <a:cs typeface="Noto Serif"/>
              </a:rPr>
              <a:t>is </a:t>
            </a:r>
            <a:r>
              <a:rPr sz="3850" spc="60" dirty="0">
                <a:solidFill>
                  <a:srgbClr val="FFFFFF"/>
                </a:solidFill>
                <a:latin typeface="Noto Serif"/>
                <a:cs typeface="Noto Serif"/>
              </a:rPr>
              <a:t>to </a:t>
            </a:r>
            <a:r>
              <a:rPr sz="3850" spc="-55" dirty="0">
                <a:solidFill>
                  <a:srgbClr val="FFFFFF"/>
                </a:solidFill>
                <a:latin typeface="Noto Serif"/>
                <a:cs typeface="Noto Serif"/>
              </a:rPr>
              <a:t>analyse </a:t>
            </a:r>
            <a:r>
              <a:rPr sz="3850" spc="-45" dirty="0">
                <a:solidFill>
                  <a:srgbClr val="FFFFFF"/>
                </a:solidFill>
                <a:latin typeface="Noto Serif"/>
                <a:cs typeface="Noto Serif"/>
              </a:rPr>
              <a:t>and </a:t>
            </a:r>
            <a:r>
              <a:rPr sz="3850" spc="-20" dirty="0">
                <a:solidFill>
                  <a:srgbClr val="FFFFFF"/>
                </a:solidFill>
                <a:latin typeface="Noto Serif"/>
                <a:cs typeface="Noto Serif"/>
              </a:rPr>
              <a:t>design </a:t>
            </a:r>
            <a:r>
              <a:rPr sz="3850" spc="-65" dirty="0">
                <a:solidFill>
                  <a:srgbClr val="FFFFFF"/>
                </a:solidFill>
                <a:latin typeface="Noto Serif"/>
                <a:cs typeface="Noto Serif"/>
              </a:rPr>
              <a:t>an </a:t>
            </a:r>
            <a:r>
              <a:rPr sz="3850" spc="-305" dirty="0">
                <a:solidFill>
                  <a:srgbClr val="FFFFFF"/>
                </a:solidFill>
                <a:latin typeface="Noto Serif"/>
                <a:cs typeface="Noto Serif"/>
              </a:rPr>
              <a:t>AI </a:t>
            </a:r>
            <a:r>
              <a:rPr sz="3850" spc="-10" dirty="0">
                <a:solidFill>
                  <a:srgbClr val="FFFFFF"/>
                </a:solidFill>
                <a:latin typeface="Noto Serif"/>
                <a:cs typeface="Noto Serif"/>
              </a:rPr>
              <a:t>model  </a:t>
            </a:r>
            <a:r>
              <a:rPr sz="3850" spc="-155" dirty="0">
                <a:solidFill>
                  <a:srgbClr val="FFFFFF"/>
                </a:solidFill>
                <a:latin typeface="Noto Serif"/>
                <a:cs typeface="Noto Serif"/>
              </a:rPr>
              <a:t>which </a:t>
            </a:r>
            <a:r>
              <a:rPr sz="3850" spc="-65" dirty="0">
                <a:solidFill>
                  <a:srgbClr val="FFFFFF"/>
                </a:solidFill>
                <a:latin typeface="Noto Serif"/>
                <a:cs typeface="Noto Serif"/>
              </a:rPr>
              <a:t>can </a:t>
            </a:r>
            <a:r>
              <a:rPr sz="3850" spc="-60" dirty="0">
                <a:solidFill>
                  <a:srgbClr val="FFFFFF"/>
                </a:solidFill>
                <a:latin typeface="Noto Serif"/>
                <a:cs typeface="Noto Serif"/>
              </a:rPr>
              <a:t>predict </a:t>
            </a:r>
            <a:r>
              <a:rPr sz="3850" spc="-185" dirty="0">
                <a:solidFill>
                  <a:srgbClr val="FFFFFF"/>
                </a:solidFill>
                <a:latin typeface="Noto Serif"/>
                <a:cs typeface="Noto Serif"/>
              </a:rPr>
              <a:t>if </a:t>
            </a:r>
            <a:r>
              <a:rPr sz="3850" spc="-15" dirty="0">
                <a:solidFill>
                  <a:srgbClr val="FFFFFF"/>
                </a:solidFill>
                <a:latin typeface="Noto Serif"/>
                <a:cs typeface="Noto Serif"/>
              </a:rPr>
              <a:t>a </a:t>
            </a:r>
            <a:r>
              <a:rPr sz="3850" spc="-5" dirty="0">
                <a:solidFill>
                  <a:srgbClr val="FFFFFF"/>
                </a:solidFill>
                <a:latin typeface="Noto Serif"/>
                <a:cs typeface="Noto Serif"/>
              </a:rPr>
              <a:t>person </a:t>
            </a:r>
            <a:r>
              <a:rPr sz="3850" spc="-60" dirty="0">
                <a:solidFill>
                  <a:srgbClr val="FFFFFF"/>
                </a:solidFill>
                <a:latin typeface="Noto Serif"/>
                <a:cs typeface="Noto Serif"/>
              </a:rPr>
              <a:t>can </a:t>
            </a:r>
            <a:r>
              <a:rPr sz="3850" spc="-90" dirty="0">
                <a:solidFill>
                  <a:srgbClr val="FFFFFF"/>
                </a:solidFill>
                <a:latin typeface="Noto Serif"/>
                <a:cs typeface="Noto Serif"/>
              </a:rPr>
              <a:t>return </a:t>
            </a:r>
            <a:r>
              <a:rPr sz="3850" spc="-75" dirty="0">
                <a:solidFill>
                  <a:srgbClr val="FFFFFF"/>
                </a:solidFill>
                <a:latin typeface="Noto Serif"/>
                <a:cs typeface="Noto Serif"/>
              </a:rPr>
              <a:t>his </a:t>
            </a:r>
            <a:r>
              <a:rPr sz="3850" spc="-60" dirty="0">
                <a:solidFill>
                  <a:srgbClr val="FFFFFF"/>
                </a:solidFill>
                <a:latin typeface="Noto Serif"/>
                <a:cs typeface="Noto Serif"/>
              </a:rPr>
              <a:t>loan </a:t>
            </a:r>
            <a:r>
              <a:rPr sz="3850" spc="-160" dirty="0">
                <a:solidFill>
                  <a:srgbClr val="FFFFFF"/>
                </a:solidFill>
                <a:latin typeface="Noto Serif"/>
                <a:cs typeface="Noto Serif"/>
              </a:rPr>
              <a:t>with </a:t>
            </a:r>
            <a:r>
              <a:rPr sz="3850" spc="-95" dirty="0">
                <a:solidFill>
                  <a:srgbClr val="FFFFFF"/>
                </a:solidFill>
                <a:latin typeface="Noto Serif"/>
                <a:cs typeface="Noto Serif"/>
              </a:rPr>
              <a:t>significant  accuracy </a:t>
            </a:r>
            <a:r>
              <a:rPr sz="3850" spc="110" dirty="0">
                <a:solidFill>
                  <a:srgbClr val="FFFFFF"/>
                </a:solidFill>
                <a:latin typeface="Noto Serif"/>
                <a:cs typeface="Noto Serif"/>
              </a:rPr>
              <a:t>so </a:t>
            </a:r>
            <a:r>
              <a:rPr sz="3850" spc="-20" dirty="0">
                <a:solidFill>
                  <a:srgbClr val="FFFFFF"/>
                </a:solidFill>
                <a:latin typeface="Noto Serif"/>
                <a:cs typeface="Noto Serif"/>
              </a:rPr>
              <a:t>that </a:t>
            </a:r>
            <a:r>
              <a:rPr sz="3850" spc="-90" dirty="0">
                <a:solidFill>
                  <a:srgbClr val="FFFFFF"/>
                </a:solidFill>
                <a:latin typeface="Noto Serif"/>
                <a:cs typeface="Noto Serif"/>
              </a:rPr>
              <a:t>bank </a:t>
            </a:r>
            <a:r>
              <a:rPr sz="3850" spc="-60" dirty="0">
                <a:solidFill>
                  <a:srgbClr val="FFFFFF"/>
                </a:solidFill>
                <a:latin typeface="Noto Serif"/>
                <a:cs typeface="Noto Serif"/>
              </a:rPr>
              <a:t>can </a:t>
            </a:r>
            <a:r>
              <a:rPr sz="3850" spc="-55" dirty="0">
                <a:solidFill>
                  <a:srgbClr val="FFFFFF"/>
                </a:solidFill>
                <a:latin typeface="Noto Serif"/>
                <a:cs typeface="Noto Serif"/>
              </a:rPr>
              <a:t>lent </a:t>
            </a:r>
            <a:r>
              <a:rPr sz="3850" spc="-35" dirty="0">
                <a:solidFill>
                  <a:srgbClr val="FFFFFF"/>
                </a:solidFill>
                <a:latin typeface="Noto Serif"/>
                <a:cs typeface="Noto Serif"/>
              </a:rPr>
              <a:t>money </a:t>
            </a:r>
            <a:r>
              <a:rPr sz="3850" spc="40" dirty="0">
                <a:solidFill>
                  <a:srgbClr val="FFFFFF"/>
                </a:solidFill>
                <a:latin typeface="Noto Serif"/>
                <a:cs typeface="Noto Serif"/>
              </a:rPr>
              <a:t>as</a:t>
            </a:r>
            <a:r>
              <a:rPr sz="3850" spc="275" dirty="0">
                <a:solidFill>
                  <a:srgbClr val="FFFFFF"/>
                </a:solidFill>
                <a:latin typeface="Noto Serif"/>
                <a:cs typeface="Noto Serif"/>
              </a:rPr>
              <a:t> </a:t>
            </a:r>
            <a:r>
              <a:rPr sz="3850" spc="-35" dirty="0">
                <a:solidFill>
                  <a:srgbClr val="FFFFFF"/>
                </a:solidFill>
                <a:latin typeface="Noto Serif"/>
                <a:cs typeface="Noto Serif"/>
              </a:rPr>
              <a:t>loan.</a:t>
            </a:r>
            <a:endParaRPr sz="3850">
              <a:latin typeface="Noto Serif"/>
              <a:cs typeface="Noto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50">
              <a:latin typeface="Noto Serif"/>
              <a:cs typeface="Noto Serif"/>
            </a:endParaRPr>
          </a:p>
          <a:p>
            <a:pPr marL="177165" marR="170180" algn="ctr">
              <a:lnSpc>
                <a:spcPct val="117200"/>
              </a:lnSpc>
            </a:pPr>
            <a:r>
              <a:rPr sz="3850" spc="-50" dirty="0">
                <a:solidFill>
                  <a:srgbClr val="FFFFFF"/>
                </a:solidFill>
                <a:latin typeface="Noto Serif"/>
                <a:cs typeface="Noto Serif"/>
              </a:rPr>
              <a:t>Credit </a:t>
            </a:r>
            <a:r>
              <a:rPr sz="3850" spc="-150" dirty="0">
                <a:solidFill>
                  <a:srgbClr val="FFFFFF"/>
                </a:solidFill>
                <a:latin typeface="Noto Serif"/>
                <a:cs typeface="Noto Serif"/>
              </a:rPr>
              <a:t>risk </a:t>
            </a:r>
            <a:r>
              <a:rPr sz="3850" spc="-75" dirty="0">
                <a:solidFill>
                  <a:srgbClr val="FFFFFF"/>
                </a:solidFill>
                <a:latin typeface="Noto Serif"/>
                <a:cs typeface="Noto Serif"/>
              </a:rPr>
              <a:t>is </a:t>
            </a:r>
            <a:r>
              <a:rPr sz="3850" spc="-25" dirty="0">
                <a:solidFill>
                  <a:srgbClr val="FFFFFF"/>
                </a:solidFill>
                <a:latin typeface="Noto Serif"/>
                <a:cs typeface="Noto Serif"/>
              </a:rPr>
              <a:t>considered </a:t>
            </a:r>
            <a:r>
              <a:rPr sz="3850" spc="60" dirty="0">
                <a:solidFill>
                  <a:srgbClr val="FFFFFF"/>
                </a:solidFill>
                <a:latin typeface="Noto Serif"/>
                <a:cs typeface="Noto Serif"/>
              </a:rPr>
              <a:t>to </a:t>
            </a:r>
            <a:r>
              <a:rPr sz="3850" spc="55" dirty="0">
                <a:solidFill>
                  <a:srgbClr val="FFFFFF"/>
                </a:solidFill>
                <a:latin typeface="Noto Serif"/>
                <a:cs typeface="Noto Serif"/>
              </a:rPr>
              <a:t>be </a:t>
            </a:r>
            <a:r>
              <a:rPr sz="3850" spc="35" dirty="0">
                <a:solidFill>
                  <a:srgbClr val="FFFFFF"/>
                </a:solidFill>
                <a:latin typeface="Noto Serif"/>
                <a:cs typeface="Noto Serif"/>
              </a:rPr>
              <a:t>one </a:t>
            </a:r>
            <a:r>
              <a:rPr sz="3850" dirty="0">
                <a:solidFill>
                  <a:srgbClr val="FFFFFF"/>
                </a:solidFill>
                <a:latin typeface="Noto Serif"/>
                <a:cs typeface="Noto Serif"/>
              </a:rPr>
              <a:t>of </a:t>
            </a:r>
            <a:r>
              <a:rPr sz="3850" spc="15" dirty="0">
                <a:solidFill>
                  <a:srgbClr val="FFFFFF"/>
                </a:solidFill>
                <a:latin typeface="Noto Serif"/>
                <a:cs typeface="Noto Serif"/>
              </a:rPr>
              <a:t>the </a:t>
            </a:r>
            <a:r>
              <a:rPr sz="3850" spc="5" dirty="0">
                <a:solidFill>
                  <a:srgbClr val="FFFFFF"/>
                </a:solidFill>
                <a:latin typeface="Noto Serif"/>
                <a:cs typeface="Noto Serif"/>
              </a:rPr>
              <a:t>biggest </a:t>
            </a:r>
            <a:r>
              <a:rPr sz="3850" spc="-155" dirty="0">
                <a:solidFill>
                  <a:srgbClr val="FFFFFF"/>
                </a:solidFill>
                <a:latin typeface="Noto Serif"/>
                <a:cs typeface="Noto Serif"/>
              </a:rPr>
              <a:t>risk </a:t>
            </a:r>
            <a:r>
              <a:rPr sz="3850" spc="-80" dirty="0">
                <a:solidFill>
                  <a:srgbClr val="FFFFFF"/>
                </a:solidFill>
                <a:latin typeface="Noto Serif"/>
                <a:cs typeface="Noto Serif"/>
              </a:rPr>
              <a:t>for </a:t>
            </a:r>
            <a:r>
              <a:rPr sz="3850" spc="-50" dirty="0">
                <a:solidFill>
                  <a:srgbClr val="FFFFFF"/>
                </a:solidFill>
                <a:latin typeface="Noto Serif"/>
                <a:cs typeface="Noto Serif"/>
              </a:rPr>
              <a:t>banks </a:t>
            </a:r>
            <a:r>
              <a:rPr sz="3850" spc="-100" dirty="0">
                <a:solidFill>
                  <a:srgbClr val="FFFFFF"/>
                </a:solidFill>
                <a:latin typeface="Noto Serif"/>
                <a:cs typeface="Noto Serif"/>
              </a:rPr>
              <a:t>.Even  </a:t>
            </a:r>
            <a:r>
              <a:rPr sz="3850" spc="-10" dirty="0">
                <a:solidFill>
                  <a:srgbClr val="FFFFFF"/>
                </a:solidFill>
                <a:latin typeface="Noto Serif"/>
                <a:cs typeface="Noto Serif"/>
              </a:rPr>
              <a:t>though </a:t>
            </a:r>
            <a:r>
              <a:rPr sz="3850" spc="15" dirty="0">
                <a:solidFill>
                  <a:srgbClr val="FFFFFF"/>
                </a:solidFill>
                <a:latin typeface="Noto Serif"/>
                <a:cs typeface="Noto Serif"/>
              </a:rPr>
              <a:t>the </a:t>
            </a:r>
            <a:r>
              <a:rPr sz="3850" spc="-90" dirty="0">
                <a:solidFill>
                  <a:srgbClr val="FFFFFF"/>
                </a:solidFill>
                <a:latin typeface="Noto Serif"/>
                <a:cs typeface="Noto Serif"/>
              </a:rPr>
              <a:t>bank </a:t>
            </a:r>
            <a:r>
              <a:rPr sz="3850" spc="-5" dirty="0">
                <a:solidFill>
                  <a:srgbClr val="FFFFFF"/>
                </a:solidFill>
                <a:latin typeface="Noto Serif"/>
                <a:cs typeface="Noto Serif"/>
              </a:rPr>
              <a:t>takes </a:t>
            </a:r>
            <a:r>
              <a:rPr sz="3850" spc="-55" dirty="0">
                <a:solidFill>
                  <a:srgbClr val="FFFFFF"/>
                </a:solidFill>
                <a:latin typeface="Noto Serif"/>
                <a:cs typeface="Noto Serif"/>
              </a:rPr>
              <a:t>surety </a:t>
            </a:r>
            <a:r>
              <a:rPr sz="3850" spc="-150" dirty="0">
                <a:solidFill>
                  <a:srgbClr val="FFFFFF"/>
                </a:solidFill>
                <a:latin typeface="Noto Serif"/>
                <a:cs typeface="Noto Serif"/>
              </a:rPr>
              <a:t>while </a:t>
            </a:r>
            <a:r>
              <a:rPr sz="3850" spc="-140" dirty="0">
                <a:solidFill>
                  <a:srgbClr val="FFFFFF"/>
                </a:solidFill>
                <a:latin typeface="Noto Serif"/>
                <a:cs typeface="Noto Serif"/>
              </a:rPr>
              <a:t>giving </a:t>
            </a:r>
            <a:r>
              <a:rPr sz="3850" spc="-60" dirty="0">
                <a:solidFill>
                  <a:srgbClr val="FFFFFF"/>
                </a:solidFill>
                <a:latin typeface="Noto Serif"/>
                <a:cs typeface="Noto Serif"/>
              </a:rPr>
              <a:t>loan </a:t>
            </a:r>
            <a:r>
              <a:rPr sz="3850" spc="-25" dirty="0">
                <a:solidFill>
                  <a:srgbClr val="FFFFFF"/>
                </a:solidFill>
                <a:latin typeface="Noto Serif"/>
                <a:cs typeface="Noto Serif"/>
              </a:rPr>
              <a:t>such </a:t>
            </a:r>
            <a:r>
              <a:rPr sz="3850" spc="40" dirty="0">
                <a:solidFill>
                  <a:srgbClr val="FFFFFF"/>
                </a:solidFill>
                <a:latin typeface="Noto Serif"/>
                <a:cs typeface="Noto Serif"/>
              </a:rPr>
              <a:t>as </a:t>
            </a:r>
            <a:r>
              <a:rPr sz="3850" spc="-95" dirty="0">
                <a:solidFill>
                  <a:srgbClr val="FFFFFF"/>
                </a:solidFill>
                <a:latin typeface="Noto Serif"/>
                <a:cs typeface="Noto Serif"/>
              </a:rPr>
              <a:t>taking </a:t>
            </a:r>
            <a:r>
              <a:rPr sz="3850" spc="35" dirty="0">
                <a:solidFill>
                  <a:srgbClr val="FFFFFF"/>
                </a:solidFill>
                <a:latin typeface="Noto Serif"/>
                <a:cs typeface="Noto Serif"/>
              </a:rPr>
              <a:t>house  </a:t>
            </a:r>
            <a:r>
              <a:rPr sz="3850" spc="5" dirty="0">
                <a:solidFill>
                  <a:srgbClr val="FFFFFF"/>
                </a:solidFill>
                <a:latin typeface="Noto Serif"/>
                <a:cs typeface="Noto Serif"/>
              </a:rPr>
              <a:t>documents </a:t>
            </a:r>
            <a:r>
              <a:rPr sz="3850" spc="20" dirty="0">
                <a:solidFill>
                  <a:srgbClr val="FFFFFF"/>
                </a:solidFill>
                <a:latin typeface="Noto Serif"/>
                <a:cs typeface="Noto Serif"/>
              </a:rPr>
              <a:t>etc </a:t>
            </a:r>
            <a:r>
              <a:rPr sz="3850" spc="-20" dirty="0">
                <a:solidFill>
                  <a:srgbClr val="FFFFFF"/>
                </a:solidFill>
                <a:latin typeface="Noto Serif"/>
                <a:cs typeface="Noto Serif"/>
              </a:rPr>
              <a:t>but </a:t>
            </a:r>
            <a:r>
              <a:rPr sz="3850" spc="-114" dirty="0">
                <a:solidFill>
                  <a:srgbClr val="FFFFFF"/>
                </a:solidFill>
                <a:latin typeface="Noto Serif"/>
                <a:cs typeface="Noto Serif"/>
              </a:rPr>
              <a:t>still </a:t>
            </a:r>
            <a:r>
              <a:rPr sz="3850" spc="-90" dirty="0">
                <a:solidFill>
                  <a:srgbClr val="FFFFFF"/>
                </a:solidFill>
                <a:latin typeface="Noto Serif"/>
                <a:cs typeface="Noto Serif"/>
              </a:rPr>
              <a:t>bank </a:t>
            </a:r>
            <a:r>
              <a:rPr sz="3850" spc="5" dirty="0">
                <a:solidFill>
                  <a:srgbClr val="FFFFFF"/>
                </a:solidFill>
                <a:latin typeface="Noto Serif"/>
                <a:cs typeface="Noto Serif"/>
              </a:rPr>
              <a:t>faces</a:t>
            </a:r>
            <a:r>
              <a:rPr sz="3850" spc="220" dirty="0">
                <a:solidFill>
                  <a:srgbClr val="FFFFFF"/>
                </a:solidFill>
                <a:latin typeface="Noto Serif"/>
                <a:cs typeface="Noto Serif"/>
              </a:rPr>
              <a:t> </a:t>
            </a:r>
            <a:r>
              <a:rPr sz="3850" spc="25" dirty="0">
                <a:solidFill>
                  <a:srgbClr val="FFFFFF"/>
                </a:solidFill>
                <a:latin typeface="Noto Serif"/>
                <a:cs typeface="Noto Serif"/>
              </a:rPr>
              <a:t>loss</a:t>
            </a:r>
            <a:endParaRPr sz="3850">
              <a:latin typeface="Noto Serif"/>
              <a:cs typeface="Noto Serif"/>
            </a:endParaRPr>
          </a:p>
          <a:p>
            <a:pPr marL="294005" marR="286385" algn="ctr">
              <a:lnSpc>
                <a:spcPct val="117200"/>
              </a:lnSpc>
            </a:pPr>
            <a:r>
              <a:rPr sz="3850" spc="-135" dirty="0">
                <a:solidFill>
                  <a:srgbClr val="FFFFFF"/>
                </a:solidFill>
                <a:latin typeface="Noto Serif"/>
                <a:cs typeface="Noto Serif"/>
              </a:rPr>
              <a:t>For </a:t>
            </a:r>
            <a:r>
              <a:rPr sz="3850" spc="-40" dirty="0">
                <a:solidFill>
                  <a:srgbClr val="FFFFFF"/>
                </a:solidFill>
                <a:latin typeface="Noto Serif"/>
                <a:cs typeface="Noto Serif"/>
              </a:rPr>
              <a:t>example </a:t>
            </a:r>
            <a:r>
              <a:rPr sz="3850" spc="-75" dirty="0">
                <a:solidFill>
                  <a:srgbClr val="FFFFFF"/>
                </a:solidFill>
                <a:latin typeface="Noto Serif"/>
                <a:cs typeface="Noto Serif"/>
              </a:rPr>
              <a:t>: </a:t>
            </a:r>
            <a:r>
              <a:rPr sz="3850" spc="-225" dirty="0">
                <a:solidFill>
                  <a:srgbClr val="FFFFFF"/>
                </a:solidFill>
                <a:latin typeface="Noto Serif"/>
                <a:cs typeface="Noto Serif"/>
              </a:rPr>
              <a:t>If </a:t>
            </a:r>
            <a:r>
              <a:rPr sz="3850" spc="-15" dirty="0">
                <a:solidFill>
                  <a:srgbClr val="FFFFFF"/>
                </a:solidFill>
                <a:latin typeface="Noto Serif"/>
                <a:cs typeface="Noto Serif"/>
              </a:rPr>
              <a:t>a </a:t>
            </a:r>
            <a:r>
              <a:rPr sz="3850" spc="-90" dirty="0">
                <a:solidFill>
                  <a:srgbClr val="FFFFFF"/>
                </a:solidFill>
                <a:latin typeface="Noto Serif"/>
                <a:cs typeface="Noto Serif"/>
              </a:rPr>
              <a:t>bank </a:t>
            </a:r>
            <a:r>
              <a:rPr sz="3850" spc="-75" dirty="0">
                <a:solidFill>
                  <a:srgbClr val="FFFFFF"/>
                </a:solidFill>
                <a:latin typeface="Noto Serif"/>
                <a:cs typeface="Noto Serif"/>
              </a:rPr>
              <a:t>is </a:t>
            </a:r>
            <a:r>
              <a:rPr sz="3850" spc="45" dirty="0">
                <a:solidFill>
                  <a:srgbClr val="FFFFFF"/>
                </a:solidFill>
                <a:latin typeface="Noto Serif"/>
                <a:cs typeface="Noto Serif"/>
              </a:rPr>
              <a:t>supposed </a:t>
            </a:r>
            <a:r>
              <a:rPr sz="3850" spc="60" dirty="0">
                <a:solidFill>
                  <a:srgbClr val="FFFFFF"/>
                </a:solidFill>
                <a:latin typeface="Noto Serif"/>
                <a:cs typeface="Noto Serif"/>
              </a:rPr>
              <a:t>to </a:t>
            </a:r>
            <a:r>
              <a:rPr sz="3850" spc="-55" dirty="0">
                <a:solidFill>
                  <a:srgbClr val="FFFFFF"/>
                </a:solidFill>
                <a:latin typeface="Noto Serif"/>
                <a:cs typeface="Noto Serif"/>
              </a:rPr>
              <a:t>sell </a:t>
            </a:r>
            <a:r>
              <a:rPr sz="3850" spc="-15" dirty="0">
                <a:solidFill>
                  <a:srgbClr val="FFFFFF"/>
                </a:solidFill>
                <a:latin typeface="Noto Serif"/>
                <a:cs typeface="Noto Serif"/>
              </a:rPr>
              <a:t>a </a:t>
            </a:r>
            <a:r>
              <a:rPr sz="3850" spc="35" dirty="0">
                <a:solidFill>
                  <a:srgbClr val="FFFFFF"/>
                </a:solidFill>
                <a:latin typeface="Noto Serif"/>
                <a:cs typeface="Noto Serif"/>
              </a:rPr>
              <a:t>house </a:t>
            </a:r>
            <a:r>
              <a:rPr sz="3850" spc="-45" dirty="0">
                <a:solidFill>
                  <a:srgbClr val="FFFFFF"/>
                </a:solidFill>
                <a:latin typeface="Noto Serif"/>
                <a:cs typeface="Noto Serif"/>
              </a:rPr>
              <a:t>since </a:t>
            </a:r>
            <a:r>
              <a:rPr sz="3850" spc="15" dirty="0">
                <a:solidFill>
                  <a:srgbClr val="FFFFFF"/>
                </a:solidFill>
                <a:latin typeface="Noto Serif"/>
                <a:cs typeface="Noto Serif"/>
              </a:rPr>
              <a:t>the </a:t>
            </a:r>
            <a:r>
              <a:rPr sz="3850" spc="-5" dirty="0">
                <a:solidFill>
                  <a:srgbClr val="FFFFFF"/>
                </a:solidFill>
                <a:latin typeface="Noto Serif"/>
                <a:cs typeface="Noto Serif"/>
              </a:rPr>
              <a:t>person  </a:t>
            </a:r>
            <a:r>
              <a:rPr sz="3850" spc="-75" dirty="0">
                <a:solidFill>
                  <a:srgbClr val="FFFFFF"/>
                </a:solidFill>
                <a:latin typeface="Noto Serif"/>
                <a:cs typeface="Noto Serif"/>
              </a:rPr>
              <a:t>was </a:t>
            </a:r>
            <a:r>
              <a:rPr sz="3850" dirty="0">
                <a:solidFill>
                  <a:srgbClr val="FFFFFF"/>
                </a:solidFill>
                <a:latin typeface="Noto Serif"/>
                <a:cs typeface="Noto Serif"/>
              </a:rPr>
              <a:t>not </a:t>
            </a:r>
            <a:r>
              <a:rPr sz="3850" spc="-30" dirty="0">
                <a:solidFill>
                  <a:srgbClr val="FFFFFF"/>
                </a:solidFill>
                <a:latin typeface="Noto Serif"/>
                <a:cs typeface="Noto Serif"/>
              </a:rPr>
              <a:t>able </a:t>
            </a:r>
            <a:r>
              <a:rPr sz="3850" spc="60" dirty="0">
                <a:solidFill>
                  <a:srgbClr val="FFFFFF"/>
                </a:solidFill>
                <a:latin typeface="Noto Serif"/>
                <a:cs typeface="Noto Serif"/>
              </a:rPr>
              <a:t>to </a:t>
            </a:r>
            <a:r>
              <a:rPr sz="3850" spc="-90" dirty="0">
                <a:solidFill>
                  <a:srgbClr val="FFFFFF"/>
                </a:solidFill>
                <a:latin typeface="Noto Serif"/>
                <a:cs typeface="Noto Serif"/>
              </a:rPr>
              <a:t>return </a:t>
            </a:r>
            <a:r>
              <a:rPr sz="3850" spc="15" dirty="0">
                <a:solidFill>
                  <a:srgbClr val="FFFFFF"/>
                </a:solidFill>
                <a:latin typeface="Noto Serif"/>
                <a:cs typeface="Noto Serif"/>
              </a:rPr>
              <a:t>the </a:t>
            </a:r>
            <a:r>
              <a:rPr sz="3850" spc="-60" dirty="0">
                <a:solidFill>
                  <a:srgbClr val="FFFFFF"/>
                </a:solidFill>
                <a:latin typeface="Noto Serif"/>
                <a:cs typeface="Noto Serif"/>
              </a:rPr>
              <a:t>loan </a:t>
            </a:r>
            <a:r>
              <a:rPr sz="3850" spc="20" dirty="0">
                <a:solidFill>
                  <a:srgbClr val="FFFFFF"/>
                </a:solidFill>
                <a:latin typeface="Noto Serif"/>
                <a:cs typeface="Noto Serif"/>
              </a:rPr>
              <a:t>sometimes </a:t>
            </a:r>
            <a:r>
              <a:rPr sz="3850" spc="-90" dirty="0">
                <a:solidFill>
                  <a:srgbClr val="FFFFFF"/>
                </a:solidFill>
                <a:latin typeface="Noto Serif"/>
                <a:cs typeface="Noto Serif"/>
              </a:rPr>
              <a:t>bank </a:t>
            </a:r>
            <a:r>
              <a:rPr sz="3850" spc="-250" dirty="0">
                <a:solidFill>
                  <a:srgbClr val="FFFFFF"/>
                </a:solidFill>
                <a:latin typeface="Noto Serif"/>
                <a:cs typeface="Noto Serif"/>
              </a:rPr>
              <a:t>will </a:t>
            </a:r>
            <a:r>
              <a:rPr sz="3850" dirty="0">
                <a:solidFill>
                  <a:srgbClr val="FFFFFF"/>
                </a:solidFill>
                <a:latin typeface="Noto Serif"/>
                <a:cs typeface="Noto Serif"/>
              </a:rPr>
              <a:t>not </a:t>
            </a:r>
            <a:r>
              <a:rPr sz="3850" spc="50" dirty="0">
                <a:solidFill>
                  <a:srgbClr val="FFFFFF"/>
                </a:solidFill>
                <a:latin typeface="Noto Serif"/>
                <a:cs typeface="Noto Serif"/>
              </a:rPr>
              <a:t>get </a:t>
            </a:r>
            <a:r>
              <a:rPr sz="3850" spc="15" dirty="0">
                <a:solidFill>
                  <a:srgbClr val="FFFFFF"/>
                </a:solidFill>
                <a:latin typeface="Noto Serif"/>
                <a:cs typeface="Noto Serif"/>
              </a:rPr>
              <a:t>the  </a:t>
            </a:r>
            <a:r>
              <a:rPr sz="3850" spc="-75" dirty="0">
                <a:solidFill>
                  <a:srgbClr val="FFFFFF"/>
                </a:solidFill>
                <a:latin typeface="Noto Serif"/>
                <a:cs typeface="Noto Serif"/>
              </a:rPr>
              <a:t>required </a:t>
            </a:r>
            <a:r>
              <a:rPr sz="3850" spc="-35" dirty="0">
                <a:solidFill>
                  <a:srgbClr val="FFFFFF"/>
                </a:solidFill>
                <a:latin typeface="Noto Serif"/>
                <a:cs typeface="Noto Serif"/>
              </a:rPr>
              <a:t>money </a:t>
            </a:r>
            <a:r>
              <a:rPr sz="3850" spc="-45" dirty="0">
                <a:solidFill>
                  <a:srgbClr val="FFFFFF"/>
                </a:solidFill>
                <a:latin typeface="Noto Serif"/>
                <a:cs typeface="Noto Serif"/>
              </a:rPr>
              <a:t>through </a:t>
            </a:r>
            <a:r>
              <a:rPr sz="3850" spc="-80" dirty="0">
                <a:solidFill>
                  <a:srgbClr val="FFFFFF"/>
                </a:solidFill>
                <a:latin typeface="Noto Serif"/>
                <a:cs typeface="Noto Serif"/>
              </a:rPr>
              <a:t>selling </a:t>
            </a:r>
            <a:r>
              <a:rPr sz="3850" spc="15" dirty="0">
                <a:solidFill>
                  <a:srgbClr val="FFFFFF"/>
                </a:solidFill>
                <a:latin typeface="Noto Serif"/>
                <a:cs typeface="Noto Serif"/>
              </a:rPr>
              <a:t>the </a:t>
            </a:r>
            <a:r>
              <a:rPr sz="3850" spc="35" dirty="0">
                <a:solidFill>
                  <a:srgbClr val="FFFFFF"/>
                </a:solidFill>
                <a:latin typeface="Noto Serif"/>
                <a:cs typeface="Noto Serif"/>
              </a:rPr>
              <a:t>house </a:t>
            </a:r>
            <a:r>
              <a:rPr sz="3850" spc="-45" dirty="0">
                <a:solidFill>
                  <a:srgbClr val="FFFFFF"/>
                </a:solidFill>
                <a:latin typeface="Noto Serif"/>
                <a:cs typeface="Noto Serif"/>
              </a:rPr>
              <a:t>and </a:t>
            </a:r>
            <a:r>
              <a:rPr sz="3850" spc="25" dirty="0">
                <a:solidFill>
                  <a:srgbClr val="FFFFFF"/>
                </a:solidFill>
                <a:latin typeface="Noto Serif"/>
                <a:cs typeface="Noto Serif"/>
              </a:rPr>
              <a:t>ends </a:t>
            </a:r>
            <a:r>
              <a:rPr sz="3850" spc="-35" dirty="0">
                <a:solidFill>
                  <a:srgbClr val="FFFFFF"/>
                </a:solidFill>
                <a:latin typeface="Noto Serif"/>
                <a:cs typeface="Noto Serif"/>
              </a:rPr>
              <a:t>up </a:t>
            </a:r>
            <a:r>
              <a:rPr sz="3850" spc="-185" dirty="0">
                <a:solidFill>
                  <a:srgbClr val="FFFFFF"/>
                </a:solidFill>
                <a:latin typeface="Noto Serif"/>
                <a:cs typeface="Noto Serif"/>
              </a:rPr>
              <a:t>in</a:t>
            </a:r>
            <a:r>
              <a:rPr sz="3850" spc="335" dirty="0">
                <a:solidFill>
                  <a:srgbClr val="FFFFFF"/>
                </a:solidFill>
                <a:latin typeface="Noto Serif"/>
                <a:cs typeface="Noto Serif"/>
              </a:rPr>
              <a:t> </a:t>
            </a:r>
            <a:r>
              <a:rPr sz="3850" spc="30" dirty="0">
                <a:solidFill>
                  <a:srgbClr val="FFFFFF"/>
                </a:solidFill>
                <a:latin typeface="Noto Serif"/>
                <a:cs typeface="Noto Serif"/>
              </a:rPr>
              <a:t>loss.</a:t>
            </a:r>
            <a:endParaRPr sz="3850">
              <a:latin typeface="Noto Serif"/>
              <a:cs typeface="Noto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1364" y="1235515"/>
            <a:ext cx="15725759" cy="7829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8461" y="1411193"/>
            <a:ext cx="14306549" cy="6943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2990" y="3339219"/>
            <a:ext cx="8228965" cy="464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599"/>
              </a:lnSpc>
              <a:spcBef>
                <a:spcPts val="100"/>
              </a:spcBef>
            </a:pPr>
            <a:r>
              <a:rPr sz="5200" spc="-430" dirty="0">
                <a:solidFill>
                  <a:srgbClr val="FFFFFF"/>
                </a:solidFill>
                <a:latin typeface="Arial Black"/>
                <a:cs typeface="Arial Black"/>
              </a:rPr>
              <a:t>In </a:t>
            </a:r>
            <a:r>
              <a:rPr sz="5200" spc="-635" dirty="0">
                <a:solidFill>
                  <a:srgbClr val="FFFFFF"/>
                </a:solidFill>
                <a:latin typeface="Arial Black"/>
                <a:cs typeface="Arial Black"/>
              </a:rPr>
              <a:t>Review </a:t>
            </a:r>
            <a:r>
              <a:rPr sz="5200" spc="-500" dirty="0">
                <a:solidFill>
                  <a:srgbClr val="FFFFFF"/>
                </a:solidFill>
                <a:latin typeface="Arial Black"/>
                <a:cs typeface="Arial Black"/>
              </a:rPr>
              <a:t>3 </a:t>
            </a:r>
            <a:r>
              <a:rPr sz="5200" spc="-710" dirty="0">
                <a:solidFill>
                  <a:srgbClr val="FFFFFF"/>
                </a:solidFill>
                <a:latin typeface="Arial Black"/>
                <a:cs typeface="Arial Black"/>
              </a:rPr>
              <a:t>we </a:t>
            </a:r>
            <a:r>
              <a:rPr sz="5200" spc="-445" dirty="0">
                <a:solidFill>
                  <a:srgbClr val="FFFFFF"/>
                </a:solidFill>
                <a:latin typeface="Arial Black"/>
                <a:cs typeface="Arial Black"/>
              </a:rPr>
              <a:t>are </a:t>
            </a:r>
            <a:r>
              <a:rPr sz="5200" spc="-455" dirty="0">
                <a:solidFill>
                  <a:srgbClr val="FFFFFF"/>
                </a:solidFill>
                <a:latin typeface="Arial Black"/>
                <a:cs typeface="Arial Black"/>
              </a:rPr>
              <a:t>going  </a:t>
            </a:r>
            <a:r>
              <a:rPr sz="5200" spc="-405" dirty="0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sz="5200" spc="-434" dirty="0">
                <a:solidFill>
                  <a:srgbClr val="FFFFFF"/>
                </a:solidFill>
                <a:latin typeface="Arial Black"/>
                <a:cs typeface="Arial Black"/>
              </a:rPr>
              <a:t>present </a:t>
            </a:r>
            <a:r>
              <a:rPr sz="5200" spc="-580" dirty="0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sz="5200" spc="-390" dirty="0">
                <a:solidFill>
                  <a:srgbClr val="FFFFFF"/>
                </a:solidFill>
                <a:latin typeface="Arial Black"/>
                <a:cs typeface="Arial Black"/>
              </a:rPr>
              <a:t>fully </a:t>
            </a:r>
            <a:r>
              <a:rPr sz="5200" spc="-409" dirty="0">
                <a:solidFill>
                  <a:srgbClr val="FFFFFF"/>
                </a:solidFill>
                <a:latin typeface="Arial Black"/>
                <a:cs typeface="Arial Black"/>
              </a:rPr>
              <a:t>deployed  </a:t>
            </a:r>
            <a:r>
              <a:rPr sz="5200" spc="-395" dirty="0">
                <a:solidFill>
                  <a:srgbClr val="FFFFFF"/>
                </a:solidFill>
                <a:latin typeface="Arial Black"/>
                <a:cs typeface="Arial Black"/>
              </a:rPr>
              <a:t>model </a:t>
            </a:r>
            <a:r>
              <a:rPr sz="5200" spc="-350" dirty="0">
                <a:solidFill>
                  <a:srgbClr val="FFFFFF"/>
                </a:solidFill>
                <a:latin typeface="Arial Black"/>
                <a:cs typeface="Arial Black"/>
              </a:rPr>
              <a:t>in </a:t>
            </a:r>
            <a:r>
              <a:rPr sz="5200" spc="-580" dirty="0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sz="5200" spc="-555" dirty="0">
                <a:solidFill>
                  <a:srgbClr val="FFFFFF"/>
                </a:solidFill>
                <a:latin typeface="Arial Black"/>
                <a:cs typeface="Arial Black"/>
              </a:rPr>
              <a:t>website </a:t>
            </a:r>
            <a:r>
              <a:rPr sz="5200" spc="-385" dirty="0">
                <a:solidFill>
                  <a:srgbClr val="FFFFFF"/>
                </a:solidFill>
                <a:latin typeface="Arial Black"/>
                <a:cs typeface="Arial Black"/>
              </a:rPr>
              <a:t>and  </a:t>
            </a:r>
            <a:r>
              <a:rPr sz="5200" spc="-455" dirty="0">
                <a:solidFill>
                  <a:srgbClr val="FFFFFF"/>
                </a:solidFill>
                <a:latin typeface="Arial Black"/>
                <a:cs typeface="Arial Black"/>
              </a:rPr>
              <a:t>going </a:t>
            </a:r>
            <a:r>
              <a:rPr sz="5200" spc="-405" dirty="0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sz="5200" spc="-425" dirty="0">
                <a:solidFill>
                  <a:srgbClr val="FFFFFF"/>
                </a:solidFill>
                <a:latin typeface="Arial Black"/>
                <a:cs typeface="Arial Black"/>
              </a:rPr>
              <a:t>submit </a:t>
            </a:r>
            <a:r>
              <a:rPr sz="5200" spc="-580" dirty="0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sz="5200" spc="-450" dirty="0">
                <a:solidFill>
                  <a:srgbClr val="FFFFFF"/>
                </a:solidFill>
                <a:latin typeface="Arial Black"/>
                <a:cs typeface="Arial Black"/>
              </a:rPr>
              <a:t>detailed  </a:t>
            </a:r>
            <a:r>
              <a:rPr sz="5200" spc="-515" dirty="0">
                <a:solidFill>
                  <a:srgbClr val="FFFFFF"/>
                </a:solidFill>
                <a:latin typeface="Arial Black"/>
                <a:cs typeface="Arial Black"/>
              </a:rPr>
              <a:t>Project</a:t>
            </a:r>
            <a:r>
              <a:rPr sz="5200" spc="-3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450" dirty="0">
                <a:solidFill>
                  <a:srgbClr val="FFFFFF"/>
                </a:solidFill>
                <a:latin typeface="Arial Black"/>
                <a:cs typeface="Arial Black"/>
              </a:rPr>
              <a:t>Report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5224" y="459461"/>
            <a:ext cx="324929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-530" dirty="0">
                <a:latin typeface="Arial Black"/>
                <a:cs typeface="Arial Black"/>
              </a:rPr>
              <a:t>Refrences:</a:t>
            </a:r>
            <a:endParaRPr sz="5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672" y="2093276"/>
            <a:ext cx="17696815" cy="511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marR="134620" algn="ctr">
              <a:lnSpc>
                <a:spcPct val="115799"/>
              </a:lnSpc>
              <a:spcBef>
                <a:spcPts val="100"/>
              </a:spcBef>
            </a:pPr>
            <a:r>
              <a:rPr sz="3400" spc="-365" dirty="0">
                <a:solidFill>
                  <a:srgbClr val="FFFFFF"/>
                </a:solidFill>
                <a:latin typeface="Arial Black"/>
                <a:cs typeface="Arial Black"/>
              </a:rPr>
              <a:t>https://</a:t>
            </a:r>
            <a:r>
              <a:rPr sz="3400" spc="-365" dirty="0">
                <a:solidFill>
                  <a:srgbClr val="FFFFFF"/>
                </a:solidFill>
                <a:latin typeface="Arial Black"/>
                <a:cs typeface="Arial Black"/>
                <a:hlinkClick r:id="rId2"/>
              </a:rPr>
              <a:t>www.moodysanalytics.com/risk-perspectives-magazine/managing- </a:t>
            </a:r>
            <a:r>
              <a:rPr sz="3400" spc="-3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320" dirty="0">
                <a:solidFill>
                  <a:srgbClr val="FFFFFF"/>
                </a:solidFill>
                <a:latin typeface="Arial Black"/>
                <a:cs typeface="Arial Black"/>
              </a:rPr>
              <a:t>disruption/spotlight/machine-learning-challenges-lessons-and-opportunities-in-credit-risk-  </a:t>
            </a:r>
            <a:r>
              <a:rPr sz="3400" spc="-355" dirty="0">
                <a:solidFill>
                  <a:srgbClr val="FFFFFF"/>
                </a:solidFill>
                <a:latin typeface="Arial Black"/>
                <a:cs typeface="Arial Black"/>
              </a:rPr>
              <a:t>modeling</a:t>
            </a:r>
            <a:endParaRPr sz="3400">
              <a:latin typeface="Arial Black"/>
              <a:cs typeface="Arial Black"/>
            </a:endParaRPr>
          </a:p>
          <a:p>
            <a:pPr marL="941705" marR="5080" indent="-929640">
              <a:lnSpc>
                <a:spcPts val="10880"/>
              </a:lnSpc>
              <a:spcBef>
                <a:spcPts val="915"/>
              </a:spcBef>
            </a:pPr>
            <a:r>
              <a:rPr sz="3400" spc="-350" dirty="0">
                <a:solidFill>
                  <a:srgbClr val="FFFFFF"/>
                </a:solidFill>
                <a:latin typeface="Arial Black"/>
                <a:cs typeface="Arial Black"/>
              </a:rPr>
              <a:t>https://towardsdatascience.com/credit-risk-modeling-with-machine-learning-8c8a2657b4c4  </a:t>
            </a:r>
            <a:r>
              <a:rPr sz="3400" spc="-335" dirty="0">
                <a:solidFill>
                  <a:srgbClr val="FFFFFF"/>
                </a:solidFill>
                <a:latin typeface="Arial Black"/>
                <a:cs typeface="Arial Black"/>
              </a:rPr>
              <a:t>https://</a:t>
            </a:r>
            <a:r>
              <a:rPr sz="3400" spc="-335" dirty="0">
                <a:solidFill>
                  <a:srgbClr val="FFFFFF"/>
                </a:solidFill>
                <a:latin typeface="Arial Black"/>
                <a:cs typeface="Arial Black"/>
                <a:hlinkClick r:id="rId3"/>
              </a:rPr>
              <a:t>www.spglobal.com/marketintelligence/en/news-insights/blog/industries-</a:t>
            </a:r>
            <a:endParaRPr sz="3400">
              <a:latin typeface="Arial Black"/>
              <a:cs typeface="Arial Black"/>
            </a:endParaRPr>
          </a:p>
          <a:p>
            <a:pPr marL="1029335">
              <a:lnSpc>
                <a:spcPts val="3235"/>
              </a:lnSpc>
            </a:pPr>
            <a:r>
              <a:rPr sz="3400" spc="-325" dirty="0">
                <a:solidFill>
                  <a:srgbClr val="FFFFFF"/>
                </a:solidFill>
                <a:latin typeface="Arial Black"/>
                <a:cs typeface="Arial Black"/>
              </a:rPr>
              <a:t>most-and-least-impacted-by-covid19-from-a-probability-of-default-perspective</a:t>
            </a:r>
            <a:endParaRPr sz="3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31487" y="2824389"/>
            <a:ext cx="12420599" cy="463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789" y="1969940"/>
            <a:ext cx="16493490" cy="724535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1057275">
              <a:lnSpc>
                <a:spcPts val="4050"/>
              </a:lnSpc>
              <a:spcBef>
                <a:spcPts val="359"/>
              </a:spcBef>
              <a:buChar char="•"/>
              <a:tabLst>
                <a:tab pos="295275" algn="l"/>
              </a:tabLst>
            </a:pPr>
            <a:r>
              <a:rPr sz="3500" spc="-70" dirty="0">
                <a:solidFill>
                  <a:srgbClr val="FFFFFF"/>
                </a:solidFill>
                <a:latin typeface="Noto Serif"/>
                <a:cs typeface="Noto Serif"/>
              </a:rPr>
              <a:t>The </a:t>
            </a:r>
            <a:r>
              <a:rPr sz="3500" spc="-45" dirty="0">
                <a:solidFill>
                  <a:srgbClr val="FFFFFF"/>
                </a:solidFill>
                <a:latin typeface="Noto Serif"/>
                <a:cs typeface="Noto Serif"/>
              </a:rPr>
              <a:t>project </a:t>
            </a:r>
            <a:r>
              <a:rPr sz="3500" spc="-75" dirty="0">
                <a:solidFill>
                  <a:srgbClr val="FFFFFF"/>
                </a:solidFill>
                <a:latin typeface="Noto Serif"/>
                <a:cs typeface="Noto Serif"/>
              </a:rPr>
              <a:t>is </a:t>
            </a:r>
            <a:r>
              <a:rPr sz="3500" spc="-45" dirty="0">
                <a:solidFill>
                  <a:srgbClr val="FFFFFF"/>
                </a:solidFill>
                <a:latin typeface="Noto Serif"/>
                <a:cs typeface="Noto Serif"/>
              </a:rPr>
              <a:t>going </a:t>
            </a:r>
            <a:r>
              <a:rPr sz="3500" spc="45" dirty="0">
                <a:solidFill>
                  <a:srgbClr val="FFFFFF"/>
                </a:solidFill>
                <a:latin typeface="Noto Serif"/>
                <a:cs typeface="Noto Serif"/>
              </a:rPr>
              <a:t>to </a:t>
            </a:r>
            <a:r>
              <a:rPr sz="3500" spc="40" dirty="0">
                <a:solidFill>
                  <a:srgbClr val="FFFFFF"/>
                </a:solidFill>
                <a:latin typeface="Noto Serif"/>
                <a:cs typeface="Noto Serif"/>
              </a:rPr>
              <a:t>be </a:t>
            </a:r>
            <a:r>
              <a:rPr sz="3500" spc="-25" dirty="0">
                <a:solidFill>
                  <a:srgbClr val="FFFFFF"/>
                </a:solidFill>
                <a:latin typeface="Noto Serif"/>
                <a:cs typeface="Noto Serif"/>
              </a:rPr>
              <a:t>a </a:t>
            </a:r>
            <a:r>
              <a:rPr sz="3500" spc="-75" dirty="0">
                <a:solidFill>
                  <a:srgbClr val="FFFFFF"/>
                </a:solidFill>
                <a:latin typeface="Noto Serif"/>
                <a:cs typeface="Noto Serif"/>
              </a:rPr>
              <a:t>web </a:t>
            </a:r>
            <a:r>
              <a:rPr sz="3500" spc="-80" dirty="0">
                <a:solidFill>
                  <a:srgbClr val="FFFFFF"/>
                </a:solidFill>
                <a:latin typeface="Noto Serif"/>
                <a:cs typeface="Noto Serif"/>
              </a:rPr>
              <a:t>application </a:t>
            </a:r>
            <a:r>
              <a:rPr sz="3500" spc="-175" dirty="0">
                <a:solidFill>
                  <a:srgbClr val="FFFFFF"/>
                </a:solidFill>
                <a:latin typeface="Noto Serif"/>
                <a:cs typeface="Noto Serif"/>
              </a:rPr>
              <a:t>in </a:t>
            </a:r>
            <a:r>
              <a:rPr sz="3500" spc="-155" dirty="0">
                <a:solidFill>
                  <a:srgbClr val="FFFFFF"/>
                </a:solidFill>
                <a:latin typeface="Noto Serif"/>
                <a:cs typeface="Noto Serif"/>
              </a:rPr>
              <a:t>which </a:t>
            </a:r>
            <a:r>
              <a:rPr sz="3500" spc="-95" dirty="0">
                <a:solidFill>
                  <a:srgbClr val="FFFFFF"/>
                </a:solidFill>
                <a:latin typeface="Noto Serif"/>
                <a:cs typeface="Noto Serif"/>
              </a:rPr>
              <a:t>bank </a:t>
            </a:r>
            <a:r>
              <a:rPr sz="3500" spc="-60" dirty="0">
                <a:solidFill>
                  <a:srgbClr val="FFFFFF"/>
                </a:solidFill>
                <a:latin typeface="Noto Serif"/>
                <a:cs typeface="Noto Serif"/>
              </a:rPr>
              <a:t>authorities </a:t>
            </a:r>
            <a:r>
              <a:rPr sz="3500" spc="-70" dirty="0">
                <a:solidFill>
                  <a:srgbClr val="FFFFFF"/>
                </a:solidFill>
                <a:latin typeface="Noto Serif"/>
                <a:cs typeface="Noto Serif"/>
              </a:rPr>
              <a:t>can  check </a:t>
            </a:r>
            <a:r>
              <a:rPr sz="3500" spc="-75" dirty="0">
                <a:solidFill>
                  <a:srgbClr val="FFFFFF"/>
                </a:solidFill>
                <a:latin typeface="Noto Serif"/>
                <a:cs typeface="Noto Serif"/>
              </a:rPr>
              <a:t>whether </a:t>
            </a:r>
            <a:r>
              <a:rPr sz="3500" spc="-25" dirty="0">
                <a:solidFill>
                  <a:srgbClr val="FFFFFF"/>
                </a:solidFill>
                <a:latin typeface="Noto Serif"/>
                <a:cs typeface="Noto Serif"/>
              </a:rPr>
              <a:t>a </a:t>
            </a:r>
            <a:r>
              <a:rPr sz="3500" spc="-15" dirty="0">
                <a:solidFill>
                  <a:srgbClr val="FFFFFF"/>
                </a:solidFill>
                <a:latin typeface="Noto Serif"/>
                <a:cs typeface="Noto Serif"/>
              </a:rPr>
              <a:t>person </a:t>
            </a:r>
            <a:r>
              <a:rPr sz="3500" spc="-240" dirty="0">
                <a:solidFill>
                  <a:srgbClr val="FFFFFF"/>
                </a:solidFill>
                <a:latin typeface="Noto Serif"/>
                <a:cs typeface="Noto Serif"/>
              </a:rPr>
              <a:t>will </a:t>
            </a:r>
            <a:r>
              <a:rPr sz="3500" spc="40" dirty="0">
                <a:solidFill>
                  <a:srgbClr val="FFFFFF"/>
                </a:solidFill>
                <a:latin typeface="Noto Serif"/>
                <a:cs typeface="Noto Serif"/>
              </a:rPr>
              <a:t>be </a:t>
            </a:r>
            <a:r>
              <a:rPr sz="3500" spc="-40" dirty="0">
                <a:solidFill>
                  <a:srgbClr val="FFFFFF"/>
                </a:solidFill>
                <a:latin typeface="Noto Serif"/>
                <a:cs typeface="Noto Serif"/>
              </a:rPr>
              <a:t>able </a:t>
            </a:r>
            <a:r>
              <a:rPr sz="3500" spc="45" dirty="0">
                <a:solidFill>
                  <a:srgbClr val="FFFFFF"/>
                </a:solidFill>
                <a:latin typeface="Noto Serif"/>
                <a:cs typeface="Noto Serif"/>
              </a:rPr>
              <a:t>to </a:t>
            </a:r>
            <a:r>
              <a:rPr sz="3500" spc="-95" dirty="0">
                <a:solidFill>
                  <a:srgbClr val="FFFFFF"/>
                </a:solidFill>
                <a:latin typeface="Noto Serif"/>
                <a:cs typeface="Noto Serif"/>
              </a:rPr>
              <a:t>return </a:t>
            </a:r>
            <a:r>
              <a:rPr sz="3500" spc="-80" dirty="0">
                <a:solidFill>
                  <a:srgbClr val="FFFFFF"/>
                </a:solidFill>
                <a:latin typeface="Noto Serif"/>
                <a:cs typeface="Noto Serif"/>
              </a:rPr>
              <a:t>his </a:t>
            </a:r>
            <a:r>
              <a:rPr sz="3500" spc="-65" dirty="0">
                <a:solidFill>
                  <a:srgbClr val="FFFFFF"/>
                </a:solidFill>
                <a:latin typeface="Noto Serif"/>
                <a:cs typeface="Noto Serif"/>
              </a:rPr>
              <a:t>loan </a:t>
            </a:r>
            <a:r>
              <a:rPr sz="3500" spc="-70" dirty="0">
                <a:solidFill>
                  <a:srgbClr val="FFFFFF"/>
                </a:solidFill>
                <a:latin typeface="Noto Serif"/>
                <a:cs typeface="Noto Serif"/>
              </a:rPr>
              <a:t>or</a:t>
            </a:r>
            <a:r>
              <a:rPr sz="3500" spc="-100" dirty="0">
                <a:solidFill>
                  <a:srgbClr val="FFFFFF"/>
                </a:solidFill>
                <a:latin typeface="Noto Serif"/>
                <a:cs typeface="Noto Serif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Noto Serif"/>
                <a:cs typeface="Noto Serif"/>
              </a:rPr>
              <a:t>not.</a:t>
            </a:r>
            <a:endParaRPr sz="3500">
              <a:latin typeface="Noto Serif"/>
              <a:cs typeface="Noto Serif"/>
            </a:endParaRPr>
          </a:p>
          <a:p>
            <a:pPr marL="12700" marR="139065">
              <a:lnSpc>
                <a:spcPts val="4050"/>
              </a:lnSpc>
              <a:spcBef>
                <a:spcPts val="4050"/>
              </a:spcBef>
              <a:buChar char="•"/>
              <a:tabLst>
                <a:tab pos="295275" algn="l"/>
              </a:tabLst>
            </a:pPr>
            <a:r>
              <a:rPr sz="3500" spc="-70" dirty="0">
                <a:solidFill>
                  <a:srgbClr val="FFFFFF"/>
                </a:solidFill>
                <a:latin typeface="Noto Serif"/>
                <a:cs typeface="Noto Serif"/>
              </a:rPr>
              <a:t>The </a:t>
            </a:r>
            <a:r>
              <a:rPr sz="3500" spc="-45" dirty="0">
                <a:solidFill>
                  <a:srgbClr val="FFFFFF"/>
                </a:solidFill>
                <a:latin typeface="Noto Serif"/>
                <a:cs typeface="Noto Serif"/>
              </a:rPr>
              <a:t>website </a:t>
            </a:r>
            <a:r>
              <a:rPr sz="3500" spc="-65" dirty="0">
                <a:solidFill>
                  <a:srgbClr val="FFFFFF"/>
                </a:solidFill>
                <a:latin typeface="Noto Serif"/>
                <a:cs typeface="Noto Serif"/>
              </a:rPr>
              <a:t>requires </a:t>
            </a:r>
            <a:r>
              <a:rPr sz="3500" spc="-75" dirty="0">
                <a:solidFill>
                  <a:srgbClr val="FFFFFF"/>
                </a:solidFill>
                <a:latin typeface="Noto Serif"/>
                <a:cs typeface="Noto Serif"/>
              </a:rPr>
              <a:t>different </a:t>
            </a:r>
            <a:r>
              <a:rPr sz="3500" spc="-45" dirty="0">
                <a:solidFill>
                  <a:srgbClr val="FFFFFF"/>
                </a:solidFill>
                <a:latin typeface="Noto Serif"/>
                <a:cs typeface="Noto Serif"/>
              </a:rPr>
              <a:t>details </a:t>
            </a:r>
            <a:r>
              <a:rPr sz="3500" spc="-35" dirty="0">
                <a:solidFill>
                  <a:srgbClr val="FFFFFF"/>
                </a:solidFill>
                <a:latin typeface="Noto Serif"/>
                <a:cs typeface="Noto Serif"/>
              </a:rPr>
              <a:t>such </a:t>
            </a:r>
            <a:r>
              <a:rPr sz="3500" spc="30" dirty="0">
                <a:solidFill>
                  <a:srgbClr val="FFFFFF"/>
                </a:solidFill>
                <a:latin typeface="Noto Serif"/>
                <a:cs typeface="Noto Serif"/>
              </a:rPr>
              <a:t>as </a:t>
            </a:r>
            <a:r>
              <a:rPr sz="3500" spc="-80" dirty="0">
                <a:solidFill>
                  <a:srgbClr val="FFFFFF"/>
                </a:solidFill>
                <a:latin typeface="Noto Serif"/>
                <a:cs typeface="Noto Serif"/>
              </a:rPr>
              <a:t>his </a:t>
            </a:r>
            <a:r>
              <a:rPr sz="3500" spc="15" dirty="0">
                <a:solidFill>
                  <a:srgbClr val="FFFFFF"/>
                </a:solidFill>
                <a:latin typeface="Noto Serif"/>
                <a:cs typeface="Noto Serif"/>
              </a:rPr>
              <a:t>age, </a:t>
            </a:r>
            <a:r>
              <a:rPr sz="3500" spc="-25" dirty="0">
                <a:solidFill>
                  <a:srgbClr val="FFFFFF"/>
                </a:solidFill>
                <a:latin typeface="Noto Serif"/>
                <a:cs typeface="Noto Serif"/>
              </a:rPr>
              <a:t>gender, </a:t>
            </a:r>
            <a:r>
              <a:rPr sz="3500" spc="-45" dirty="0">
                <a:solidFill>
                  <a:srgbClr val="FFFFFF"/>
                </a:solidFill>
                <a:latin typeface="Noto Serif"/>
                <a:cs typeface="Noto Serif"/>
              </a:rPr>
              <a:t>income, </a:t>
            </a:r>
            <a:r>
              <a:rPr sz="3500" spc="-40" dirty="0">
                <a:solidFill>
                  <a:srgbClr val="FFFFFF"/>
                </a:solidFill>
                <a:latin typeface="Noto Serif"/>
                <a:cs typeface="Noto Serif"/>
              </a:rPr>
              <a:t>place,  </a:t>
            </a:r>
            <a:r>
              <a:rPr sz="3500" spc="-75" dirty="0">
                <a:solidFill>
                  <a:srgbClr val="FFFFFF"/>
                </a:solidFill>
                <a:latin typeface="Noto Serif"/>
                <a:cs typeface="Noto Serif"/>
              </a:rPr>
              <a:t>previous </a:t>
            </a:r>
            <a:r>
              <a:rPr sz="3500" spc="-65" dirty="0">
                <a:solidFill>
                  <a:srgbClr val="FFFFFF"/>
                </a:solidFill>
                <a:latin typeface="Noto Serif"/>
                <a:cs typeface="Noto Serif"/>
              </a:rPr>
              <a:t>loan </a:t>
            </a:r>
            <a:r>
              <a:rPr sz="3500" spc="-45" dirty="0">
                <a:solidFill>
                  <a:srgbClr val="FFFFFF"/>
                </a:solidFill>
                <a:latin typeface="Noto Serif"/>
                <a:cs typeface="Noto Serif"/>
              </a:rPr>
              <a:t>details, </a:t>
            </a:r>
            <a:r>
              <a:rPr sz="3500" spc="-30" dirty="0">
                <a:solidFill>
                  <a:srgbClr val="FFFFFF"/>
                </a:solidFill>
                <a:latin typeface="Noto Serif"/>
                <a:cs typeface="Noto Serif"/>
              </a:rPr>
              <a:t>job </a:t>
            </a:r>
            <a:r>
              <a:rPr sz="3500" spc="-45" dirty="0">
                <a:solidFill>
                  <a:srgbClr val="FFFFFF"/>
                </a:solidFill>
                <a:latin typeface="Noto Serif"/>
                <a:cs typeface="Noto Serif"/>
              </a:rPr>
              <a:t>[more </a:t>
            </a:r>
            <a:r>
              <a:rPr sz="3500" spc="-70" dirty="0">
                <a:solidFill>
                  <a:srgbClr val="FFFFFF"/>
                </a:solidFill>
                <a:latin typeface="Noto Serif"/>
                <a:cs typeface="Noto Serif"/>
              </a:rPr>
              <a:t>or </a:t>
            </a:r>
            <a:r>
              <a:rPr sz="3500" spc="10" dirty="0">
                <a:solidFill>
                  <a:srgbClr val="FFFFFF"/>
                </a:solidFill>
                <a:latin typeface="Noto Serif"/>
                <a:cs typeface="Noto Serif"/>
              </a:rPr>
              <a:t>less </a:t>
            </a:r>
            <a:r>
              <a:rPr sz="3500" spc="-45" dirty="0">
                <a:solidFill>
                  <a:srgbClr val="FFFFFF"/>
                </a:solidFill>
                <a:latin typeface="Noto Serif"/>
                <a:cs typeface="Noto Serif"/>
              </a:rPr>
              <a:t>details </a:t>
            </a:r>
            <a:r>
              <a:rPr sz="3500" spc="-70" dirty="0">
                <a:solidFill>
                  <a:srgbClr val="FFFFFF"/>
                </a:solidFill>
                <a:latin typeface="Noto Serif"/>
                <a:cs typeface="Noto Serif"/>
              </a:rPr>
              <a:t>might </a:t>
            </a:r>
            <a:r>
              <a:rPr sz="3500" spc="40" dirty="0">
                <a:solidFill>
                  <a:srgbClr val="FFFFFF"/>
                </a:solidFill>
                <a:latin typeface="Noto Serif"/>
                <a:cs typeface="Noto Serif"/>
              </a:rPr>
              <a:t>be </a:t>
            </a:r>
            <a:r>
              <a:rPr sz="3500" spc="5" dirty="0">
                <a:solidFill>
                  <a:srgbClr val="FFFFFF"/>
                </a:solidFill>
                <a:latin typeface="Noto Serif"/>
                <a:cs typeface="Noto Serif"/>
              </a:rPr>
              <a:t>added </a:t>
            </a:r>
            <a:r>
              <a:rPr sz="3500" spc="-70" dirty="0">
                <a:solidFill>
                  <a:srgbClr val="FFFFFF"/>
                </a:solidFill>
                <a:latin typeface="Noto Serif"/>
                <a:cs typeface="Noto Serif"/>
              </a:rPr>
              <a:t>according </a:t>
            </a:r>
            <a:r>
              <a:rPr sz="3500" spc="45" dirty="0">
                <a:solidFill>
                  <a:srgbClr val="FFFFFF"/>
                </a:solidFill>
                <a:latin typeface="Noto Serif"/>
                <a:cs typeface="Noto Serif"/>
              </a:rPr>
              <a:t>to </a:t>
            </a:r>
            <a:r>
              <a:rPr sz="3500" dirty="0">
                <a:solidFill>
                  <a:srgbClr val="FFFFFF"/>
                </a:solidFill>
                <a:latin typeface="Noto Serif"/>
                <a:cs typeface="Noto Serif"/>
              </a:rPr>
              <a:t>the  </a:t>
            </a:r>
            <a:r>
              <a:rPr sz="3500" spc="-50" dirty="0">
                <a:solidFill>
                  <a:srgbClr val="FFFFFF"/>
                </a:solidFill>
                <a:latin typeface="Noto Serif"/>
                <a:cs typeface="Noto Serif"/>
              </a:rPr>
              <a:t>requirements].</a:t>
            </a:r>
            <a:endParaRPr sz="3500">
              <a:latin typeface="Noto Serif"/>
              <a:cs typeface="Noto Serif"/>
            </a:endParaRPr>
          </a:p>
          <a:p>
            <a:pPr marL="12700" marR="5080">
              <a:lnSpc>
                <a:spcPts val="4050"/>
              </a:lnSpc>
              <a:spcBef>
                <a:spcPts val="4050"/>
              </a:spcBef>
              <a:buChar char="•"/>
              <a:tabLst>
                <a:tab pos="295275" algn="l"/>
              </a:tabLst>
            </a:pPr>
            <a:r>
              <a:rPr sz="3500" spc="-130" dirty="0">
                <a:solidFill>
                  <a:srgbClr val="FFFFFF"/>
                </a:solidFill>
                <a:latin typeface="Noto Serif"/>
                <a:cs typeface="Noto Serif"/>
              </a:rPr>
              <a:t>And </a:t>
            </a:r>
            <a:r>
              <a:rPr sz="3500" spc="-240" dirty="0">
                <a:solidFill>
                  <a:srgbClr val="FFFFFF"/>
                </a:solidFill>
                <a:latin typeface="Noto Serif"/>
                <a:cs typeface="Noto Serif"/>
              </a:rPr>
              <a:t>will </a:t>
            </a:r>
            <a:r>
              <a:rPr sz="3500" spc="-75" dirty="0">
                <a:solidFill>
                  <a:srgbClr val="FFFFFF"/>
                </a:solidFill>
                <a:latin typeface="Noto Serif"/>
                <a:cs typeface="Noto Serif"/>
              </a:rPr>
              <a:t>have </a:t>
            </a:r>
            <a:r>
              <a:rPr sz="3500" spc="-25" dirty="0">
                <a:solidFill>
                  <a:srgbClr val="FFFFFF"/>
                </a:solidFill>
                <a:latin typeface="Noto Serif"/>
                <a:cs typeface="Noto Serif"/>
              </a:rPr>
              <a:t>a </a:t>
            </a:r>
            <a:r>
              <a:rPr sz="3500" spc="-20" dirty="0">
                <a:solidFill>
                  <a:srgbClr val="FFFFFF"/>
                </a:solidFill>
                <a:latin typeface="Noto Serif"/>
                <a:cs typeface="Noto Serif"/>
              </a:rPr>
              <a:t>button </a:t>
            </a:r>
            <a:r>
              <a:rPr sz="3500" spc="-30" dirty="0">
                <a:solidFill>
                  <a:srgbClr val="FFFFFF"/>
                </a:solidFill>
                <a:latin typeface="Noto Serif"/>
                <a:cs typeface="Noto Serif"/>
              </a:rPr>
              <a:t>upon </a:t>
            </a:r>
            <a:r>
              <a:rPr sz="3500" spc="-140" dirty="0">
                <a:solidFill>
                  <a:srgbClr val="FFFFFF"/>
                </a:solidFill>
                <a:latin typeface="Noto Serif"/>
                <a:cs typeface="Noto Serif"/>
              </a:rPr>
              <a:t>clicking </a:t>
            </a:r>
            <a:r>
              <a:rPr sz="3500" spc="-240" dirty="0">
                <a:solidFill>
                  <a:srgbClr val="FFFFFF"/>
                </a:solidFill>
                <a:latin typeface="Noto Serif"/>
                <a:cs typeface="Noto Serif"/>
              </a:rPr>
              <a:t>will </a:t>
            </a:r>
            <a:r>
              <a:rPr sz="3500" spc="-95" dirty="0">
                <a:solidFill>
                  <a:srgbClr val="FFFFFF"/>
                </a:solidFill>
                <a:latin typeface="Noto Serif"/>
                <a:cs typeface="Noto Serif"/>
              </a:rPr>
              <a:t>return </a:t>
            </a:r>
            <a:r>
              <a:rPr sz="3500" spc="-75" dirty="0">
                <a:solidFill>
                  <a:srgbClr val="FFFFFF"/>
                </a:solidFill>
                <a:latin typeface="Noto Serif"/>
                <a:cs typeface="Noto Serif"/>
              </a:rPr>
              <a:t>whether </a:t>
            </a:r>
            <a:r>
              <a:rPr sz="3500" spc="-240" dirty="0">
                <a:solidFill>
                  <a:srgbClr val="FFFFFF"/>
                </a:solidFill>
                <a:latin typeface="Noto Serif"/>
                <a:cs typeface="Noto Serif"/>
              </a:rPr>
              <a:t>will </a:t>
            </a:r>
            <a:r>
              <a:rPr sz="3500" spc="5" dirty="0">
                <a:solidFill>
                  <a:srgbClr val="FFFFFF"/>
                </a:solidFill>
                <a:latin typeface="Noto Serif"/>
                <a:cs typeface="Noto Serif"/>
              </a:rPr>
              <a:t>he </a:t>
            </a:r>
            <a:r>
              <a:rPr sz="3500" spc="-95" dirty="0">
                <a:solidFill>
                  <a:srgbClr val="FFFFFF"/>
                </a:solidFill>
                <a:latin typeface="Noto Serif"/>
                <a:cs typeface="Noto Serif"/>
              </a:rPr>
              <a:t>return </a:t>
            </a:r>
            <a:r>
              <a:rPr sz="3500" dirty="0">
                <a:solidFill>
                  <a:srgbClr val="FFFFFF"/>
                </a:solidFill>
                <a:latin typeface="Noto Serif"/>
                <a:cs typeface="Noto Serif"/>
              </a:rPr>
              <a:t>the </a:t>
            </a:r>
            <a:r>
              <a:rPr sz="3500" spc="-65" dirty="0">
                <a:solidFill>
                  <a:srgbClr val="FFFFFF"/>
                </a:solidFill>
                <a:latin typeface="Noto Serif"/>
                <a:cs typeface="Noto Serif"/>
              </a:rPr>
              <a:t>loan  </a:t>
            </a:r>
            <a:r>
              <a:rPr sz="3500" spc="-70" dirty="0">
                <a:solidFill>
                  <a:srgbClr val="FFFFFF"/>
                </a:solidFill>
                <a:latin typeface="Noto Serif"/>
                <a:cs typeface="Noto Serif"/>
              </a:rPr>
              <a:t>or </a:t>
            </a:r>
            <a:r>
              <a:rPr sz="3500" spc="-10" dirty="0">
                <a:solidFill>
                  <a:srgbClr val="FFFFFF"/>
                </a:solidFill>
                <a:latin typeface="Noto Serif"/>
                <a:cs typeface="Noto Serif"/>
              </a:rPr>
              <a:t>not </a:t>
            </a:r>
            <a:r>
              <a:rPr sz="3500" spc="-155" dirty="0">
                <a:solidFill>
                  <a:srgbClr val="FFFFFF"/>
                </a:solidFill>
                <a:latin typeface="Noto Serif"/>
                <a:cs typeface="Noto Serif"/>
              </a:rPr>
              <a:t>with </a:t>
            </a:r>
            <a:r>
              <a:rPr sz="3500" spc="-95" dirty="0">
                <a:solidFill>
                  <a:srgbClr val="FFFFFF"/>
                </a:solidFill>
                <a:latin typeface="Noto Serif"/>
                <a:cs typeface="Noto Serif"/>
              </a:rPr>
              <a:t>how </a:t>
            </a:r>
            <a:r>
              <a:rPr sz="3500" spc="-70" dirty="0">
                <a:solidFill>
                  <a:srgbClr val="FFFFFF"/>
                </a:solidFill>
                <a:latin typeface="Noto Serif"/>
                <a:cs typeface="Noto Serif"/>
              </a:rPr>
              <a:t>much </a:t>
            </a:r>
            <a:r>
              <a:rPr sz="3500" spc="-125" dirty="0">
                <a:solidFill>
                  <a:srgbClr val="FFFFFF"/>
                </a:solidFill>
                <a:latin typeface="Noto Serif"/>
                <a:cs typeface="Noto Serif"/>
              </a:rPr>
              <a:t>Accuracy </a:t>
            </a:r>
            <a:r>
              <a:rPr sz="3500" spc="-10" dirty="0">
                <a:solidFill>
                  <a:srgbClr val="FFFFFF"/>
                </a:solidFill>
                <a:latin typeface="Noto Serif"/>
                <a:cs typeface="Noto Serif"/>
              </a:rPr>
              <a:t>of</a:t>
            </a:r>
            <a:r>
              <a:rPr sz="3500" spc="484" dirty="0">
                <a:solidFill>
                  <a:srgbClr val="FFFFFF"/>
                </a:solidFill>
                <a:latin typeface="Noto Serif"/>
                <a:cs typeface="Noto Serif"/>
              </a:rPr>
              <a:t> </a:t>
            </a:r>
            <a:r>
              <a:rPr sz="3500" spc="-65" dirty="0">
                <a:solidFill>
                  <a:srgbClr val="FFFFFF"/>
                </a:solidFill>
                <a:latin typeface="Noto Serif"/>
                <a:cs typeface="Noto Serif"/>
              </a:rPr>
              <a:t>prediction.</a:t>
            </a:r>
            <a:endParaRPr sz="3500">
              <a:latin typeface="Noto Serif"/>
              <a:cs typeface="Noto Serif"/>
            </a:endParaRPr>
          </a:p>
          <a:p>
            <a:pPr marL="12700" marR="774065">
              <a:lnSpc>
                <a:spcPts val="4050"/>
              </a:lnSpc>
              <a:spcBef>
                <a:spcPts val="4050"/>
              </a:spcBef>
              <a:buChar char="•"/>
              <a:tabLst>
                <a:tab pos="295275" algn="l"/>
              </a:tabLst>
            </a:pPr>
            <a:r>
              <a:rPr sz="3500" spc="-215" dirty="0">
                <a:solidFill>
                  <a:srgbClr val="FFFFFF"/>
                </a:solidFill>
                <a:latin typeface="Noto Serif"/>
                <a:cs typeface="Noto Serif"/>
              </a:rPr>
              <a:t>If </a:t>
            </a:r>
            <a:r>
              <a:rPr sz="3500" spc="-80" dirty="0">
                <a:solidFill>
                  <a:srgbClr val="FFFFFF"/>
                </a:solidFill>
                <a:latin typeface="Noto Serif"/>
                <a:cs typeface="Noto Serif"/>
              </a:rPr>
              <a:t>required </a:t>
            </a:r>
            <a:r>
              <a:rPr sz="3500" spc="-25" dirty="0">
                <a:solidFill>
                  <a:srgbClr val="FFFFFF"/>
                </a:solidFill>
                <a:latin typeface="Noto Serif"/>
                <a:cs typeface="Noto Serif"/>
              </a:rPr>
              <a:t>a </a:t>
            </a:r>
            <a:r>
              <a:rPr sz="3500" spc="5" dirty="0">
                <a:solidFill>
                  <a:srgbClr val="FFFFFF"/>
                </a:solidFill>
                <a:latin typeface="Noto Serif"/>
                <a:cs typeface="Noto Serif"/>
              </a:rPr>
              <a:t>safe </a:t>
            </a:r>
            <a:r>
              <a:rPr sz="3500" spc="-90" dirty="0">
                <a:solidFill>
                  <a:srgbClr val="FFFFFF"/>
                </a:solidFill>
                <a:latin typeface="Noto Serif"/>
                <a:cs typeface="Noto Serif"/>
              </a:rPr>
              <a:t>login </a:t>
            </a:r>
            <a:r>
              <a:rPr sz="3500" spc="-70" dirty="0">
                <a:solidFill>
                  <a:srgbClr val="FFFFFF"/>
                </a:solidFill>
                <a:latin typeface="Noto Serif"/>
                <a:cs typeface="Noto Serif"/>
              </a:rPr>
              <a:t>can </a:t>
            </a:r>
            <a:r>
              <a:rPr sz="3500" spc="40" dirty="0">
                <a:solidFill>
                  <a:srgbClr val="FFFFFF"/>
                </a:solidFill>
                <a:latin typeface="Noto Serif"/>
                <a:cs typeface="Noto Serif"/>
              </a:rPr>
              <a:t>be </a:t>
            </a:r>
            <a:r>
              <a:rPr sz="3500" spc="5" dirty="0">
                <a:solidFill>
                  <a:srgbClr val="FFFFFF"/>
                </a:solidFill>
                <a:latin typeface="Noto Serif"/>
                <a:cs typeface="Noto Serif"/>
              </a:rPr>
              <a:t>added </a:t>
            </a:r>
            <a:r>
              <a:rPr sz="3500" spc="85" dirty="0">
                <a:solidFill>
                  <a:srgbClr val="FFFFFF"/>
                </a:solidFill>
                <a:latin typeface="Noto Serif"/>
                <a:cs typeface="Noto Serif"/>
              </a:rPr>
              <a:t>so </a:t>
            </a:r>
            <a:r>
              <a:rPr sz="3500" spc="-30" dirty="0">
                <a:solidFill>
                  <a:srgbClr val="FFFFFF"/>
                </a:solidFill>
                <a:latin typeface="Noto Serif"/>
                <a:cs typeface="Noto Serif"/>
              </a:rPr>
              <a:t>that </a:t>
            </a:r>
            <a:r>
              <a:rPr sz="3500" spc="-114" dirty="0">
                <a:solidFill>
                  <a:srgbClr val="FFFFFF"/>
                </a:solidFill>
                <a:latin typeface="Noto Serif"/>
                <a:cs typeface="Noto Serif"/>
              </a:rPr>
              <a:t>only </a:t>
            </a:r>
            <a:r>
              <a:rPr sz="3500" spc="-95" dirty="0">
                <a:solidFill>
                  <a:srgbClr val="FFFFFF"/>
                </a:solidFill>
                <a:latin typeface="Noto Serif"/>
                <a:cs typeface="Noto Serif"/>
              </a:rPr>
              <a:t>bank </a:t>
            </a:r>
            <a:r>
              <a:rPr sz="3500" spc="-114" dirty="0">
                <a:solidFill>
                  <a:srgbClr val="FFFFFF"/>
                </a:solidFill>
                <a:latin typeface="Noto Serif"/>
                <a:cs typeface="Noto Serif"/>
              </a:rPr>
              <a:t>official </a:t>
            </a:r>
            <a:r>
              <a:rPr sz="3500" spc="-240" dirty="0">
                <a:solidFill>
                  <a:srgbClr val="FFFFFF"/>
                </a:solidFill>
                <a:latin typeface="Noto Serif"/>
                <a:cs typeface="Noto Serif"/>
              </a:rPr>
              <a:t>will </a:t>
            </a:r>
            <a:r>
              <a:rPr sz="3500" spc="-75" dirty="0">
                <a:solidFill>
                  <a:srgbClr val="FFFFFF"/>
                </a:solidFill>
                <a:latin typeface="Noto Serif"/>
                <a:cs typeface="Noto Serif"/>
              </a:rPr>
              <a:t>have </a:t>
            </a:r>
            <a:r>
              <a:rPr sz="3500" dirty="0">
                <a:solidFill>
                  <a:srgbClr val="FFFFFF"/>
                </a:solidFill>
                <a:latin typeface="Noto Serif"/>
                <a:cs typeface="Noto Serif"/>
              </a:rPr>
              <a:t>the  </a:t>
            </a:r>
            <a:r>
              <a:rPr sz="3500" spc="20" dirty="0">
                <a:solidFill>
                  <a:srgbClr val="FFFFFF"/>
                </a:solidFill>
                <a:latin typeface="Noto Serif"/>
                <a:cs typeface="Noto Serif"/>
              </a:rPr>
              <a:t>access.</a:t>
            </a:r>
            <a:endParaRPr sz="3500">
              <a:latin typeface="Noto Serif"/>
              <a:cs typeface="Noto Serif"/>
            </a:endParaRPr>
          </a:p>
          <a:p>
            <a:pPr marL="410209" indent="-398145">
              <a:lnSpc>
                <a:spcPct val="100000"/>
              </a:lnSpc>
              <a:spcBef>
                <a:spcPts val="3790"/>
              </a:spcBef>
              <a:buChar char="•"/>
              <a:tabLst>
                <a:tab pos="410209" algn="l"/>
                <a:tab pos="410845" algn="l"/>
              </a:tabLst>
            </a:pPr>
            <a:r>
              <a:rPr sz="3500" spc="-70" dirty="0">
                <a:solidFill>
                  <a:srgbClr val="FFFFFF"/>
                </a:solidFill>
                <a:latin typeface="Noto Serif"/>
                <a:cs typeface="Noto Serif"/>
              </a:rPr>
              <a:t>The </a:t>
            </a:r>
            <a:r>
              <a:rPr sz="3500" spc="-20" dirty="0">
                <a:solidFill>
                  <a:srgbClr val="FFFFFF"/>
                </a:solidFill>
                <a:latin typeface="Noto Serif"/>
                <a:cs typeface="Noto Serif"/>
              </a:rPr>
              <a:t>model </a:t>
            </a:r>
            <a:r>
              <a:rPr sz="3500" spc="-75" dirty="0">
                <a:solidFill>
                  <a:srgbClr val="FFFFFF"/>
                </a:solidFill>
                <a:latin typeface="Noto Serif"/>
                <a:cs typeface="Noto Serif"/>
              </a:rPr>
              <a:t>is </a:t>
            </a:r>
            <a:r>
              <a:rPr sz="3500" spc="-45" dirty="0">
                <a:solidFill>
                  <a:srgbClr val="FFFFFF"/>
                </a:solidFill>
                <a:latin typeface="Noto Serif"/>
                <a:cs typeface="Noto Serif"/>
              </a:rPr>
              <a:t>going </a:t>
            </a:r>
            <a:r>
              <a:rPr sz="3500" spc="45" dirty="0">
                <a:solidFill>
                  <a:srgbClr val="FFFFFF"/>
                </a:solidFill>
                <a:latin typeface="Noto Serif"/>
                <a:cs typeface="Noto Serif"/>
              </a:rPr>
              <a:t>to </a:t>
            </a:r>
            <a:r>
              <a:rPr sz="3500" spc="40" dirty="0">
                <a:solidFill>
                  <a:srgbClr val="FFFFFF"/>
                </a:solidFill>
                <a:latin typeface="Noto Serif"/>
                <a:cs typeface="Noto Serif"/>
              </a:rPr>
              <a:t>be </a:t>
            </a:r>
            <a:r>
              <a:rPr sz="3500" spc="-85" dirty="0">
                <a:solidFill>
                  <a:srgbClr val="FFFFFF"/>
                </a:solidFill>
                <a:latin typeface="Noto Serif"/>
                <a:cs typeface="Noto Serif"/>
              </a:rPr>
              <a:t>for </a:t>
            </a:r>
            <a:r>
              <a:rPr sz="3500" spc="-25" dirty="0">
                <a:solidFill>
                  <a:srgbClr val="FFFFFF"/>
                </a:solidFill>
                <a:latin typeface="Noto Serif"/>
                <a:cs typeface="Noto Serif"/>
              </a:rPr>
              <a:t>a </a:t>
            </a:r>
            <a:r>
              <a:rPr sz="3500" spc="-70" dirty="0">
                <a:solidFill>
                  <a:srgbClr val="FFFFFF"/>
                </a:solidFill>
                <a:latin typeface="Noto Serif"/>
                <a:cs typeface="Noto Serif"/>
              </a:rPr>
              <a:t>specific </a:t>
            </a:r>
            <a:r>
              <a:rPr sz="3500" spc="-95" dirty="0">
                <a:solidFill>
                  <a:srgbClr val="FFFFFF"/>
                </a:solidFill>
                <a:latin typeface="Noto Serif"/>
                <a:cs typeface="Noto Serif"/>
              </a:rPr>
              <a:t>bank </a:t>
            </a:r>
            <a:r>
              <a:rPr sz="3500" spc="-50" dirty="0">
                <a:solidFill>
                  <a:srgbClr val="FFFFFF"/>
                </a:solidFill>
                <a:latin typeface="Noto Serif"/>
                <a:cs typeface="Noto Serif"/>
              </a:rPr>
              <a:t>and </a:t>
            </a:r>
            <a:r>
              <a:rPr sz="3500" spc="-70" dirty="0">
                <a:solidFill>
                  <a:srgbClr val="FFFFFF"/>
                </a:solidFill>
                <a:latin typeface="Noto Serif"/>
                <a:cs typeface="Noto Serif"/>
              </a:rPr>
              <a:t>specific </a:t>
            </a:r>
            <a:r>
              <a:rPr sz="3500" spc="-65" dirty="0">
                <a:solidFill>
                  <a:srgbClr val="FFFFFF"/>
                </a:solidFill>
                <a:latin typeface="Noto Serif"/>
                <a:cs typeface="Noto Serif"/>
              </a:rPr>
              <a:t>loan</a:t>
            </a:r>
            <a:r>
              <a:rPr sz="3500" spc="465" dirty="0">
                <a:solidFill>
                  <a:srgbClr val="FFFFFF"/>
                </a:solidFill>
                <a:latin typeface="Noto Serif"/>
                <a:cs typeface="Noto Serif"/>
              </a:rPr>
              <a:t> </a:t>
            </a:r>
            <a:r>
              <a:rPr sz="3500" spc="-20" dirty="0">
                <a:solidFill>
                  <a:srgbClr val="FFFFFF"/>
                </a:solidFill>
                <a:latin typeface="Noto Serif"/>
                <a:cs typeface="Noto Serif"/>
              </a:rPr>
              <a:t>type.</a:t>
            </a:r>
            <a:endParaRPr sz="3500">
              <a:latin typeface="Noto Serif"/>
              <a:cs typeface="Noto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7340" y="547082"/>
            <a:ext cx="5202555" cy="937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950" spc="80" dirty="0">
                <a:latin typeface="Noto Sans"/>
                <a:cs typeface="Noto Sans"/>
              </a:rPr>
              <a:t>Introduction:</a:t>
            </a:r>
            <a:endParaRPr sz="595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452" y="1124162"/>
            <a:ext cx="16040735" cy="2501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4450">
              <a:lnSpc>
                <a:spcPct val="116100"/>
              </a:lnSpc>
              <a:spcBef>
                <a:spcPts val="95"/>
              </a:spcBef>
              <a:buChar char="•"/>
              <a:tabLst>
                <a:tab pos="340360" algn="l"/>
              </a:tabLst>
            </a:pPr>
            <a:r>
              <a:rPr sz="3500" spc="-65" dirty="0">
                <a:solidFill>
                  <a:srgbClr val="FFFFFF"/>
                </a:solidFill>
                <a:latin typeface="Noto Serif"/>
                <a:cs typeface="Noto Serif"/>
              </a:rPr>
              <a:t>Since </a:t>
            </a:r>
            <a:r>
              <a:rPr sz="3500" spc="-105" dirty="0">
                <a:solidFill>
                  <a:srgbClr val="FFFFFF"/>
                </a:solidFill>
                <a:latin typeface="Noto Serif"/>
                <a:cs typeface="Noto Serif"/>
              </a:rPr>
              <a:t>Loan </a:t>
            </a:r>
            <a:r>
              <a:rPr sz="3500" spc="-55" dirty="0">
                <a:solidFill>
                  <a:srgbClr val="FFFFFF"/>
                </a:solidFill>
                <a:latin typeface="Noto Serif"/>
                <a:cs typeface="Noto Serif"/>
              </a:rPr>
              <a:t>could </a:t>
            </a:r>
            <a:r>
              <a:rPr sz="3500" spc="40" dirty="0">
                <a:solidFill>
                  <a:srgbClr val="FFFFFF"/>
                </a:solidFill>
                <a:latin typeface="Noto Serif"/>
                <a:cs typeface="Noto Serif"/>
              </a:rPr>
              <a:t>be </a:t>
            </a:r>
            <a:r>
              <a:rPr sz="3500" spc="-25" dirty="0">
                <a:solidFill>
                  <a:srgbClr val="FFFFFF"/>
                </a:solidFill>
                <a:latin typeface="Noto Serif"/>
                <a:cs typeface="Noto Serif"/>
              </a:rPr>
              <a:t>a </a:t>
            </a:r>
            <a:r>
              <a:rPr sz="3500" spc="-80" dirty="0">
                <a:solidFill>
                  <a:srgbClr val="FFFFFF"/>
                </a:solidFill>
                <a:latin typeface="Noto Serif"/>
                <a:cs typeface="Noto Serif"/>
              </a:rPr>
              <a:t>lifechanging/lifesaving </a:t>
            </a:r>
            <a:r>
              <a:rPr sz="3500" spc="-55" dirty="0">
                <a:solidFill>
                  <a:srgbClr val="FFFFFF"/>
                </a:solidFill>
                <a:latin typeface="Noto Serif"/>
                <a:cs typeface="Noto Serif"/>
              </a:rPr>
              <a:t>point </a:t>
            </a:r>
            <a:r>
              <a:rPr sz="3500" spc="-10" dirty="0">
                <a:solidFill>
                  <a:srgbClr val="FFFFFF"/>
                </a:solidFill>
                <a:latin typeface="Noto Serif"/>
                <a:cs typeface="Noto Serif"/>
              </a:rPr>
              <a:t>of </a:t>
            </a:r>
            <a:r>
              <a:rPr sz="3500" spc="-25" dirty="0">
                <a:solidFill>
                  <a:srgbClr val="FFFFFF"/>
                </a:solidFill>
                <a:latin typeface="Noto Serif"/>
                <a:cs typeface="Noto Serif"/>
              </a:rPr>
              <a:t>a </a:t>
            </a:r>
            <a:r>
              <a:rPr sz="3500" spc="-145" dirty="0">
                <a:solidFill>
                  <a:srgbClr val="FFFFFF"/>
                </a:solidFill>
                <a:latin typeface="Noto Serif"/>
                <a:cs typeface="Noto Serif"/>
              </a:rPr>
              <a:t>individual </a:t>
            </a:r>
            <a:r>
              <a:rPr sz="3500" spc="-50" dirty="0">
                <a:solidFill>
                  <a:srgbClr val="FFFFFF"/>
                </a:solidFill>
                <a:latin typeface="Noto Serif"/>
                <a:cs typeface="Noto Serif"/>
              </a:rPr>
              <a:t>and </a:t>
            </a:r>
            <a:r>
              <a:rPr sz="3500" spc="-135" dirty="0">
                <a:solidFill>
                  <a:srgbClr val="FFFFFF"/>
                </a:solidFill>
                <a:latin typeface="Noto Serif"/>
                <a:cs typeface="Noto Serif"/>
              </a:rPr>
              <a:t>giving  </a:t>
            </a:r>
            <a:r>
              <a:rPr sz="3500" dirty="0">
                <a:solidFill>
                  <a:srgbClr val="FFFFFF"/>
                </a:solidFill>
                <a:latin typeface="Noto Serif"/>
                <a:cs typeface="Noto Serif"/>
              </a:rPr>
              <a:t>the </a:t>
            </a:r>
            <a:r>
              <a:rPr sz="3500" spc="-50" dirty="0">
                <a:solidFill>
                  <a:srgbClr val="FFFFFF"/>
                </a:solidFill>
                <a:latin typeface="Noto Serif"/>
                <a:cs typeface="Noto Serif"/>
              </a:rPr>
              <a:t>decision </a:t>
            </a:r>
            <a:r>
              <a:rPr sz="3500" spc="-105" dirty="0">
                <a:solidFill>
                  <a:srgbClr val="FFFFFF"/>
                </a:solidFill>
                <a:latin typeface="Noto Serif"/>
                <a:cs typeface="Noto Serif"/>
              </a:rPr>
              <a:t>making </a:t>
            </a:r>
            <a:r>
              <a:rPr sz="3500" spc="-85" dirty="0">
                <a:solidFill>
                  <a:srgbClr val="FFFFFF"/>
                </a:solidFill>
                <a:latin typeface="Noto Serif"/>
                <a:cs typeface="Noto Serif"/>
              </a:rPr>
              <a:t>for </a:t>
            </a:r>
            <a:r>
              <a:rPr sz="3500" spc="-25" dirty="0">
                <a:solidFill>
                  <a:srgbClr val="FFFFFF"/>
                </a:solidFill>
                <a:latin typeface="Noto Serif"/>
                <a:cs typeface="Noto Serif"/>
              </a:rPr>
              <a:t>a </a:t>
            </a:r>
            <a:r>
              <a:rPr sz="3500" spc="-150" dirty="0">
                <a:solidFill>
                  <a:srgbClr val="FFFFFF"/>
                </a:solidFill>
                <a:latin typeface="Noto Serif"/>
                <a:cs typeface="Noto Serif"/>
              </a:rPr>
              <a:t>artificially </a:t>
            </a:r>
            <a:r>
              <a:rPr sz="3500" spc="-20" dirty="0">
                <a:solidFill>
                  <a:srgbClr val="FFFFFF"/>
                </a:solidFill>
                <a:latin typeface="Noto Serif"/>
                <a:cs typeface="Noto Serif"/>
              </a:rPr>
              <a:t>developed </a:t>
            </a:r>
            <a:r>
              <a:rPr sz="3500" spc="-75" dirty="0">
                <a:solidFill>
                  <a:srgbClr val="FFFFFF"/>
                </a:solidFill>
                <a:latin typeface="Noto Serif"/>
                <a:cs typeface="Noto Serif"/>
              </a:rPr>
              <a:t>intelligence is </a:t>
            </a:r>
            <a:r>
              <a:rPr sz="3500" spc="35" dirty="0">
                <a:solidFill>
                  <a:srgbClr val="FFFFFF"/>
                </a:solidFill>
                <a:latin typeface="Noto Serif"/>
                <a:cs typeface="Noto Serif"/>
              </a:rPr>
              <a:t>seen </a:t>
            </a:r>
            <a:r>
              <a:rPr sz="3500" spc="-85" dirty="0">
                <a:solidFill>
                  <a:srgbClr val="FFFFFF"/>
                </a:solidFill>
                <a:latin typeface="Noto Serif"/>
                <a:cs typeface="Noto Serif"/>
              </a:rPr>
              <a:t>down</a:t>
            </a:r>
            <a:r>
              <a:rPr sz="3500" spc="484" dirty="0">
                <a:solidFill>
                  <a:srgbClr val="FFFFFF"/>
                </a:solidFill>
                <a:latin typeface="Noto Serif"/>
                <a:cs typeface="Noto Serif"/>
              </a:rPr>
              <a:t> </a:t>
            </a:r>
            <a:r>
              <a:rPr sz="3500" spc="-75" dirty="0">
                <a:solidFill>
                  <a:srgbClr val="FFFFFF"/>
                </a:solidFill>
                <a:latin typeface="Noto Serif"/>
                <a:cs typeface="Noto Serif"/>
              </a:rPr>
              <a:t>from</a:t>
            </a:r>
            <a:endParaRPr sz="3500">
              <a:latin typeface="Noto Serif"/>
              <a:cs typeface="Noto Serif"/>
            </a:endParaRPr>
          </a:p>
          <a:p>
            <a:pPr marL="6038850" marR="831215" indent="-5200650">
              <a:lnSpc>
                <a:spcPts val="4880"/>
              </a:lnSpc>
              <a:spcBef>
                <a:spcPts val="275"/>
              </a:spcBef>
            </a:pPr>
            <a:r>
              <a:rPr sz="3500" spc="-105" dirty="0">
                <a:solidFill>
                  <a:srgbClr val="FFFFFF"/>
                </a:solidFill>
                <a:latin typeface="Noto Serif"/>
                <a:cs typeface="Noto Serif"/>
              </a:rPr>
              <a:t>many </a:t>
            </a:r>
            <a:r>
              <a:rPr sz="3500" spc="-50" dirty="0">
                <a:solidFill>
                  <a:srgbClr val="FFFFFF"/>
                </a:solidFill>
                <a:latin typeface="Noto Serif"/>
                <a:cs typeface="Noto Serif"/>
              </a:rPr>
              <a:t>and </a:t>
            </a:r>
            <a:r>
              <a:rPr sz="3500" spc="-175" dirty="0">
                <a:solidFill>
                  <a:srgbClr val="FFFFFF"/>
                </a:solidFill>
                <a:latin typeface="Noto Serif"/>
                <a:cs typeface="Noto Serif"/>
              </a:rPr>
              <a:t>if </a:t>
            </a:r>
            <a:r>
              <a:rPr sz="3500" spc="-30" dirty="0">
                <a:solidFill>
                  <a:srgbClr val="FFFFFF"/>
                </a:solidFill>
                <a:latin typeface="Noto Serif"/>
                <a:cs typeface="Noto Serif"/>
              </a:rPr>
              <a:t>there </a:t>
            </a:r>
            <a:r>
              <a:rPr sz="3500" spc="-80" dirty="0">
                <a:solidFill>
                  <a:srgbClr val="FFFFFF"/>
                </a:solidFill>
                <a:latin typeface="Noto Serif"/>
                <a:cs typeface="Noto Serif"/>
              </a:rPr>
              <a:t>was </a:t>
            </a:r>
            <a:r>
              <a:rPr sz="3500" spc="-55" dirty="0">
                <a:solidFill>
                  <a:srgbClr val="FFFFFF"/>
                </a:solidFill>
                <a:latin typeface="Noto Serif"/>
                <a:cs typeface="Noto Serif"/>
              </a:rPr>
              <a:t>even </a:t>
            </a:r>
            <a:r>
              <a:rPr sz="3500" spc="50" dirty="0">
                <a:solidFill>
                  <a:srgbClr val="FFFFFF"/>
                </a:solidFill>
                <a:latin typeface="Noto Serif"/>
                <a:cs typeface="Noto Serif"/>
              </a:rPr>
              <a:t>some </a:t>
            </a:r>
            <a:r>
              <a:rPr sz="3500" spc="-100" dirty="0">
                <a:solidFill>
                  <a:srgbClr val="FFFFFF"/>
                </a:solidFill>
                <a:latin typeface="Noto Serif"/>
                <a:cs typeface="Noto Serif"/>
              </a:rPr>
              <a:t>rare </a:t>
            </a:r>
            <a:r>
              <a:rPr sz="3500" spc="-50" dirty="0">
                <a:solidFill>
                  <a:srgbClr val="FFFFFF"/>
                </a:solidFill>
                <a:latin typeface="Noto Serif"/>
                <a:cs typeface="Noto Serif"/>
              </a:rPr>
              <a:t>and </a:t>
            </a:r>
            <a:r>
              <a:rPr sz="3500" spc="-110" dirty="0">
                <a:solidFill>
                  <a:srgbClr val="FFFFFF"/>
                </a:solidFill>
                <a:latin typeface="Noto Serif"/>
                <a:cs typeface="Noto Serif"/>
              </a:rPr>
              <a:t>minor </a:t>
            </a:r>
            <a:r>
              <a:rPr sz="3500" spc="-50" dirty="0">
                <a:solidFill>
                  <a:srgbClr val="FFFFFF"/>
                </a:solidFill>
                <a:latin typeface="Noto Serif"/>
                <a:cs typeface="Noto Serif"/>
              </a:rPr>
              <a:t>problem </a:t>
            </a:r>
            <a:r>
              <a:rPr sz="3500" spc="-120" dirty="0">
                <a:solidFill>
                  <a:srgbClr val="FFFFFF"/>
                </a:solidFill>
                <a:latin typeface="Noto Serif"/>
                <a:cs typeface="Noto Serif"/>
              </a:rPr>
              <a:t>it </a:t>
            </a:r>
            <a:r>
              <a:rPr sz="3500" spc="-55" dirty="0">
                <a:solidFill>
                  <a:srgbClr val="FFFFFF"/>
                </a:solidFill>
                <a:latin typeface="Noto Serif"/>
                <a:cs typeface="Noto Serif"/>
              </a:rPr>
              <a:t>could </a:t>
            </a:r>
            <a:r>
              <a:rPr sz="3500" spc="40" dirty="0">
                <a:solidFill>
                  <a:srgbClr val="FFFFFF"/>
                </a:solidFill>
                <a:latin typeface="Noto Serif"/>
                <a:cs typeface="Noto Serif"/>
              </a:rPr>
              <a:t>be  </a:t>
            </a:r>
            <a:r>
              <a:rPr sz="3500" spc="-65" dirty="0">
                <a:solidFill>
                  <a:srgbClr val="FFFFFF"/>
                </a:solidFill>
                <a:latin typeface="Noto Serif"/>
                <a:cs typeface="Noto Serif"/>
              </a:rPr>
              <a:t>affecting </a:t>
            </a:r>
            <a:r>
              <a:rPr sz="3500" spc="-30" dirty="0">
                <a:solidFill>
                  <a:srgbClr val="FFFFFF"/>
                </a:solidFill>
                <a:latin typeface="Noto Serif"/>
                <a:cs typeface="Noto Serif"/>
              </a:rPr>
              <a:t>one’s </a:t>
            </a:r>
            <a:r>
              <a:rPr sz="3500" spc="-120" dirty="0">
                <a:solidFill>
                  <a:srgbClr val="FFFFFF"/>
                </a:solidFill>
                <a:latin typeface="Noto Serif"/>
                <a:cs typeface="Noto Serif"/>
              </a:rPr>
              <a:t>life</a:t>
            </a:r>
            <a:r>
              <a:rPr sz="3500" spc="75" dirty="0">
                <a:solidFill>
                  <a:srgbClr val="FFFFFF"/>
                </a:solidFill>
                <a:latin typeface="Noto Serif"/>
                <a:cs typeface="Noto Serif"/>
              </a:rPr>
              <a:t> </a:t>
            </a:r>
            <a:r>
              <a:rPr sz="3500" spc="55" dirty="0">
                <a:solidFill>
                  <a:srgbClr val="FFFFFF"/>
                </a:solidFill>
                <a:latin typeface="Noto Serif"/>
                <a:cs typeface="Noto Serif"/>
              </a:rPr>
              <a:t>.</a:t>
            </a:r>
            <a:endParaRPr sz="3500">
              <a:latin typeface="Noto Serif"/>
              <a:cs typeface="Noto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46133" y="4718334"/>
            <a:ext cx="9010649" cy="4086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820" y="608042"/>
            <a:ext cx="556196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-145" dirty="0">
                <a:latin typeface="Noto Serif"/>
                <a:cs typeface="Noto Serif"/>
              </a:rPr>
              <a:t>Literature</a:t>
            </a:r>
            <a:r>
              <a:rPr sz="5200" b="0" spc="-85" dirty="0">
                <a:latin typeface="Noto Serif"/>
                <a:cs typeface="Noto Serif"/>
              </a:rPr>
              <a:t> </a:t>
            </a:r>
            <a:r>
              <a:rPr sz="5200" b="0" spc="-180" dirty="0">
                <a:latin typeface="Noto Serif"/>
                <a:cs typeface="Noto Serif"/>
              </a:rPr>
              <a:t>Review:</a:t>
            </a:r>
            <a:endParaRPr sz="5200">
              <a:latin typeface="Noto Serif"/>
              <a:cs typeface="Noto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7071" y="2052840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7071" y="5253239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7071" y="7539239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8604" y="1820379"/>
            <a:ext cx="16518255" cy="779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600" spc="-120" dirty="0">
                <a:solidFill>
                  <a:srgbClr val="FFFFFF"/>
                </a:solidFill>
                <a:latin typeface="Noto Serif"/>
                <a:cs typeface="Noto Serif"/>
              </a:rPr>
              <a:t>It </a:t>
            </a:r>
            <a:r>
              <a:rPr sz="2600" spc="-60" dirty="0">
                <a:solidFill>
                  <a:srgbClr val="FFFFFF"/>
                </a:solidFill>
                <a:latin typeface="Noto Serif"/>
                <a:cs typeface="Noto Serif"/>
              </a:rPr>
              <a:t>is </a:t>
            </a:r>
            <a:r>
              <a:rPr sz="2600" spc="-40" dirty="0">
                <a:solidFill>
                  <a:srgbClr val="FFFFFF"/>
                </a:solidFill>
                <a:latin typeface="Noto Serif"/>
                <a:cs typeface="Noto Serif"/>
              </a:rPr>
              <a:t>said </a:t>
            </a:r>
            <a:r>
              <a:rPr sz="2600" spc="-25" dirty="0">
                <a:solidFill>
                  <a:srgbClr val="FFFFFF"/>
                </a:solidFill>
                <a:latin typeface="Noto Serif"/>
                <a:cs typeface="Noto Serif"/>
              </a:rPr>
              <a:t>that </a:t>
            </a:r>
            <a:r>
              <a:rPr sz="2600" spc="-45" dirty="0">
                <a:solidFill>
                  <a:srgbClr val="FFFFFF"/>
                </a:solidFill>
                <a:latin typeface="Noto Serif"/>
                <a:cs typeface="Noto Serif"/>
              </a:rPr>
              <a:t>Credit </a:t>
            </a:r>
            <a:r>
              <a:rPr sz="2600" spc="-114" dirty="0">
                <a:solidFill>
                  <a:srgbClr val="FFFFFF"/>
                </a:solidFill>
                <a:latin typeface="Noto Serif"/>
                <a:cs typeface="Noto Serif"/>
              </a:rPr>
              <a:t>risk </a:t>
            </a:r>
            <a:r>
              <a:rPr sz="2600" spc="-135" dirty="0">
                <a:solidFill>
                  <a:srgbClr val="FFFFFF"/>
                </a:solidFill>
                <a:latin typeface="Noto Serif"/>
                <a:cs typeface="Noto Serif"/>
              </a:rPr>
              <a:t>in </a:t>
            </a:r>
            <a:r>
              <a:rPr sz="2600" spc="10" dirty="0">
                <a:solidFill>
                  <a:srgbClr val="FFFFFF"/>
                </a:solidFill>
                <a:latin typeface="Noto Serif"/>
                <a:cs typeface="Noto Serif"/>
              </a:rPr>
              <a:t>one </a:t>
            </a:r>
            <a:r>
              <a:rPr sz="2600" spc="-10" dirty="0">
                <a:solidFill>
                  <a:srgbClr val="FFFFFF"/>
                </a:solidFill>
                <a:latin typeface="Noto Serif"/>
                <a:cs typeface="Noto Serif"/>
              </a:rPr>
              <a:t>of </a:t>
            </a:r>
            <a:r>
              <a:rPr sz="2600" dirty="0">
                <a:solidFill>
                  <a:srgbClr val="FFFFFF"/>
                </a:solidFill>
                <a:latin typeface="Noto Serif"/>
                <a:cs typeface="Noto Serif"/>
              </a:rPr>
              <a:t>the </a:t>
            </a:r>
            <a:r>
              <a:rPr sz="2600" spc="20" dirty="0">
                <a:solidFill>
                  <a:srgbClr val="FFFFFF"/>
                </a:solidFill>
                <a:latin typeface="Noto Serif"/>
                <a:cs typeface="Noto Serif"/>
              </a:rPr>
              <a:t>most </a:t>
            </a:r>
            <a:r>
              <a:rPr sz="2600" spc="-55" dirty="0">
                <a:solidFill>
                  <a:srgbClr val="FFFFFF"/>
                </a:solidFill>
                <a:latin typeface="Noto Serif"/>
                <a:cs typeface="Noto Serif"/>
              </a:rPr>
              <a:t>actual </a:t>
            </a:r>
            <a:r>
              <a:rPr sz="2600" spc="-114" dirty="0">
                <a:solidFill>
                  <a:srgbClr val="FFFFFF"/>
                </a:solidFill>
                <a:latin typeface="Noto Serif"/>
                <a:cs typeface="Noto Serif"/>
              </a:rPr>
              <a:t>risk </a:t>
            </a:r>
            <a:r>
              <a:rPr sz="2600" spc="-20" dirty="0">
                <a:solidFill>
                  <a:srgbClr val="FFFFFF"/>
                </a:solidFill>
                <a:latin typeface="Noto Serif"/>
                <a:cs typeface="Noto Serif"/>
              </a:rPr>
              <a:t>faced </a:t>
            </a:r>
            <a:r>
              <a:rPr sz="2600" spc="-85" dirty="0">
                <a:solidFill>
                  <a:srgbClr val="FFFFFF"/>
                </a:solidFill>
                <a:latin typeface="Noto Serif"/>
                <a:cs typeface="Noto Serif"/>
              </a:rPr>
              <a:t>by </a:t>
            </a:r>
            <a:r>
              <a:rPr sz="2600" spc="-20" dirty="0">
                <a:solidFill>
                  <a:srgbClr val="FFFFFF"/>
                </a:solidFill>
                <a:latin typeface="Noto Serif"/>
                <a:cs typeface="Noto Serif"/>
              </a:rPr>
              <a:t>almost </a:t>
            </a:r>
            <a:r>
              <a:rPr sz="2600" spc="-85" dirty="0">
                <a:solidFill>
                  <a:srgbClr val="FFFFFF"/>
                </a:solidFill>
                <a:latin typeface="Noto Serif"/>
                <a:cs typeface="Noto Serif"/>
              </a:rPr>
              <a:t>every </a:t>
            </a:r>
            <a:r>
              <a:rPr sz="2600" spc="-50" dirty="0">
                <a:solidFill>
                  <a:srgbClr val="FFFFFF"/>
                </a:solidFill>
                <a:latin typeface="Noto Serif"/>
                <a:cs typeface="Noto Serif"/>
              </a:rPr>
              <a:t>single </a:t>
            </a:r>
            <a:r>
              <a:rPr sz="2600" spc="-100" dirty="0">
                <a:solidFill>
                  <a:srgbClr val="FFFFFF"/>
                </a:solidFill>
                <a:latin typeface="Noto Serif"/>
                <a:cs typeface="Noto Serif"/>
              </a:rPr>
              <a:t>financial </a:t>
            </a:r>
            <a:r>
              <a:rPr sz="2600" spc="-65" dirty="0">
                <a:solidFill>
                  <a:srgbClr val="FFFFFF"/>
                </a:solidFill>
                <a:latin typeface="Noto Serif"/>
                <a:cs typeface="Noto Serif"/>
              </a:rPr>
              <a:t>Institution </a:t>
            </a:r>
            <a:r>
              <a:rPr sz="2600" spc="-40" dirty="0">
                <a:solidFill>
                  <a:srgbClr val="FFFFFF"/>
                </a:solidFill>
                <a:latin typeface="Noto Serif"/>
                <a:cs typeface="Noto Serif"/>
              </a:rPr>
              <a:t>and  </a:t>
            </a:r>
            <a:r>
              <a:rPr sz="2600" spc="20" dirty="0">
                <a:solidFill>
                  <a:srgbClr val="FFFFFF"/>
                </a:solidFill>
                <a:latin typeface="Noto Serif"/>
                <a:cs typeface="Noto Serif"/>
              </a:rPr>
              <a:t>as </a:t>
            </a:r>
            <a:r>
              <a:rPr sz="2600" spc="-80" dirty="0">
                <a:solidFill>
                  <a:srgbClr val="FFFFFF"/>
                </a:solidFill>
                <a:latin typeface="Noto Serif"/>
                <a:cs typeface="Noto Serif"/>
              </a:rPr>
              <a:t>we </a:t>
            </a:r>
            <a:r>
              <a:rPr sz="2600" spc="-105" dirty="0">
                <a:solidFill>
                  <a:srgbClr val="FFFFFF"/>
                </a:solidFill>
                <a:latin typeface="Noto Serif"/>
                <a:cs typeface="Noto Serif"/>
              </a:rPr>
              <a:t>know </a:t>
            </a:r>
            <a:r>
              <a:rPr sz="2600" spc="-15" dirty="0">
                <a:solidFill>
                  <a:srgbClr val="FFFFFF"/>
                </a:solidFill>
                <a:latin typeface="Noto Serif"/>
                <a:cs typeface="Noto Serif"/>
              </a:rPr>
              <a:t>data </a:t>
            </a:r>
            <a:r>
              <a:rPr sz="2600" spc="-10" dirty="0">
                <a:solidFill>
                  <a:srgbClr val="FFFFFF"/>
                </a:solidFill>
                <a:latin typeface="Noto Serif"/>
                <a:cs typeface="Noto Serif"/>
              </a:rPr>
              <a:t>has </a:t>
            </a:r>
            <a:r>
              <a:rPr sz="2600" dirty="0">
                <a:solidFill>
                  <a:srgbClr val="FFFFFF"/>
                </a:solidFill>
                <a:latin typeface="Noto Serif"/>
                <a:cs typeface="Noto Serif"/>
              </a:rPr>
              <a:t>the </a:t>
            </a:r>
            <a:r>
              <a:rPr sz="2600" spc="-40" dirty="0">
                <a:solidFill>
                  <a:srgbClr val="FFFFFF"/>
                </a:solidFill>
                <a:latin typeface="Noto Serif"/>
                <a:cs typeface="Noto Serif"/>
              </a:rPr>
              <a:t>potential </a:t>
            </a:r>
            <a:r>
              <a:rPr sz="2600" spc="30" dirty="0">
                <a:solidFill>
                  <a:srgbClr val="FFFFFF"/>
                </a:solidFill>
                <a:latin typeface="Noto Serif"/>
                <a:cs typeface="Noto Serif"/>
              </a:rPr>
              <a:t>to </a:t>
            </a:r>
            <a:r>
              <a:rPr sz="2600" spc="-55" dirty="0">
                <a:solidFill>
                  <a:srgbClr val="FFFFFF"/>
                </a:solidFill>
                <a:latin typeface="Noto Serif"/>
                <a:cs typeface="Noto Serif"/>
              </a:rPr>
              <a:t>transform </a:t>
            </a:r>
            <a:r>
              <a:rPr sz="2600" spc="-15" dirty="0">
                <a:solidFill>
                  <a:srgbClr val="FFFFFF"/>
                </a:solidFill>
                <a:latin typeface="Noto Serif"/>
                <a:cs typeface="Noto Serif"/>
              </a:rPr>
              <a:t>business </a:t>
            </a:r>
            <a:r>
              <a:rPr sz="2600" spc="-40" dirty="0">
                <a:solidFill>
                  <a:srgbClr val="FFFFFF"/>
                </a:solidFill>
                <a:latin typeface="Noto Serif"/>
                <a:cs typeface="Noto Serif"/>
              </a:rPr>
              <a:t>and </a:t>
            </a:r>
            <a:r>
              <a:rPr sz="2600" spc="-105" dirty="0">
                <a:solidFill>
                  <a:srgbClr val="FFFFFF"/>
                </a:solidFill>
                <a:latin typeface="Noto Serif"/>
                <a:cs typeface="Noto Serif"/>
              </a:rPr>
              <a:t>drive </a:t>
            </a:r>
            <a:r>
              <a:rPr sz="2600" dirty="0">
                <a:solidFill>
                  <a:srgbClr val="FFFFFF"/>
                </a:solidFill>
                <a:latin typeface="Noto Serif"/>
                <a:cs typeface="Noto Serif"/>
              </a:rPr>
              <a:t>the </a:t>
            </a:r>
            <a:r>
              <a:rPr sz="2600" spc="-50" dirty="0">
                <a:solidFill>
                  <a:srgbClr val="FFFFFF"/>
                </a:solidFill>
                <a:latin typeface="Noto Serif"/>
                <a:cs typeface="Noto Serif"/>
              </a:rPr>
              <a:t>creation </a:t>
            </a:r>
            <a:r>
              <a:rPr sz="2600" spc="-10" dirty="0">
                <a:solidFill>
                  <a:srgbClr val="FFFFFF"/>
                </a:solidFill>
                <a:latin typeface="Noto Serif"/>
                <a:cs typeface="Noto Serif"/>
              </a:rPr>
              <a:t>of </a:t>
            </a:r>
            <a:r>
              <a:rPr sz="2600" spc="-15" dirty="0">
                <a:solidFill>
                  <a:srgbClr val="FFFFFF"/>
                </a:solidFill>
                <a:latin typeface="Noto Serif"/>
                <a:cs typeface="Noto Serif"/>
              </a:rPr>
              <a:t>business </a:t>
            </a:r>
            <a:r>
              <a:rPr sz="2600" spc="-60" dirty="0">
                <a:solidFill>
                  <a:srgbClr val="FFFFFF"/>
                </a:solidFill>
                <a:latin typeface="Noto Serif"/>
                <a:cs typeface="Noto Serif"/>
              </a:rPr>
              <a:t>value. </a:t>
            </a:r>
            <a:r>
              <a:rPr sz="2600" spc="-15" dirty="0">
                <a:solidFill>
                  <a:srgbClr val="FFFFFF"/>
                </a:solidFill>
                <a:latin typeface="Noto Serif"/>
                <a:cs typeface="Noto Serif"/>
              </a:rPr>
              <a:t>Data </a:t>
            </a:r>
            <a:r>
              <a:rPr sz="2600" spc="-55" dirty="0">
                <a:solidFill>
                  <a:srgbClr val="FFFFFF"/>
                </a:solidFill>
                <a:latin typeface="Noto Serif"/>
                <a:cs typeface="Noto Serif"/>
              </a:rPr>
              <a:t>can  </a:t>
            </a:r>
            <a:r>
              <a:rPr sz="2600" spc="25" dirty="0">
                <a:solidFill>
                  <a:srgbClr val="FFFFFF"/>
                </a:solidFill>
                <a:latin typeface="Noto Serif"/>
                <a:cs typeface="Noto Serif"/>
              </a:rPr>
              <a:t>be </a:t>
            </a:r>
            <a:r>
              <a:rPr sz="2600" spc="10" dirty="0">
                <a:solidFill>
                  <a:srgbClr val="FFFFFF"/>
                </a:solidFill>
                <a:latin typeface="Noto Serif"/>
                <a:cs typeface="Noto Serif"/>
              </a:rPr>
              <a:t>used </a:t>
            </a:r>
            <a:r>
              <a:rPr sz="2600" spc="-65" dirty="0">
                <a:solidFill>
                  <a:srgbClr val="FFFFFF"/>
                </a:solidFill>
                <a:latin typeface="Noto Serif"/>
                <a:cs typeface="Noto Serif"/>
              </a:rPr>
              <a:t>for </a:t>
            </a:r>
            <a:r>
              <a:rPr sz="2600" spc="-20" dirty="0">
                <a:solidFill>
                  <a:srgbClr val="FFFFFF"/>
                </a:solidFill>
                <a:latin typeface="Noto Serif"/>
                <a:cs typeface="Noto Serif"/>
              </a:rPr>
              <a:t>a </a:t>
            </a:r>
            <a:r>
              <a:rPr sz="2600" spc="-40" dirty="0">
                <a:solidFill>
                  <a:srgbClr val="FFFFFF"/>
                </a:solidFill>
                <a:latin typeface="Noto Serif"/>
                <a:cs typeface="Noto Serif"/>
              </a:rPr>
              <a:t>range </a:t>
            </a:r>
            <a:r>
              <a:rPr sz="2600" spc="-10" dirty="0">
                <a:solidFill>
                  <a:srgbClr val="FFFFFF"/>
                </a:solidFill>
                <a:latin typeface="Noto Serif"/>
                <a:cs typeface="Noto Serif"/>
              </a:rPr>
              <a:t>of </a:t>
            </a:r>
            <a:r>
              <a:rPr sz="2600" spc="-45" dirty="0">
                <a:solidFill>
                  <a:srgbClr val="FFFFFF"/>
                </a:solidFill>
                <a:latin typeface="Noto Serif"/>
                <a:cs typeface="Noto Serif"/>
              </a:rPr>
              <a:t>simple </a:t>
            </a:r>
            <a:r>
              <a:rPr sz="2600" spc="-15" dirty="0">
                <a:solidFill>
                  <a:srgbClr val="FFFFFF"/>
                </a:solidFill>
                <a:latin typeface="Noto Serif"/>
                <a:cs typeface="Noto Serif"/>
              </a:rPr>
              <a:t>tasks </a:t>
            </a:r>
            <a:r>
              <a:rPr sz="2600" spc="-30" dirty="0">
                <a:solidFill>
                  <a:srgbClr val="FFFFFF"/>
                </a:solidFill>
                <a:latin typeface="Noto Serif"/>
                <a:cs typeface="Noto Serif"/>
              </a:rPr>
              <a:t>such </a:t>
            </a:r>
            <a:r>
              <a:rPr sz="2600" spc="20" dirty="0">
                <a:solidFill>
                  <a:srgbClr val="FFFFFF"/>
                </a:solidFill>
                <a:latin typeface="Noto Serif"/>
                <a:cs typeface="Noto Serif"/>
              </a:rPr>
              <a:t>as </a:t>
            </a:r>
            <a:r>
              <a:rPr sz="2600" spc="-55" dirty="0">
                <a:solidFill>
                  <a:srgbClr val="FFFFFF"/>
                </a:solidFill>
                <a:latin typeface="Noto Serif"/>
                <a:cs typeface="Noto Serif"/>
              </a:rPr>
              <a:t>managing </a:t>
            </a:r>
            <a:r>
              <a:rPr sz="2600" spc="-15" dirty="0">
                <a:solidFill>
                  <a:srgbClr val="FFFFFF"/>
                </a:solidFill>
                <a:latin typeface="Noto Serif"/>
                <a:cs typeface="Noto Serif"/>
              </a:rPr>
              <a:t>dashboards </a:t>
            </a:r>
            <a:r>
              <a:rPr sz="2600" spc="-55" dirty="0">
                <a:solidFill>
                  <a:srgbClr val="FFFFFF"/>
                </a:solidFill>
                <a:latin typeface="Noto Serif"/>
                <a:cs typeface="Noto Serif"/>
              </a:rPr>
              <a:t>or </a:t>
            </a:r>
            <a:r>
              <a:rPr sz="2600" spc="-85" dirty="0">
                <a:solidFill>
                  <a:srgbClr val="FFFFFF"/>
                </a:solidFill>
                <a:latin typeface="Noto Serif"/>
                <a:cs typeface="Noto Serif"/>
              </a:rPr>
              <a:t>visualising </a:t>
            </a:r>
            <a:r>
              <a:rPr sz="2600" spc="-45" dirty="0">
                <a:solidFill>
                  <a:srgbClr val="FFFFFF"/>
                </a:solidFill>
                <a:latin typeface="Noto Serif"/>
                <a:cs typeface="Noto Serif"/>
              </a:rPr>
              <a:t>relationships. </a:t>
            </a:r>
            <a:r>
              <a:rPr sz="2600" spc="-75" dirty="0">
                <a:solidFill>
                  <a:srgbClr val="FFFFFF"/>
                </a:solidFill>
                <a:latin typeface="Noto Serif"/>
                <a:cs typeface="Noto Serif"/>
              </a:rPr>
              <a:t>However, </a:t>
            </a:r>
            <a:r>
              <a:rPr sz="2600" dirty="0">
                <a:solidFill>
                  <a:srgbClr val="FFFFFF"/>
                </a:solidFill>
                <a:latin typeface="Noto Serif"/>
                <a:cs typeface="Noto Serif"/>
              </a:rPr>
              <a:t>the  </a:t>
            </a:r>
            <a:r>
              <a:rPr sz="2600" spc="-75" dirty="0">
                <a:solidFill>
                  <a:srgbClr val="FFFFFF"/>
                </a:solidFill>
                <a:latin typeface="Noto Serif"/>
                <a:cs typeface="Noto Serif"/>
              </a:rPr>
              <a:t>real </a:t>
            </a:r>
            <a:r>
              <a:rPr sz="2600" spc="-55" dirty="0">
                <a:solidFill>
                  <a:srgbClr val="FFFFFF"/>
                </a:solidFill>
                <a:latin typeface="Noto Serif"/>
                <a:cs typeface="Noto Serif"/>
              </a:rPr>
              <a:t>power </a:t>
            </a:r>
            <a:r>
              <a:rPr sz="2600" spc="-10" dirty="0">
                <a:solidFill>
                  <a:srgbClr val="FFFFFF"/>
                </a:solidFill>
                <a:latin typeface="Noto Serif"/>
                <a:cs typeface="Noto Serif"/>
              </a:rPr>
              <a:t>of </a:t>
            </a:r>
            <a:r>
              <a:rPr sz="2600" spc="-15" dirty="0">
                <a:solidFill>
                  <a:srgbClr val="FFFFFF"/>
                </a:solidFill>
                <a:latin typeface="Noto Serif"/>
                <a:cs typeface="Noto Serif"/>
              </a:rPr>
              <a:t>data </a:t>
            </a:r>
            <a:r>
              <a:rPr sz="2600" spc="-55" dirty="0">
                <a:solidFill>
                  <a:srgbClr val="FFFFFF"/>
                </a:solidFill>
                <a:latin typeface="Noto Serif"/>
                <a:cs typeface="Noto Serif"/>
              </a:rPr>
              <a:t>lies </a:t>
            </a:r>
            <a:r>
              <a:rPr sz="2600" spc="-135" dirty="0">
                <a:solidFill>
                  <a:srgbClr val="FFFFFF"/>
                </a:solidFill>
                <a:latin typeface="Noto Serif"/>
                <a:cs typeface="Noto Serif"/>
              </a:rPr>
              <a:t>in </a:t>
            </a:r>
            <a:r>
              <a:rPr sz="2600" dirty="0">
                <a:solidFill>
                  <a:srgbClr val="FFFFFF"/>
                </a:solidFill>
                <a:latin typeface="Noto Serif"/>
                <a:cs typeface="Noto Serif"/>
              </a:rPr>
              <a:t>the </a:t>
            </a:r>
            <a:r>
              <a:rPr sz="2600" spc="20" dirty="0">
                <a:solidFill>
                  <a:srgbClr val="FFFFFF"/>
                </a:solidFill>
                <a:latin typeface="Noto Serif"/>
                <a:cs typeface="Noto Serif"/>
              </a:rPr>
              <a:t>use </a:t>
            </a:r>
            <a:r>
              <a:rPr sz="2600" spc="-10" dirty="0">
                <a:solidFill>
                  <a:srgbClr val="FFFFFF"/>
                </a:solidFill>
                <a:latin typeface="Noto Serif"/>
                <a:cs typeface="Noto Serif"/>
              </a:rPr>
              <a:t>of </a:t>
            </a:r>
            <a:r>
              <a:rPr sz="2600" spc="-90" dirty="0">
                <a:solidFill>
                  <a:srgbClr val="FFFFFF"/>
                </a:solidFill>
                <a:latin typeface="Noto Serif"/>
                <a:cs typeface="Noto Serif"/>
              </a:rPr>
              <a:t>analytical </a:t>
            </a:r>
            <a:r>
              <a:rPr sz="2600" spc="5" dirty="0">
                <a:solidFill>
                  <a:srgbClr val="FFFFFF"/>
                </a:solidFill>
                <a:latin typeface="Noto Serif"/>
                <a:cs typeface="Noto Serif"/>
              </a:rPr>
              <a:t>tools </a:t>
            </a:r>
            <a:r>
              <a:rPr sz="2600" spc="-25" dirty="0">
                <a:solidFill>
                  <a:srgbClr val="FFFFFF"/>
                </a:solidFill>
                <a:latin typeface="Noto Serif"/>
                <a:cs typeface="Noto Serif"/>
              </a:rPr>
              <a:t>that </a:t>
            </a:r>
            <a:r>
              <a:rPr sz="2600" spc="-100" dirty="0">
                <a:solidFill>
                  <a:srgbClr val="FFFFFF"/>
                </a:solidFill>
                <a:latin typeface="Noto Serif"/>
                <a:cs typeface="Noto Serif"/>
              </a:rPr>
              <a:t>allow </a:t>
            </a:r>
            <a:r>
              <a:rPr sz="2600" dirty="0">
                <a:solidFill>
                  <a:srgbClr val="FFFFFF"/>
                </a:solidFill>
                <a:latin typeface="Noto Serif"/>
                <a:cs typeface="Noto Serif"/>
              </a:rPr>
              <a:t>the </a:t>
            </a:r>
            <a:r>
              <a:rPr sz="2600" spc="-30" dirty="0">
                <a:solidFill>
                  <a:srgbClr val="FFFFFF"/>
                </a:solidFill>
                <a:latin typeface="Noto Serif"/>
                <a:cs typeface="Noto Serif"/>
              </a:rPr>
              <a:t>user </a:t>
            </a:r>
            <a:r>
              <a:rPr sz="2600" spc="30" dirty="0">
                <a:solidFill>
                  <a:srgbClr val="FFFFFF"/>
                </a:solidFill>
                <a:latin typeface="Noto Serif"/>
                <a:cs typeface="Noto Serif"/>
              </a:rPr>
              <a:t>to </a:t>
            </a:r>
            <a:r>
              <a:rPr sz="2600" spc="-50" dirty="0">
                <a:solidFill>
                  <a:srgbClr val="FFFFFF"/>
                </a:solidFill>
                <a:latin typeface="Noto Serif"/>
                <a:cs typeface="Noto Serif"/>
              </a:rPr>
              <a:t>extract </a:t>
            </a:r>
            <a:r>
              <a:rPr sz="2600" spc="-40" dirty="0">
                <a:solidFill>
                  <a:srgbClr val="FFFFFF"/>
                </a:solidFill>
                <a:latin typeface="Noto Serif"/>
                <a:cs typeface="Noto Serif"/>
              </a:rPr>
              <a:t>useful </a:t>
            </a:r>
            <a:r>
              <a:rPr sz="2600" spc="-50" dirty="0">
                <a:solidFill>
                  <a:srgbClr val="FFFFFF"/>
                </a:solidFill>
                <a:latin typeface="Noto Serif"/>
                <a:cs typeface="Noto Serif"/>
              </a:rPr>
              <a:t>knowledge </a:t>
            </a:r>
            <a:r>
              <a:rPr sz="2600" spc="-40" dirty="0">
                <a:solidFill>
                  <a:srgbClr val="FFFFFF"/>
                </a:solidFill>
                <a:latin typeface="Noto Serif"/>
                <a:cs typeface="Noto Serif"/>
              </a:rPr>
              <a:t>and  </a:t>
            </a:r>
            <a:r>
              <a:rPr sz="2600" spc="-80" dirty="0">
                <a:solidFill>
                  <a:srgbClr val="FFFFFF"/>
                </a:solidFill>
                <a:latin typeface="Noto Serif"/>
                <a:cs typeface="Noto Serif"/>
              </a:rPr>
              <a:t>quantify </a:t>
            </a:r>
            <a:r>
              <a:rPr sz="2600" dirty="0">
                <a:solidFill>
                  <a:srgbClr val="FFFFFF"/>
                </a:solidFill>
                <a:latin typeface="Noto Serif"/>
                <a:cs typeface="Noto Serif"/>
              </a:rPr>
              <a:t>the </a:t>
            </a:r>
            <a:r>
              <a:rPr sz="2600" spc="-30" dirty="0">
                <a:solidFill>
                  <a:srgbClr val="FFFFFF"/>
                </a:solidFill>
                <a:latin typeface="Noto Serif"/>
                <a:cs typeface="Noto Serif"/>
              </a:rPr>
              <a:t>factors </a:t>
            </a:r>
            <a:r>
              <a:rPr sz="2600" spc="-25" dirty="0">
                <a:solidFill>
                  <a:srgbClr val="FFFFFF"/>
                </a:solidFill>
                <a:latin typeface="Noto Serif"/>
                <a:cs typeface="Noto Serif"/>
              </a:rPr>
              <a:t>that </a:t>
            </a:r>
            <a:r>
              <a:rPr sz="2600" spc="-55" dirty="0">
                <a:solidFill>
                  <a:srgbClr val="FFFFFF"/>
                </a:solidFill>
                <a:latin typeface="Noto Serif"/>
                <a:cs typeface="Noto Serif"/>
              </a:rPr>
              <a:t>impact </a:t>
            </a:r>
            <a:r>
              <a:rPr sz="2600" spc="-15" dirty="0">
                <a:solidFill>
                  <a:srgbClr val="FFFFFF"/>
                </a:solidFill>
                <a:latin typeface="Noto Serif"/>
                <a:cs typeface="Noto Serif"/>
              </a:rPr>
              <a:t>events. </a:t>
            </a:r>
            <a:r>
              <a:rPr sz="2600" spc="20" dirty="0">
                <a:solidFill>
                  <a:srgbClr val="FFFFFF"/>
                </a:solidFill>
                <a:latin typeface="Noto Serif"/>
                <a:cs typeface="Noto Serif"/>
              </a:rPr>
              <a:t>Some </a:t>
            </a:r>
            <a:r>
              <a:rPr sz="2600" spc="-25" dirty="0">
                <a:solidFill>
                  <a:srgbClr val="FFFFFF"/>
                </a:solidFill>
                <a:latin typeface="Noto Serif"/>
                <a:cs typeface="Noto Serif"/>
              </a:rPr>
              <a:t>examples </a:t>
            </a:r>
            <a:r>
              <a:rPr sz="2600" spc="-70" dirty="0">
                <a:solidFill>
                  <a:srgbClr val="FFFFFF"/>
                </a:solidFill>
                <a:latin typeface="Noto Serif"/>
                <a:cs typeface="Noto Serif"/>
              </a:rPr>
              <a:t>include: </a:t>
            </a:r>
            <a:r>
              <a:rPr sz="2600" spc="-10" dirty="0">
                <a:solidFill>
                  <a:srgbClr val="FFFFFF"/>
                </a:solidFill>
                <a:latin typeface="Noto Serif"/>
                <a:cs typeface="Noto Serif"/>
              </a:rPr>
              <a:t>Customer </a:t>
            </a:r>
            <a:r>
              <a:rPr sz="2600" spc="-25" dirty="0">
                <a:solidFill>
                  <a:srgbClr val="FFFFFF"/>
                </a:solidFill>
                <a:latin typeface="Noto Serif"/>
                <a:cs typeface="Noto Serif"/>
              </a:rPr>
              <a:t>sentiment </a:t>
            </a:r>
            <a:r>
              <a:rPr sz="2600" spc="-60" dirty="0">
                <a:solidFill>
                  <a:srgbClr val="FFFFFF"/>
                </a:solidFill>
                <a:latin typeface="Noto Serif"/>
                <a:cs typeface="Noto Serif"/>
              </a:rPr>
              <a:t>analysis, </a:t>
            </a:r>
            <a:r>
              <a:rPr sz="2600" spc="-20" dirty="0">
                <a:solidFill>
                  <a:srgbClr val="FFFFFF"/>
                </a:solidFill>
                <a:latin typeface="Noto Serif"/>
                <a:cs typeface="Noto Serif"/>
              </a:rPr>
              <a:t>customer  </a:t>
            </a:r>
            <a:r>
              <a:rPr sz="2600" spc="-75" dirty="0">
                <a:solidFill>
                  <a:srgbClr val="FFFFFF"/>
                </a:solidFill>
                <a:latin typeface="Noto Serif"/>
                <a:cs typeface="Noto Serif"/>
              </a:rPr>
              <a:t>churn, </a:t>
            </a:r>
            <a:r>
              <a:rPr sz="2600" spc="-15" dirty="0">
                <a:solidFill>
                  <a:srgbClr val="FFFFFF"/>
                </a:solidFill>
                <a:latin typeface="Noto Serif"/>
                <a:cs typeface="Noto Serif"/>
              </a:rPr>
              <a:t>geo-spatial </a:t>
            </a:r>
            <a:r>
              <a:rPr sz="2600" spc="-65" dirty="0">
                <a:solidFill>
                  <a:srgbClr val="FFFFFF"/>
                </a:solidFill>
                <a:latin typeface="Noto Serif"/>
                <a:cs typeface="Noto Serif"/>
              </a:rPr>
              <a:t>analysis </a:t>
            </a:r>
            <a:r>
              <a:rPr sz="2600" spc="-10" dirty="0">
                <a:solidFill>
                  <a:srgbClr val="FFFFFF"/>
                </a:solidFill>
                <a:latin typeface="Noto Serif"/>
                <a:cs typeface="Noto Serif"/>
              </a:rPr>
              <a:t>of </a:t>
            </a:r>
            <a:r>
              <a:rPr sz="2600" spc="-90" dirty="0">
                <a:solidFill>
                  <a:srgbClr val="FFFFFF"/>
                </a:solidFill>
                <a:latin typeface="Noto Serif"/>
                <a:cs typeface="Noto Serif"/>
              </a:rPr>
              <a:t>key </a:t>
            </a:r>
            <a:r>
              <a:rPr sz="2600" spc="-35" dirty="0">
                <a:solidFill>
                  <a:srgbClr val="FFFFFF"/>
                </a:solidFill>
                <a:latin typeface="Noto Serif"/>
                <a:cs typeface="Noto Serif"/>
              </a:rPr>
              <a:t>operation </a:t>
            </a:r>
            <a:r>
              <a:rPr sz="2600" spc="-20" dirty="0">
                <a:solidFill>
                  <a:srgbClr val="FFFFFF"/>
                </a:solidFill>
                <a:latin typeface="Noto Serif"/>
                <a:cs typeface="Noto Serif"/>
              </a:rPr>
              <a:t>centres, </a:t>
            </a:r>
            <a:r>
              <a:rPr sz="2600" spc="-75" dirty="0">
                <a:solidFill>
                  <a:srgbClr val="FFFFFF"/>
                </a:solidFill>
                <a:latin typeface="Noto Serif"/>
                <a:cs typeface="Noto Serif"/>
              </a:rPr>
              <a:t>workforce </a:t>
            </a:r>
            <a:r>
              <a:rPr sz="2600" spc="-70" dirty="0">
                <a:solidFill>
                  <a:srgbClr val="FFFFFF"/>
                </a:solidFill>
                <a:latin typeface="Noto Serif"/>
                <a:cs typeface="Noto Serif"/>
              </a:rPr>
              <a:t>planning, </a:t>
            </a:r>
            <a:r>
              <a:rPr sz="2600" spc="-80" dirty="0">
                <a:solidFill>
                  <a:srgbClr val="FFFFFF"/>
                </a:solidFill>
                <a:latin typeface="Noto Serif"/>
                <a:cs typeface="Noto Serif"/>
              </a:rPr>
              <a:t>recruiting, </a:t>
            </a:r>
            <a:r>
              <a:rPr sz="2600" spc="-55" dirty="0">
                <a:solidFill>
                  <a:srgbClr val="FFFFFF"/>
                </a:solidFill>
                <a:latin typeface="Noto Serif"/>
                <a:cs typeface="Noto Serif"/>
              </a:rPr>
              <a:t>or </a:t>
            </a:r>
            <a:r>
              <a:rPr sz="2600" spc="-114" dirty="0">
                <a:solidFill>
                  <a:srgbClr val="FFFFFF"/>
                </a:solidFill>
                <a:latin typeface="Noto Serif"/>
                <a:cs typeface="Noto Serif"/>
              </a:rPr>
              <a:t>risk</a:t>
            </a:r>
            <a:r>
              <a:rPr sz="2600" spc="10" dirty="0">
                <a:solidFill>
                  <a:srgbClr val="FFFFFF"/>
                </a:solidFill>
                <a:latin typeface="Noto Serif"/>
                <a:cs typeface="Noto Serif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Noto Serif"/>
                <a:cs typeface="Noto Serif"/>
              </a:rPr>
              <a:t>sensing.</a:t>
            </a:r>
            <a:endParaRPr sz="2600">
              <a:latin typeface="Noto Serif"/>
              <a:cs typeface="Noto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Noto Serif"/>
              <a:cs typeface="Noto Serif"/>
            </a:endParaRPr>
          </a:p>
          <a:p>
            <a:pPr marL="12700" marR="330200">
              <a:lnSpc>
                <a:spcPct val="115399"/>
              </a:lnSpc>
            </a:pPr>
            <a:r>
              <a:rPr sz="2600" spc="-55" dirty="0">
                <a:solidFill>
                  <a:srgbClr val="FFFFFF"/>
                </a:solidFill>
                <a:latin typeface="Noto Serif"/>
                <a:cs typeface="Noto Serif"/>
              </a:rPr>
              <a:t>The </a:t>
            </a:r>
            <a:r>
              <a:rPr sz="2600" spc="-45" dirty="0">
                <a:solidFill>
                  <a:srgbClr val="FFFFFF"/>
                </a:solidFill>
                <a:latin typeface="Noto Serif"/>
                <a:cs typeface="Noto Serif"/>
              </a:rPr>
              <a:t>objective </a:t>
            </a:r>
            <a:r>
              <a:rPr sz="2600" spc="-60" dirty="0">
                <a:solidFill>
                  <a:srgbClr val="FFFFFF"/>
                </a:solidFill>
                <a:latin typeface="Noto Serif"/>
                <a:cs typeface="Noto Serif"/>
              </a:rPr>
              <a:t>is </a:t>
            </a:r>
            <a:r>
              <a:rPr sz="2600" spc="30" dirty="0">
                <a:solidFill>
                  <a:srgbClr val="FFFFFF"/>
                </a:solidFill>
                <a:latin typeface="Noto Serif"/>
                <a:cs typeface="Noto Serif"/>
              </a:rPr>
              <a:t>to </a:t>
            </a:r>
            <a:r>
              <a:rPr sz="2600" spc="-20" dirty="0">
                <a:solidFill>
                  <a:srgbClr val="FFFFFF"/>
                </a:solidFill>
                <a:latin typeface="Noto Serif"/>
                <a:cs typeface="Noto Serif"/>
              </a:rPr>
              <a:t>create a </a:t>
            </a:r>
            <a:r>
              <a:rPr sz="2600" spc="-60" dirty="0">
                <a:solidFill>
                  <a:srgbClr val="FFFFFF"/>
                </a:solidFill>
                <a:latin typeface="Noto Serif"/>
                <a:cs typeface="Noto Serif"/>
              </a:rPr>
              <a:t>credit </a:t>
            </a:r>
            <a:r>
              <a:rPr sz="2600" spc="-50" dirty="0">
                <a:solidFill>
                  <a:srgbClr val="FFFFFF"/>
                </a:solidFill>
                <a:latin typeface="Noto Serif"/>
                <a:cs typeface="Noto Serif"/>
              </a:rPr>
              <a:t>scoring </a:t>
            </a:r>
            <a:r>
              <a:rPr sz="2600" spc="-20" dirty="0">
                <a:solidFill>
                  <a:srgbClr val="FFFFFF"/>
                </a:solidFill>
                <a:latin typeface="Noto Serif"/>
                <a:cs typeface="Noto Serif"/>
              </a:rPr>
              <a:t>model </a:t>
            </a:r>
            <a:r>
              <a:rPr sz="2600" spc="-65" dirty="0">
                <a:solidFill>
                  <a:srgbClr val="FFFFFF"/>
                </a:solidFill>
                <a:latin typeface="Noto Serif"/>
                <a:cs typeface="Noto Serif"/>
              </a:rPr>
              <a:t>for </a:t>
            </a:r>
            <a:r>
              <a:rPr sz="2600" spc="-60" dirty="0">
                <a:solidFill>
                  <a:srgbClr val="FFFFFF"/>
                </a:solidFill>
                <a:latin typeface="Noto Serif"/>
                <a:cs typeface="Noto Serif"/>
              </a:rPr>
              <a:t>credit </a:t>
            </a:r>
            <a:r>
              <a:rPr sz="2600" spc="-5" dirty="0">
                <a:solidFill>
                  <a:srgbClr val="FFFFFF"/>
                </a:solidFill>
                <a:latin typeface="Noto Serif"/>
                <a:cs typeface="Noto Serif"/>
              </a:rPr>
              <a:t>data. </a:t>
            </a:r>
            <a:r>
              <a:rPr sz="2600" spc="-75" dirty="0">
                <a:solidFill>
                  <a:srgbClr val="FFFFFF"/>
                </a:solidFill>
                <a:latin typeface="Noto Serif"/>
                <a:cs typeface="Noto Serif"/>
              </a:rPr>
              <a:t>Various </a:t>
            </a:r>
            <a:r>
              <a:rPr sz="2600" spc="-55" dirty="0">
                <a:solidFill>
                  <a:srgbClr val="FFFFFF"/>
                </a:solidFill>
                <a:latin typeface="Noto Serif"/>
                <a:cs typeface="Noto Serif"/>
              </a:rPr>
              <a:t>machine </a:t>
            </a:r>
            <a:r>
              <a:rPr sz="2600" spc="-80" dirty="0">
                <a:solidFill>
                  <a:srgbClr val="FFFFFF"/>
                </a:solidFill>
                <a:latin typeface="Noto Serif"/>
                <a:cs typeface="Noto Serif"/>
              </a:rPr>
              <a:t>learning </a:t>
            </a:r>
            <a:r>
              <a:rPr sz="2600" spc="-30" dirty="0">
                <a:solidFill>
                  <a:srgbClr val="FFFFFF"/>
                </a:solidFill>
                <a:latin typeface="Noto Serif"/>
                <a:cs typeface="Noto Serif"/>
              </a:rPr>
              <a:t>techniques </a:t>
            </a:r>
            <a:r>
              <a:rPr sz="2600" spc="-45" dirty="0">
                <a:solidFill>
                  <a:srgbClr val="FFFFFF"/>
                </a:solidFill>
                <a:latin typeface="Noto Serif"/>
                <a:cs typeface="Noto Serif"/>
              </a:rPr>
              <a:t>are  </a:t>
            </a:r>
            <a:r>
              <a:rPr sz="2600" spc="10" dirty="0">
                <a:solidFill>
                  <a:srgbClr val="FFFFFF"/>
                </a:solidFill>
                <a:latin typeface="Noto Serif"/>
                <a:cs typeface="Noto Serif"/>
              </a:rPr>
              <a:t>used </a:t>
            </a:r>
            <a:r>
              <a:rPr sz="2600" spc="30" dirty="0">
                <a:solidFill>
                  <a:srgbClr val="FFFFFF"/>
                </a:solidFill>
                <a:latin typeface="Noto Serif"/>
                <a:cs typeface="Noto Serif"/>
              </a:rPr>
              <a:t>to </a:t>
            </a:r>
            <a:r>
              <a:rPr sz="2600" spc="-30" dirty="0">
                <a:solidFill>
                  <a:srgbClr val="FFFFFF"/>
                </a:solidFill>
                <a:latin typeface="Noto Serif"/>
                <a:cs typeface="Noto Serif"/>
              </a:rPr>
              <a:t>develop </a:t>
            </a:r>
            <a:r>
              <a:rPr sz="2600" dirty="0">
                <a:solidFill>
                  <a:srgbClr val="FFFFFF"/>
                </a:solidFill>
                <a:latin typeface="Noto Serif"/>
                <a:cs typeface="Noto Serif"/>
              </a:rPr>
              <a:t>the </a:t>
            </a:r>
            <a:r>
              <a:rPr sz="2600" spc="-100" dirty="0">
                <a:solidFill>
                  <a:srgbClr val="FFFFFF"/>
                </a:solidFill>
                <a:latin typeface="Noto Serif"/>
                <a:cs typeface="Noto Serif"/>
              </a:rPr>
              <a:t>financial </a:t>
            </a:r>
            <a:r>
              <a:rPr sz="2600" spc="-60" dirty="0">
                <a:solidFill>
                  <a:srgbClr val="FFFFFF"/>
                </a:solidFill>
                <a:latin typeface="Noto Serif"/>
                <a:cs typeface="Noto Serif"/>
              </a:rPr>
              <a:t>credit </a:t>
            </a:r>
            <a:r>
              <a:rPr sz="2600" spc="-50" dirty="0">
                <a:solidFill>
                  <a:srgbClr val="FFFFFF"/>
                </a:solidFill>
                <a:latin typeface="Noto Serif"/>
                <a:cs typeface="Noto Serif"/>
              </a:rPr>
              <a:t>scoring </a:t>
            </a:r>
            <a:r>
              <a:rPr sz="2600" spc="-10" dirty="0">
                <a:solidFill>
                  <a:srgbClr val="FFFFFF"/>
                </a:solidFill>
                <a:latin typeface="Noto Serif"/>
                <a:cs typeface="Noto Serif"/>
              </a:rPr>
              <a:t>model. </a:t>
            </a:r>
            <a:r>
              <a:rPr sz="2600" spc="-160" dirty="0">
                <a:solidFill>
                  <a:srgbClr val="FFFFFF"/>
                </a:solidFill>
                <a:latin typeface="Noto Serif"/>
                <a:cs typeface="Noto Serif"/>
              </a:rPr>
              <a:t>In </a:t>
            </a:r>
            <a:r>
              <a:rPr sz="2600" spc="-45" dirty="0">
                <a:solidFill>
                  <a:srgbClr val="FFFFFF"/>
                </a:solidFill>
                <a:latin typeface="Noto Serif"/>
                <a:cs typeface="Noto Serif"/>
              </a:rPr>
              <a:t>this </a:t>
            </a:r>
            <a:r>
              <a:rPr sz="2600" spc="-30" dirty="0">
                <a:solidFill>
                  <a:srgbClr val="FFFFFF"/>
                </a:solidFill>
                <a:latin typeface="Noto Serif"/>
                <a:cs typeface="Noto Serif"/>
              </a:rPr>
              <a:t>paper, </a:t>
            </a:r>
            <a:r>
              <a:rPr sz="2600" spc="-80" dirty="0">
                <a:solidFill>
                  <a:srgbClr val="FFFFFF"/>
                </a:solidFill>
                <a:latin typeface="Noto Serif"/>
                <a:cs typeface="Noto Serif"/>
              </a:rPr>
              <a:t>we </a:t>
            </a:r>
            <a:r>
              <a:rPr sz="2600" spc="5" dirty="0">
                <a:solidFill>
                  <a:srgbClr val="FFFFFF"/>
                </a:solidFill>
                <a:latin typeface="Noto Serif"/>
                <a:cs typeface="Noto Serif"/>
              </a:rPr>
              <a:t>propose </a:t>
            </a:r>
            <a:r>
              <a:rPr sz="2600" spc="-20" dirty="0">
                <a:solidFill>
                  <a:srgbClr val="FFFFFF"/>
                </a:solidFill>
                <a:latin typeface="Noto Serif"/>
                <a:cs typeface="Noto Serif"/>
              </a:rPr>
              <a:t>a </a:t>
            </a:r>
            <a:r>
              <a:rPr sz="2600" spc="-55" dirty="0">
                <a:solidFill>
                  <a:srgbClr val="FFFFFF"/>
                </a:solidFill>
                <a:latin typeface="Noto Serif"/>
                <a:cs typeface="Noto Serif"/>
              </a:rPr>
              <a:t>machine </a:t>
            </a:r>
            <a:r>
              <a:rPr sz="2600" spc="-80" dirty="0">
                <a:solidFill>
                  <a:srgbClr val="FFFFFF"/>
                </a:solidFill>
                <a:latin typeface="Noto Serif"/>
                <a:cs typeface="Noto Serif"/>
              </a:rPr>
              <a:t>learning </a:t>
            </a:r>
            <a:r>
              <a:rPr sz="2600" spc="-65" dirty="0">
                <a:solidFill>
                  <a:srgbClr val="FFFFFF"/>
                </a:solidFill>
                <a:latin typeface="Noto Serif"/>
                <a:cs typeface="Noto Serif"/>
              </a:rPr>
              <a:t>classifier  </a:t>
            </a:r>
            <a:r>
              <a:rPr sz="2600" spc="15" dirty="0">
                <a:solidFill>
                  <a:srgbClr val="FFFFFF"/>
                </a:solidFill>
                <a:latin typeface="Noto Serif"/>
                <a:cs typeface="Noto Serif"/>
              </a:rPr>
              <a:t>based </a:t>
            </a:r>
            <a:r>
              <a:rPr sz="2600" spc="-65" dirty="0">
                <a:solidFill>
                  <a:srgbClr val="FFFFFF"/>
                </a:solidFill>
                <a:latin typeface="Noto Serif"/>
                <a:cs typeface="Noto Serif"/>
              </a:rPr>
              <a:t>analysis </a:t>
            </a:r>
            <a:r>
              <a:rPr sz="2600" spc="-20" dirty="0">
                <a:solidFill>
                  <a:srgbClr val="FFFFFF"/>
                </a:solidFill>
                <a:latin typeface="Noto Serif"/>
                <a:cs typeface="Noto Serif"/>
              </a:rPr>
              <a:t>model </a:t>
            </a:r>
            <a:r>
              <a:rPr sz="2600" spc="-65" dirty="0">
                <a:solidFill>
                  <a:srgbClr val="FFFFFF"/>
                </a:solidFill>
                <a:latin typeface="Noto Serif"/>
                <a:cs typeface="Noto Serif"/>
              </a:rPr>
              <a:t>for </a:t>
            </a:r>
            <a:r>
              <a:rPr sz="2600" spc="-60" dirty="0">
                <a:solidFill>
                  <a:srgbClr val="FFFFFF"/>
                </a:solidFill>
                <a:latin typeface="Noto Serif"/>
                <a:cs typeface="Noto Serif"/>
              </a:rPr>
              <a:t>credit </a:t>
            </a:r>
            <a:r>
              <a:rPr sz="2600" spc="-5" dirty="0">
                <a:solidFill>
                  <a:srgbClr val="FFFFFF"/>
                </a:solidFill>
                <a:latin typeface="Noto Serif"/>
                <a:cs typeface="Noto Serif"/>
              </a:rPr>
              <a:t>data. </a:t>
            </a:r>
            <a:r>
              <a:rPr sz="2600" spc="-130" dirty="0">
                <a:solidFill>
                  <a:srgbClr val="FFFFFF"/>
                </a:solidFill>
                <a:latin typeface="Noto Serif"/>
                <a:cs typeface="Noto Serif"/>
              </a:rPr>
              <a:t>We </a:t>
            </a:r>
            <a:r>
              <a:rPr sz="2600" spc="20" dirty="0">
                <a:solidFill>
                  <a:srgbClr val="FFFFFF"/>
                </a:solidFill>
                <a:latin typeface="Noto Serif"/>
                <a:cs typeface="Noto Serif"/>
              </a:rPr>
              <a:t>use </a:t>
            </a:r>
            <a:r>
              <a:rPr sz="2600" dirty="0">
                <a:solidFill>
                  <a:srgbClr val="FFFFFF"/>
                </a:solidFill>
                <a:latin typeface="Noto Serif"/>
                <a:cs typeface="Noto Serif"/>
              </a:rPr>
              <a:t>the </a:t>
            </a:r>
            <a:r>
              <a:rPr sz="2600" spc="-50" dirty="0">
                <a:solidFill>
                  <a:srgbClr val="FFFFFF"/>
                </a:solidFill>
                <a:latin typeface="Noto Serif"/>
                <a:cs typeface="Noto Serif"/>
              </a:rPr>
              <a:t>combination </a:t>
            </a:r>
            <a:r>
              <a:rPr sz="2600" spc="-10" dirty="0">
                <a:solidFill>
                  <a:srgbClr val="FFFFFF"/>
                </a:solidFill>
                <a:latin typeface="Noto Serif"/>
                <a:cs typeface="Noto Serif"/>
              </a:rPr>
              <a:t>of </a:t>
            </a:r>
            <a:r>
              <a:rPr sz="2600" spc="-90" dirty="0">
                <a:solidFill>
                  <a:srgbClr val="FFFFFF"/>
                </a:solidFill>
                <a:latin typeface="Noto Serif"/>
                <a:cs typeface="Noto Serif"/>
              </a:rPr>
              <a:t>Min-Max </a:t>
            </a:r>
            <a:r>
              <a:rPr sz="2600" spc="-75" dirty="0">
                <a:solidFill>
                  <a:srgbClr val="FFFFFF"/>
                </a:solidFill>
                <a:latin typeface="Noto Serif"/>
                <a:cs typeface="Noto Serif"/>
              </a:rPr>
              <a:t>normalization </a:t>
            </a:r>
            <a:r>
              <a:rPr sz="2600" spc="-40" dirty="0">
                <a:solidFill>
                  <a:srgbClr val="FFFFFF"/>
                </a:solidFill>
                <a:latin typeface="Noto Serif"/>
                <a:cs typeface="Noto Serif"/>
              </a:rPr>
              <a:t>and </a:t>
            </a:r>
            <a:r>
              <a:rPr sz="2600" spc="-35" dirty="0">
                <a:solidFill>
                  <a:srgbClr val="FFFFFF"/>
                </a:solidFill>
                <a:latin typeface="Noto Serif"/>
                <a:cs typeface="Noto Serif"/>
              </a:rPr>
              <a:t>KNearest  </a:t>
            </a:r>
            <a:r>
              <a:rPr sz="2600" spc="-40" dirty="0">
                <a:solidFill>
                  <a:srgbClr val="FFFFFF"/>
                </a:solidFill>
                <a:latin typeface="Noto Serif"/>
                <a:cs typeface="Noto Serif"/>
              </a:rPr>
              <a:t>Neighbor </a:t>
            </a:r>
            <a:r>
              <a:rPr sz="2600" spc="-90" dirty="0">
                <a:solidFill>
                  <a:srgbClr val="FFFFFF"/>
                </a:solidFill>
                <a:latin typeface="Noto Serif"/>
                <a:cs typeface="Noto Serif"/>
              </a:rPr>
              <a:t>(K-NN)</a:t>
            </a:r>
            <a:r>
              <a:rPr sz="2600" spc="25" dirty="0">
                <a:solidFill>
                  <a:srgbClr val="FFFFFF"/>
                </a:solidFill>
                <a:latin typeface="Noto Serif"/>
                <a:cs typeface="Noto Serif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Noto Serif"/>
                <a:cs typeface="Noto Serif"/>
              </a:rPr>
              <a:t>classifier.</a:t>
            </a:r>
            <a:endParaRPr sz="2600">
              <a:latin typeface="Noto Serif"/>
              <a:cs typeface="Noto Serif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600">
              <a:latin typeface="Noto Serif"/>
              <a:cs typeface="Noto Serif"/>
            </a:endParaRPr>
          </a:p>
          <a:p>
            <a:pPr marL="12700" marR="889000">
              <a:lnSpc>
                <a:spcPct val="115399"/>
              </a:lnSpc>
            </a:pPr>
            <a:r>
              <a:rPr sz="2600" spc="-55" dirty="0">
                <a:solidFill>
                  <a:srgbClr val="FFFFFF"/>
                </a:solidFill>
                <a:latin typeface="Noto Serif"/>
                <a:cs typeface="Noto Serif"/>
              </a:rPr>
              <a:t>The </a:t>
            </a:r>
            <a:r>
              <a:rPr sz="2600" spc="-85" dirty="0">
                <a:solidFill>
                  <a:srgbClr val="FFFFFF"/>
                </a:solidFill>
                <a:latin typeface="Noto Serif"/>
                <a:cs typeface="Noto Serif"/>
              </a:rPr>
              <a:t>aim </a:t>
            </a:r>
            <a:r>
              <a:rPr sz="2600" spc="-10" dirty="0">
                <a:solidFill>
                  <a:srgbClr val="FFFFFF"/>
                </a:solidFill>
                <a:latin typeface="Noto Serif"/>
                <a:cs typeface="Noto Serif"/>
              </a:rPr>
              <a:t>of </a:t>
            </a:r>
            <a:r>
              <a:rPr sz="2600" dirty="0">
                <a:solidFill>
                  <a:srgbClr val="FFFFFF"/>
                </a:solidFill>
                <a:latin typeface="Noto Serif"/>
                <a:cs typeface="Noto Serif"/>
              </a:rPr>
              <a:t>the </a:t>
            </a:r>
            <a:r>
              <a:rPr sz="2600" spc="-35" dirty="0">
                <a:solidFill>
                  <a:srgbClr val="FFFFFF"/>
                </a:solidFill>
                <a:latin typeface="Noto Serif"/>
                <a:cs typeface="Noto Serif"/>
              </a:rPr>
              <a:t>study </a:t>
            </a:r>
            <a:r>
              <a:rPr sz="2600" spc="-60" dirty="0">
                <a:solidFill>
                  <a:srgbClr val="FFFFFF"/>
                </a:solidFill>
                <a:latin typeface="Noto Serif"/>
                <a:cs typeface="Noto Serif"/>
              </a:rPr>
              <a:t>is </a:t>
            </a:r>
            <a:r>
              <a:rPr sz="2600" spc="30" dirty="0">
                <a:solidFill>
                  <a:srgbClr val="FFFFFF"/>
                </a:solidFill>
                <a:latin typeface="Noto Serif"/>
                <a:cs typeface="Noto Serif"/>
              </a:rPr>
              <a:t>to </a:t>
            </a:r>
            <a:r>
              <a:rPr sz="2600" spc="-35" dirty="0">
                <a:solidFill>
                  <a:srgbClr val="FFFFFF"/>
                </a:solidFill>
                <a:latin typeface="Noto Serif"/>
                <a:cs typeface="Noto Serif"/>
              </a:rPr>
              <a:t>determine </a:t>
            </a:r>
            <a:r>
              <a:rPr sz="2600" dirty="0">
                <a:solidFill>
                  <a:srgbClr val="FFFFFF"/>
                </a:solidFill>
                <a:latin typeface="Noto Serif"/>
                <a:cs typeface="Noto Serif"/>
              </a:rPr>
              <a:t>the </a:t>
            </a:r>
            <a:r>
              <a:rPr sz="2600" spc="-80" dirty="0">
                <a:solidFill>
                  <a:srgbClr val="FFFFFF"/>
                </a:solidFill>
                <a:latin typeface="Noto Serif"/>
                <a:cs typeface="Noto Serif"/>
              </a:rPr>
              <a:t>level </a:t>
            </a:r>
            <a:r>
              <a:rPr sz="2600" spc="-10" dirty="0">
                <a:solidFill>
                  <a:srgbClr val="FFFFFF"/>
                </a:solidFill>
                <a:latin typeface="Noto Serif"/>
                <a:cs typeface="Noto Serif"/>
              </a:rPr>
              <a:t>of </a:t>
            </a:r>
            <a:r>
              <a:rPr sz="2600" spc="-114" dirty="0">
                <a:solidFill>
                  <a:srgbClr val="FFFFFF"/>
                </a:solidFill>
                <a:latin typeface="Noto Serif"/>
                <a:cs typeface="Noto Serif"/>
              </a:rPr>
              <a:t>risk </a:t>
            </a:r>
            <a:r>
              <a:rPr sz="2600" spc="-15" dirty="0">
                <a:solidFill>
                  <a:srgbClr val="FFFFFF"/>
                </a:solidFill>
                <a:latin typeface="Noto Serif"/>
                <a:cs typeface="Noto Serif"/>
              </a:rPr>
              <a:t>represented </a:t>
            </a:r>
            <a:r>
              <a:rPr sz="2600" spc="-85" dirty="0">
                <a:solidFill>
                  <a:srgbClr val="FFFFFF"/>
                </a:solidFill>
                <a:latin typeface="Noto Serif"/>
                <a:cs typeface="Noto Serif"/>
              </a:rPr>
              <a:t>by </a:t>
            </a:r>
            <a:r>
              <a:rPr sz="2600" spc="-55" dirty="0">
                <a:solidFill>
                  <a:srgbClr val="FFFFFF"/>
                </a:solidFill>
                <a:latin typeface="Noto Serif"/>
                <a:cs typeface="Noto Serif"/>
              </a:rPr>
              <a:t>different </a:t>
            </a:r>
            <a:r>
              <a:rPr sz="2600" spc="-15" dirty="0">
                <a:solidFill>
                  <a:srgbClr val="FFFFFF"/>
                </a:solidFill>
                <a:latin typeface="Noto Serif"/>
                <a:cs typeface="Noto Serif"/>
              </a:rPr>
              <a:t>groups </a:t>
            </a:r>
            <a:r>
              <a:rPr sz="2600" spc="-30" dirty="0">
                <a:solidFill>
                  <a:srgbClr val="FFFFFF"/>
                </a:solidFill>
                <a:latin typeface="Noto Serif"/>
                <a:cs typeface="Noto Serif"/>
              </a:rPr>
              <a:t>(classes) </a:t>
            </a:r>
            <a:r>
              <a:rPr sz="2600" spc="-10" dirty="0">
                <a:solidFill>
                  <a:srgbClr val="FFFFFF"/>
                </a:solidFill>
                <a:latin typeface="Noto Serif"/>
                <a:cs typeface="Noto Serif"/>
              </a:rPr>
              <a:t>of </a:t>
            </a:r>
            <a:r>
              <a:rPr sz="2600" spc="-80" dirty="0">
                <a:solidFill>
                  <a:srgbClr val="FFFFFF"/>
                </a:solidFill>
                <a:latin typeface="Noto Serif"/>
                <a:cs typeface="Noto Serif"/>
              </a:rPr>
              <a:t>retail  </a:t>
            </a:r>
            <a:r>
              <a:rPr sz="2600" spc="-50" dirty="0">
                <a:solidFill>
                  <a:srgbClr val="FFFFFF"/>
                </a:solidFill>
                <a:latin typeface="Noto Serif"/>
                <a:cs typeface="Noto Serif"/>
              </a:rPr>
              <a:t>clients </a:t>
            </a:r>
            <a:r>
              <a:rPr sz="2600" spc="-70" dirty="0">
                <a:solidFill>
                  <a:srgbClr val="FFFFFF"/>
                </a:solidFill>
                <a:latin typeface="Noto Serif"/>
                <a:cs typeface="Noto Serif"/>
              </a:rPr>
              <a:t>(borrowers) </a:t>
            </a:r>
            <a:r>
              <a:rPr sz="2600" spc="-135" dirty="0">
                <a:solidFill>
                  <a:srgbClr val="FFFFFF"/>
                </a:solidFill>
                <a:latin typeface="Noto Serif"/>
                <a:cs typeface="Noto Serif"/>
              </a:rPr>
              <a:t>in </a:t>
            </a:r>
            <a:r>
              <a:rPr sz="2600" spc="-45" dirty="0">
                <a:solidFill>
                  <a:srgbClr val="FFFFFF"/>
                </a:solidFill>
                <a:latin typeface="Noto Serif"/>
                <a:cs typeface="Noto Serif"/>
              </a:rPr>
              <a:t>order </a:t>
            </a:r>
            <a:r>
              <a:rPr sz="2600" spc="30" dirty="0">
                <a:solidFill>
                  <a:srgbClr val="FFFFFF"/>
                </a:solidFill>
                <a:latin typeface="Noto Serif"/>
                <a:cs typeface="Noto Serif"/>
              </a:rPr>
              <a:t>to </a:t>
            </a:r>
            <a:r>
              <a:rPr sz="2600" spc="-30" dirty="0">
                <a:solidFill>
                  <a:srgbClr val="FFFFFF"/>
                </a:solidFill>
                <a:latin typeface="Noto Serif"/>
                <a:cs typeface="Noto Serif"/>
              </a:rPr>
              <a:t>reduce </a:t>
            </a:r>
            <a:r>
              <a:rPr sz="2600" spc="-40" dirty="0">
                <a:solidFill>
                  <a:srgbClr val="FFFFFF"/>
                </a:solidFill>
                <a:latin typeface="Noto Serif"/>
                <a:cs typeface="Noto Serif"/>
              </a:rPr>
              <a:t>and </a:t>
            </a:r>
            <a:r>
              <a:rPr sz="2600" spc="-55" dirty="0">
                <a:solidFill>
                  <a:srgbClr val="FFFFFF"/>
                </a:solidFill>
                <a:latin typeface="Noto Serif"/>
                <a:cs typeface="Noto Serif"/>
              </a:rPr>
              <a:t>prevent </a:t>
            </a:r>
            <a:r>
              <a:rPr sz="2600" spc="-60" dirty="0">
                <a:solidFill>
                  <a:srgbClr val="FFFFFF"/>
                </a:solidFill>
                <a:latin typeface="Noto Serif"/>
                <a:cs typeface="Noto Serif"/>
              </a:rPr>
              <a:t>credit </a:t>
            </a:r>
            <a:r>
              <a:rPr sz="2600" spc="-114" dirty="0">
                <a:solidFill>
                  <a:srgbClr val="FFFFFF"/>
                </a:solidFill>
                <a:latin typeface="Noto Serif"/>
                <a:cs typeface="Noto Serif"/>
              </a:rPr>
              <a:t>risk </a:t>
            </a:r>
            <a:r>
              <a:rPr sz="2600" spc="-135" dirty="0">
                <a:solidFill>
                  <a:srgbClr val="FFFFFF"/>
                </a:solidFill>
                <a:latin typeface="Noto Serif"/>
                <a:cs typeface="Noto Serif"/>
              </a:rPr>
              <a:t>in </a:t>
            </a:r>
            <a:r>
              <a:rPr sz="2600" dirty="0">
                <a:solidFill>
                  <a:srgbClr val="FFFFFF"/>
                </a:solidFill>
                <a:latin typeface="Noto Serif"/>
                <a:cs typeface="Noto Serif"/>
              </a:rPr>
              <a:t>the </a:t>
            </a:r>
            <a:r>
              <a:rPr sz="2600" spc="-55" dirty="0">
                <a:solidFill>
                  <a:srgbClr val="FFFFFF"/>
                </a:solidFill>
                <a:latin typeface="Noto Serif"/>
                <a:cs typeface="Noto Serif"/>
              </a:rPr>
              <a:t>future </a:t>
            </a:r>
            <a:r>
              <a:rPr sz="2600" spc="20" dirty="0">
                <a:solidFill>
                  <a:srgbClr val="FFFFFF"/>
                </a:solidFill>
                <a:latin typeface="Noto Serif"/>
                <a:cs typeface="Noto Serif"/>
              </a:rPr>
              <a:t>as </a:t>
            </a:r>
            <a:r>
              <a:rPr sz="2600" spc="-120" dirty="0">
                <a:solidFill>
                  <a:srgbClr val="FFFFFF"/>
                </a:solidFill>
                <a:latin typeface="Noto Serif"/>
                <a:cs typeface="Noto Serif"/>
              </a:rPr>
              <a:t>well </a:t>
            </a:r>
            <a:r>
              <a:rPr sz="2600" spc="20" dirty="0">
                <a:solidFill>
                  <a:srgbClr val="FFFFFF"/>
                </a:solidFill>
                <a:latin typeface="Noto Serif"/>
                <a:cs typeface="Noto Serif"/>
              </a:rPr>
              <a:t>as </a:t>
            </a:r>
            <a:r>
              <a:rPr sz="2600" spc="30" dirty="0">
                <a:solidFill>
                  <a:srgbClr val="FFFFFF"/>
                </a:solidFill>
                <a:latin typeface="Noto Serif"/>
                <a:cs typeface="Noto Serif"/>
              </a:rPr>
              <a:t>to </a:t>
            </a:r>
            <a:r>
              <a:rPr sz="2600" spc="-70" dirty="0">
                <a:solidFill>
                  <a:srgbClr val="FFFFFF"/>
                </a:solidFill>
                <a:latin typeface="Noto Serif"/>
                <a:cs typeface="Noto Serif"/>
              </a:rPr>
              <a:t>improve </a:t>
            </a:r>
            <a:r>
              <a:rPr sz="2600" dirty="0">
                <a:solidFill>
                  <a:srgbClr val="FFFFFF"/>
                </a:solidFill>
                <a:latin typeface="Noto Serif"/>
                <a:cs typeface="Noto Serif"/>
              </a:rPr>
              <a:t>the  </a:t>
            </a:r>
            <a:r>
              <a:rPr sz="2600" spc="-20" dirty="0">
                <a:solidFill>
                  <a:srgbClr val="FFFFFF"/>
                </a:solidFill>
                <a:latin typeface="Noto Serif"/>
                <a:cs typeface="Noto Serif"/>
              </a:rPr>
              <a:t>management </a:t>
            </a:r>
            <a:r>
              <a:rPr sz="2600" spc="-10" dirty="0">
                <a:solidFill>
                  <a:srgbClr val="FFFFFF"/>
                </a:solidFill>
                <a:latin typeface="Noto Serif"/>
                <a:cs typeface="Noto Serif"/>
              </a:rPr>
              <a:t>of </a:t>
            </a:r>
            <a:r>
              <a:rPr sz="2600" spc="-75" dirty="0">
                <a:solidFill>
                  <a:srgbClr val="FFFFFF"/>
                </a:solidFill>
                <a:latin typeface="Noto Serif"/>
                <a:cs typeface="Noto Serif"/>
              </a:rPr>
              <a:t>banking </a:t>
            </a:r>
            <a:r>
              <a:rPr sz="2600" spc="-60" dirty="0">
                <a:solidFill>
                  <a:srgbClr val="FFFFFF"/>
                </a:solidFill>
                <a:latin typeface="Noto Serif"/>
                <a:cs typeface="Noto Serif"/>
              </a:rPr>
              <a:t>risks. </a:t>
            </a:r>
            <a:r>
              <a:rPr sz="2600" spc="-55" dirty="0">
                <a:solidFill>
                  <a:srgbClr val="FFFFFF"/>
                </a:solidFill>
                <a:latin typeface="Noto Serif"/>
                <a:cs typeface="Noto Serif"/>
              </a:rPr>
              <a:t>The </a:t>
            </a:r>
            <a:r>
              <a:rPr sz="2600" spc="-85" dirty="0">
                <a:solidFill>
                  <a:srgbClr val="FFFFFF"/>
                </a:solidFill>
                <a:latin typeface="Noto Serif"/>
                <a:cs typeface="Noto Serif"/>
              </a:rPr>
              <a:t>main </a:t>
            </a:r>
            <a:r>
              <a:rPr sz="2600" spc="-30" dirty="0">
                <a:solidFill>
                  <a:srgbClr val="FFFFFF"/>
                </a:solidFill>
                <a:latin typeface="Noto Serif"/>
                <a:cs typeface="Noto Serif"/>
              </a:rPr>
              <a:t>results </a:t>
            </a:r>
            <a:r>
              <a:rPr sz="2600" spc="-10" dirty="0">
                <a:solidFill>
                  <a:srgbClr val="FFFFFF"/>
                </a:solidFill>
                <a:latin typeface="Noto Serif"/>
                <a:cs typeface="Noto Serif"/>
              </a:rPr>
              <a:t>of </a:t>
            </a:r>
            <a:r>
              <a:rPr sz="2600" dirty="0">
                <a:solidFill>
                  <a:srgbClr val="FFFFFF"/>
                </a:solidFill>
                <a:latin typeface="Noto Serif"/>
                <a:cs typeface="Noto Serif"/>
              </a:rPr>
              <a:t>the </a:t>
            </a:r>
            <a:r>
              <a:rPr sz="2600" spc="-35" dirty="0">
                <a:solidFill>
                  <a:srgbClr val="FFFFFF"/>
                </a:solidFill>
                <a:latin typeface="Noto Serif"/>
                <a:cs typeface="Noto Serif"/>
              </a:rPr>
              <a:t>study </a:t>
            </a:r>
            <a:r>
              <a:rPr sz="2600" spc="-45" dirty="0">
                <a:solidFill>
                  <a:srgbClr val="FFFFFF"/>
                </a:solidFill>
                <a:latin typeface="Noto Serif"/>
                <a:cs typeface="Noto Serif"/>
              </a:rPr>
              <a:t>are </a:t>
            </a:r>
            <a:r>
              <a:rPr sz="2600" dirty="0">
                <a:solidFill>
                  <a:srgbClr val="FFFFFF"/>
                </a:solidFill>
                <a:latin typeface="Noto Serif"/>
                <a:cs typeface="Noto Serif"/>
              </a:rPr>
              <a:t>the </a:t>
            </a:r>
            <a:r>
              <a:rPr sz="2600" spc="-50" dirty="0">
                <a:solidFill>
                  <a:srgbClr val="FFFFFF"/>
                </a:solidFill>
                <a:latin typeface="Noto Serif"/>
                <a:cs typeface="Noto Serif"/>
              </a:rPr>
              <a:t>creation </a:t>
            </a:r>
            <a:r>
              <a:rPr sz="2600" spc="-10" dirty="0">
                <a:solidFill>
                  <a:srgbClr val="FFFFFF"/>
                </a:solidFill>
                <a:latin typeface="Noto Serif"/>
                <a:cs typeface="Noto Serif"/>
              </a:rPr>
              <a:t>of </a:t>
            </a:r>
            <a:r>
              <a:rPr sz="2600" spc="-20" dirty="0">
                <a:solidFill>
                  <a:srgbClr val="FFFFFF"/>
                </a:solidFill>
                <a:latin typeface="Noto Serif"/>
                <a:cs typeface="Noto Serif"/>
              </a:rPr>
              <a:t>a model </a:t>
            </a:r>
            <a:r>
              <a:rPr sz="2600" spc="-10" dirty="0">
                <a:solidFill>
                  <a:srgbClr val="FFFFFF"/>
                </a:solidFill>
                <a:latin typeface="Noto Serif"/>
                <a:cs typeface="Noto Serif"/>
              </a:rPr>
              <a:t>of </a:t>
            </a:r>
            <a:r>
              <a:rPr sz="2600" spc="-75" dirty="0">
                <a:solidFill>
                  <a:srgbClr val="FFFFFF"/>
                </a:solidFill>
                <a:latin typeface="Noto Serif"/>
                <a:cs typeface="Noto Serif"/>
              </a:rPr>
              <a:t>borrowers’  </a:t>
            </a:r>
            <a:r>
              <a:rPr sz="2600" spc="-80" dirty="0">
                <a:solidFill>
                  <a:srgbClr val="FFFFFF"/>
                </a:solidFill>
                <a:latin typeface="Noto Serif"/>
                <a:cs typeface="Noto Serif"/>
              </a:rPr>
              <a:t>internal </a:t>
            </a:r>
            <a:r>
              <a:rPr sz="2600" spc="-60" dirty="0">
                <a:solidFill>
                  <a:srgbClr val="FFFFFF"/>
                </a:solidFill>
                <a:latin typeface="Noto Serif"/>
                <a:cs typeface="Noto Serif"/>
              </a:rPr>
              <a:t>credit </a:t>
            </a:r>
            <a:r>
              <a:rPr sz="2600" spc="-55" dirty="0">
                <a:solidFill>
                  <a:srgbClr val="FFFFFF"/>
                </a:solidFill>
                <a:latin typeface="Noto Serif"/>
                <a:cs typeface="Noto Serif"/>
              </a:rPr>
              <a:t>ratings </a:t>
            </a:r>
            <a:r>
              <a:rPr sz="2600" spc="-40" dirty="0">
                <a:solidFill>
                  <a:srgbClr val="FFFFFF"/>
                </a:solidFill>
                <a:latin typeface="Noto Serif"/>
                <a:cs typeface="Noto Serif"/>
              </a:rPr>
              <a:t>and </a:t>
            </a:r>
            <a:r>
              <a:rPr sz="2600" dirty="0">
                <a:solidFill>
                  <a:srgbClr val="FFFFFF"/>
                </a:solidFill>
                <a:latin typeface="Noto Serif"/>
                <a:cs typeface="Noto Serif"/>
              </a:rPr>
              <a:t>the </a:t>
            </a:r>
            <a:r>
              <a:rPr sz="2600" spc="-25" dirty="0">
                <a:solidFill>
                  <a:srgbClr val="FFFFFF"/>
                </a:solidFill>
                <a:latin typeface="Noto Serif"/>
                <a:cs typeface="Noto Serif"/>
              </a:rPr>
              <a:t>development </a:t>
            </a:r>
            <a:r>
              <a:rPr sz="2600" spc="-10" dirty="0">
                <a:solidFill>
                  <a:srgbClr val="FFFFFF"/>
                </a:solidFill>
                <a:latin typeface="Noto Serif"/>
                <a:cs typeface="Noto Serif"/>
              </a:rPr>
              <a:t>of </a:t>
            </a:r>
            <a:r>
              <a:rPr sz="2600" dirty="0">
                <a:solidFill>
                  <a:srgbClr val="FFFFFF"/>
                </a:solidFill>
                <a:latin typeface="Noto Serif"/>
                <a:cs typeface="Noto Serif"/>
              </a:rPr>
              <a:t>the </a:t>
            </a:r>
            <a:r>
              <a:rPr sz="2600" spc="10" dirty="0">
                <a:solidFill>
                  <a:srgbClr val="FFFFFF"/>
                </a:solidFill>
                <a:latin typeface="Noto Serif"/>
                <a:cs typeface="Noto Serif"/>
              </a:rPr>
              <a:t>methods </a:t>
            </a:r>
            <a:r>
              <a:rPr sz="2600" spc="-10" dirty="0">
                <a:solidFill>
                  <a:srgbClr val="FFFFFF"/>
                </a:solidFill>
                <a:latin typeface="Noto Serif"/>
                <a:cs typeface="Noto Serif"/>
              </a:rPr>
              <a:t>of </a:t>
            </a:r>
            <a:r>
              <a:rPr sz="2600" spc="-90" dirty="0">
                <a:solidFill>
                  <a:srgbClr val="FFFFFF"/>
                </a:solidFill>
                <a:latin typeface="Noto Serif"/>
                <a:cs typeface="Noto Serif"/>
              </a:rPr>
              <a:t>improving </a:t>
            </a:r>
            <a:r>
              <a:rPr sz="2600" spc="-60" dirty="0">
                <a:solidFill>
                  <a:srgbClr val="FFFFFF"/>
                </a:solidFill>
                <a:latin typeface="Noto Serif"/>
                <a:cs typeface="Noto Serif"/>
              </a:rPr>
              <a:t>credit </a:t>
            </a:r>
            <a:r>
              <a:rPr sz="2600" spc="-114" dirty="0">
                <a:solidFill>
                  <a:srgbClr val="FFFFFF"/>
                </a:solidFill>
                <a:latin typeface="Noto Serif"/>
                <a:cs typeface="Noto Serif"/>
              </a:rPr>
              <a:t>risk </a:t>
            </a:r>
            <a:r>
              <a:rPr sz="2600" spc="-20" dirty="0">
                <a:solidFill>
                  <a:srgbClr val="FFFFFF"/>
                </a:solidFill>
                <a:latin typeface="Noto Serif"/>
                <a:cs typeface="Noto Serif"/>
              </a:rPr>
              <a:t>management </a:t>
            </a:r>
            <a:r>
              <a:rPr sz="2600" spc="-135" dirty="0">
                <a:solidFill>
                  <a:srgbClr val="FFFFFF"/>
                </a:solidFill>
                <a:latin typeface="Noto Serif"/>
                <a:cs typeface="Noto Serif"/>
              </a:rPr>
              <a:t>in  </a:t>
            </a:r>
            <a:r>
              <a:rPr sz="2600" spc="-60" dirty="0">
                <a:solidFill>
                  <a:srgbClr val="FFFFFF"/>
                </a:solidFill>
                <a:latin typeface="Noto Serif"/>
                <a:cs typeface="Noto Serif"/>
              </a:rPr>
              <a:t>commercial</a:t>
            </a:r>
            <a:r>
              <a:rPr sz="2600" spc="-10" dirty="0">
                <a:solidFill>
                  <a:srgbClr val="FFFFFF"/>
                </a:solidFill>
                <a:latin typeface="Noto Serif"/>
                <a:cs typeface="Noto Serif"/>
              </a:rPr>
              <a:t> </a:t>
            </a:r>
            <a:r>
              <a:rPr sz="2600" spc="-30" dirty="0">
                <a:solidFill>
                  <a:srgbClr val="FFFFFF"/>
                </a:solidFill>
                <a:latin typeface="Noto Serif"/>
                <a:cs typeface="Noto Serif"/>
              </a:rPr>
              <a:t>banks.</a:t>
            </a:r>
            <a:endParaRPr sz="2600">
              <a:latin typeface="Noto Serif"/>
              <a:cs typeface="Noto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825" y="2197891"/>
            <a:ext cx="146143" cy="146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4825" y="3331969"/>
            <a:ext cx="146143" cy="146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4825" y="3899007"/>
            <a:ext cx="146143" cy="146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825" y="4466046"/>
            <a:ext cx="146143" cy="146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825" y="5033085"/>
            <a:ext cx="146143" cy="146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825" y="6167162"/>
            <a:ext cx="146143" cy="146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725"/>
              </a:spcBef>
            </a:pPr>
            <a:r>
              <a:rPr spc="-15" dirty="0"/>
              <a:t>https://www2.deloitte.com/content/dam/Deloitte/global/Documents/Financial-</a:t>
            </a:r>
          </a:p>
          <a:p>
            <a:pPr marL="143510" marR="8088630">
              <a:lnSpc>
                <a:spcPts val="4460"/>
              </a:lnSpc>
              <a:spcBef>
                <a:spcPts val="254"/>
              </a:spcBef>
            </a:pPr>
            <a:r>
              <a:rPr spc="-35" dirty="0"/>
              <a:t>Services/gx-be-aers-fsi-credit-scoring.pdf  </a:t>
            </a:r>
            <a:r>
              <a:rPr spc="-15" dirty="0">
                <a:hlinkClick r:id="rId5"/>
              </a:rPr>
              <a:t>http://www.ijtef.org/papers/203-CF02016.pdf</a:t>
            </a:r>
          </a:p>
          <a:p>
            <a:pPr marL="143510" marR="5080" indent="104775">
              <a:lnSpc>
                <a:spcPts val="4460"/>
              </a:lnSpc>
              <a:spcBef>
                <a:spcPts val="10"/>
              </a:spcBef>
            </a:pPr>
            <a:r>
              <a:rPr spc="-40" dirty="0">
                <a:hlinkClick r:id="rId6"/>
              </a:rPr>
              <a:t>http://www.ecocyb.ase.ro/nr2019_2/9.%20Coser%20Al.%20Crisan%20Albu%20(T).pdf </a:t>
            </a:r>
            <a:r>
              <a:rPr spc="-40" dirty="0"/>
              <a:t> </a:t>
            </a:r>
            <a:r>
              <a:rPr spc="10" dirty="0"/>
              <a:t>https://ieeexplore.ieee.org/abstract/document/8389442  </a:t>
            </a:r>
            <a:r>
              <a:rPr spc="-30" dirty="0"/>
              <a:t>https://</a:t>
            </a:r>
            <a:r>
              <a:rPr spc="-30" dirty="0">
                <a:hlinkClick r:id="rId7"/>
              </a:rPr>
              <a:t>www.researchgate.net/publication/304669880_Credit_risk_management_in_com </a:t>
            </a:r>
            <a:r>
              <a:rPr spc="-30" dirty="0"/>
              <a:t> </a:t>
            </a:r>
            <a:r>
              <a:rPr spc="-80" dirty="0"/>
              <a:t>mercial_banks  </a:t>
            </a:r>
            <a:r>
              <a:rPr spc="-25" dirty="0"/>
              <a:t>https://</a:t>
            </a:r>
            <a:r>
              <a:rPr spc="-25" dirty="0">
                <a:hlinkClick r:id="rId8"/>
              </a:rPr>
              <a:t>www.sciencedirect.com/science/article/abs/pii/S0378426602003916?via%3Dihub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6950" y="608042"/>
            <a:ext cx="336867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-20" dirty="0">
                <a:latin typeface="Noto Serif"/>
                <a:cs typeface="Noto Serif"/>
              </a:rPr>
              <a:t>Resources:</a:t>
            </a:r>
            <a:endParaRPr sz="5200">
              <a:latin typeface="Noto Serif"/>
              <a:cs typeface="Noto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09993" y="0"/>
            <a:ext cx="8078470" cy="10287000"/>
          </a:xfrm>
          <a:custGeom>
            <a:avLst/>
            <a:gdLst/>
            <a:ahLst/>
            <a:cxnLst/>
            <a:rect l="l" t="t" r="r" b="b"/>
            <a:pathLst>
              <a:path w="8078469" h="10287000">
                <a:moveTo>
                  <a:pt x="0" y="10287000"/>
                </a:moveTo>
                <a:lnTo>
                  <a:pt x="8078007" y="10287000"/>
                </a:lnTo>
                <a:lnTo>
                  <a:pt x="8078007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131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210165" cy="10287000"/>
            <a:chOff x="0" y="0"/>
            <a:chExt cx="10210165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0210165" cy="10287000"/>
            </a:xfrm>
            <a:custGeom>
              <a:avLst/>
              <a:gdLst/>
              <a:ahLst/>
              <a:cxnLst/>
              <a:rect l="l" t="t" r="r" b="b"/>
              <a:pathLst>
                <a:path w="10210165" h="10287000">
                  <a:moveTo>
                    <a:pt x="0" y="10287000"/>
                  </a:moveTo>
                  <a:lnTo>
                    <a:pt x="0" y="0"/>
                  </a:lnTo>
                  <a:lnTo>
                    <a:pt x="10209992" y="0"/>
                  </a:lnTo>
                  <a:lnTo>
                    <a:pt x="10209992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EF36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25742" y="2372274"/>
              <a:ext cx="3433445" cy="64135"/>
            </a:xfrm>
            <a:custGeom>
              <a:avLst/>
              <a:gdLst/>
              <a:ahLst/>
              <a:cxnLst/>
              <a:rect l="l" t="t" r="r" b="b"/>
              <a:pathLst>
                <a:path w="3433445" h="64135">
                  <a:moveTo>
                    <a:pt x="3433259" y="63731"/>
                  </a:moveTo>
                  <a:lnTo>
                    <a:pt x="0" y="63731"/>
                  </a:lnTo>
                  <a:lnTo>
                    <a:pt x="0" y="0"/>
                  </a:lnTo>
                  <a:lnTo>
                    <a:pt x="3433259" y="0"/>
                  </a:lnTo>
                  <a:lnTo>
                    <a:pt x="3433259" y="637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13042" y="1600695"/>
            <a:ext cx="345947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WE</a:t>
            </a:r>
            <a:r>
              <a:rPr spc="-465" dirty="0"/>
              <a:t> </a:t>
            </a:r>
            <a:r>
              <a:rPr spc="-315" dirty="0"/>
              <a:t>HAVE</a:t>
            </a:r>
          </a:p>
        </p:txBody>
      </p:sp>
      <p:sp>
        <p:nvSpPr>
          <p:cNvPr id="7" name="object 7"/>
          <p:cNvSpPr/>
          <p:nvPr/>
        </p:nvSpPr>
        <p:spPr>
          <a:xfrm>
            <a:off x="2198293" y="3296386"/>
            <a:ext cx="4288155" cy="988060"/>
          </a:xfrm>
          <a:custGeom>
            <a:avLst/>
            <a:gdLst/>
            <a:ahLst/>
            <a:cxnLst/>
            <a:rect l="l" t="t" r="r" b="b"/>
            <a:pathLst>
              <a:path w="4288155" h="988060">
                <a:moveTo>
                  <a:pt x="3767607" y="924090"/>
                </a:moveTo>
                <a:lnTo>
                  <a:pt x="520547" y="924090"/>
                </a:lnTo>
                <a:lnTo>
                  <a:pt x="520547" y="987831"/>
                </a:lnTo>
                <a:lnTo>
                  <a:pt x="3767607" y="987831"/>
                </a:lnTo>
                <a:lnTo>
                  <a:pt x="3767607" y="924090"/>
                </a:lnTo>
                <a:close/>
              </a:path>
              <a:path w="4288155" h="988060">
                <a:moveTo>
                  <a:pt x="4287901" y="0"/>
                </a:moveTo>
                <a:lnTo>
                  <a:pt x="0" y="0"/>
                </a:lnTo>
                <a:lnTo>
                  <a:pt x="0" y="63728"/>
                </a:lnTo>
                <a:lnTo>
                  <a:pt x="4287901" y="63728"/>
                </a:lnTo>
                <a:lnTo>
                  <a:pt x="42879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85594" y="2453991"/>
            <a:ext cx="4313555" cy="187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2765" marR="5080" indent="-520700">
              <a:lnSpc>
                <a:spcPct val="108300"/>
              </a:lnSpc>
              <a:spcBef>
                <a:spcPts val="95"/>
              </a:spcBef>
            </a:pPr>
            <a:r>
              <a:rPr sz="5600" b="1" spc="-635" dirty="0">
                <a:solidFill>
                  <a:srgbClr val="FFFFFF"/>
                </a:solidFill>
                <a:latin typeface="Verdana"/>
                <a:cs typeface="Verdana"/>
              </a:rPr>
              <a:t>TRIED </a:t>
            </a:r>
            <a:r>
              <a:rPr sz="5600" b="1" spc="-565" dirty="0">
                <a:solidFill>
                  <a:srgbClr val="FFFFFF"/>
                </a:solidFill>
                <a:latin typeface="Verdana"/>
                <a:cs typeface="Verdana"/>
              </a:rPr>
              <a:t>WITH  </a:t>
            </a:r>
            <a:r>
              <a:rPr sz="5600" b="1" spc="-380" dirty="0">
                <a:solidFill>
                  <a:srgbClr val="FFFFFF"/>
                </a:solidFill>
                <a:latin typeface="Verdana"/>
                <a:cs typeface="Verdana"/>
              </a:rPr>
              <a:t>SEVERAL</a:t>
            </a:r>
            <a:endParaRPr sz="5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47104" y="5144577"/>
            <a:ext cx="4791075" cy="64135"/>
          </a:xfrm>
          <a:custGeom>
            <a:avLst/>
            <a:gdLst/>
            <a:ahLst/>
            <a:cxnLst/>
            <a:rect l="l" t="t" r="r" b="b"/>
            <a:pathLst>
              <a:path w="4791075" h="64135">
                <a:moveTo>
                  <a:pt x="4790540" y="63731"/>
                </a:moveTo>
                <a:lnTo>
                  <a:pt x="0" y="63731"/>
                </a:lnTo>
                <a:lnTo>
                  <a:pt x="0" y="0"/>
                </a:lnTo>
                <a:lnTo>
                  <a:pt x="4790540" y="0"/>
                </a:lnTo>
                <a:lnTo>
                  <a:pt x="4790540" y="63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34404" y="4372999"/>
            <a:ext cx="48164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1" spc="-440" dirty="0">
                <a:solidFill>
                  <a:srgbClr val="FFFFFF"/>
                </a:solidFill>
                <a:latin typeface="Verdana"/>
                <a:cs typeface="Verdana"/>
              </a:rPr>
              <a:t>MODELS </a:t>
            </a:r>
            <a:r>
              <a:rPr sz="5600" b="1" spc="-3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5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71720" y="6068679"/>
            <a:ext cx="3541395" cy="64135"/>
          </a:xfrm>
          <a:custGeom>
            <a:avLst/>
            <a:gdLst/>
            <a:ahLst/>
            <a:cxnLst/>
            <a:rect l="l" t="t" r="r" b="b"/>
            <a:pathLst>
              <a:path w="3541395" h="64135">
                <a:moveTo>
                  <a:pt x="3541315" y="63731"/>
                </a:moveTo>
                <a:lnTo>
                  <a:pt x="0" y="63731"/>
                </a:lnTo>
                <a:lnTo>
                  <a:pt x="0" y="0"/>
                </a:lnTo>
                <a:lnTo>
                  <a:pt x="3541315" y="0"/>
                </a:lnTo>
                <a:lnTo>
                  <a:pt x="3541315" y="63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59020" y="5297100"/>
            <a:ext cx="356742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1" spc="-635" dirty="0">
                <a:solidFill>
                  <a:srgbClr val="FFFFFF"/>
                </a:solidFill>
                <a:latin typeface="Verdana"/>
                <a:cs typeface="Verdana"/>
              </a:rPr>
              <a:t>GOING</a:t>
            </a:r>
            <a:r>
              <a:rPr sz="5600" b="1" spc="-4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600" b="1" spc="-36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5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90158" y="6992780"/>
            <a:ext cx="4104640" cy="64135"/>
          </a:xfrm>
          <a:custGeom>
            <a:avLst/>
            <a:gdLst/>
            <a:ahLst/>
            <a:cxnLst/>
            <a:rect l="l" t="t" r="r" b="b"/>
            <a:pathLst>
              <a:path w="4104640" h="64134">
                <a:moveTo>
                  <a:pt x="4104427" y="63731"/>
                </a:moveTo>
                <a:lnTo>
                  <a:pt x="0" y="63731"/>
                </a:lnTo>
                <a:lnTo>
                  <a:pt x="0" y="0"/>
                </a:lnTo>
                <a:lnTo>
                  <a:pt x="4104427" y="0"/>
                </a:lnTo>
                <a:lnTo>
                  <a:pt x="4104427" y="63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77458" y="6221202"/>
            <a:ext cx="41306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1" spc="-14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5600" b="1" spc="-55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5600" b="1" spc="-38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5600" b="1" spc="-4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5600" b="1" spc="-5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600" b="1" spc="-55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5600" b="1" spc="-5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600" b="1" spc="-5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5600" b="1" spc="-3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56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75579" y="7916881"/>
            <a:ext cx="5133340" cy="64135"/>
          </a:xfrm>
          <a:custGeom>
            <a:avLst/>
            <a:gdLst/>
            <a:ahLst/>
            <a:cxnLst/>
            <a:rect l="l" t="t" r="r" b="b"/>
            <a:pathLst>
              <a:path w="5133340" h="64134">
                <a:moveTo>
                  <a:pt x="5133334" y="63731"/>
                </a:moveTo>
                <a:lnTo>
                  <a:pt x="0" y="63731"/>
                </a:lnTo>
                <a:lnTo>
                  <a:pt x="0" y="0"/>
                </a:lnTo>
                <a:lnTo>
                  <a:pt x="5133334" y="0"/>
                </a:lnTo>
                <a:lnTo>
                  <a:pt x="5133334" y="63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62879" y="7145303"/>
            <a:ext cx="51593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1" spc="-40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5600" b="1" spc="-409" dirty="0">
                <a:solidFill>
                  <a:srgbClr val="FFFFFF"/>
                </a:solidFill>
                <a:latin typeface="Verdana"/>
                <a:cs typeface="Verdana"/>
              </a:rPr>
              <a:t>BEST</a:t>
            </a:r>
            <a:r>
              <a:rPr sz="5600" b="1" spc="-4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600" b="1" spc="-459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endParaRPr sz="5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30817" y="4794013"/>
            <a:ext cx="3755390" cy="348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sz="2800" spc="1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spc="90" dirty="0">
                <a:solidFill>
                  <a:srgbClr val="FFFFFF"/>
                </a:solidFill>
                <a:latin typeface="Arial"/>
                <a:cs typeface="Arial"/>
              </a:rPr>
              <a:t>them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are:  </a:t>
            </a:r>
            <a:r>
              <a:rPr sz="2800" spc="60" dirty="0">
                <a:solidFill>
                  <a:srgbClr val="FFFFFF"/>
                </a:solidFill>
                <a:latin typeface="Arial"/>
                <a:cs typeface="Arial"/>
              </a:rPr>
              <a:t>Multilinear 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regression 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Polynomial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Regression 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SVR</a:t>
            </a:r>
            <a:endParaRPr sz="2800">
              <a:latin typeface="Arial"/>
              <a:cs typeface="Arial"/>
            </a:endParaRPr>
          </a:p>
          <a:p>
            <a:pPr marL="12700" marR="1090930">
              <a:lnSpc>
                <a:spcPct val="115700"/>
              </a:lnSpc>
            </a:pP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Tried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XGBOOST 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Decision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Tree  </a:t>
            </a:r>
            <a:r>
              <a:rPr sz="2800" spc="60" dirty="0">
                <a:solidFill>
                  <a:srgbClr val="FFFFFF"/>
                </a:solidFill>
                <a:latin typeface="Arial"/>
                <a:cs typeface="Arial"/>
              </a:rPr>
              <a:t>Random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Forest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694" y="1256989"/>
            <a:ext cx="1567116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80" dirty="0">
                <a:solidFill>
                  <a:srgbClr val="FFFFFF"/>
                </a:solidFill>
                <a:latin typeface="Noto Serif"/>
                <a:cs typeface="Noto Serif"/>
              </a:rPr>
              <a:t>So </a:t>
            </a:r>
            <a:r>
              <a:rPr sz="5200" spc="5" dirty="0">
                <a:solidFill>
                  <a:srgbClr val="FFFFFF"/>
                </a:solidFill>
                <a:latin typeface="Noto Serif"/>
                <a:cs typeface="Noto Serif"/>
              </a:rPr>
              <a:t>the </a:t>
            </a:r>
            <a:r>
              <a:rPr sz="5200" spc="-20" dirty="0">
                <a:solidFill>
                  <a:srgbClr val="FFFFFF"/>
                </a:solidFill>
                <a:latin typeface="Noto Serif"/>
                <a:cs typeface="Noto Serif"/>
              </a:rPr>
              <a:t>Data </a:t>
            </a:r>
            <a:r>
              <a:rPr sz="5200" spc="85" dirty="0">
                <a:solidFill>
                  <a:srgbClr val="FFFFFF"/>
                </a:solidFill>
                <a:latin typeface="Noto Serif"/>
                <a:cs typeface="Noto Serif"/>
              </a:rPr>
              <a:t>set </a:t>
            </a:r>
            <a:r>
              <a:rPr sz="5200" spc="-110" dirty="0">
                <a:solidFill>
                  <a:srgbClr val="FFFFFF"/>
                </a:solidFill>
                <a:latin typeface="Noto Serif"/>
                <a:cs typeface="Noto Serif"/>
              </a:rPr>
              <a:t>is </a:t>
            </a:r>
            <a:r>
              <a:rPr sz="5200" spc="-80" dirty="0">
                <a:solidFill>
                  <a:srgbClr val="FFFFFF"/>
                </a:solidFill>
                <a:latin typeface="Noto Serif"/>
                <a:cs typeface="Noto Serif"/>
              </a:rPr>
              <a:t>taken </a:t>
            </a:r>
            <a:r>
              <a:rPr sz="5200" spc="-110" dirty="0">
                <a:solidFill>
                  <a:srgbClr val="FFFFFF"/>
                </a:solidFill>
                <a:latin typeface="Noto Serif"/>
                <a:cs typeface="Noto Serif"/>
              </a:rPr>
              <a:t>from </a:t>
            </a:r>
            <a:r>
              <a:rPr sz="5200" spc="-40" dirty="0">
                <a:solidFill>
                  <a:srgbClr val="FFFFFF"/>
                </a:solidFill>
                <a:latin typeface="Noto Serif"/>
                <a:cs typeface="Noto Serif"/>
              </a:rPr>
              <a:t>a </a:t>
            </a:r>
            <a:r>
              <a:rPr sz="5200" spc="-75" dirty="0">
                <a:solidFill>
                  <a:srgbClr val="FFFFFF"/>
                </a:solidFill>
                <a:latin typeface="Noto Serif"/>
                <a:cs typeface="Noto Serif"/>
              </a:rPr>
              <a:t>kaggle</a:t>
            </a:r>
            <a:r>
              <a:rPr sz="5200" spc="120" dirty="0">
                <a:solidFill>
                  <a:srgbClr val="FFFFFF"/>
                </a:solidFill>
                <a:latin typeface="Noto Serif"/>
                <a:cs typeface="Noto Serif"/>
              </a:rPr>
              <a:t> </a:t>
            </a:r>
            <a:r>
              <a:rPr sz="5200" spc="-15" dirty="0">
                <a:solidFill>
                  <a:srgbClr val="FFFFFF"/>
                </a:solidFill>
                <a:latin typeface="Noto Serif"/>
                <a:cs typeface="Noto Serif"/>
              </a:rPr>
              <a:t>competetion</a:t>
            </a:r>
            <a:endParaRPr sz="5200">
              <a:latin typeface="Noto Serif"/>
              <a:cs typeface="Noto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7943" y="4298295"/>
            <a:ext cx="91503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450" dirty="0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sz="3400" spc="-390" dirty="0">
                <a:solidFill>
                  <a:srgbClr val="FFFFFF"/>
                </a:solidFill>
                <a:latin typeface="Arial Black"/>
                <a:cs typeface="Arial Black"/>
              </a:rPr>
              <a:t>following </a:t>
            </a:r>
            <a:r>
              <a:rPr sz="3400" spc="-409" dirty="0">
                <a:solidFill>
                  <a:srgbClr val="FFFFFF"/>
                </a:solidFill>
                <a:latin typeface="Arial Black"/>
                <a:cs typeface="Arial Black"/>
              </a:rPr>
              <a:t>Dataset </a:t>
            </a:r>
            <a:r>
              <a:rPr sz="3400" spc="-415" dirty="0">
                <a:solidFill>
                  <a:srgbClr val="FFFFFF"/>
                </a:solidFill>
                <a:latin typeface="Arial Black"/>
                <a:cs typeface="Arial Black"/>
              </a:rPr>
              <a:t>has </a:t>
            </a:r>
            <a:r>
              <a:rPr sz="3400" spc="-345" dirty="0">
                <a:solidFill>
                  <a:srgbClr val="FFFFFF"/>
                </a:solidFill>
                <a:latin typeface="Arial Black"/>
                <a:cs typeface="Arial Black"/>
              </a:rPr>
              <a:t>30,000 </a:t>
            </a:r>
            <a:r>
              <a:rPr sz="3400" spc="-320" dirty="0">
                <a:solidFill>
                  <a:srgbClr val="FFFFFF"/>
                </a:solidFill>
                <a:latin typeface="Arial Black"/>
                <a:cs typeface="Arial Black"/>
              </a:rPr>
              <a:t>different</a:t>
            </a:r>
            <a:r>
              <a:rPr sz="340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390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endParaRPr sz="3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0915" y="578662"/>
            <a:ext cx="15859139" cy="8924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832</Words>
  <Application>Microsoft Office PowerPoint</Application>
  <PresentationFormat>Custom</PresentationFormat>
  <Paragraphs>59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Noto Sans</vt:lpstr>
      <vt:lpstr>Noto Serif</vt:lpstr>
      <vt:lpstr>Verdana</vt:lpstr>
      <vt:lpstr>Office Theme</vt:lpstr>
      <vt:lpstr>Loan Risk</vt:lpstr>
      <vt:lpstr>Abstract:</vt:lpstr>
      <vt:lpstr>Introduction:</vt:lpstr>
      <vt:lpstr>PowerPoint Presentation</vt:lpstr>
      <vt:lpstr>Literature Review:</vt:lpstr>
      <vt:lpstr>Resources:</vt:lpstr>
      <vt:lpstr>WE HAVE</vt:lpstr>
      <vt:lpstr>PowerPoint Presentation</vt:lpstr>
      <vt:lpstr>PowerPoint Presentation</vt:lpstr>
      <vt:lpstr>PowerPoint Presentation</vt:lpstr>
      <vt:lpstr>WE FOLLOW MANY</vt:lpstr>
      <vt:lpstr>Feature Scaling</vt:lpstr>
      <vt:lpstr>PowerPoint Presentation</vt:lpstr>
      <vt:lpstr>PowerPoint Presentation</vt:lpstr>
      <vt:lpstr>PowerPoint Presentation</vt:lpstr>
      <vt:lpstr>Random Forest     Average</vt:lpstr>
      <vt:lpstr>PowerPoint Presentation</vt:lpstr>
      <vt:lpstr>Multilinear</vt:lpstr>
      <vt:lpstr>Random Forest</vt:lpstr>
      <vt:lpstr>PowerPoint Presentation</vt:lpstr>
      <vt:lpstr>PowerPoint Presentation</vt:lpstr>
      <vt:lpstr>PowerPoint Presentation</vt:lpstr>
      <vt:lpstr>Refrences: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Risk</dc:title>
  <cp:lastModifiedBy>BHASKAR BHAT</cp:lastModifiedBy>
  <cp:revision>3</cp:revision>
  <dcterms:created xsi:type="dcterms:W3CDTF">2021-04-09T13:09:43Z</dcterms:created>
  <dcterms:modified xsi:type="dcterms:W3CDTF">2021-08-20T17:27:31Z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2021-04-09T00:00:00Z</vt:filetime>
  </property>
</Properties>
</file>