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36384" y="2399918"/>
            <a:ext cx="16633924" cy="3363775"/>
          </a:xfrm>
          <a:prstGeom prst="rect">
            <a:avLst/>
          </a:prstGeom>
        </p:spPr>
        <p:txBody>
          <a:bodyPr anchor="t" rtlCol="false" tIns="0" lIns="0" bIns="0" rIns="0">
            <a:spAutoFit/>
          </a:bodyPr>
          <a:lstStyle/>
          <a:p>
            <a:pPr algn="ctr">
              <a:lnSpc>
                <a:spcPts val="6554"/>
              </a:lnSpc>
            </a:pPr>
            <a:r>
              <a:rPr lang="en-US" sz="6554">
                <a:solidFill>
                  <a:srgbClr val="227C9D"/>
                </a:solidFill>
                <a:latin typeface="Kollektif Bold"/>
              </a:rPr>
              <a:t>EE-304</a:t>
            </a:r>
          </a:p>
          <a:p>
            <a:pPr algn="ctr">
              <a:lnSpc>
                <a:spcPts val="6554"/>
              </a:lnSpc>
            </a:pPr>
          </a:p>
          <a:p>
            <a:pPr algn="ctr">
              <a:lnSpc>
                <a:spcPts val="6554"/>
              </a:lnSpc>
            </a:pPr>
            <a:r>
              <a:rPr lang="en-US" sz="6554">
                <a:solidFill>
                  <a:srgbClr val="227C9D"/>
                </a:solidFill>
                <a:latin typeface="Kollektif Bold"/>
              </a:rPr>
              <a:t>REAL TIME OBJECT DETECTION AND DISTANCE MEASUREMENT</a:t>
            </a:r>
          </a:p>
        </p:txBody>
      </p:sp>
      <p:sp>
        <p:nvSpPr>
          <p:cNvPr name="TextBox 9" id="9"/>
          <p:cNvSpPr txBox="true"/>
          <p:nvPr/>
        </p:nvSpPr>
        <p:spPr>
          <a:xfrm rot="0">
            <a:off x="3845471" y="6809551"/>
            <a:ext cx="8897132" cy="1551946"/>
          </a:xfrm>
          <a:prstGeom prst="rect">
            <a:avLst/>
          </a:prstGeom>
        </p:spPr>
        <p:txBody>
          <a:bodyPr anchor="t" rtlCol="false" tIns="0" lIns="0" bIns="0" rIns="0">
            <a:spAutoFit/>
          </a:bodyPr>
          <a:lstStyle/>
          <a:p>
            <a:pPr algn="ctr">
              <a:lnSpc>
                <a:spcPts val="4070"/>
              </a:lnSpc>
            </a:pPr>
            <a:r>
              <a:rPr lang="en-US" sz="3700">
                <a:solidFill>
                  <a:srgbClr val="545454"/>
                </a:solidFill>
                <a:latin typeface="DM Sans"/>
              </a:rPr>
              <a:t>Vishwanath Dorlikar        210002029</a:t>
            </a:r>
          </a:p>
          <a:p>
            <a:pPr algn="ctr">
              <a:lnSpc>
                <a:spcPts val="4070"/>
              </a:lnSpc>
            </a:pPr>
            <a:r>
              <a:rPr lang="en-US" sz="3700">
                <a:solidFill>
                  <a:srgbClr val="545454"/>
                </a:solidFill>
                <a:latin typeface="DM Sans"/>
              </a:rPr>
              <a:t>Ebrahim Rampurawala   210002030</a:t>
            </a:r>
          </a:p>
          <a:p>
            <a:pPr algn="ctr">
              <a:lnSpc>
                <a:spcPts val="4070"/>
              </a:lnSpc>
            </a:pPr>
            <a:r>
              <a:rPr lang="en-US" sz="3700">
                <a:solidFill>
                  <a:srgbClr val="545454"/>
                </a:solidFill>
                <a:latin typeface="DM Sans"/>
              </a:rPr>
              <a:t>Girish Jarwal                   210002033              </a:t>
            </a:r>
          </a:p>
        </p:txBody>
      </p:sp>
      <p:grpSp>
        <p:nvGrpSpPr>
          <p:cNvPr name="Group 10" id="10"/>
          <p:cNvGrpSpPr/>
          <p:nvPr/>
        </p:nvGrpSpPr>
        <p:grpSpPr>
          <a:xfrm rot="0">
            <a:off x="-413376" y="7052124"/>
            <a:ext cx="5489368" cy="4392386"/>
            <a:chOff x="0" y="0"/>
            <a:chExt cx="7319157" cy="5856514"/>
          </a:xfrm>
        </p:grpSpPr>
        <p:sp>
          <p:nvSpPr>
            <p:cNvPr name="Freeform 11" id="11"/>
            <p:cNvSpPr/>
            <p:nvPr/>
          </p:nvSpPr>
          <p:spPr>
            <a:xfrm flipH="false" flipV="false" rot="-10800000">
              <a:off x="1270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45079" y="3810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14831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0" y="29282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1445079" y="29282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1445079" y="4353821"/>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10800000">
              <a:off x="4429000" y="2966357"/>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4429000" y="15212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5874078" y="29663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2983921" y="4411436"/>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4429000" y="4411436"/>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5400000">
              <a:off x="0" y="4373336"/>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3" id="23"/>
          <p:cNvGrpSpPr/>
          <p:nvPr/>
        </p:nvGrpSpPr>
        <p:grpSpPr>
          <a:xfrm rot="0">
            <a:off x="14802690" y="-332957"/>
            <a:ext cx="4335236" cy="3251427"/>
            <a:chOff x="0" y="0"/>
            <a:chExt cx="5780314" cy="4335236"/>
          </a:xfrm>
        </p:grpSpPr>
        <p:sp>
          <p:nvSpPr>
            <p:cNvPr name="Freeform 24" id="24"/>
            <p:cNvSpPr/>
            <p:nvPr/>
          </p:nvSpPr>
          <p:spPr>
            <a:xfrm flipH="false" flipV="false" rot="-5400000">
              <a:off x="14450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5400000">
              <a:off x="2890157"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0">
              <a:off x="4335236" y="0"/>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0" y="14450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445079"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2890157" y="28901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5400000">
              <a:off x="4335236"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4335236" y="2890157"/>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2" id="32"/>
          <p:cNvGrpSpPr/>
          <p:nvPr/>
        </p:nvGrpSpPr>
        <p:grpSpPr>
          <a:xfrm rot="0">
            <a:off x="16495301" y="3264517"/>
            <a:ext cx="2167618" cy="1083809"/>
            <a:chOff x="0" y="0"/>
            <a:chExt cx="2890157" cy="1445079"/>
          </a:xfrm>
        </p:grpSpPr>
        <p:sp>
          <p:nvSpPr>
            <p:cNvPr name="Freeform 33" id="33"/>
            <p:cNvSpPr/>
            <p:nvPr/>
          </p:nvSpPr>
          <p:spPr>
            <a:xfrm flipH="true" flipV="true" rot="0">
              <a:off x="0" y="0"/>
              <a:ext cx="1445079" cy="1445079"/>
            </a:xfrm>
            <a:custGeom>
              <a:avLst/>
              <a:gdLst/>
              <a:ahLst/>
              <a:cxnLst/>
              <a:rect r="r" b="b" t="t" l="l"/>
              <a:pathLst>
                <a:path h="1445079" w="1445079">
                  <a:moveTo>
                    <a:pt x="1445079" y="1445079"/>
                  </a:moveTo>
                  <a:lnTo>
                    <a:pt x="0" y="1445079"/>
                  </a:lnTo>
                  <a:lnTo>
                    <a:pt x="0" y="0"/>
                  </a:lnTo>
                  <a:lnTo>
                    <a:pt x="1445079" y="0"/>
                  </a:lnTo>
                  <a:lnTo>
                    <a:pt x="1445079" y="144507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true" flipV="true" rot="5400000">
              <a:off x="1445079" y="0"/>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35" id="35"/>
          <p:cNvGrpSpPr/>
          <p:nvPr/>
        </p:nvGrpSpPr>
        <p:grpSpPr>
          <a:xfrm rot="2700000">
            <a:off x="-1376391" y="-3093321"/>
            <a:ext cx="7415398" cy="3565095"/>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9" id="39"/>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40" id="40"/>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41" id="41"/>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42" id="42"/>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3" id="43"/>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4" id="44"/>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5" id="45"/>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3404897" y="9151767"/>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10800000">
            <a:off x="0" y="983543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875162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083809" y="983543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6350491" y="-1216357"/>
            <a:ext cx="4335236" cy="3251427"/>
            <a:chOff x="0" y="0"/>
            <a:chExt cx="5780314" cy="4335236"/>
          </a:xfrm>
        </p:grpSpPr>
        <p:sp>
          <p:nvSpPr>
            <p:cNvPr name="Freeform 9" id="9"/>
            <p:cNvSpPr/>
            <p:nvPr/>
          </p:nvSpPr>
          <p:spPr>
            <a:xfrm flipH="false" flipV="false" rot="-5400000">
              <a:off x="14450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2890157"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0">
              <a:off x="4335236" y="0"/>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0" y="14450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1445079"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2890157" y="28901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400000">
              <a:off x="4335236"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true" rot="5400000">
              <a:off x="4335236" y="2890157"/>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2700000">
            <a:off x="-3326042" y="-4720963"/>
            <a:ext cx="7415398" cy="3565095"/>
            <a:chOff x="0" y="0"/>
            <a:chExt cx="660400" cy="317500"/>
          </a:xfrm>
        </p:grpSpPr>
        <p:sp>
          <p:nvSpPr>
            <p:cNvPr name="Freeform 18" id="1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9" id="1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0" id="20"/>
          <p:cNvSpPr/>
          <p:nvPr/>
        </p:nvSpPr>
        <p:spPr>
          <a:xfrm>
            <a:off x="-3788655" y="-3901414"/>
            <a:ext cx="5185216" cy="5132702"/>
          </a:xfrm>
          <a:prstGeom prst="line">
            <a:avLst/>
          </a:prstGeom>
          <a:ln cap="flat" w="28575">
            <a:solidFill>
              <a:srgbClr val="8CA9AD"/>
            </a:solidFill>
            <a:prstDash val="solid"/>
            <a:headEnd type="none" len="sm" w="sm"/>
            <a:tailEnd type="none" len="sm" w="sm"/>
          </a:ln>
        </p:spPr>
      </p:sp>
      <p:sp>
        <p:nvSpPr>
          <p:cNvPr name="AutoShape 21" id="21"/>
          <p:cNvSpPr/>
          <p:nvPr/>
        </p:nvSpPr>
        <p:spPr>
          <a:xfrm>
            <a:off x="-4002602" y="-3588737"/>
            <a:ext cx="5038853" cy="5038853"/>
          </a:xfrm>
          <a:prstGeom prst="line">
            <a:avLst/>
          </a:prstGeom>
          <a:ln cap="flat" w="28575">
            <a:solidFill>
              <a:srgbClr val="8CA9AD"/>
            </a:solidFill>
            <a:prstDash val="solid"/>
            <a:headEnd type="none" len="sm" w="sm"/>
            <a:tailEnd type="none" len="sm" w="sm"/>
          </a:ln>
        </p:spPr>
      </p:sp>
      <p:sp>
        <p:nvSpPr>
          <p:cNvPr name="AutoShape 22" id="22"/>
          <p:cNvSpPr/>
          <p:nvPr/>
        </p:nvSpPr>
        <p:spPr>
          <a:xfrm>
            <a:off x="-4182204" y="-3230267"/>
            <a:ext cx="4867141" cy="4867141"/>
          </a:xfrm>
          <a:prstGeom prst="line">
            <a:avLst/>
          </a:prstGeom>
          <a:ln cap="flat" w="28575">
            <a:solidFill>
              <a:srgbClr val="8CA9AD"/>
            </a:solidFill>
            <a:prstDash val="solid"/>
            <a:headEnd type="none" len="sm" w="sm"/>
            <a:tailEnd type="none" len="sm" w="sm"/>
          </a:ln>
        </p:spPr>
      </p:sp>
      <p:sp>
        <p:nvSpPr>
          <p:cNvPr name="AutoShape 23" id="23"/>
          <p:cNvSpPr/>
          <p:nvPr/>
        </p:nvSpPr>
        <p:spPr>
          <a:xfrm>
            <a:off x="-4308858" y="-2843999"/>
            <a:ext cx="4690515" cy="4690515"/>
          </a:xfrm>
          <a:prstGeom prst="line">
            <a:avLst/>
          </a:prstGeom>
          <a:ln cap="flat" w="28575">
            <a:solidFill>
              <a:srgbClr val="8CA9AD"/>
            </a:solidFill>
            <a:prstDash val="solid"/>
            <a:headEnd type="none" len="sm" w="sm"/>
            <a:tailEnd type="none" len="sm" w="sm"/>
          </a:ln>
        </p:spPr>
      </p:sp>
      <p:sp>
        <p:nvSpPr>
          <p:cNvPr name="TextBox 24" id="24"/>
          <p:cNvSpPr txBox="true"/>
          <p:nvPr/>
        </p:nvSpPr>
        <p:spPr>
          <a:xfrm rot="0">
            <a:off x="3260585" y="352502"/>
            <a:ext cx="10622930" cy="872856"/>
          </a:xfrm>
          <a:prstGeom prst="rect">
            <a:avLst/>
          </a:prstGeom>
        </p:spPr>
        <p:txBody>
          <a:bodyPr anchor="t" rtlCol="false" tIns="0" lIns="0" bIns="0" rIns="0">
            <a:spAutoFit/>
          </a:bodyPr>
          <a:lstStyle/>
          <a:p>
            <a:pPr algn="ctr">
              <a:lnSpc>
                <a:spcPts val="6554"/>
              </a:lnSpc>
            </a:pPr>
            <a:r>
              <a:rPr lang="en-US" sz="6554">
                <a:solidFill>
                  <a:srgbClr val="FE6D73"/>
                </a:solidFill>
                <a:latin typeface="Kollektif Bold"/>
              </a:rPr>
              <a:t>INTRODUCTION</a:t>
            </a:r>
          </a:p>
        </p:txBody>
      </p:sp>
      <p:sp>
        <p:nvSpPr>
          <p:cNvPr name="TextBox 25" id="25"/>
          <p:cNvSpPr txBox="true"/>
          <p:nvPr/>
        </p:nvSpPr>
        <p:spPr>
          <a:xfrm rot="0">
            <a:off x="541904" y="1998291"/>
            <a:ext cx="17746096" cy="3873844"/>
          </a:xfrm>
          <a:prstGeom prst="rect">
            <a:avLst/>
          </a:prstGeom>
        </p:spPr>
        <p:txBody>
          <a:bodyPr anchor="t" rtlCol="false" tIns="0" lIns="0" bIns="0" rIns="0">
            <a:spAutoFit/>
          </a:bodyPr>
          <a:lstStyle/>
          <a:p>
            <a:pPr>
              <a:lnSpc>
                <a:spcPts val="3425"/>
              </a:lnSpc>
              <a:spcBef>
                <a:spcPct val="0"/>
              </a:spcBef>
            </a:pPr>
            <a:r>
              <a:rPr lang="en-US" sz="3085">
                <a:solidFill>
                  <a:srgbClr val="000000"/>
                </a:solidFill>
                <a:latin typeface="DM Sans"/>
              </a:rPr>
              <a:t>This presentation focuses on how we can leverage computer vision algorithms and mathematical principles to perform object detection and accurately estimate distances in real-time scenarios.</a:t>
            </a:r>
          </a:p>
          <a:p>
            <a:pPr>
              <a:lnSpc>
                <a:spcPts val="3425"/>
              </a:lnSpc>
              <a:spcBef>
                <a:spcPct val="0"/>
              </a:spcBef>
            </a:pPr>
          </a:p>
          <a:p>
            <a:pPr>
              <a:lnSpc>
                <a:spcPts val="3425"/>
              </a:lnSpc>
              <a:spcBef>
                <a:spcPct val="0"/>
              </a:spcBef>
            </a:pPr>
            <a:r>
              <a:rPr lang="en-US" sz="3085">
                <a:solidFill>
                  <a:srgbClr val="000000"/>
                </a:solidFill>
                <a:latin typeface="DM Sans Bold"/>
              </a:rPr>
              <a:t>Importance of Object Detection:</a:t>
            </a:r>
          </a:p>
          <a:p>
            <a:pPr>
              <a:lnSpc>
                <a:spcPts val="3425"/>
              </a:lnSpc>
              <a:spcBef>
                <a:spcPct val="0"/>
              </a:spcBef>
            </a:pPr>
            <a:r>
              <a:rPr lang="en-US" sz="3085">
                <a:solidFill>
                  <a:srgbClr val="000000"/>
                </a:solidFill>
                <a:latin typeface="DM Sans"/>
              </a:rPr>
              <a:t>Object detection is a fundamental task in computer vision that involves identifying and locating objects of interest within an image or video stream. This capability has widespread applications across industries such as surveillance, autonomous vehicles, healthcare, and retail. By accurately detecting objects, we can enable a range of intelligent systems to make informed decisions and take appropriate actions.</a:t>
            </a:r>
          </a:p>
        </p:txBody>
      </p:sp>
      <p:sp>
        <p:nvSpPr>
          <p:cNvPr name="TextBox 26" id="26"/>
          <p:cNvSpPr txBox="true"/>
          <p:nvPr/>
        </p:nvSpPr>
        <p:spPr>
          <a:xfrm rot="0">
            <a:off x="541904" y="6173694"/>
            <a:ext cx="16978828" cy="2577930"/>
          </a:xfrm>
          <a:prstGeom prst="rect">
            <a:avLst/>
          </a:prstGeom>
        </p:spPr>
        <p:txBody>
          <a:bodyPr anchor="t" rtlCol="false" tIns="0" lIns="0" bIns="0" rIns="0">
            <a:spAutoFit/>
          </a:bodyPr>
          <a:lstStyle/>
          <a:p>
            <a:pPr algn="just">
              <a:lnSpc>
                <a:spcPts val="3375"/>
              </a:lnSpc>
              <a:spcBef>
                <a:spcPct val="0"/>
              </a:spcBef>
            </a:pPr>
            <a:r>
              <a:rPr lang="en-US" sz="3040">
                <a:solidFill>
                  <a:srgbClr val="000000"/>
                </a:solidFill>
                <a:latin typeface="DM Sans Bold"/>
              </a:rPr>
              <a:t>Significance of Distance Estimation:</a:t>
            </a:r>
          </a:p>
          <a:p>
            <a:pPr algn="just">
              <a:lnSpc>
                <a:spcPts val="3375"/>
              </a:lnSpc>
              <a:spcBef>
                <a:spcPct val="0"/>
              </a:spcBef>
            </a:pPr>
            <a:r>
              <a:rPr lang="en-US" sz="3040">
                <a:solidFill>
                  <a:srgbClr val="000000"/>
                </a:solidFill>
                <a:latin typeface="DM Sans"/>
              </a:rPr>
              <a:t>Distance estimation complements object detection by providing spatial information about detected objects. Conventionally for measuring depth, depth cameras are used which are very expensive. With the help of machine learning we can estimate the depth of objects through standard 2D pictures. Our project combines object detection with distance estimation to enhance the overall perception capabilities of computer vision systems.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3404897" y="9151767"/>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55109" y="927373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50491" y="-1216357"/>
            <a:ext cx="4335236" cy="3251427"/>
            <a:chOff x="0" y="0"/>
            <a:chExt cx="5780314" cy="4335236"/>
          </a:xfrm>
        </p:grpSpPr>
        <p:sp>
          <p:nvSpPr>
            <p:cNvPr name="Freeform 7" id="7"/>
            <p:cNvSpPr/>
            <p:nvPr/>
          </p:nvSpPr>
          <p:spPr>
            <a:xfrm flipH="false" flipV="false" rot="-5400000">
              <a:off x="14450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2890157"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4335236" y="0"/>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0" y="14450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445079"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2890157" y="28901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4335236"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5400000">
              <a:off x="4335236" y="2890157"/>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2700000">
            <a:off x="-3326042" y="-4720963"/>
            <a:ext cx="7415398" cy="3565095"/>
            <a:chOff x="0" y="0"/>
            <a:chExt cx="660400" cy="317500"/>
          </a:xfrm>
        </p:grpSpPr>
        <p:sp>
          <p:nvSpPr>
            <p:cNvPr name="Freeform 16" id="1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7" id="1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8" id="18"/>
          <p:cNvSpPr/>
          <p:nvPr/>
        </p:nvSpPr>
        <p:spPr>
          <a:xfrm>
            <a:off x="-3788655" y="-3901414"/>
            <a:ext cx="5185216" cy="5132702"/>
          </a:xfrm>
          <a:prstGeom prst="line">
            <a:avLst/>
          </a:prstGeom>
          <a:ln cap="flat" w="28575">
            <a:solidFill>
              <a:srgbClr val="8CA9AD"/>
            </a:solidFill>
            <a:prstDash val="solid"/>
            <a:headEnd type="none" len="sm" w="sm"/>
            <a:tailEnd type="none" len="sm" w="sm"/>
          </a:ln>
        </p:spPr>
      </p:sp>
      <p:sp>
        <p:nvSpPr>
          <p:cNvPr name="AutoShape 19" id="19"/>
          <p:cNvSpPr/>
          <p:nvPr/>
        </p:nvSpPr>
        <p:spPr>
          <a:xfrm>
            <a:off x="-4002602" y="-3588737"/>
            <a:ext cx="5038853" cy="5038853"/>
          </a:xfrm>
          <a:prstGeom prst="line">
            <a:avLst/>
          </a:prstGeom>
          <a:ln cap="flat" w="28575">
            <a:solidFill>
              <a:srgbClr val="8CA9AD"/>
            </a:solidFill>
            <a:prstDash val="solid"/>
            <a:headEnd type="none" len="sm" w="sm"/>
            <a:tailEnd type="none" len="sm" w="sm"/>
          </a:ln>
        </p:spPr>
      </p:sp>
      <p:sp>
        <p:nvSpPr>
          <p:cNvPr name="AutoShape 20" id="20"/>
          <p:cNvSpPr/>
          <p:nvPr/>
        </p:nvSpPr>
        <p:spPr>
          <a:xfrm>
            <a:off x="-4182204" y="-3230267"/>
            <a:ext cx="4867141" cy="4867141"/>
          </a:xfrm>
          <a:prstGeom prst="line">
            <a:avLst/>
          </a:prstGeom>
          <a:ln cap="flat" w="28575">
            <a:solidFill>
              <a:srgbClr val="8CA9AD"/>
            </a:solidFill>
            <a:prstDash val="solid"/>
            <a:headEnd type="none" len="sm" w="sm"/>
            <a:tailEnd type="none" len="sm" w="sm"/>
          </a:ln>
        </p:spPr>
      </p:sp>
      <p:sp>
        <p:nvSpPr>
          <p:cNvPr name="AutoShape 21" id="21"/>
          <p:cNvSpPr/>
          <p:nvPr/>
        </p:nvSpPr>
        <p:spPr>
          <a:xfrm>
            <a:off x="-4308858" y="-2843999"/>
            <a:ext cx="4690515" cy="4690515"/>
          </a:xfrm>
          <a:prstGeom prst="line">
            <a:avLst/>
          </a:prstGeom>
          <a:ln cap="flat" w="28575">
            <a:solidFill>
              <a:srgbClr val="8CA9AD"/>
            </a:solidFill>
            <a:prstDash val="solid"/>
            <a:headEnd type="none" len="sm" w="sm"/>
            <a:tailEnd type="none" len="sm" w="sm"/>
          </a:ln>
        </p:spPr>
      </p:sp>
      <p:sp>
        <p:nvSpPr>
          <p:cNvPr name="TextBox 22" id="22"/>
          <p:cNvSpPr txBox="true"/>
          <p:nvPr/>
        </p:nvSpPr>
        <p:spPr>
          <a:xfrm rot="0">
            <a:off x="3567086" y="123825"/>
            <a:ext cx="10622930" cy="872929"/>
          </a:xfrm>
          <a:prstGeom prst="rect">
            <a:avLst/>
          </a:prstGeom>
        </p:spPr>
        <p:txBody>
          <a:bodyPr anchor="t" rtlCol="false" tIns="0" lIns="0" bIns="0" rIns="0">
            <a:spAutoFit/>
          </a:bodyPr>
          <a:lstStyle/>
          <a:p>
            <a:pPr algn="ctr">
              <a:lnSpc>
                <a:spcPts val="6554"/>
              </a:lnSpc>
            </a:pPr>
            <a:r>
              <a:rPr lang="en-US" sz="6554">
                <a:solidFill>
                  <a:srgbClr val="FE6D73"/>
                </a:solidFill>
                <a:latin typeface="Kollektif Bold"/>
              </a:rPr>
              <a:t>METHODOLOGY</a:t>
            </a:r>
          </a:p>
        </p:txBody>
      </p:sp>
      <p:sp>
        <p:nvSpPr>
          <p:cNvPr name="TextBox 23" id="23"/>
          <p:cNvSpPr txBox="true"/>
          <p:nvPr/>
        </p:nvSpPr>
        <p:spPr>
          <a:xfrm rot="0">
            <a:off x="1225583" y="1470469"/>
            <a:ext cx="16230600" cy="7800137"/>
          </a:xfrm>
          <a:prstGeom prst="rect">
            <a:avLst/>
          </a:prstGeom>
        </p:spPr>
        <p:txBody>
          <a:bodyPr anchor="t" rtlCol="false" tIns="0" lIns="0" bIns="0" rIns="0">
            <a:spAutoFit/>
          </a:bodyPr>
          <a:lstStyle/>
          <a:p>
            <a:pPr algn="ctr">
              <a:lnSpc>
                <a:spcPts val="2997"/>
              </a:lnSpc>
              <a:spcBef>
                <a:spcPct val="0"/>
              </a:spcBef>
            </a:pPr>
          </a:p>
          <a:p>
            <a:pPr>
              <a:lnSpc>
                <a:spcPts val="2997"/>
              </a:lnSpc>
              <a:spcBef>
                <a:spcPct val="0"/>
              </a:spcBef>
            </a:pPr>
          </a:p>
          <a:p>
            <a:pPr>
              <a:lnSpc>
                <a:spcPts val="2997"/>
              </a:lnSpc>
              <a:spcBef>
                <a:spcPct val="0"/>
              </a:spcBef>
            </a:pPr>
            <a:r>
              <a:rPr lang="en-US" sz="2700">
                <a:solidFill>
                  <a:srgbClr val="000000"/>
                </a:solidFill>
                <a:latin typeface="DM Sans Bold"/>
              </a:rPr>
              <a:t>OpenCV Setup:</a:t>
            </a:r>
            <a:r>
              <a:rPr lang="en-US" sz="2700">
                <a:solidFill>
                  <a:srgbClr val="000000"/>
                </a:solidFill>
                <a:latin typeface="DM Sans"/>
              </a:rPr>
              <a:t> We initiated by setting up OpenCV to access the camera and capture video frames.</a:t>
            </a:r>
          </a:p>
          <a:p>
            <a:pPr>
              <a:lnSpc>
                <a:spcPts val="2997"/>
              </a:lnSpc>
              <a:spcBef>
                <a:spcPct val="0"/>
              </a:spcBef>
            </a:pPr>
          </a:p>
          <a:p>
            <a:pPr>
              <a:lnSpc>
                <a:spcPts val="2997"/>
              </a:lnSpc>
              <a:spcBef>
                <a:spcPct val="0"/>
              </a:spcBef>
            </a:pPr>
            <a:r>
              <a:rPr lang="en-US" sz="2700">
                <a:solidFill>
                  <a:srgbClr val="000000"/>
                </a:solidFill>
                <a:latin typeface="DM Sans Bold"/>
              </a:rPr>
              <a:t>Object Detection with Pre-trained Model:</a:t>
            </a:r>
          </a:p>
          <a:p>
            <a:pPr>
              <a:lnSpc>
                <a:spcPts val="2997"/>
              </a:lnSpc>
              <a:spcBef>
                <a:spcPct val="0"/>
              </a:spcBef>
            </a:pPr>
          </a:p>
          <a:p>
            <a:pPr>
              <a:lnSpc>
                <a:spcPts val="2997"/>
              </a:lnSpc>
              <a:spcBef>
                <a:spcPct val="0"/>
              </a:spcBef>
            </a:pPr>
            <a:r>
              <a:rPr lang="en-US" sz="2700">
                <a:solidFill>
                  <a:srgbClr val="000000"/>
                </a:solidFill>
                <a:latin typeface="DM Sans Bold"/>
              </a:rPr>
              <a:t>Model Loading:</a:t>
            </a:r>
            <a:r>
              <a:rPr lang="en-US" sz="2700">
                <a:solidFill>
                  <a:srgbClr val="000000"/>
                </a:solidFill>
                <a:latin typeface="DM Sans"/>
              </a:rPr>
              <a:t> We loaded the pre-trained object detection model which is SSD MobileNet v3 Large Coco 2020 into memory.</a:t>
            </a:r>
          </a:p>
          <a:p>
            <a:pPr>
              <a:lnSpc>
                <a:spcPts val="2997"/>
              </a:lnSpc>
              <a:spcBef>
                <a:spcPct val="0"/>
              </a:spcBef>
            </a:pPr>
          </a:p>
          <a:p>
            <a:pPr>
              <a:lnSpc>
                <a:spcPts val="2997"/>
              </a:lnSpc>
              <a:spcBef>
                <a:spcPct val="0"/>
              </a:spcBef>
            </a:pPr>
            <a:r>
              <a:rPr lang="en-US" sz="2700">
                <a:solidFill>
                  <a:srgbClr val="000000"/>
                </a:solidFill>
                <a:latin typeface="DM Sans Bold"/>
              </a:rPr>
              <a:t>Inference on Video Frames:</a:t>
            </a:r>
            <a:r>
              <a:rPr lang="en-US" sz="2700">
                <a:solidFill>
                  <a:srgbClr val="000000"/>
                </a:solidFill>
                <a:latin typeface="DM Sans"/>
              </a:rPr>
              <a:t> For each captured frame, we performed inference using the loaded model. This involves passing the frame through the model's convolutional layers.</a:t>
            </a:r>
          </a:p>
          <a:p>
            <a:pPr>
              <a:lnSpc>
                <a:spcPts val="2997"/>
              </a:lnSpc>
              <a:spcBef>
                <a:spcPct val="0"/>
              </a:spcBef>
            </a:pPr>
          </a:p>
          <a:p>
            <a:pPr>
              <a:lnSpc>
                <a:spcPts val="2997"/>
              </a:lnSpc>
              <a:spcBef>
                <a:spcPct val="0"/>
              </a:spcBef>
            </a:pPr>
            <a:r>
              <a:rPr lang="en-US" sz="2700">
                <a:solidFill>
                  <a:srgbClr val="000000"/>
                </a:solidFill>
                <a:latin typeface="DM Sans Bold"/>
              </a:rPr>
              <a:t>Bounding Box and Confidence Score Extraction:</a:t>
            </a:r>
            <a:r>
              <a:rPr lang="en-US" sz="2700">
                <a:solidFill>
                  <a:srgbClr val="000000"/>
                </a:solidFill>
                <a:latin typeface="DM Sans"/>
              </a:rPr>
              <a:t> The model's output provides bounding boxes encompassing the detected objects within the frame and corresponding confidence scores for each detection.</a:t>
            </a:r>
          </a:p>
          <a:p>
            <a:pPr>
              <a:lnSpc>
                <a:spcPts val="2997"/>
              </a:lnSpc>
              <a:spcBef>
                <a:spcPct val="0"/>
              </a:spcBef>
            </a:pPr>
            <a:r>
              <a:rPr lang="en-US" sz="2700">
                <a:solidFill>
                  <a:srgbClr val="000000"/>
                </a:solidFill>
                <a:latin typeface="DM Sans Bold"/>
              </a:rPr>
              <a:t>Bounding boxes:</a:t>
            </a:r>
            <a:r>
              <a:rPr lang="en-US" sz="2700">
                <a:solidFill>
                  <a:srgbClr val="000000"/>
                </a:solidFill>
                <a:latin typeface="DM Sans"/>
              </a:rPr>
              <a:t> These define rectangular regions around the detected objects.</a:t>
            </a:r>
          </a:p>
          <a:p>
            <a:pPr>
              <a:lnSpc>
                <a:spcPts val="2997"/>
              </a:lnSpc>
              <a:spcBef>
                <a:spcPct val="0"/>
              </a:spcBef>
            </a:pPr>
            <a:r>
              <a:rPr lang="en-US" sz="2700">
                <a:solidFill>
                  <a:srgbClr val="000000"/>
                </a:solidFill>
                <a:latin typeface="DM Sans Bold"/>
              </a:rPr>
              <a:t>Confidence scores:</a:t>
            </a:r>
            <a:r>
              <a:rPr lang="en-US" sz="2700">
                <a:solidFill>
                  <a:srgbClr val="000000"/>
                </a:solidFill>
                <a:latin typeface="DM Sans"/>
              </a:rPr>
              <a:t> These represent the model's certainty for each detection, ranging from 0 (low confidence) to 1 (high confidence).</a:t>
            </a:r>
          </a:p>
          <a:p>
            <a:pPr>
              <a:lnSpc>
                <a:spcPts val="2997"/>
              </a:lnSpc>
              <a:spcBef>
                <a:spcPct val="0"/>
              </a:spcBef>
            </a:pPr>
          </a:p>
          <a:p>
            <a:pPr>
              <a:lnSpc>
                <a:spcPts val="2997"/>
              </a:lnSpc>
              <a:spcBef>
                <a:spcPct val="0"/>
              </a:spcBef>
            </a:pPr>
            <a:r>
              <a:rPr lang="en-US" sz="2700">
                <a:solidFill>
                  <a:srgbClr val="000000"/>
                </a:solidFill>
                <a:latin typeface="DM Sans Bold"/>
              </a:rPr>
              <a:t>Thresholding:</a:t>
            </a:r>
            <a:r>
              <a:rPr lang="en-US" sz="2700">
                <a:solidFill>
                  <a:srgbClr val="000000"/>
                </a:solidFill>
                <a:latin typeface="DM Sans"/>
              </a:rPr>
              <a:t> We set a confidence threshold (e.g., 0.5) to filter out detections with low confidence, improving the accuracy of our results.</a:t>
            </a:r>
          </a:p>
        </p:txBody>
      </p:sp>
      <p:sp>
        <p:nvSpPr>
          <p:cNvPr name="TextBox 24" id="24"/>
          <p:cNvSpPr txBox="true"/>
          <p:nvPr/>
        </p:nvSpPr>
        <p:spPr>
          <a:xfrm rot="0">
            <a:off x="3286426" y="1288438"/>
            <a:ext cx="10903590" cy="492720"/>
          </a:xfrm>
          <a:prstGeom prst="rect">
            <a:avLst/>
          </a:prstGeom>
        </p:spPr>
        <p:txBody>
          <a:bodyPr anchor="t" rtlCol="false" tIns="0" lIns="0" bIns="0" rIns="0">
            <a:spAutoFit/>
          </a:bodyPr>
          <a:lstStyle/>
          <a:p>
            <a:pPr algn="ctr">
              <a:lnSpc>
                <a:spcPts val="3648"/>
              </a:lnSpc>
            </a:pPr>
            <a:r>
              <a:rPr lang="en-US" sz="3648">
                <a:solidFill>
                  <a:srgbClr val="227C9D"/>
                </a:solidFill>
                <a:latin typeface="Kollektif Bold"/>
              </a:rPr>
              <a:t>PREPROCESSING AND OBJECT DETECTION: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3404897" y="9151767"/>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55109" y="927373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50491" y="-1216357"/>
            <a:ext cx="4335236" cy="3251427"/>
            <a:chOff x="0" y="0"/>
            <a:chExt cx="5780314" cy="4335236"/>
          </a:xfrm>
        </p:grpSpPr>
        <p:sp>
          <p:nvSpPr>
            <p:cNvPr name="Freeform 7" id="7"/>
            <p:cNvSpPr/>
            <p:nvPr/>
          </p:nvSpPr>
          <p:spPr>
            <a:xfrm flipH="false" flipV="false" rot="-5400000">
              <a:off x="14450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2890157"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4335236" y="0"/>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0" y="14450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445079"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2890157" y="28901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4335236"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5400000">
              <a:off x="4335236" y="2890157"/>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2700000">
            <a:off x="-3326042" y="-4720963"/>
            <a:ext cx="7415398" cy="3565095"/>
            <a:chOff x="0" y="0"/>
            <a:chExt cx="660400" cy="317500"/>
          </a:xfrm>
        </p:grpSpPr>
        <p:sp>
          <p:nvSpPr>
            <p:cNvPr name="Freeform 16" id="1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7" id="1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8" id="18"/>
          <p:cNvSpPr/>
          <p:nvPr/>
        </p:nvSpPr>
        <p:spPr>
          <a:xfrm>
            <a:off x="-3788655" y="-3901414"/>
            <a:ext cx="5185216" cy="5132702"/>
          </a:xfrm>
          <a:prstGeom prst="line">
            <a:avLst/>
          </a:prstGeom>
          <a:ln cap="flat" w="28575">
            <a:solidFill>
              <a:srgbClr val="8CA9AD"/>
            </a:solidFill>
            <a:prstDash val="solid"/>
            <a:headEnd type="none" len="sm" w="sm"/>
            <a:tailEnd type="none" len="sm" w="sm"/>
          </a:ln>
        </p:spPr>
      </p:sp>
      <p:sp>
        <p:nvSpPr>
          <p:cNvPr name="AutoShape 19" id="19"/>
          <p:cNvSpPr/>
          <p:nvPr/>
        </p:nvSpPr>
        <p:spPr>
          <a:xfrm>
            <a:off x="-4002602" y="-3588737"/>
            <a:ext cx="5038853" cy="5038853"/>
          </a:xfrm>
          <a:prstGeom prst="line">
            <a:avLst/>
          </a:prstGeom>
          <a:ln cap="flat" w="28575">
            <a:solidFill>
              <a:srgbClr val="8CA9AD"/>
            </a:solidFill>
            <a:prstDash val="solid"/>
            <a:headEnd type="none" len="sm" w="sm"/>
            <a:tailEnd type="none" len="sm" w="sm"/>
          </a:ln>
        </p:spPr>
      </p:sp>
      <p:sp>
        <p:nvSpPr>
          <p:cNvPr name="AutoShape 20" id="20"/>
          <p:cNvSpPr/>
          <p:nvPr/>
        </p:nvSpPr>
        <p:spPr>
          <a:xfrm>
            <a:off x="-4182204" y="-3230267"/>
            <a:ext cx="4867141" cy="4867141"/>
          </a:xfrm>
          <a:prstGeom prst="line">
            <a:avLst/>
          </a:prstGeom>
          <a:ln cap="flat" w="28575">
            <a:solidFill>
              <a:srgbClr val="8CA9AD"/>
            </a:solidFill>
            <a:prstDash val="solid"/>
            <a:headEnd type="none" len="sm" w="sm"/>
            <a:tailEnd type="none" len="sm" w="sm"/>
          </a:ln>
        </p:spPr>
      </p:sp>
      <p:sp>
        <p:nvSpPr>
          <p:cNvPr name="AutoShape 21" id="21"/>
          <p:cNvSpPr/>
          <p:nvPr/>
        </p:nvSpPr>
        <p:spPr>
          <a:xfrm>
            <a:off x="-4308858" y="-2843999"/>
            <a:ext cx="4690515" cy="4690515"/>
          </a:xfrm>
          <a:prstGeom prst="line">
            <a:avLst/>
          </a:prstGeom>
          <a:ln cap="flat" w="28575">
            <a:solidFill>
              <a:srgbClr val="8CA9AD"/>
            </a:solidFill>
            <a:prstDash val="solid"/>
            <a:headEnd type="none" len="sm" w="sm"/>
            <a:tailEnd type="none" len="sm" w="sm"/>
          </a:ln>
        </p:spPr>
      </p:sp>
      <p:sp>
        <p:nvSpPr>
          <p:cNvPr name="TextBox 22" id="22"/>
          <p:cNvSpPr txBox="true"/>
          <p:nvPr/>
        </p:nvSpPr>
        <p:spPr>
          <a:xfrm rot="0">
            <a:off x="1036251" y="737340"/>
            <a:ext cx="16378262" cy="6747976"/>
          </a:xfrm>
          <a:prstGeom prst="rect">
            <a:avLst/>
          </a:prstGeom>
        </p:spPr>
        <p:txBody>
          <a:bodyPr anchor="t" rtlCol="false" tIns="0" lIns="0" bIns="0" rIns="0">
            <a:spAutoFit/>
          </a:bodyPr>
          <a:lstStyle/>
          <a:p>
            <a:pPr>
              <a:lnSpc>
                <a:spcPts val="2997"/>
              </a:lnSpc>
              <a:spcBef>
                <a:spcPct val="0"/>
              </a:spcBef>
            </a:pPr>
          </a:p>
          <a:p>
            <a:pPr>
              <a:lnSpc>
                <a:spcPts val="2997"/>
              </a:lnSpc>
              <a:spcBef>
                <a:spcPct val="0"/>
              </a:spcBef>
            </a:pPr>
          </a:p>
          <a:p>
            <a:pPr>
              <a:lnSpc>
                <a:spcPts val="3441"/>
              </a:lnSpc>
              <a:spcBef>
                <a:spcPct val="0"/>
              </a:spcBef>
            </a:pPr>
            <a:r>
              <a:rPr lang="en-US" sz="3100">
                <a:solidFill>
                  <a:srgbClr val="000000"/>
                </a:solidFill>
                <a:latin typeface="DM Sans Bold"/>
              </a:rPr>
              <a:t>Calibration: </a:t>
            </a:r>
            <a:r>
              <a:rPr lang="en-US" sz="3100">
                <a:solidFill>
                  <a:srgbClr val="000000"/>
                </a:solidFill>
                <a:latin typeface="DM Sans"/>
              </a:rPr>
              <a:t>We captured a reference image of an object with a known real-world size (e.g., a ruler) placed at a known distance from the camera.</a:t>
            </a:r>
          </a:p>
          <a:p>
            <a:pPr>
              <a:lnSpc>
                <a:spcPts val="3441"/>
              </a:lnSpc>
              <a:spcBef>
                <a:spcPct val="0"/>
              </a:spcBef>
            </a:pPr>
            <a:r>
              <a:rPr lang="en-US" sz="3100">
                <a:solidFill>
                  <a:srgbClr val="000000"/>
                </a:solidFill>
                <a:latin typeface="DM Sans"/>
              </a:rPr>
              <a:t>We ran the object detection model on the reference image to obtain the bounding box for the known object (measured width in pixels).</a:t>
            </a:r>
          </a:p>
          <a:p>
            <a:pPr>
              <a:lnSpc>
                <a:spcPts val="3441"/>
              </a:lnSpc>
              <a:spcBef>
                <a:spcPct val="0"/>
              </a:spcBef>
            </a:pPr>
            <a:r>
              <a:rPr lang="en-US" sz="3100">
                <a:solidFill>
                  <a:srgbClr val="000000"/>
                </a:solidFill>
                <a:latin typeface="DM Sans"/>
              </a:rPr>
              <a:t>Using the formula </a:t>
            </a:r>
            <a:r>
              <a:rPr lang="en-US" sz="3100">
                <a:solidFill>
                  <a:srgbClr val="000000"/>
                </a:solidFill>
                <a:latin typeface="DM Sans Bold"/>
              </a:rPr>
              <a:t>Focal Length = (measured_width * distance) / real_width</a:t>
            </a:r>
            <a:r>
              <a:rPr lang="en-US" sz="3100">
                <a:solidFill>
                  <a:srgbClr val="000000"/>
                </a:solidFill>
                <a:latin typeface="DM Sans"/>
              </a:rPr>
              <a:t>, we calculated the camera's focal length based on the object's real size, measured size, and known distance.</a:t>
            </a:r>
          </a:p>
          <a:p>
            <a:pPr>
              <a:lnSpc>
                <a:spcPts val="3441"/>
              </a:lnSpc>
              <a:spcBef>
                <a:spcPct val="0"/>
              </a:spcBef>
            </a:pPr>
          </a:p>
          <a:p>
            <a:pPr>
              <a:lnSpc>
                <a:spcPts val="3441"/>
              </a:lnSpc>
              <a:spcBef>
                <a:spcPct val="0"/>
              </a:spcBef>
            </a:pPr>
            <a:r>
              <a:rPr lang="en-US" sz="3100">
                <a:solidFill>
                  <a:srgbClr val="000000"/>
                </a:solidFill>
                <a:latin typeface="DM Sans Bold"/>
              </a:rPr>
              <a:t>Live Video Distance Estimation: </a:t>
            </a:r>
            <a:r>
              <a:rPr lang="en-US" sz="3100">
                <a:solidFill>
                  <a:srgbClr val="000000"/>
                </a:solidFill>
                <a:latin typeface="DM Sans"/>
              </a:rPr>
              <a:t>For each object detected in the live video frame with a confidence score exceeding the threshold:</a:t>
            </a:r>
          </a:p>
          <a:p>
            <a:pPr>
              <a:lnSpc>
                <a:spcPts val="3441"/>
              </a:lnSpc>
              <a:spcBef>
                <a:spcPct val="0"/>
              </a:spcBef>
            </a:pPr>
            <a:r>
              <a:rPr lang="en-US" sz="3100">
                <a:solidFill>
                  <a:srgbClr val="000000"/>
                </a:solidFill>
                <a:latin typeface="DM Sans"/>
              </a:rPr>
              <a:t>We measured the width of the object's bounding box in pixels.</a:t>
            </a:r>
          </a:p>
          <a:p>
            <a:pPr>
              <a:lnSpc>
                <a:spcPts val="3441"/>
              </a:lnSpc>
              <a:spcBef>
                <a:spcPct val="0"/>
              </a:spcBef>
            </a:pPr>
            <a:r>
              <a:rPr lang="en-US" sz="3100">
                <a:solidFill>
                  <a:srgbClr val="000000"/>
                </a:solidFill>
                <a:latin typeface="DM Sans"/>
              </a:rPr>
              <a:t>We employed the pre-calculated focal length from calibration.</a:t>
            </a:r>
          </a:p>
          <a:p>
            <a:pPr>
              <a:lnSpc>
                <a:spcPts val="3441"/>
              </a:lnSpc>
              <a:spcBef>
                <a:spcPct val="0"/>
              </a:spcBef>
            </a:pPr>
            <a:r>
              <a:rPr lang="en-US" sz="3100">
                <a:solidFill>
                  <a:srgbClr val="000000"/>
                </a:solidFill>
                <a:latin typeface="DM Sans"/>
              </a:rPr>
              <a:t>We utilized the formula </a:t>
            </a:r>
            <a:r>
              <a:rPr lang="en-US" sz="3100">
                <a:solidFill>
                  <a:srgbClr val="000000"/>
                </a:solidFill>
                <a:latin typeface="DM Sans Bold"/>
              </a:rPr>
              <a:t>Distance = (measured_width * focal_length) / real_width</a:t>
            </a:r>
            <a:r>
              <a:rPr lang="en-US" sz="3100">
                <a:solidFill>
                  <a:srgbClr val="000000"/>
                </a:solidFill>
                <a:latin typeface="DM Sans"/>
              </a:rPr>
              <a:t> to estimate the object's distance from the camera in real-world units.</a:t>
            </a:r>
          </a:p>
        </p:txBody>
      </p:sp>
      <p:sp>
        <p:nvSpPr>
          <p:cNvPr name="Freeform 23" id="23"/>
          <p:cNvSpPr/>
          <p:nvPr/>
        </p:nvSpPr>
        <p:spPr>
          <a:xfrm flipH="false" flipV="false" rot="0">
            <a:off x="10225623" y="7819659"/>
            <a:ext cx="3385396" cy="2307909"/>
          </a:xfrm>
          <a:custGeom>
            <a:avLst/>
            <a:gdLst/>
            <a:ahLst/>
            <a:cxnLst/>
            <a:rect r="r" b="b" t="t" l="l"/>
            <a:pathLst>
              <a:path h="2307909" w="3385396">
                <a:moveTo>
                  <a:pt x="0" y="0"/>
                </a:moveTo>
                <a:lnTo>
                  <a:pt x="3385397" y="0"/>
                </a:lnTo>
                <a:lnTo>
                  <a:pt x="3385397" y="2307909"/>
                </a:lnTo>
                <a:lnTo>
                  <a:pt x="0" y="2307909"/>
                </a:lnTo>
                <a:lnTo>
                  <a:pt x="0" y="0"/>
                </a:lnTo>
                <a:close/>
              </a:path>
            </a:pathLst>
          </a:custGeom>
          <a:blipFill>
            <a:blip r:embed="rId10"/>
            <a:stretch>
              <a:fillRect l="0" t="0" r="0" b="0"/>
            </a:stretch>
          </a:blipFill>
        </p:spPr>
      </p:sp>
      <p:sp>
        <p:nvSpPr>
          <p:cNvPr name="Freeform 24" id="24"/>
          <p:cNvSpPr/>
          <p:nvPr/>
        </p:nvSpPr>
        <p:spPr>
          <a:xfrm flipH="false" flipV="false" rot="0">
            <a:off x="2398156" y="7894597"/>
            <a:ext cx="6455867" cy="2232970"/>
          </a:xfrm>
          <a:custGeom>
            <a:avLst/>
            <a:gdLst/>
            <a:ahLst/>
            <a:cxnLst/>
            <a:rect r="r" b="b" t="t" l="l"/>
            <a:pathLst>
              <a:path h="2232970" w="6455867">
                <a:moveTo>
                  <a:pt x="0" y="0"/>
                </a:moveTo>
                <a:lnTo>
                  <a:pt x="6455867" y="0"/>
                </a:lnTo>
                <a:lnTo>
                  <a:pt x="6455867" y="2232971"/>
                </a:lnTo>
                <a:lnTo>
                  <a:pt x="0" y="2232971"/>
                </a:lnTo>
                <a:lnTo>
                  <a:pt x="0" y="0"/>
                </a:lnTo>
                <a:close/>
              </a:path>
            </a:pathLst>
          </a:custGeom>
          <a:blipFill>
            <a:blip r:embed="rId11"/>
            <a:stretch>
              <a:fillRect l="0" t="0" r="0" b="0"/>
            </a:stretch>
          </a:blipFill>
        </p:spPr>
      </p:sp>
      <p:sp>
        <p:nvSpPr>
          <p:cNvPr name="TextBox 25" id="25"/>
          <p:cNvSpPr txBox="true"/>
          <p:nvPr/>
        </p:nvSpPr>
        <p:spPr>
          <a:xfrm rot="0">
            <a:off x="3246627" y="500196"/>
            <a:ext cx="10903590" cy="949920"/>
          </a:xfrm>
          <a:prstGeom prst="rect">
            <a:avLst/>
          </a:prstGeom>
        </p:spPr>
        <p:txBody>
          <a:bodyPr anchor="t" rtlCol="false" tIns="0" lIns="0" bIns="0" rIns="0">
            <a:spAutoFit/>
          </a:bodyPr>
          <a:lstStyle/>
          <a:p>
            <a:pPr algn="ctr">
              <a:lnSpc>
                <a:spcPts val="3648"/>
              </a:lnSpc>
            </a:pPr>
            <a:r>
              <a:rPr lang="en-US" sz="3648">
                <a:solidFill>
                  <a:srgbClr val="227C9D"/>
                </a:solidFill>
                <a:latin typeface="Kollektif Bold"/>
              </a:rPr>
              <a:t> DISTANCE ESTIMATION CALIBRATION:</a:t>
            </a:r>
          </a:p>
          <a:p>
            <a:pPr algn="ctr">
              <a:lnSpc>
                <a:spcPts val="36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3404897" y="9151767"/>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55109" y="927373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50491" y="-1216357"/>
            <a:ext cx="4335236" cy="3251427"/>
            <a:chOff x="0" y="0"/>
            <a:chExt cx="5780314" cy="4335236"/>
          </a:xfrm>
        </p:grpSpPr>
        <p:sp>
          <p:nvSpPr>
            <p:cNvPr name="Freeform 7" id="7"/>
            <p:cNvSpPr/>
            <p:nvPr/>
          </p:nvSpPr>
          <p:spPr>
            <a:xfrm flipH="false" flipV="false" rot="-5400000">
              <a:off x="14450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2890157"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4335236" y="0"/>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0" y="14450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445079"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2890157" y="2890157"/>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4335236" y="14450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true" rot="5400000">
              <a:off x="4335236" y="2890157"/>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2700000">
            <a:off x="-3326042" y="-4720963"/>
            <a:ext cx="7415398" cy="3565095"/>
            <a:chOff x="0" y="0"/>
            <a:chExt cx="660400" cy="317500"/>
          </a:xfrm>
        </p:grpSpPr>
        <p:sp>
          <p:nvSpPr>
            <p:cNvPr name="Freeform 16" id="1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7" id="1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8" id="18"/>
          <p:cNvSpPr/>
          <p:nvPr/>
        </p:nvSpPr>
        <p:spPr>
          <a:xfrm>
            <a:off x="-3788655" y="-3901414"/>
            <a:ext cx="5185216" cy="5132702"/>
          </a:xfrm>
          <a:prstGeom prst="line">
            <a:avLst/>
          </a:prstGeom>
          <a:ln cap="flat" w="28575">
            <a:solidFill>
              <a:srgbClr val="8CA9AD"/>
            </a:solidFill>
            <a:prstDash val="solid"/>
            <a:headEnd type="none" len="sm" w="sm"/>
            <a:tailEnd type="none" len="sm" w="sm"/>
          </a:ln>
        </p:spPr>
      </p:sp>
      <p:sp>
        <p:nvSpPr>
          <p:cNvPr name="AutoShape 19" id="19"/>
          <p:cNvSpPr/>
          <p:nvPr/>
        </p:nvSpPr>
        <p:spPr>
          <a:xfrm>
            <a:off x="-4002602" y="-3588737"/>
            <a:ext cx="5038853" cy="5038853"/>
          </a:xfrm>
          <a:prstGeom prst="line">
            <a:avLst/>
          </a:prstGeom>
          <a:ln cap="flat" w="28575">
            <a:solidFill>
              <a:srgbClr val="8CA9AD"/>
            </a:solidFill>
            <a:prstDash val="solid"/>
            <a:headEnd type="none" len="sm" w="sm"/>
            <a:tailEnd type="none" len="sm" w="sm"/>
          </a:ln>
        </p:spPr>
      </p:sp>
      <p:sp>
        <p:nvSpPr>
          <p:cNvPr name="AutoShape 20" id="20"/>
          <p:cNvSpPr/>
          <p:nvPr/>
        </p:nvSpPr>
        <p:spPr>
          <a:xfrm>
            <a:off x="-4182204" y="-3230267"/>
            <a:ext cx="4867141" cy="4867141"/>
          </a:xfrm>
          <a:prstGeom prst="line">
            <a:avLst/>
          </a:prstGeom>
          <a:ln cap="flat" w="28575">
            <a:solidFill>
              <a:srgbClr val="8CA9AD"/>
            </a:solidFill>
            <a:prstDash val="solid"/>
            <a:headEnd type="none" len="sm" w="sm"/>
            <a:tailEnd type="none" len="sm" w="sm"/>
          </a:ln>
        </p:spPr>
      </p:sp>
      <p:sp>
        <p:nvSpPr>
          <p:cNvPr name="AutoShape 21" id="21"/>
          <p:cNvSpPr/>
          <p:nvPr/>
        </p:nvSpPr>
        <p:spPr>
          <a:xfrm>
            <a:off x="-4308858" y="-2843999"/>
            <a:ext cx="4690515" cy="4690515"/>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6740737" y="2275490"/>
            <a:ext cx="4806525" cy="3623476"/>
          </a:xfrm>
          <a:custGeom>
            <a:avLst/>
            <a:gdLst/>
            <a:ahLst/>
            <a:cxnLst/>
            <a:rect r="r" b="b" t="t" l="l"/>
            <a:pathLst>
              <a:path h="3623476" w="4806525">
                <a:moveTo>
                  <a:pt x="0" y="0"/>
                </a:moveTo>
                <a:lnTo>
                  <a:pt x="4806526" y="0"/>
                </a:lnTo>
                <a:lnTo>
                  <a:pt x="4806526" y="3623476"/>
                </a:lnTo>
                <a:lnTo>
                  <a:pt x="0" y="3623476"/>
                </a:lnTo>
                <a:lnTo>
                  <a:pt x="0" y="0"/>
                </a:lnTo>
                <a:close/>
              </a:path>
            </a:pathLst>
          </a:custGeom>
          <a:blipFill>
            <a:blip r:embed="rId10"/>
            <a:stretch>
              <a:fillRect l="0" t="0" r="0" b="0"/>
            </a:stretch>
          </a:blipFill>
        </p:spPr>
      </p:sp>
      <p:sp>
        <p:nvSpPr>
          <p:cNvPr name="Freeform 23" id="23"/>
          <p:cNvSpPr/>
          <p:nvPr/>
        </p:nvSpPr>
        <p:spPr>
          <a:xfrm flipH="false" flipV="false" rot="0">
            <a:off x="12261638" y="2275490"/>
            <a:ext cx="4768054" cy="3623476"/>
          </a:xfrm>
          <a:custGeom>
            <a:avLst/>
            <a:gdLst/>
            <a:ahLst/>
            <a:cxnLst/>
            <a:rect r="r" b="b" t="t" l="l"/>
            <a:pathLst>
              <a:path h="3623476" w="4768054">
                <a:moveTo>
                  <a:pt x="0" y="0"/>
                </a:moveTo>
                <a:lnTo>
                  <a:pt x="4768053" y="0"/>
                </a:lnTo>
                <a:lnTo>
                  <a:pt x="4768053" y="3623476"/>
                </a:lnTo>
                <a:lnTo>
                  <a:pt x="0" y="3623476"/>
                </a:lnTo>
                <a:lnTo>
                  <a:pt x="0" y="0"/>
                </a:lnTo>
                <a:close/>
              </a:path>
            </a:pathLst>
          </a:custGeom>
          <a:blipFill>
            <a:blip r:embed="rId11"/>
            <a:stretch>
              <a:fillRect l="0" t="0" r="0" b="0"/>
            </a:stretch>
          </a:blipFill>
        </p:spPr>
      </p:sp>
      <p:sp>
        <p:nvSpPr>
          <p:cNvPr name="Freeform 24" id="24"/>
          <p:cNvSpPr/>
          <p:nvPr/>
        </p:nvSpPr>
        <p:spPr>
          <a:xfrm flipH="false" flipV="false" rot="0">
            <a:off x="1028700" y="2215672"/>
            <a:ext cx="4993504" cy="3640833"/>
          </a:xfrm>
          <a:custGeom>
            <a:avLst/>
            <a:gdLst/>
            <a:ahLst/>
            <a:cxnLst/>
            <a:rect r="r" b="b" t="t" l="l"/>
            <a:pathLst>
              <a:path h="3640833" w="4993504">
                <a:moveTo>
                  <a:pt x="0" y="0"/>
                </a:moveTo>
                <a:lnTo>
                  <a:pt x="4993504" y="0"/>
                </a:lnTo>
                <a:lnTo>
                  <a:pt x="4993504" y="3640833"/>
                </a:lnTo>
                <a:lnTo>
                  <a:pt x="0" y="3640833"/>
                </a:lnTo>
                <a:lnTo>
                  <a:pt x="0" y="0"/>
                </a:lnTo>
                <a:close/>
              </a:path>
            </a:pathLst>
          </a:custGeom>
          <a:blipFill>
            <a:blip r:embed="rId12"/>
            <a:stretch>
              <a:fillRect l="0" t="0" r="0" b="0"/>
            </a:stretch>
          </a:blipFill>
        </p:spPr>
      </p:sp>
      <p:sp>
        <p:nvSpPr>
          <p:cNvPr name="TextBox 25" id="25"/>
          <p:cNvSpPr txBox="true"/>
          <p:nvPr/>
        </p:nvSpPr>
        <p:spPr>
          <a:xfrm rot="0">
            <a:off x="2752978" y="690960"/>
            <a:ext cx="11539574" cy="780256"/>
          </a:xfrm>
          <a:prstGeom prst="rect">
            <a:avLst/>
          </a:prstGeom>
        </p:spPr>
        <p:txBody>
          <a:bodyPr anchor="t" rtlCol="false" tIns="0" lIns="0" bIns="0" rIns="0">
            <a:spAutoFit/>
          </a:bodyPr>
          <a:lstStyle/>
          <a:p>
            <a:pPr algn="ctr">
              <a:lnSpc>
                <a:spcPts val="5871"/>
              </a:lnSpc>
            </a:pPr>
            <a:r>
              <a:rPr lang="en-US" sz="5871">
                <a:solidFill>
                  <a:srgbClr val="EA2D19"/>
                </a:solidFill>
                <a:latin typeface="Kollektif Bold"/>
              </a:rPr>
              <a:t> RESULTS</a:t>
            </a:r>
          </a:p>
        </p:txBody>
      </p:sp>
      <p:sp>
        <p:nvSpPr>
          <p:cNvPr name="TextBox 26" id="26"/>
          <p:cNvSpPr txBox="true"/>
          <p:nvPr/>
        </p:nvSpPr>
        <p:spPr>
          <a:xfrm rot="0">
            <a:off x="0" y="6746691"/>
            <a:ext cx="18288000" cy="2391647"/>
          </a:xfrm>
          <a:prstGeom prst="rect">
            <a:avLst/>
          </a:prstGeom>
        </p:spPr>
        <p:txBody>
          <a:bodyPr anchor="t" rtlCol="false" tIns="0" lIns="0" bIns="0" rIns="0">
            <a:spAutoFit/>
          </a:bodyPr>
          <a:lstStyle/>
          <a:p>
            <a:pPr marL="736135" indent="-368068" lvl="1">
              <a:lnSpc>
                <a:spcPts val="3784"/>
              </a:lnSpc>
              <a:buFont typeface="Arial"/>
              <a:buChar char="•"/>
            </a:pPr>
            <a:r>
              <a:rPr lang="en-US" sz="3409">
                <a:solidFill>
                  <a:srgbClr val="000000"/>
                </a:solidFill>
                <a:latin typeface="DM Sans"/>
              </a:rPr>
              <a:t>Using our model we can predict distance from the camera of the object and the distance between two objects.</a:t>
            </a:r>
          </a:p>
          <a:p>
            <a:pPr>
              <a:lnSpc>
                <a:spcPts val="3784"/>
              </a:lnSpc>
            </a:pPr>
          </a:p>
          <a:p>
            <a:pPr marL="736135" indent="-368068" lvl="1">
              <a:lnSpc>
                <a:spcPts val="3784"/>
              </a:lnSpc>
              <a:buFont typeface="Arial"/>
              <a:buChar char="•"/>
            </a:pPr>
            <a:r>
              <a:rPr lang="en-US" sz="3409">
                <a:solidFill>
                  <a:srgbClr val="000000"/>
                </a:solidFill>
                <a:latin typeface="DM Sans"/>
              </a:rPr>
              <a:t>Our model is able to predict the distance from the camera of the object with 84% accuracy and the distance between objects with 81% accuracy.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6472600" y="-45330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7556409" y="63050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10800000">
            <a:off x="16472600" y="630505"/>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10800000">
            <a:off x="15388791" y="-453304"/>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2449" y="853699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72449" y="962080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2700000">
            <a:off x="16177734" y="8922062"/>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a:off x="15715121" y="9741612"/>
            <a:ext cx="5185216" cy="5132702"/>
          </a:xfrm>
          <a:prstGeom prst="line">
            <a:avLst/>
          </a:prstGeom>
          <a:ln cap="flat" w="28575">
            <a:solidFill>
              <a:srgbClr val="8CA9AD"/>
            </a:solidFill>
            <a:prstDash val="solid"/>
            <a:headEnd type="none" len="sm" w="sm"/>
            <a:tailEnd type="none" len="sm" w="sm"/>
          </a:ln>
        </p:spPr>
      </p:sp>
      <p:sp>
        <p:nvSpPr>
          <p:cNvPr name="AutoShape 12" id="12"/>
          <p:cNvSpPr/>
          <p:nvPr/>
        </p:nvSpPr>
        <p:spPr>
          <a:xfrm>
            <a:off x="15501174" y="10054288"/>
            <a:ext cx="5038853" cy="5038853"/>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3450933" y="-4643524"/>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a:off x="-3913547" y="-3823975"/>
            <a:ext cx="5185216" cy="5132702"/>
          </a:xfrm>
          <a:prstGeom prst="line">
            <a:avLst/>
          </a:prstGeom>
          <a:ln cap="flat" w="28575">
            <a:solidFill>
              <a:srgbClr val="8CA9AD"/>
            </a:solidFill>
            <a:prstDash val="solid"/>
            <a:headEnd type="none" len="sm" w="sm"/>
            <a:tailEnd type="none" len="sm" w="sm"/>
          </a:ln>
        </p:spPr>
      </p:sp>
      <p:sp>
        <p:nvSpPr>
          <p:cNvPr name="AutoShape 17" id="17"/>
          <p:cNvSpPr/>
          <p:nvPr/>
        </p:nvSpPr>
        <p:spPr>
          <a:xfrm>
            <a:off x="-4127493" y="-35112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a:off x="-4307095" y="-3152828"/>
            <a:ext cx="4867141" cy="4867141"/>
          </a:xfrm>
          <a:prstGeom prst="line">
            <a:avLst/>
          </a:prstGeom>
          <a:ln cap="flat" w="28575">
            <a:solidFill>
              <a:srgbClr val="8CA9AD"/>
            </a:solidFill>
            <a:prstDash val="solid"/>
            <a:headEnd type="none" len="sm" w="sm"/>
            <a:tailEnd type="none" len="sm" w="sm"/>
          </a:ln>
        </p:spPr>
      </p:sp>
      <p:sp>
        <p:nvSpPr>
          <p:cNvPr name="AutoShape 19" id="19"/>
          <p:cNvSpPr/>
          <p:nvPr/>
        </p:nvSpPr>
        <p:spPr>
          <a:xfrm>
            <a:off x="-4433750" y="-2766560"/>
            <a:ext cx="4690515" cy="4690515"/>
          </a:xfrm>
          <a:prstGeom prst="line">
            <a:avLst/>
          </a:prstGeom>
          <a:ln cap="flat" w="28575">
            <a:solidFill>
              <a:srgbClr val="8CA9AD"/>
            </a:solidFill>
            <a:prstDash val="solid"/>
            <a:headEnd type="none" len="sm" w="sm"/>
            <a:tailEnd type="none" len="sm" w="sm"/>
          </a:ln>
        </p:spPr>
      </p:sp>
      <p:sp>
        <p:nvSpPr>
          <p:cNvPr name="TextBox 20" id="20"/>
          <p:cNvSpPr txBox="true"/>
          <p:nvPr/>
        </p:nvSpPr>
        <p:spPr>
          <a:xfrm rot="0">
            <a:off x="5678232" y="588252"/>
            <a:ext cx="5223748" cy="739790"/>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CONCLUSION</a:t>
            </a:r>
          </a:p>
        </p:txBody>
      </p:sp>
      <p:sp>
        <p:nvSpPr>
          <p:cNvPr name="TextBox 21" id="21"/>
          <p:cNvSpPr txBox="true"/>
          <p:nvPr/>
        </p:nvSpPr>
        <p:spPr>
          <a:xfrm rot="0">
            <a:off x="654586" y="1921245"/>
            <a:ext cx="16901823" cy="3416058"/>
          </a:xfrm>
          <a:prstGeom prst="rect">
            <a:avLst/>
          </a:prstGeom>
        </p:spPr>
        <p:txBody>
          <a:bodyPr anchor="t" rtlCol="false" tIns="0" lIns="0" bIns="0" rIns="0">
            <a:spAutoFit/>
          </a:bodyPr>
          <a:lstStyle/>
          <a:p>
            <a:pPr algn="just" marL="589036" indent="-294518" lvl="1">
              <a:lnSpc>
                <a:spcPts val="3028"/>
              </a:lnSpc>
              <a:buFont typeface="Arial"/>
              <a:buChar char="•"/>
            </a:pPr>
            <a:r>
              <a:rPr lang="en-US" sz="2728">
                <a:solidFill>
                  <a:srgbClr val="000000"/>
                </a:solidFill>
                <a:latin typeface="DM Sans"/>
              </a:rPr>
              <a:t>In this presentation, we have explored the comprehensive journey of designing and deploying an object detection and distance estimation system using SSD MobileNet v3 with the COCO 2020 dataset. </a:t>
            </a:r>
          </a:p>
          <a:p>
            <a:pPr algn="just" marL="589036" indent="-294518" lvl="1">
              <a:lnSpc>
                <a:spcPts val="3028"/>
              </a:lnSpc>
              <a:buFont typeface="Arial"/>
              <a:buChar char="•"/>
            </a:pPr>
            <a:r>
              <a:rPr lang="en-US" sz="2728">
                <a:solidFill>
                  <a:srgbClr val="000000"/>
                </a:solidFill>
                <a:latin typeface="DM Sans"/>
              </a:rPr>
              <a:t>The choice of SSD MobileNet v3 was instrumental due to its efficiency and effectiveness in processing real-time video feeds while maintaining high accuracy and speed, crucial for practical applications such as autonomous driving and surveillance systems.</a:t>
            </a:r>
          </a:p>
          <a:p>
            <a:pPr algn="just" marL="589036" indent="-294518" lvl="1">
              <a:lnSpc>
                <a:spcPts val="3028"/>
              </a:lnSpc>
              <a:buFont typeface="Arial"/>
              <a:buChar char="•"/>
            </a:pPr>
            <a:r>
              <a:rPr lang="en-US" sz="2728">
                <a:solidFill>
                  <a:srgbClr val="000000"/>
                </a:solidFill>
                <a:latin typeface="DM Sans"/>
              </a:rPr>
              <a:t>The integration of the COCO 2020 dataset proved vital in training our model with a diverse set of images, enhancing its robustness and reliability across various scenarios.</a:t>
            </a:r>
          </a:p>
          <a:p>
            <a:pPr algn="just">
              <a:lnSpc>
                <a:spcPts val="3028"/>
              </a:lnSpc>
              <a:spcBef>
                <a:spcPct val="0"/>
              </a:spcBef>
            </a:pPr>
          </a:p>
        </p:txBody>
      </p:sp>
      <p:sp>
        <p:nvSpPr>
          <p:cNvPr name="TextBox 22" id="22"/>
          <p:cNvSpPr txBox="true"/>
          <p:nvPr/>
        </p:nvSpPr>
        <p:spPr>
          <a:xfrm rot="0">
            <a:off x="5678232" y="5762353"/>
            <a:ext cx="5223748" cy="739790"/>
          </a:xfrm>
          <a:prstGeom prst="rect">
            <a:avLst/>
          </a:prstGeom>
        </p:spPr>
        <p:txBody>
          <a:bodyPr anchor="t" rtlCol="false" tIns="0" lIns="0" bIns="0" rIns="0">
            <a:spAutoFit/>
          </a:bodyPr>
          <a:lstStyle/>
          <a:p>
            <a:pPr>
              <a:lnSpc>
                <a:spcPts val="5544"/>
              </a:lnSpc>
            </a:pPr>
            <a:r>
              <a:rPr lang="en-US" sz="5600">
                <a:solidFill>
                  <a:srgbClr val="FE6D73"/>
                </a:solidFill>
                <a:latin typeface="Kollektif Bold"/>
              </a:rPr>
              <a:t>REFERENCES</a:t>
            </a:r>
          </a:p>
        </p:txBody>
      </p:sp>
      <p:sp>
        <p:nvSpPr>
          <p:cNvPr name="TextBox 23" id="23"/>
          <p:cNvSpPr txBox="true"/>
          <p:nvPr/>
        </p:nvSpPr>
        <p:spPr>
          <a:xfrm rot="0">
            <a:off x="654586" y="6860519"/>
            <a:ext cx="16978828" cy="3271219"/>
          </a:xfrm>
          <a:prstGeom prst="rect">
            <a:avLst/>
          </a:prstGeom>
        </p:spPr>
        <p:txBody>
          <a:bodyPr anchor="t" rtlCol="false" tIns="0" lIns="0" bIns="0" rIns="0">
            <a:spAutoFit/>
          </a:bodyPr>
          <a:lstStyle/>
          <a:p>
            <a:pPr algn="just" marL="634898" indent="-317449" lvl="1">
              <a:lnSpc>
                <a:spcPts val="3264"/>
              </a:lnSpc>
              <a:buFont typeface="Arial"/>
              <a:buChar char="•"/>
            </a:pPr>
            <a:r>
              <a:rPr lang="en-US" sz="2940">
                <a:solidFill>
                  <a:srgbClr val="000000"/>
                </a:solidFill>
                <a:latin typeface="DM Sans"/>
              </a:rPr>
              <a:t>A. A. Adz-Dzikri, A. Virgono and F. M. Dirgantara, "Advance Driving Assistance Systems: Object Detection and Distance Estimation Using Deep Learning,"</a:t>
            </a:r>
          </a:p>
          <a:p>
            <a:pPr algn="just" marL="634898" indent="-317449" lvl="1">
              <a:lnSpc>
                <a:spcPts val="3264"/>
              </a:lnSpc>
              <a:buFont typeface="Arial"/>
              <a:buChar char="•"/>
            </a:pPr>
            <a:r>
              <a:rPr lang="en-US" sz="2940">
                <a:solidFill>
                  <a:srgbClr val="000000"/>
                </a:solidFill>
                <a:latin typeface="DM Sans"/>
              </a:rPr>
              <a:t>Liu, W. et al. (2016). SSD: Single Shot MultiBox Detector. In: Leibe, B., Matas, J., Sebe, N., Welling, M. (eds) Computer Vision – ECCV 2016. ECCV 2016.</a:t>
            </a:r>
          </a:p>
          <a:p>
            <a:pPr algn="just" marL="634898" indent="-317449" lvl="1">
              <a:lnSpc>
                <a:spcPts val="3264"/>
              </a:lnSpc>
              <a:buFont typeface="Arial"/>
              <a:buChar char="•"/>
            </a:pPr>
            <a:r>
              <a:rPr lang="en-US" sz="2940">
                <a:solidFill>
                  <a:srgbClr val="000000"/>
                </a:solidFill>
                <a:latin typeface="DM Sans"/>
              </a:rPr>
              <a:t>Z. Chen, R. Khemmar, B. Decoux, A. Atahouet and J. -Y. Ertaud, "Real Time Object Detection, Tracking, and Distance and Motion Estimation based on Deep Learning: Application to Smart Mobility,"</a:t>
            </a:r>
          </a:p>
          <a:p>
            <a:pPr algn="just">
              <a:lnSpc>
                <a:spcPts val="3264"/>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DAGCZVZ80C0</dc:identifier>
  <dcterms:modified xsi:type="dcterms:W3CDTF">2011-08-01T06:04:30Z</dcterms:modified>
  <cp:revision>1</cp:revision>
  <dc:title>INFOGRAPHIC PRESENTATION</dc:title>
</cp:coreProperties>
</file>