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7"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7B1A5FB-08EF-414B-9BE7-F21B1F64A354}" type="datetimeFigureOut">
              <a:rPr lang="en-IN" smtClean="0"/>
              <a:t>29-10-2023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C1645B3-2852-4DD6-A953-C952688414A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95387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1A5FB-08EF-414B-9BE7-F21B1F64A354}"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645B3-2852-4DD6-A953-C952688414A4}" type="slidenum">
              <a:rPr lang="en-IN" smtClean="0"/>
              <a:t>‹#›</a:t>
            </a:fld>
            <a:endParaRPr lang="en-IN"/>
          </a:p>
        </p:txBody>
      </p:sp>
    </p:spTree>
    <p:extLst>
      <p:ext uri="{BB962C8B-B14F-4D97-AF65-F5344CB8AC3E}">
        <p14:creationId xmlns:p14="http://schemas.microsoft.com/office/powerpoint/2010/main" val="184377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1A5FB-08EF-414B-9BE7-F21B1F64A354}"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645B3-2852-4DD6-A953-C952688414A4}" type="slidenum">
              <a:rPr lang="en-IN" smtClean="0"/>
              <a:t>‹#›</a:t>
            </a:fld>
            <a:endParaRPr lang="en-IN"/>
          </a:p>
        </p:txBody>
      </p:sp>
    </p:spTree>
    <p:extLst>
      <p:ext uri="{BB962C8B-B14F-4D97-AF65-F5344CB8AC3E}">
        <p14:creationId xmlns:p14="http://schemas.microsoft.com/office/powerpoint/2010/main" val="300153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1A5FB-08EF-414B-9BE7-F21B1F64A354}"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645B3-2852-4DD6-A953-C952688414A4}" type="slidenum">
              <a:rPr lang="en-IN" smtClean="0"/>
              <a:t>‹#›</a:t>
            </a:fld>
            <a:endParaRPr lang="en-IN"/>
          </a:p>
        </p:txBody>
      </p:sp>
    </p:spTree>
    <p:extLst>
      <p:ext uri="{BB962C8B-B14F-4D97-AF65-F5344CB8AC3E}">
        <p14:creationId xmlns:p14="http://schemas.microsoft.com/office/powerpoint/2010/main" val="325866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1A5FB-08EF-414B-9BE7-F21B1F64A354}"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645B3-2852-4DD6-A953-C952688414A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755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B1A5FB-08EF-414B-9BE7-F21B1F64A354}"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645B3-2852-4DD6-A953-C952688414A4}" type="slidenum">
              <a:rPr lang="en-IN" smtClean="0"/>
              <a:t>‹#›</a:t>
            </a:fld>
            <a:endParaRPr lang="en-IN"/>
          </a:p>
        </p:txBody>
      </p:sp>
    </p:spTree>
    <p:extLst>
      <p:ext uri="{BB962C8B-B14F-4D97-AF65-F5344CB8AC3E}">
        <p14:creationId xmlns:p14="http://schemas.microsoft.com/office/powerpoint/2010/main" val="196671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B1A5FB-08EF-414B-9BE7-F21B1F64A354}"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645B3-2852-4DD6-A953-C952688414A4}" type="slidenum">
              <a:rPr lang="en-IN" smtClean="0"/>
              <a:t>‹#›</a:t>
            </a:fld>
            <a:endParaRPr lang="en-IN"/>
          </a:p>
        </p:txBody>
      </p:sp>
    </p:spTree>
    <p:extLst>
      <p:ext uri="{BB962C8B-B14F-4D97-AF65-F5344CB8AC3E}">
        <p14:creationId xmlns:p14="http://schemas.microsoft.com/office/powerpoint/2010/main" val="257606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B1A5FB-08EF-414B-9BE7-F21B1F64A354}"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1645B3-2852-4DD6-A953-C952688414A4}" type="slidenum">
              <a:rPr lang="en-IN" smtClean="0"/>
              <a:t>‹#›</a:t>
            </a:fld>
            <a:endParaRPr lang="en-IN"/>
          </a:p>
        </p:txBody>
      </p:sp>
    </p:spTree>
    <p:extLst>
      <p:ext uri="{BB962C8B-B14F-4D97-AF65-F5344CB8AC3E}">
        <p14:creationId xmlns:p14="http://schemas.microsoft.com/office/powerpoint/2010/main" val="100691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1A5FB-08EF-414B-9BE7-F21B1F64A354}"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1645B3-2852-4DD6-A953-C952688414A4}" type="slidenum">
              <a:rPr lang="en-IN" smtClean="0"/>
              <a:t>‹#›</a:t>
            </a:fld>
            <a:endParaRPr lang="en-IN"/>
          </a:p>
        </p:txBody>
      </p:sp>
    </p:spTree>
    <p:extLst>
      <p:ext uri="{BB962C8B-B14F-4D97-AF65-F5344CB8AC3E}">
        <p14:creationId xmlns:p14="http://schemas.microsoft.com/office/powerpoint/2010/main" val="312804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B1A5FB-08EF-414B-9BE7-F21B1F64A354}"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645B3-2852-4DD6-A953-C952688414A4}" type="slidenum">
              <a:rPr lang="en-IN" smtClean="0"/>
              <a:t>‹#›</a:t>
            </a:fld>
            <a:endParaRPr lang="en-IN"/>
          </a:p>
        </p:txBody>
      </p:sp>
    </p:spTree>
    <p:extLst>
      <p:ext uri="{BB962C8B-B14F-4D97-AF65-F5344CB8AC3E}">
        <p14:creationId xmlns:p14="http://schemas.microsoft.com/office/powerpoint/2010/main" val="426232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B1A5FB-08EF-414B-9BE7-F21B1F64A354}"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645B3-2852-4DD6-A953-C952688414A4}" type="slidenum">
              <a:rPr lang="en-IN" smtClean="0"/>
              <a:t>‹#›</a:t>
            </a:fld>
            <a:endParaRPr lang="en-IN"/>
          </a:p>
        </p:txBody>
      </p:sp>
    </p:spTree>
    <p:extLst>
      <p:ext uri="{BB962C8B-B14F-4D97-AF65-F5344CB8AC3E}">
        <p14:creationId xmlns:p14="http://schemas.microsoft.com/office/powerpoint/2010/main" val="180887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7B1A5FB-08EF-414B-9BE7-F21B1F64A354}" type="datetimeFigureOut">
              <a:rPr lang="en-IN" smtClean="0"/>
              <a:t>29-10-2023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C1645B3-2852-4DD6-A953-C952688414A4}" type="slidenum">
              <a:rPr lang="en-IN" smtClean="0"/>
              <a:t>‹#›</a:t>
            </a:fld>
            <a:endParaRPr lang="en-IN"/>
          </a:p>
        </p:txBody>
      </p:sp>
    </p:spTree>
    <p:extLst>
      <p:ext uri="{BB962C8B-B14F-4D97-AF65-F5344CB8AC3E}">
        <p14:creationId xmlns:p14="http://schemas.microsoft.com/office/powerpoint/2010/main" val="3110028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0E71-6470-41E2-5857-51AFE9B93692}"/>
              </a:ext>
            </a:extLst>
          </p:cNvPr>
          <p:cNvSpPr>
            <a:spLocks noGrp="1"/>
          </p:cNvSpPr>
          <p:nvPr>
            <p:ph type="ctrTitle"/>
          </p:nvPr>
        </p:nvSpPr>
        <p:spPr/>
        <p:txBody>
          <a:bodyPr/>
          <a:lstStyle/>
          <a:p>
            <a:r>
              <a:rPr lang="en-US" dirty="0"/>
              <a:t>Economic Analysis of Government Spending </a:t>
            </a:r>
            <a:endParaRPr lang="en-IN" dirty="0"/>
          </a:p>
        </p:txBody>
      </p:sp>
    </p:spTree>
    <p:extLst>
      <p:ext uri="{BB962C8B-B14F-4D97-AF65-F5344CB8AC3E}">
        <p14:creationId xmlns:p14="http://schemas.microsoft.com/office/powerpoint/2010/main" val="303123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898DC79-DCD1-F27E-FE9B-05F0F0AA4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5571046" cy="331973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BFF57C7-A2FA-FBD7-3362-A442D7158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011" y="-1"/>
            <a:ext cx="5571046" cy="331485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8A43019-3766-646E-B77E-93B73EB71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098" y="3314858"/>
            <a:ext cx="6521890" cy="3543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44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D9CF-2C10-E9C4-A8D5-936A6D38AD8B}"/>
              </a:ext>
            </a:extLst>
          </p:cNvPr>
          <p:cNvSpPr>
            <a:spLocks noGrp="1"/>
          </p:cNvSpPr>
          <p:nvPr>
            <p:ph type="title"/>
          </p:nvPr>
        </p:nvSpPr>
        <p:spPr/>
        <p:txBody>
          <a:bodyPr/>
          <a:lstStyle/>
          <a:p>
            <a:r>
              <a:rPr lang="en-US" dirty="0"/>
              <a:t>Conclusion and Recommendations for Time Series:</a:t>
            </a:r>
            <a:endParaRPr lang="en-IN" dirty="0"/>
          </a:p>
        </p:txBody>
      </p:sp>
      <p:sp>
        <p:nvSpPr>
          <p:cNvPr id="3" name="Content Placeholder 2">
            <a:extLst>
              <a:ext uri="{FF2B5EF4-FFF2-40B4-BE49-F238E27FC236}">
                <a16:creationId xmlns:a16="http://schemas.microsoft.com/office/drawing/2014/main" id="{3C3CB7D1-1B33-4C5C-A1E4-B32FA7C2AB75}"/>
              </a:ext>
            </a:extLst>
          </p:cNvPr>
          <p:cNvSpPr>
            <a:spLocks noGrp="1"/>
          </p:cNvSpPr>
          <p:nvPr>
            <p:ph idx="1"/>
          </p:nvPr>
        </p:nvSpPr>
        <p:spPr>
          <a:xfrm>
            <a:off x="1261871" y="1828800"/>
            <a:ext cx="9335371" cy="4663440"/>
          </a:xfrm>
        </p:spPr>
        <p:txBody>
          <a:bodyPr>
            <a:normAutofit fontScale="85000" lnSpcReduction="10000"/>
          </a:bodyPr>
          <a:lstStyle/>
          <a:p>
            <a:r>
              <a:rPr lang="en-US" dirty="0"/>
              <a:t>Grant amount has increased over the years, with a few exceptions.</a:t>
            </a:r>
          </a:p>
          <a:p>
            <a:r>
              <a:rPr lang="en-US" dirty="0"/>
              <a:t>Possible explanations for the increase: more government support, increased cost of R&amp;D, increased number of grant applicants.</a:t>
            </a:r>
          </a:p>
          <a:p>
            <a:r>
              <a:rPr lang="en-US" dirty="0"/>
              <a:t>Red line in graph represents spent grant amount.</a:t>
            </a:r>
          </a:p>
          <a:p>
            <a:r>
              <a:rPr lang="en-US" dirty="0"/>
              <a:t>Spent grant amount generally follows the trend of total grant amount, but there have been years when it has been higher or lower.</a:t>
            </a:r>
          </a:p>
          <a:p>
            <a:r>
              <a:rPr lang="en-US" dirty="0"/>
              <a:t>Difference between red line and blue line can give insights into how much country progress will be affected.</a:t>
            </a:r>
          </a:p>
          <a:p>
            <a:r>
              <a:rPr lang="en-US" dirty="0"/>
              <a:t>Larger difference between red and blue lines is likely to have a greater impact on country progress.</a:t>
            </a:r>
          </a:p>
          <a:p>
            <a:r>
              <a:rPr lang="en-US" dirty="0"/>
              <a:t>If the difference is large and the country is spending more grant money than it is receiving, this could lead to a slowdown in economic growth.</a:t>
            </a:r>
          </a:p>
          <a:p>
            <a:r>
              <a:rPr lang="en-US" dirty="0"/>
              <a:t>If the difference is large and the country is saving up grant money, this could lead to missed opportunities for development.</a:t>
            </a:r>
          </a:p>
          <a:p>
            <a:r>
              <a:rPr lang="en-US" dirty="0"/>
              <a:t>If the difference is small, this suggests that the country is spending grant money wisely and investing it in development projects.</a:t>
            </a:r>
            <a:endParaRPr lang="en-IN" dirty="0"/>
          </a:p>
        </p:txBody>
      </p:sp>
    </p:spTree>
    <p:extLst>
      <p:ext uri="{BB962C8B-B14F-4D97-AF65-F5344CB8AC3E}">
        <p14:creationId xmlns:p14="http://schemas.microsoft.com/office/powerpoint/2010/main" val="350558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4ED1-A3BE-10A3-E8CC-D61C79EAA76C}"/>
              </a:ext>
            </a:extLst>
          </p:cNvPr>
          <p:cNvSpPr>
            <a:spLocks noGrp="1"/>
          </p:cNvSpPr>
          <p:nvPr>
            <p:ph type="title"/>
          </p:nvPr>
        </p:nvSpPr>
        <p:spPr/>
        <p:txBody>
          <a:bodyPr/>
          <a:lstStyle/>
          <a:p>
            <a:r>
              <a:rPr lang="en-US" dirty="0"/>
              <a:t>Conclusion and Recommendations for Economic impact analysis:</a:t>
            </a:r>
            <a:endParaRPr lang="en-IN" dirty="0"/>
          </a:p>
        </p:txBody>
      </p:sp>
      <p:sp>
        <p:nvSpPr>
          <p:cNvPr id="3" name="Content Placeholder 2">
            <a:extLst>
              <a:ext uri="{FF2B5EF4-FFF2-40B4-BE49-F238E27FC236}">
                <a16:creationId xmlns:a16="http://schemas.microsoft.com/office/drawing/2014/main" id="{40624B53-B6E5-2BF0-B2C8-9774A64DBA8D}"/>
              </a:ext>
            </a:extLst>
          </p:cNvPr>
          <p:cNvSpPr>
            <a:spLocks noGrp="1"/>
          </p:cNvSpPr>
          <p:nvPr>
            <p:ph idx="1"/>
          </p:nvPr>
        </p:nvSpPr>
        <p:spPr>
          <a:xfrm>
            <a:off x="349758" y="1864406"/>
            <a:ext cx="10719054" cy="682851"/>
          </a:xfrm>
        </p:spPr>
        <p:txBody>
          <a:bodyPr>
            <a:normAutofit fontScale="47500" lnSpcReduction="20000"/>
          </a:bodyPr>
          <a:lstStyle/>
          <a:p>
            <a:pPr rtl="0" fontAlgn="base">
              <a:spcBef>
                <a:spcPts val="0"/>
              </a:spcBef>
              <a:spcAft>
                <a:spcPts val="0"/>
              </a:spcAft>
              <a:buFont typeface="Arial" panose="020B0604020202020204" pitchFamily="34" charset="0"/>
              <a:buChar char="•"/>
            </a:pPr>
            <a:r>
              <a:rPr lang="en-US" sz="1800" b="0" i="0" u="none" strike="noStrike" dirty="0">
                <a:solidFill>
                  <a:srgbClr val="5B5B5B"/>
                </a:solidFill>
                <a:effectLst/>
                <a:latin typeface="Arial" panose="020B0604020202020204" pitchFamily="34" charset="0"/>
              </a:rPr>
              <a:t>Total government spending, including interest government expenditures, as share of national GDP</a:t>
            </a:r>
          </a:p>
          <a:p>
            <a:pPr rtl="0" fontAlgn="base">
              <a:spcBef>
                <a:spcPts val="0"/>
              </a:spcBef>
              <a:spcAft>
                <a:spcPts val="0"/>
              </a:spcAft>
              <a:buFont typeface="Arial" panose="020B0604020202020204" pitchFamily="34" charset="0"/>
              <a:buChar char="•"/>
            </a:pPr>
            <a:endParaRPr lang="en-US" sz="1800" b="0" i="0" u="none" strike="noStrike" dirty="0">
              <a:solidFill>
                <a:srgbClr val="5B5B5B"/>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5B5B5B"/>
                </a:solidFill>
                <a:effectLst/>
                <a:latin typeface="Arial" panose="020B0604020202020204" pitchFamily="34" charset="0"/>
              </a:rPr>
              <a:t>Total government expenditures across all levels of government. Expenditures include intermediate consumption, compensation of employees, subsidies, property income, and social benefits</a:t>
            </a:r>
          </a:p>
          <a:p>
            <a:pPr rtl="0" fontAlgn="base">
              <a:spcBef>
                <a:spcPts val="0"/>
              </a:spcBef>
              <a:spcAft>
                <a:spcPts val="0"/>
              </a:spcAft>
              <a:buFont typeface="Arial" panose="020B0604020202020204" pitchFamily="34" charset="0"/>
              <a:buChar char="•"/>
            </a:pPr>
            <a:r>
              <a:rPr lang="en-US" sz="1800" b="0" i="0" u="none" strike="noStrike" dirty="0">
                <a:solidFill>
                  <a:srgbClr val="5B5B5B"/>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n-US" sz="1800" b="0" i="0" u="none" strike="noStrike" dirty="0">
                <a:solidFill>
                  <a:srgbClr val="5B5B5B"/>
                </a:solidFill>
                <a:effectLst/>
                <a:latin typeface="Arial" panose="020B0604020202020204" pitchFamily="34" charset="0"/>
              </a:rPr>
              <a:t>Total investment (billions of US dollars) and number of PPP projects in low and middle income countries, 1990-2015 </a:t>
            </a:r>
          </a:p>
          <a:p>
            <a:endParaRPr lang="en-IN" dirty="0"/>
          </a:p>
        </p:txBody>
      </p:sp>
      <p:pic>
        <p:nvPicPr>
          <p:cNvPr id="7170" name="Picture 2">
            <a:extLst>
              <a:ext uri="{FF2B5EF4-FFF2-40B4-BE49-F238E27FC236}">
                <a16:creationId xmlns:a16="http://schemas.microsoft.com/office/drawing/2014/main" id="{301B53E3-1617-CFE3-916A-FFEC7F5F2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64" y="2801344"/>
            <a:ext cx="3532095" cy="196487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E99C4F3-47AC-C76B-3291-11C0FCF5B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2070" y="2801345"/>
            <a:ext cx="3352441" cy="193863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8402003-1229-9CA7-C11C-E19E5EA8A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009" y="3069366"/>
            <a:ext cx="3572310" cy="1402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51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0697-06AD-EAD9-ABF0-3A28F3A04C1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B06A2E4-94E6-F0A0-93D5-6338F02E8907}"/>
              </a:ext>
            </a:extLst>
          </p:cNvPr>
          <p:cNvSpPr>
            <a:spLocks noGrp="1"/>
          </p:cNvSpPr>
          <p:nvPr>
            <p:ph idx="1"/>
          </p:nvPr>
        </p:nvSpPr>
        <p:spPr/>
        <p:txBody>
          <a:bodyPr/>
          <a:lstStyle/>
          <a:p>
            <a:r>
              <a:rPr lang="en-US" b="0" i="0" dirty="0">
                <a:solidFill>
                  <a:srgbClr val="000000"/>
                </a:solidFill>
                <a:effectLst/>
              </a:rPr>
              <a:t>This project involves the analysis of government spending data to identify trends, anomalies, and misalignments, and to assess economic impact. It uses techniques such as data cleaning, time-series analysis, sector-wise analysis, policy-spending alignment analysis, economic impact analysis, and machine learning modelling. The project aims to understand spending patterns across different sectors, identify policy-spending misalignments, and explore the correlation between government spending and GDP per capita growth. This will help in identifying inefficiencies and understanding the impact of government spending on broader economic activity.</a:t>
            </a:r>
          </a:p>
          <a:p>
            <a:endParaRPr lang="en-IN" dirty="0"/>
          </a:p>
        </p:txBody>
      </p:sp>
    </p:spTree>
    <p:extLst>
      <p:ext uri="{BB962C8B-B14F-4D97-AF65-F5344CB8AC3E}">
        <p14:creationId xmlns:p14="http://schemas.microsoft.com/office/powerpoint/2010/main" val="189759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1F72-F620-1C36-B869-EAE9846271B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C02028D-BCDF-1535-EDA2-B3A836158FEB}"/>
              </a:ext>
            </a:extLst>
          </p:cNvPr>
          <p:cNvSpPr>
            <a:spLocks noGrp="1"/>
          </p:cNvSpPr>
          <p:nvPr>
            <p:ph idx="1"/>
          </p:nvPr>
        </p:nvSpPr>
        <p:spPr/>
        <p:txBody>
          <a:bodyPr/>
          <a:lstStyle/>
          <a:p>
            <a:r>
              <a:rPr lang="en-US" dirty="0"/>
              <a:t>Data Collection and Preparation</a:t>
            </a:r>
          </a:p>
          <a:p>
            <a:r>
              <a:rPr lang="en-US" dirty="0"/>
              <a:t>Policy and Spending Misalignment Analysis</a:t>
            </a:r>
          </a:p>
          <a:p>
            <a:r>
              <a:rPr lang="en-IN" dirty="0"/>
              <a:t>Sector-Wise Analysis</a:t>
            </a:r>
          </a:p>
          <a:p>
            <a:r>
              <a:rPr lang="en-IN" dirty="0"/>
              <a:t>Time-Based Analysis:</a:t>
            </a:r>
          </a:p>
          <a:p>
            <a:r>
              <a:rPr lang="en-US" dirty="0"/>
              <a:t>Regional and Country-Level Analysis: </a:t>
            </a:r>
            <a:endParaRPr lang="en-IN" dirty="0"/>
          </a:p>
        </p:txBody>
      </p:sp>
    </p:spTree>
    <p:extLst>
      <p:ext uri="{BB962C8B-B14F-4D97-AF65-F5344CB8AC3E}">
        <p14:creationId xmlns:p14="http://schemas.microsoft.com/office/powerpoint/2010/main" val="233844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D321-5C5B-E6B7-13C0-E3769E221E17}"/>
              </a:ext>
            </a:extLst>
          </p:cNvPr>
          <p:cNvSpPr>
            <a:spLocks noGrp="1"/>
          </p:cNvSpPr>
          <p:nvPr>
            <p:ph type="title"/>
          </p:nvPr>
        </p:nvSpPr>
        <p:spPr/>
        <p:txBody>
          <a:bodyPr/>
          <a:lstStyle/>
          <a:p>
            <a:r>
              <a:rPr lang="en-IN" dirty="0"/>
              <a:t>Findings and Analysis </a:t>
            </a:r>
          </a:p>
        </p:txBody>
      </p:sp>
      <p:pic>
        <p:nvPicPr>
          <p:cNvPr id="1026" name="Picture 2">
            <a:extLst>
              <a:ext uri="{FF2B5EF4-FFF2-40B4-BE49-F238E27FC236}">
                <a16:creationId xmlns:a16="http://schemas.microsoft.com/office/drawing/2014/main" id="{DB2C2C15-4E93-9EB2-E5CC-35B262E9E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8515" y="1882588"/>
            <a:ext cx="634695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086E6B-12D8-1E80-32F7-09A3109AFF2B}"/>
              </a:ext>
            </a:extLst>
          </p:cNvPr>
          <p:cNvSpPr txBox="1"/>
          <p:nvPr/>
        </p:nvSpPr>
        <p:spPr>
          <a:xfrm>
            <a:off x="7301753" y="2299447"/>
            <a:ext cx="3652759" cy="3039035"/>
          </a:xfrm>
          <a:prstGeom prst="rect">
            <a:avLst/>
          </a:prstGeom>
        </p:spPr>
        <p:txBody>
          <a:bodyPr wrap="square" rtlCol="0">
            <a:spAutoFit/>
          </a:bodyPr>
          <a:lstStyle/>
          <a:p>
            <a:endParaRPr lang="en-IN" dirty="0"/>
          </a:p>
        </p:txBody>
      </p:sp>
      <p:sp>
        <p:nvSpPr>
          <p:cNvPr id="6" name="TextBox 5">
            <a:extLst>
              <a:ext uri="{FF2B5EF4-FFF2-40B4-BE49-F238E27FC236}">
                <a16:creationId xmlns:a16="http://schemas.microsoft.com/office/drawing/2014/main" id="{90FD53EE-980E-269F-D184-F95927FEDF68}"/>
              </a:ext>
            </a:extLst>
          </p:cNvPr>
          <p:cNvSpPr txBox="1"/>
          <p:nvPr/>
        </p:nvSpPr>
        <p:spPr>
          <a:xfrm>
            <a:off x="7301753" y="2941801"/>
            <a:ext cx="3807437" cy="1754326"/>
          </a:xfrm>
          <a:prstGeom prst="rect">
            <a:avLst/>
          </a:prstGeom>
          <a:noFill/>
        </p:spPr>
        <p:txBody>
          <a:bodyPr wrap="square">
            <a:spAutoFit/>
          </a:bodyPr>
          <a:lstStyle/>
          <a:p>
            <a:r>
              <a:rPr lang="en-US" dirty="0"/>
              <a:t>Total spending exceeds budget allocation, and the gap is widening.</a:t>
            </a:r>
          </a:p>
          <a:p>
            <a:r>
              <a:rPr lang="en-US" dirty="0"/>
              <a:t>Highest overspending in "Other" financing type, lowest in "Grants."</a:t>
            </a:r>
            <a:endParaRPr lang="en-IN" dirty="0"/>
          </a:p>
        </p:txBody>
      </p:sp>
    </p:spTree>
    <p:extLst>
      <p:ext uri="{BB962C8B-B14F-4D97-AF65-F5344CB8AC3E}">
        <p14:creationId xmlns:p14="http://schemas.microsoft.com/office/powerpoint/2010/main" val="176201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AF178-F37A-DA4C-B242-20AC82364B7B}"/>
              </a:ext>
            </a:extLst>
          </p:cNvPr>
          <p:cNvSpPr>
            <a:spLocks noGrp="1"/>
          </p:cNvSpPr>
          <p:nvPr>
            <p:ph idx="1"/>
          </p:nvPr>
        </p:nvSpPr>
        <p:spPr>
          <a:xfrm>
            <a:off x="6417128" y="1828800"/>
            <a:ext cx="4669972" cy="2416629"/>
          </a:xfrm>
        </p:spPr>
        <p:txBody>
          <a:bodyPr>
            <a:normAutofit fontScale="85000" lnSpcReduction="10000"/>
          </a:bodyPr>
          <a:lstStyle/>
          <a:p>
            <a:r>
              <a:rPr lang="en-US" dirty="0"/>
              <a:t>Sector 1</a:t>
            </a:r>
          </a:p>
          <a:p>
            <a:r>
              <a:rPr lang="en-US" dirty="0"/>
              <a:t>Project cost stagnant, grant amount stable, suggesting government prioritizes grants over projects. Current project cost fluctuates more than grant amount, suggesting project spending is more erratic and unpredictable. Gap between total grant amount and current project cost widening, suggesting government underspends on projects or overspends on grants.</a:t>
            </a:r>
            <a:endParaRPr lang="en-IN" dirty="0"/>
          </a:p>
        </p:txBody>
      </p:sp>
      <p:pic>
        <p:nvPicPr>
          <p:cNvPr id="2050" name="Picture 2">
            <a:extLst>
              <a:ext uri="{FF2B5EF4-FFF2-40B4-BE49-F238E27FC236}">
                <a16:creationId xmlns:a16="http://schemas.microsoft.com/office/drawing/2014/main" id="{1221B6EA-F198-183F-37EC-168475904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7" y="1259574"/>
            <a:ext cx="5431973" cy="43388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69AFD4-7599-A896-DF9F-09FD72F2DA6F}"/>
              </a:ext>
            </a:extLst>
          </p:cNvPr>
          <p:cNvSpPr txBox="1"/>
          <p:nvPr/>
        </p:nvSpPr>
        <p:spPr>
          <a:xfrm>
            <a:off x="3820886" y="506186"/>
            <a:ext cx="3657600" cy="738664"/>
          </a:xfrm>
          <a:prstGeom prst="rect">
            <a:avLst/>
          </a:prstGeom>
          <a:noFill/>
        </p:spPr>
        <p:txBody>
          <a:bodyPr wrap="square" rtlCol="0">
            <a:spAutoFit/>
          </a:bodyPr>
          <a:lstStyle/>
          <a:p>
            <a:r>
              <a:rPr lang="en-IN" sz="2400" dirty="0"/>
              <a:t>Sector-Wise Analysis</a:t>
            </a:r>
          </a:p>
          <a:p>
            <a:endParaRPr lang="en-IN" dirty="0"/>
          </a:p>
        </p:txBody>
      </p:sp>
    </p:spTree>
    <p:extLst>
      <p:ext uri="{BB962C8B-B14F-4D97-AF65-F5344CB8AC3E}">
        <p14:creationId xmlns:p14="http://schemas.microsoft.com/office/powerpoint/2010/main" val="366761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14DEE-333C-654D-F765-D01A721859EF}"/>
              </a:ext>
            </a:extLst>
          </p:cNvPr>
          <p:cNvSpPr>
            <a:spLocks noGrp="1"/>
          </p:cNvSpPr>
          <p:nvPr>
            <p:ph idx="1"/>
          </p:nvPr>
        </p:nvSpPr>
        <p:spPr>
          <a:xfrm>
            <a:off x="6923314" y="1159329"/>
            <a:ext cx="4396466" cy="2955471"/>
          </a:xfrm>
        </p:spPr>
        <p:txBody>
          <a:bodyPr>
            <a:normAutofit/>
          </a:bodyPr>
          <a:lstStyle/>
          <a:p>
            <a:r>
              <a:rPr lang="en-US" dirty="0"/>
              <a:t>Sector 2</a:t>
            </a:r>
          </a:p>
          <a:p>
            <a:r>
              <a:rPr lang="en-US" dirty="0"/>
              <a:t>Government spending on grants increasing steadily, while project cost remains stagnant. Project spending more erratic and unpredictable, while grant spending more stable. Growing gap between grant spending and project cost suggests government underspends on projects or overspends on grants.</a:t>
            </a:r>
            <a:endParaRPr lang="en-IN" dirty="0"/>
          </a:p>
        </p:txBody>
      </p:sp>
      <p:pic>
        <p:nvPicPr>
          <p:cNvPr id="3074" name="Picture 2">
            <a:extLst>
              <a:ext uri="{FF2B5EF4-FFF2-40B4-BE49-F238E27FC236}">
                <a16:creationId xmlns:a16="http://schemas.microsoft.com/office/drawing/2014/main" id="{831AFF1B-8C57-36BD-58A8-4CA83DA10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20" y="1040266"/>
            <a:ext cx="5607548" cy="446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9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AD140-7EB0-4AD5-D368-5CA79382540A}"/>
              </a:ext>
            </a:extLst>
          </p:cNvPr>
          <p:cNvSpPr>
            <a:spLocks noGrp="1"/>
          </p:cNvSpPr>
          <p:nvPr>
            <p:ph idx="1"/>
          </p:nvPr>
        </p:nvSpPr>
        <p:spPr>
          <a:xfrm>
            <a:off x="6841672" y="1612560"/>
            <a:ext cx="4245428" cy="2420597"/>
          </a:xfrm>
        </p:spPr>
        <p:txBody>
          <a:bodyPr/>
          <a:lstStyle/>
          <a:p>
            <a:r>
              <a:rPr lang="en-US" dirty="0"/>
              <a:t>Sector 3</a:t>
            </a:r>
          </a:p>
          <a:p>
            <a:r>
              <a:rPr lang="en-US" dirty="0"/>
              <a:t>Grant spending increases steadily, project cost stagnant. Either more projects funded or larger grants, project spending relatively consistent. Widening gap suggests grant overspending or project underspending.</a:t>
            </a:r>
            <a:endParaRPr lang="en-IN" dirty="0"/>
          </a:p>
        </p:txBody>
      </p:sp>
      <p:pic>
        <p:nvPicPr>
          <p:cNvPr id="4098" name="Picture 2">
            <a:extLst>
              <a:ext uri="{FF2B5EF4-FFF2-40B4-BE49-F238E27FC236}">
                <a16:creationId xmlns:a16="http://schemas.microsoft.com/office/drawing/2014/main" id="{16CCB4B8-E22F-B7A1-A02C-5703C2B62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53" y="897391"/>
            <a:ext cx="5803447" cy="462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63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907-8378-87CA-ED38-73D18C047709}"/>
              </a:ext>
            </a:extLst>
          </p:cNvPr>
          <p:cNvSpPr>
            <a:spLocks noGrp="1"/>
          </p:cNvSpPr>
          <p:nvPr>
            <p:ph type="title"/>
          </p:nvPr>
        </p:nvSpPr>
        <p:spPr/>
        <p:txBody>
          <a:bodyPr/>
          <a:lstStyle/>
          <a:p>
            <a:r>
              <a:rPr lang="en-IN" dirty="0"/>
              <a:t>Time Series analysis</a:t>
            </a:r>
          </a:p>
        </p:txBody>
      </p:sp>
      <p:sp>
        <p:nvSpPr>
          <p:cNvPr id="3" name="Content Placeholder 2">
            <a:extLst>
              <a:ext uri="{FF2B5EF4-FFF2-40B4-BE49-F238E27FC236}">
                <a16:creationId xmlns:a16="http://schemas.microsoft.com/office/drawing/2014/main" id="{B61E7D9E-5DE0-F1D4-9CEE-6EAF6B40D136}"/>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Total grant amount has been increasing steadily over time, while the current project cost has been relatively stagnant. This suggests that the government is either giving out more grants or increasing the average grant amount.</a:t>
            </a:r>
          </a:p>
          <a:p>
            <a:pPr marL="0" indent="0" rtl="0" fontAlgn="base">
              <a:spcBef>
                <a:spcPts val="0"/>
              </a:spcBef>
              <a:spcAft>
                <a:spcPts val="0"/>
              </a:spcAft>
              <a:buNone/>
            </a:pPr>
            <a:r>
              <a:rPr lang="en-US" sz="1800" b="0" i="0" u="none" strike="noStrike" dirty="0">
                <a:solidFill>
                  <a:srgbClr val="000000"/>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have been fluctuations in the current project cost over time, but the overall trend has been flat. This suggests that the government's spending on projects has been relatively consistent. </a:t>
            </a:r>
          </a:p>
          <a:p>
            <a:pPr marL="0"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gap between the total grant amount and current project cost has been widening over time. This suggests that the government is either overspending on grants or underspending on projects. </a:t>
            </a:r>
          </a:p>
          <a:p>
            <a:endParaRPr lang="en-IN" dirty="0"/>
          </a:p>
        </p:txBody>
      </p:sp>
    </p:spTree>
    <p:extLst>
      <p:ext uri="{BB962C8B-B14F-4D97-AF65-F5344CB8AC3E}">
        <p14:creationId xmlns:p14="http://schemas.microsoft.com/office/powerpoint/2010/main" val="403313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132C2BE-1CA8-54D5-2406-9A065C985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38" y="383721"/>
            <a:ext cx="5109302" cy="30452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7C83BCA-6455-B2BC-4D7A-D99214A8D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200" y="400050"/>
            <a:ext cx="5290000" cy="315041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489E2428-0037-796B-7D4A-10F9572BD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638" y="3550464"/>
            <a:ext cx="5109302" cy="304125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BABCC292-61F0-14EF-9D98-2CE43A6908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8940" y="3671928"/>
            <a:ext cx="5255260" cy="314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74982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18</TotalTime>
  <Words>654</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Economic Analysis of Government Spending </vt:lpstr>
      <vt:lpstr>Introduction</vt:lpstr>
      <vt:lpstr>Methodology</vt:lpstr>
      <vt:lpstr>Findings and Analysis </vt:lpstr>
      <vt:lpstr>PowerPoint Presentation</vt:lpstr>
      <vt:lpstr>PowerPoint Presentation</vt:lpstr>
      <vt:lpstr>PowerPoint Presentation</vt:lpstr>
      <vt:lpstr>Time Series analysis</vt:lpstr>
      <vt:lpstr>PowerPoint Presentation</vt:lpstr>
      <vt:lpstr>PowerPoint Presentation</vt:lpstr>
      <vt:lpstr>Conclusion and Recommendations for Time Series:</vt:lpstr>
      <vt:lpstr>Conclusion and Recommendations for Economic impact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Analysis of Government Spending </dc:title>
  <dc:creator>VISHWANATH SINHA</dc:creator>
  <cp:lastModifiedBy>VISHWANATH SINHA</cp:lastModifiedBy>
  <cp:revision>1</cp:revision>
  <dcterms:created xsi:type="dcterms:W3CDTF">2023-10-28T21:37:48Z</dcterms:created>
  <dcterms:modified xsi:type="dcterms:W3CDTF">2023-10-28T21:56:11Z</dcterms:modified>
</cp:coreProperties>
</file>