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1" r:id="rId4"/>
    <p:sldId id="257" r:id="rId5"/>
    <p:sldId id="296" r:id="rId6"/>
    <p:sldId id="297" r:id="rId7"/>
    <p:sldId id="290" r:id="rId8"/>
    <p:sldId id="272" r:id="rId9"/>
    <p:sldId id="292" r:id="rId10"/>
    <p:sldId id="273" r:id="rId11"/>
    <p:sldId id="258" r:id="rId12"/>
    <p:sldId id="312" r:id="rId13"/>
    <p:sldId id="295" r:id="rId14"/>
    <p:sldId id="265" r:id="rId15"/>
    <p:sldId id="260" r:id="rId16"/>
    <p:sldId id="259" r:id="rId17"/>
    <p:sldId id="283" r:id="rId18"/>
    <p:sldId id="276" r:id="rId19"/>
    <p:sldId id="261" r:id="rId20"/>
    <p:sldId id="262" r:id="rId21"/>
    <p:sldId id="284" r:id="rId22"/>
    <p:sldId id="288" r:id="rId23"/>
    <p:sldId id="294" r:id="rId24"/>
    <p:sldId id="277" r:id="rId25"/>
    <p:sldId id="263" r:id="rId26"/>
    <p:sldId id="285" r:id="rId27"/>
    <p:sldId id="289" r:id="rId28"/>
    <p:sldId id="279" r:id="rId29"/>
    <p:sldId id="264" r:id="rId30"/>
    <p:sldId id="287" r:id="rId31"/>
    <p:sldId id="286" r:id="rId32"/>
    <p:sldId id="281" r:id="rId33"/>
    <p:sldId id="268" r:id="rId34"/>
    <p:sldId id="280" r:id="rId35"/>
    <p:sldId id="271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589FDFB5-3C77-4C3E-8118-8F8905A7B3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207" y="-80864"/>
            <a:ext cx="1965758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3985AA-48A7-4D9C-85B3-C66816D0E0A4}"/>
              </a:ext>
            </a:extLst>
          </p:cNvPr>
          <p:cNvSpPr txBox="1"/>
          <p:nvPr userDrawn="1"/>
        </p:nvSpPr>
        <p:spPr>
          <a:xfrm>
            <a:off x="0" y="648866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Engravers MT" panose="02090707080505020304" pitchFamily="18" charset="0"/>
              </a:rPr>
              <a:t>VPC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knowledge-center/troubleshoot-vpc-route-table/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bout-aws/global-infrastructure/regions_az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about-aws/global-infrastructure/regions_az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dirty="0"/>
              <a:t>AWS – Design &amp; VPC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VPC (Basic networking)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Basic Four Steps to create an basic Network platform for your Virtual Datacenter.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b="1" dirty="0"/>
              <a:t>Create a VPC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Subnet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Internet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Modify/update Routing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747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461170"/>
            <a:ext cx="10058400" cy="769113"/>
          </a:xfrm>
        </p:spPr>
        <p:txBody>
          <a:bodyPr>
            <a:noAutofit/>
          </a:bodyPr>
          <a:lstStyle/>
          <a:p>
            <a:r>
              <a:rPr lang="en-US" sz="3600" dirty="0"/>
              <a:t>Subnetting – Example – 192.168.0.0</a:t>
            </a:r>
            <a:r>
              <a:rPr lang="en-US" sz="3600" b="1" dirty="0">
                <a:solidFill>
                  <a:srgbClr val="FF0000"/>
                </a:solidFill>
              </a:rPr>
              <a:t>/18</a:t>
            </a:r>
            <a:br>
              <a:rPr lang="en-US" sz="3600" dirty="0"/>
            </a:br>
            <a:r>
              <a:rPr lang="en-US" sz="3600" dirty="0"/>
              <a:t>60 IP’s per network, 6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155468"/>
            <a:ext cx="10058400" cy="58783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dirty="0">
                <a:solidFill>
                  <a:srgbClr val="0070C0"/>
                </a:solidFill>
              </a:rPr>
              <a:t>60 ~ 2^6, No of new </a:t>
            </a:r>
            <a:r>
              <a:rPr lang="en-US" b="1" dirty="0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 bit =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6</a:t>
            </a:r>
            <a:r>
              <a:rPr lang="en-US" dirty="0">
                <a:solidFill>
                  <a:srgbClr val="0070C0"/>
                </a:solidFill>
              </a:rPr>
              <a:t>, No of New N bit = 32 -6 =</a:t>
            </a:r>
            <a:r>
              <a:rPr lang="en-US" b="1" dirty="0">
                <a:solidFill>
                  <a:srgbClr val="00B050"/>
                </a:solidFill>
              </a:rPr>
              <a:t>26</a:t>
            </a:r>
          </a:p>
          <a:p>
            <a:r>
              <a:rPr lang="en-US" dirty="0">
                <a:solidFill>
                  <a:srgbClr val="0070C0"/>
                </a:solidFill>
              </a:rPr>
              <a:t>192.168.0.0/26		H	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000000.00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/26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192.168.0.0/26 – 1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st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0070C0"/>
                </a:solidFill>
              </a:rPr>
              <a:t>                                   +1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000000.01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/26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192.168.0.64/26 – 2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0070C0"/>
                </a:solidFill>
              </a:rPr>
              <a:t> 		    +1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000000.10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/26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 192.168.0.128/26 – 3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0070C0"/>
                </a:solidFill>
              </a:rPr>
              <a:t> 		    +1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000000.11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 /26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 192.168.0.192/26 – 4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0070C0"/>
                </a:solidFill>
              </a:rPr>
              <a:t> 		    +1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000001.00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/26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192.168.1.0/26 – 5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               </a:t>
            </a:r>
            <a:r>
              <a:rPr lang="en-US" dirty="0">
                <a:solidFill>
                  <a:srgbClr val="0070C0"/>
                </a:solidFill>
              </a:rPr>
              <a:t> +1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rgbClr val="FF0000"/>
                </a:solidFill>
              </a:rPr>
              <a:t>192.168.00</a:t>
            </a:r>
            <a:r>
              <a:rPr lang="en-US" dirty="0">
                <a:solidFill>
                  <a:srgbClr val="0070C0"/>
                </a:solidFill>
              </a:rPr>
              <a:t>000001.01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dirty="0">
                <a:solidFill>
                  <a:srgbClr val="0070C0"/>
                </a:solidFill>
              </a:rPr>
              <a:t>/26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192.168.1.64/26 – 6</a:t>
            </a:r>
            <a:r>
              <a:rPr lang="en-US" baseline="30000" dirty="0">
                <a:solidFill>
                  <a:srgbClr val="0070C0"/>
                </a:solidFill>
                <a:sym typeface="Wingdings" panose="05000000000000000000" pitchFamily="2" charset="2"/>
              </a:rPr>
              <a:t>th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 Subnetwork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b="1" dirty="0">
                <a:solidFill>
                  <a:srgbClr val="FF0000"/>
                </a:solidFill>
              </a:rPr>
              <a:t>192.168.00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111111.11</a:t>
            </a:r>
            <a:r>
              <a:rPr lang="en-US" dirty="0">
                <a:solidFill>
                  <a:schemeClr val="tx1"/>
                </a:solidFill>
              </a:rPr>
              <a:t>000000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/26  192.168.63.192/26 – Last Subnetwork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940599" y="2323611"/>
            <a:ext cx="0" cy="44497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32344" y="2280976"/>
            <a:ext cx="7947" cy="4286079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67891" y="2236079"/>
            <a:ext cx="55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Triangle 6"/>
          <p:cNvSpPr/>
          <p:nvPr/>
        </p:nvSpPr>
        <p:spPr>
          <a:xfrm rot="10800000">
            <a:off x="10221884" y="16626"/>
            <a:ext cx="1970116" cy="1862051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2584033">
            <a:off x="10719305" y="442971"/>
            <a:ext cx="162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- 3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BA64D9-05F0-4DE9-A508-E50EC7B9FA4B}"/>
              </a:ext>
            </a:extLst>
          </p:cNvPr>
          <p:cNvSpPr txBox="1">
            <a:spLocks/>
          </p:cNvSpPr>
          <p:nvPr/>
        </p:nvSpPr>
        <p:spPr>
          <a:xfrm>
            <a:off x="7513102" y="4979324"/>
            <a:ext cx="4411843" cy="81310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2^7     2^6   2^5    2^4   2^3   2^2   2^1    2^0</a:t>
            </a:r>
          </a:p>
          <a:p>
            <a:r>
              <a:rPr lang="en-US" dirty="0"/>
              <a:t>128      64    32      16       8        4      2          1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1D466-0C7D-45C7-A910-01116CFBC65A}"/>
              </a:ext>
            </a:extLst>
          </p:cNvPr>
          <p:cNvSpPr/>
          <p:nvPr/>
        </p:nvSpPr>
        <p:spPr>
          <a:xfrm>
            <a:off x="7416273" y="4979324"/>
            <a:ext cx="4508672" cy="813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DA12A7-64FF-49C1-859A-220980479615}"/>
              </a:ext>
            </a:extLst>
          </p:cNvPr>
          <p:cNvSpPr/>
          <p:nvPr/>
        </p:nvSpPr>
        <p:spPr>
          <a:xfrm>
            <a:off x="10262433" y="2826674"/>
            <a:ext cx="1524000" cy="2152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2BA5CE-FA56-4CFC-806D-1A7E6B2787B0}"/>
              </a:ext>
            </a:extLst>
          </p:cNvPr>
          <p:cNvSpPr txBox="1">
            <a:spLocks/>
          </p:cNvSpPr>
          <p:nvPr/>
        </p:nvSpPr>
        <p:spPr>
          <a:xfrm>
            <a:off x="10487454" y="3014487"/>
            <a:ext cx="1926417" cy="1777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+ 0 = 0</a:t>
            </a:r>
          </a:p>
          <a:p>
            <a:r>
              <a:rPr lang="en-US" dirty="0"/>
              <a:t>0 + 1 = 1</a:t>
            </a:r>
          </a:p>
          <a:p>
            <a:r>
              <a:rPr lang="en-US" dirty="0"/>
              <a:t>1 + 0 = 1</a:t>
            </a:r>
          </a:p>
          <a:p>
            <a:r>
              <a:rPr lang="en-US" dirty="0"/>
              <a:t>1 + 1 = 10 </a:t>
            </a:r>
          </a:p>
        </p:txBody>
      </p:sp>
    </p:spTree>
    <p:extLst>
      <p:ext uri="{BB962C8B-B14F-4D97-AF65-F5344CB8AC3E}">
        <p14:creationId xmlns:p14="http://schemas.microsoft.com/office/powerpoint/2010/main" val="37300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B6D-AA72-4C8C-A5AA-85C4A49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VPC and Subnet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22A15-8207-4746-A92E-5A2DB6AF28D5}"/>
              </a:ext>
            </a:extLst>
          </p:cNvPr>
          <p:cNvSpPr/>
          <p:nvPr/>
        </p:nvSpPr>
        <p:spPr>
          <a:xfrm>
            <a:off x="3307247" y="1640928"/>
            <a:ext cx="1594477" cy="96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VPC / </a:t>
            </a:r>
            <a:r>
              <a:rPr lang="en-IN" dirty="0" err="1"/>
              <a:t>Virutal</a:t>
            </a:r>
            <a:r>
              <a:rPr lang="en-IN" dirty="0"/>
              <a:t> Router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4A8203-B2E6-486A-9B55-8173AB96B64D}"/>
              </a:ext>
            </a:extLst>
          </p:cNvPr>
          <p:cNvSpPr/>
          <p:nvPr/>
        </p:nvSpPr>
        <p:spPr>
          <a:xfrm>
            <a:off x="1054248" y="3299429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9EEA4-B192-4D05-A93B-0A8DE3CF28D9}"/>
              </a:ext>
            </a:extLst>
          </p:cNvPr>
          <p:cNvSpPr/>
          <p:nvPr/>
        </p:nvSpPr>
        <p:spPr>
          <a:xfrm>
            <a:off x="4787499" y="335196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A5695-522D-4D06-824D-2D44FC4CF36D}"/>
              </a:ext>
            </a:extLst>
          </p:cNvPr>
          <p:cNvSpPr/>
          <p:nvPr/>
        </p:nvSpPr>
        <p:spPr>
          <a:xfrm>
            <a:off x="1088279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B8160-0594-4E89-8E89-AB3FE60B927A}"/>
              </a:ext>
            </a:extLst>
          </p:cNvPr>
          <p:cNvSpPr/>
          <p:nvPr/>
        </p:nvSpPr>
        <p:spPr>
          <a:xfrm>
            <a:off x="2478174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7D8-A983-4CF5-A45F-049A09F2FA46}"/>
              </a:ext>
            </a:extLst>
          </p:cNvPr>
          <p:cNvSpPr/>
          <p:nvPr/>
        </p:nvSpPr>
        <p:spPr>
          <a:xfrm>
            <a:off x="4916572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DCC7F-DD9C-47F1-A37F-A6B81A868DD0}"/>
              </a:ext>
            </a:extLst>
          </p:cNvPr>
          <p:cNvSpPr/>
          <p:nvPr/>
        </p:nvSpPr>
        <p:spPr>
          <a:xfrm>
            <a:off x="6077156" y="4809360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60EF3-2B1E-4064-A7C6-F00343B181C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491072" y="4213829"/>
            <a:ext cx="672660" cy="584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C0C7A2-AE6F-4986-80C2-12514B3AC37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2163732" y="4213829"/>
            <a:ext cx="717235" cy="584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BB205-2C99-48C6-9CB2-EEE4C343A64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96983" y="4266364"/>
            <a:ext cx="582966" cy="542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8FC28-7145-48E5-B554-8FA7217430E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319365" y="4266364"/>
            <a:ext cx="577618" cy="532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454AB-BCC0-4224-A359-6642587B39E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163732" y="2124966"/>
            <a:ext cx="1143515" cy="117446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F6A90-4034-4469-AEC1-C94A42543DB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4901724" y="2124966"/>
            <a:ext cx="995259" cy="122699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660341A7-7726-411B-84E9-8F8FCD7F49E0}"/>
              </a:ext>
            </a:extLst>
          </p:cNvPr>
          <p:cNvSpPr/>
          <p:nvPr/>
        </p:nvSpPr>
        <p:spPr>
          <a:xfrm>
            <a:off x="9535915" y="1027429"/>
            <a:ext cx="1770185" cy="12269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FFF28-DE57-464E-A06C-9B4CE17D7DC8}"/>
              </a:ext>
            </a:extLst>
          </p:cNvPr>
          <p:cNvSpPr txBox="1"/>
          <p:nvPr/>
        </p:nvSpPr>
        <p:spPr>
          <a:xfrm>
            <a:off x="7620000" y="3428999"/>
            <a:ext cx="4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Default Route Table:</a:t>
            </a:r>
          </a:p>
          <a:p>
            <a:endParaRPr lang="en-IN" sz="2400" b="1" dirty="0"/>
          </a:p>
          <a:p>
            <a:r>
              <a:rPr lang="en-IN" sz="2400" b="1" dirty="0"/>
              <a:t>Local network of VPC</a:t>
            </a:r>
          </a:p>
          <a:p>
            <a:r>
              <a:rPr lang="en-IN" sz="2400" b="1" dirty="0"/>
              <a:t>No route to internet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84BA770-DFCB-4B83-9142-219FC68813B8}"/>
              </a:ext>
            </a:extLst>
          </p:cNvPr>
          <p:cNvSpPr/>
          <p:nvPr/>
        </p:nvSpPr>
        <p:spPr>
          <a:xfrm>
            <a:off x="6666418" y="1350056"/>
            <a:ext cx="1542293" cy="968075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FAAE5-B57C-4040-A65E-DD0AD1C98D52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8208711" y="1640928"/>
            <a:ext cx="1332695" cy="193166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C1B437-5D44-4729-95AF-3F29F85D62F6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4859236" y="1834094"/>
            <a:ext cx="1807182" cy="109138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C645B088-DFF2-4A88-80F1-8DD0F6860B17}"/>
              </a:ext>
            </a:extLst>
          </p:cNvPr>
          <p:cNvSpPr/>
          <p:nvPr/>
        </p:nvSpPr>
        <p:spPr>
          <a:xfrm rot="16200000">
            <a:off x="2055302" y="582961"/>
            <a:ext cx="3392512" cy="5060285"/>
          </a:xfrm>
          <a:prstGeom prst="curvedLeftArrow">
            <a:avLst>
              <a:gd name="adj1" fmla="val 3532"/>
              <a:gd name="adj2" fmla="val 50000"/>
              <a:gd name="adj3" fmla="val 1159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D59725-5F13-48C5-B843-AF1A99809F0F}"/>
              </a:ext>
            </a:extLst>
          </p:cNvPr>
          <p:cNvSpPr txBox="1"/>
          <p:nvPr/>
        </p:nvSpPr>
        <p:spPr>
          <a:xfrm>
            <a:off x="291820" y="1289893"/>
            <a:ext cx="4372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Within the VPC communication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43767-FD02-44CE-AB87-5787BB851605}"/>
              </a:ext>
            </a:extLst>
          </p:cNvPr>
          <p:cNvSpPr txBox="1"/>
          <p:nvPr/>
        </p:nvSpPr>
        <p:spPr>
          <a:xfrm>
            <a:off x="4104485" y="1377749"/>
            <a:ext cx="4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192.168.0.0/20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ED93F0-C403-4095-8FDF-18FBFB7AEE7F}"/>
              </a:ext>
            </a:extLst>
          </p:cNvPr>
          <p:cNvSpPr txBox="1"/>
          <p:nvPr/>
        </p:nvSpPr>
        <p:spPr>
          <a:xfrm>
            <a:off x="1449245" y="3288351"/>
            <a:ext cx="4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192.168.1.0/24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7FBB3-082F-46D6-B18E-C7747C2CF2CE}"/>
              </a:ext>
            </a:extLst>
          </p:cNvPr>
          <p:cNvSpPr txBox="1"/>
          <p:nvPr/>
        </p:nvSpPr>
        <p:spPr>
          <a:xfrm>
            <a:off x="5319365" y="3351964"/>
            <a:ext cx="61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192.168.2.0/24</a:t>
            </a:r>
          </a:p>
        </p:txBody>
      </p:sp>
    </p:spTree>
    <p:extLst>
      <p:ext uri="{BB962C8B-B14F-4D97-AF65-F5344CB8AC3E}">
        <p14:creationId xmlns:p14="http://schemas.microsoft.com/office/powerpoint/2010/main" val="19408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28" grpId="0" animBg="1"/>
      <p:bldP spid="29" grpId="0"/>
      <p:bldP spid="3" grpId="0" animBg="1"/>
      <p:bldP spid="8" grpId="0" animBg="1"/>
      <p:bldP spid="23" grpId="0"/>
      <p:bldP spid="24" grpId="0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 VPC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VPC is the Base for all the connectivity's inside your Virtual Datacenter on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VPC is part of one region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By Default 2 different VPC’s </a:t>
            </a:r>
            <a:r>
              <a:rPr lang="en-US" sz="2800" b="1" dirty="0"/>
              <a:t>DOES not </a:t>
            </a:r>
            <a:r>
              <a:rPr lang="en-US" sz="2800" dirty="0"/>
              <a:t>talk to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All the Network’s Within the same VPC can talk to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An Subnet can be part of “1” VPC only with assigned to “1” AZ only.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76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Step1 : Creation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69" y="1255043"/>
            <a:ext cx="10058400" cy="468006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By default in an account, all the Regions has an Default VPC created by AWS With </a:t>
            </a:r>
            <a:r>
              <a:rPr lang="en-US" b="1" dirty="0"/>
              <a:t>“172.31.0.0/16”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Also default “Subnets” are created for these VPC’s in the Regions, </a:t>
            </a:r>
            <a:r>
              <a:rPr lang="en-US" dirty="0" err="1"/>
              <a:t>eg</a:t>
            </a:r>
            <a:r>
              <a:rPr lang="en-US" dirty="0"/>
              <a:t>:--</a:t>
            </a:r>
            <a:r>
              <a:rPr lang="en-US" b="1" dirty="0"/>
              <a:t> “172.31.0.0/20”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We should be creating VPC with “</a:t>
            </a:r>
            <a:r>
              <a:rPr lang="en-US" b="1" dirty="0"/>
              <a:t>IPV4 Private IP</a:t>
            </a:r>
            <a:r>
              <a:rPr lang="en-US" dirty="0"/>
              <a:t>” ranges only.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Private IPV4 </a:t>
            </a:r>
          </a:p>
          <a:p>
            <a:r>
              <a:rPr lang="en-US" b="1" dirty="0"/>
              <a:t>10.0.0.0 to 10.255.255.255</a:t>
            </a:r>
          </a:p>
          <a:p>
            <a:r>
              <a:rPr lang="en-US" b="1" dirty="0"/>
              <a:t>172.16.0.0 to 172.31.255.255</a:t>
            </a:r>
          </a:p>
          <a:p>
            <a:r>
              <a:rPr lang="en-US" b="1" dirty="0"/>
              <a:t>192.168.0.0 to 192.168.255.255</a:t>
            </a:r>
          </a:p>
          <a:p>
            <a:r>
              <a:rPr lang="en-US" b="1" dirty="0"/>
              <a:t>100.64.0.0 to 100.127.255.255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a VALID NETWORK FOR VPC CIDR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4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Creation of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689" y="1255043"/>
            <a:ext cx="10770293" cy="49389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VPC ID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public address block is assigned by AWS to your VPC (</a:t>
            </a:r>
            <a:r>
              <a:rPr lang="en-US" b="1" dirty="0"/>
              <a:t>if enabled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 the public network would be </a:t>
            </a:r>
            <a:r>
              <a:rPr lang="en-US" b="1" dirty="0"/>
              <a:t>“/56” Network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DHCP option Set gets assigned.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DNS Resolution is by default “yes”. This helps all the VM’s In the VPC to resolve any “Name” to “</a:t>
            </a:r>
            <a:r>
              <a:rPr lang="en-US" dirty="0" err="1"/>
              <a:t>ip</a:t>
            </a:r>
            <a:r>
              <a:rPr lang="en-US" dirty="0"/>
              <a:t> address”.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DNS Hostname is by default “No”. Change it to “yes”, this helps to provide an public DNS hostname to your VM’s.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Routing Table gets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Default Network ACL gets created. </a:t>
            </a:r>
            <a:r>
              <a:rPr lang="en-US" dirty="0">
                <a:sym typeface="Wingdings" panose="05000000000000000000" pitchFamily="2" charset="2"/>
              </a:rPr>
              <a:t> By default all the Traffic Inbound and Outbound are </a:t>
            </a:r>
            <a:r>
              <a:rPr lang="en-US" b="1" dirty="0">
                <a:sym typeface="Wingdings" panose="05000000000000000000" pitchFamily="2" charset="2"/>
              </a:rPr>
              <a:t>ALLOWED.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Note:-- NACL – Network Access Control List</a:t>
            </a:r>
          </a:p>
          <a:p>
            <a:pPr marL="0" indent="0">
              <a:buNone/>
            </a:pPr>
            <a:r>
              <a:rPr lang="en-US" dirty="0"/>
              <a:t>We can add “Main Network” to the same VPC.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4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4" y="416315"/>
            <a:ext cx="11407659" cy="60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6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VPC (Basic networking)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Basic Four Steps to create an basic Network platform for your Virtual Datacenter.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a VPC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b="1" dirty="0"/>
              <a:t>Create Subnet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Internet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Modify/update Routing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94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Step2: Creation of Subnet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manual </a:t>
            </a:r>
            <a:r>
              <a:rPr lang="en-US" dirty="0" err="1"/>
              <a:t>Subnetting</a:t>
            </a:r>
            <a:r>
              <a:rPr lang="en-US" dirty="0"/>
              <a:t> of the VPC CIDR, we would be creating the Subnets.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Select the Appropriate “VPC”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Assign the “CIDR” for the Subnet.  (Means the Subnetwork)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Assign the Availability Zone ( Datacenter)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: -- “Us-east-1” refers to </a:t>
            </a:r>
            <a:r>
              <a:rPr lang="en-US" dirty="0" err="1"/>
              <a:t>N.Virginia</a:t>
            </a:r>
            <a:r>
              <a:rPr lang="en-US" dirty="0"/>
              <a:t> and “a” to “f” refers to the Datacenters available in that Region.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SUBNET CANNOT BE CHANGED TO A DIFFERENT AVAILABILITY ZONE AFTER CREATION OF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Allocated IPv6 from the given ::/64 Network.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9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Creation of Subnets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Subnet ID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IPv6 was enabled, each Subnet get “</a:t>
            </a:r>
            <a:r>
              <a:rPr lang="en-US" b="1" dirty="0"/>
              <a:t>/64</a:t>
            </a:r>
            <a:r>
              <a:rPr lang="en-US" dirty="0"/>
              <a:t>” subnet network from the main Network assigned in the VPC.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Each subnet has </a:t>
            </a:r>
            <a:r>
              <a:rPr lang="en-US" b="1" dirty="0"/>
              <a:t>“5”</a:t>
            </a:r>
            <a:r>
              <a:rPr lang="en-US" dirty="0"/>
              <a:t> </a:t>
            </a:r>
            <a:r>
              <a:rPr lang="en-US" dirty="0" err="1"/>
              <a:t>Ip’s</a:t>
            </a:r>
            <a:r>
              <a:rPr lang="en-US" dirty="0"/>
              <a:t> blocked for AWS usage.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IP </a:t>
            </a:r>
            <a:r>
              <a:rPr lang="en-US" dirty="0"/>
              <a:t>is the </a:t>
            </a:r>
            <a:r>
              <a:rPr lang="en-US" b="1" dirty="0"/>
              <a:t>Network ID</a:t>
            </a:r>
            <a:r>
              <a:rPr lang="en-US" dirty="0"/>
              <a:t>, </a:t>
            </a:r>
            <a:r>
              <a:rPr lang="en-US" dirty="0" err="1"/>
              <a:t>eg</a:t>
            </a:r>
            <a:r>
              <a:rPr lang="en-US" dirty="0"/>
              <a:t>:-- </a:t>
            </a:r>
            <a:r>
              <a:rPr lang="en-US" b="1" dirty="0"/>
              <a:t>172.30.1.0/24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Second IP </a:t>
            </a:r>
            <a:r>
              <a:rPr lang="en-US" dirty="0"/>
              <a:t>is the </a:t>
            </a:r>
            <a:r>
              <a:rPr lang="en-US" b="1" dirty="0"/>
              <a:t>First usable IP </a:t>
            </a:r>
            <a:r>
              <a:rPr lang="en-US" dirty="0"/>
              <a:t>also called as </a:t>
            </a:r>
            <a:r>
              <a:rPr lang="en-US" b="1" dirty="0"/>
              <a:t>Default Gateway </a:t>
            </a:r>
            <a:r>
              <a:rPr lang="en-US" dirty="0"/>
              <a:t>for the subnet: </a:t>
            </a:r>
            <a:r>
              <a:rPr lang="en-US" b="1" dirty="0"/>
              <a:t>172.30.1.1/24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Last IP </a:t>
            </a:r>
            <a:r>
              <a:rPr lang="en-US" dirty="0"/>
              <a:t>is the Broadcast, </a:t>
            </a:r>
            <a:r>
              <a:rPr lang="en-US" dirty="0" err="1"/>
              <a:t>eg</a:t>
            </a:r>
            <a:r>
              <a:rPr lang="en-US" dirty="0"/>
              <a:t>:-- </a:t>
            </a:r>
            <a:r>
              <a:rPr lang="en-US" b="1" dirty="0"/>
              <a:t>172.30.1.255/24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b="1" dirty="0"/>
              <a:t>2 more IP’s </a:t>
            </a:r>
            <a:r>
              <a:rPr lang="en-US" dirty="0"/>
              <a:t>, that are used internally by the </a:t>
            </a:r>
            <a:r>
              <a:rPr lang="en-US" b="1" dirty="0"/>
              <a:t>“Virtual Router” </a:t>
            </a:r>
            <a:r>
              <a:rPr lang="en-US" dirty="0"/>
              <a:t>for Failover.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 -- VPC’s one of the function is “Virtual Router”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A45A-6B4A-4C94-BB83-4990F9E4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4ADBC2-B23C-44B4-B64A-14BC975A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876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Regions and Availability Zone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Create Custom Network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3600" dirty="0"/>
          </a:p>
          <a:p>
            <a:pPr>
              <a:buFont typeface="Arial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58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1"/>
            <a:ext cx="12192000" cy="482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9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B6D-AA72-4C8C-A5AA-85C4A49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VPC and Subnet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22A15-8207-4746-A92E-5A2DB6AF28D5}"/>
              </a:ext>
            </a:extLst>
          </p:cNvPr>
          <p:cNvSpPr/>
          <p:nvPr/>
        </p:nvSpPr>
        <p:spPr>
          <a:xfrm>
            <a:off x="3307247" y="1640928"/>
            <a:ext cx="1542293" cy="96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VPC / Router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4A8203-B2E6-486A-9B55-8173AB96B64D}"/>
              </a:ext>
            </a:extLst>
          </p:cNvPr>
          <p:cNvSpPr/>
          <p:nvPr/>
        </p:nvSpPr>
        <p:spPr>
          <a:xfrm>
            <a:off x="1088279" y="328194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9EEA4-B192-4D05-A93B-0A8DE3CF28D9}"/>
              </a:ext>
            </a:extLst>
          </p:cNvPr>
          <p:cNvSpPr/>
          <p:nvPr/>
        </p:nvSpPr>
        <p:spPr>
          <a:xfrm>
            <a:off x="4787499" y="335196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A5695-522D-4D06-824D-2D44FC4CF36D}"/>
              </a:ext>
            </a:extLst>
          </p:cNvPr>
          <p:cNvSpPr/>
          <p:nvPr/>
        </p:nvSpPr>
        <p:spPr>
          <a:xfrm>
            <a:off x="1088279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B8160-0594-4E89-8E89-AB3FE60B927A}"/>
              </a:ext>
            </a:extLst>
          </p:cNvPr>
          <p:cNvSpPr/>
          <p:nvPr/>
        </p:nvSpPr>
        <p:spPr>
          <a:xfrm>
            <a:off x="2478174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7D8-A983-4CF5-A45F-049A09F2FA46}"/>
              </a:ext>
            </a:extLst>
          </p:cNvPr>
          <p:cNvSpPr/>
          <p:nvPr/>
        </p:nvSpPr>
        <p:spPr>
          <a:xfrm>
            <a:off x="4916572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DCC7F-DD9C-47F1-A37F-A6B81A868DD0}"/>
              </a:ext>
            </a:extLst>
          </p:cNvPr>
          <p:cNvSpPr/>
          <p:nvPr/>
        </p:nvSpPr>
        <p:spPr>
          <a:xfrm>
            <a:off x="6077156" y="4809360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60EF3-2B1E-4064-A7C6-F00343B181C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491072" y="4196344"/>
            <a:ext cx="706691" cy="6023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C0C7A2-AE6F-4986-80C2-12514B3AC37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2197763" y="4196344"/>
            <a:ext cx="683204" cy="6023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BB205-2C99-48C6-9CB2-EEE4C343A64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96983" y="4266364"/>
            <a:ext cx="582966" cy="542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8FC28-7145-48E5-B554-8FA7217430E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319365" y="4266364"/>
            <a:ext cx="577618" cy="532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454AB-BCC0-4224-A359-6642587B39E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197763" y="2124966"/>
            <a:ext cx="1109484" cy="11569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F6A90-4034-4469-AEC1-C94A42543DB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4849540" y="2124966"/>
            <a:ext cx="1047443" cy="122699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4FFF28-DE57-464E-A06C-9B4CE17D7DC8}"/>
              </a:ext>
            </a:extLst>
          </p:cNvPr>
          <p:cNvSpPr txBox="1"/>
          <p:nvPr/>
        </p:nvSpPr>
        <p:spPr>
          <a:xfrm>
            <a:off x="7620000" y="3428999"/>
            <a:ext cx="4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Default Route Table:</a:t>
            </a:r>
          </a:p>
          <a:p>
            <a:endParaRPr lang="en-IN" sz="2400" b="1" dirty="0"/>
          </a:p>
          <a:p>
            <a:r>
              <a:rPr lang="en-IN" sz="2400" b="1" dirty="0"/>
              <a:t>Local VPC network</a:t>
            </a:r>
          </a:p>
          <a:p>
            <a:r>
              <a:rPr lang="en-IN" sz="2400" b="1" dirty="0"/>
              <a:t>No route to internet</a:t>
            </a:r>
          </a:p>
        </p:txBody>
      </p:sp>
    </p:spTree>
    <p:extLst>
      <p:ext uri="{BB962C8B-B14F-4D97-AF65-F5344CB8AC3E}">
        <p14:creationId xmlns:p14="http://schemas.microsoft.com/office/powerpoint/2010/main" val="3127831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B6D-AA72-4C8C-A5AA-85C4A49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VPC and Subnet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22A15-8207-4746-A92E-5A2DB6AF28D5}"/>
              </a:ext>
            </a:extLst>
          </p:cNvPr>
          <p:cNvSpPr/>
          <p:nvPr/>
        </p:nvSpPr>
        <p:spPr>
          <a:xfrm>
            <a:off x="3307247" y="1640928"/>
            <a:ext cx="1542293" cy="96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VPC / Router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4A8203-B2E6-486A-9B55-8173AB96B64D}"/>
              </a:ext>
            </a:extLst>
          </p:cNvPr>
          <p:cNvSpPr/>
          <p:nvPr/>
        </p:nvSpPr>
        <p:spPr>
          <a:xfrm>
            <a:off x="1088279" y="328194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9EEA4-B192-4D05-A93B-0A8DE3CF28D9}"/>
              </a:ext>
            </a:extLst>
          </p:cNvPr>
          <p:cNvSpPr/>
          <p:nvPr/>
        </p:nvSpPr>
        <p:spPr>
          <a:xfrm>
            <a:off x="4787499" y="335196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454AB-BCC0-4224-A359-6642587B39E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197763" y="2124966"/>
            <a:ext cx="1109484" cy="115697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F6A90-4034-4469-AEC1-C94A42543DB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4849540" y="2124966"/>
            <a:ext cx="1047443" cy="122699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D4FFF28-DE57-464E-A06C-9B4CE17D7DC8}"/>
              </a:ext>
            </a:extLst>
          </p:cNvPr>
          <p:cNvSpPr txBox="1"/>
          <p:nvPr/>
        </p:nvSpPr>
        <p:spPr>
          <a:xfrm>
            <a:off x="7620000" y="3428999"/>
            <a:ext cx="4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Default Route Table:</a:t>
            </a:r>
          </a:p>
          <a:p>
            <a:endParaRPr lang="en-IN" sz="2400" b="1" dirty="0"/>
          </a:p>
          <a:p>
            <a:r>
              <a:rPr lang="en-IN" sz="2400" b="1" dirty="0"/>
              <a:t>Local VPC network</a:t>
            </a:r>
          </a:p>
          <a:p>
            <a:r>
              <a:rPr lang="en-IN" sz="2400" b="1" dirty="0"/>
              <a:t>No route to internet</a:t>
            </a:r>
          </a:p>
        </p:txBody>
      </p:sp>
    </p:spTree>
    <p:extLst>
      <p:ext uri="{BB962C8B-B14F-4D97-AF65-F5344CB8AC3E}">
        <p14:creationId xmlns:p14="http://schemas.microsoft.com/office/powerpoint/2010/main" val="486813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VPC (Basic networking)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Basic Four Steps to create an basic Network platform for your Virtual Datacenter.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a VPC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Subnet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b="1" dirty="0"/>
              <a:t>Create Internet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Modify/update Routing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2691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Step3: Creation </a:t>
            </a:r>
            <a:r>
              <a:rPr lang="en-US" dirty="0"/>
              <a:t>of Internet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Internet Gateway is created to intimate VPC that it would have internet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Its just an Interface that gets created on the VPC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After creating the Internet Gateway, we would need to Attach it to an VPC.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Note:-- ONE VPC CAN HAVE ONLY ONE INTERNET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5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51" y="799234"/>
            <a:ext cx="111918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06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B6D-AA72-4C8C-A5AA-85C4A49B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VPC and Subnet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322A15-8207-4746-A92E-5A2DB6AF28D5}"/>
              </a:ext>
            </a:extLst>
          </p:cNvPr>
          <p:cNvSpPr/>
          <p:nvPr/>
        </p:nvSpPr>
        <p:spPr>
          <a:xfrm>
            <a:off x="3307247" y="1640928"/>
            <a:ext cx="1594477" cy="96807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VPC / </a:t>
            </a:r>
            <a:r>
              <a:rPr lang="en-IN" dirty="0" err="1"/>
              <a:t>VPCName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4A8203-B2E6-486A-9B55-8173AB96B64D}"/>
              </a:ext>
            </a:extLst>
          </p:cNvPr>
          <p:cNvSpPr/>
          <p:nvPr/>
        </p:nvSpPr>
        <p:spPr>
          <a:xfrm>
            <a:off x="1054248" y="3299429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29EEA4-B192-4D05-A93B-0A8DE3CF28D9}"/>
              </a:ext>
            </a:extLst>
          </p:cNvPr>
          <p:cNvSpPr/>
          <p:nvPr/>
        </p:nvSpPr>
        <p:spPr>
          <a:xfrm>
            <a:off x="4787499" y="3351964"/>
            <a:ext cx="221896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Subnet2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A5695-522D-4D06-824D-2D44FC4CF36D}"/>
              </a:ext>
            </a:extLst>
          </p:cNvPr>
          <p:cNvSpPr/>
          <p:nvPr/>
        </p:nvSpPr>
        <p:spPr>
          <a:xfrm>
            <a:off x="1088279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B8160-0594-4E89-8E89-AB3FE60B927A}"/>
              </a:ext>
            </a:extLst>
          </p:cNvPr>
          <p:cNvSpPr/>
          <p:nvPr/>
        </p:nvSpPr>
        <p:spPr>
          <a:xfrm>
            <a:off x="2478174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7D8-A983-4CF5-A45F-049A09F2FA46}"/>
              </a:ext>
            </a:extLst>
          </p:cNvPr>
          <p:cNvSpPr/>
          <p:nvPr/>
        </p:nvSpPr>
        <p:spPr>
          <a:xfrm>
            <a:off x="4916572" y="4798719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DCC7F-DD9C-47F1-A37F-A6B81A868DD0}"/>
              </a:ext>
            </a:extLst>
          </p:cNvPr>
          <p:cNvSpPr/>
          <p:nvPr/>
        </p:nvSpPr>
        <p:spPr>
          <a:xfrm>
            <a:off x="6077156" y="4809360"/>
            <a:ext cx="805586" cy="5930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VM04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60EF3-2B1E-4064-A7C6-F00343B181C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491072" y="4213829"/>
            <a:ext cx="672660" cy="584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C0C7A2-AE6F-4986-80C2-12514B3AC370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2163732" y="4213829"/>
            <a:ext cx="717235" cy="584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ABB205-2C99-48C6-9CB2-EEE4C343A641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5896983" y="4266364"/>
            <a:ext cx="582966" cy="54299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78FC28-7145-48E5-B554-8FA7217430ED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319365" y="4266364"/>
            <a:ext cx="577618" cy="53235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454AB-BCC0-4224-A359-6642587B39E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2163732" y="2124966"/>
            <a:ext cx="1143515" cy="1174463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F6A90-4034-4469-AEC1-C94A42543DBB}"/>
              </a:ext>
            </a:extLst>
          </p:cNvPr>
          <p:cNvCxnSpPr>
            <a:cxnSpLocks/>
            <a:stCxn id="6" idx="0"/>
            <a:endCxn id="4" idx="6"/>
          </p:cNvCxnSpPr>
          <p:nvPr/>
        </p:nvCxnSpPr>
        <p:spPr>
          <a:xfrm flipH="1" flipV="1">
            <a:off x="4901724" y="2124966"/>
            <a:ext cx="995259" cy="122699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660341A7-7726-411B-84E9-8F8FCD7F49E0}"/>
              </a:ext>
            </a:extLst>
          </p:cNvPr>
          <p:cNvSpPr/>
          <p:nvPr/>
        </p:nvSpPr>
        <p:spPr>
          <a:xfrm>
            <a:off x="9535915" y="1027429"/>
            <a:ext cx="1770185" cy="12269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FFF28-DE57-464E-A06C-9B4CE17D7DC8}"/>
              </a:ext>
            </a:extLst>
          </p:cNvPr>
          <p:cNvSpPr txBox="1"/>
          <p:nvPr/>
        </p:nvSpPr>
        <p:spPr>
          <a:xfrm>
            <a:off x="7620000" y="3428999"/>
            <a:ext cx="437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Default Route Table:</a:t>
            </a:r>
          </a:p>
          <a:p>
            <a:endParaRPr lang="en-IN" sz="2400" b="1" dirty="0"/>
          </a:p>
          <a:p>
            <a:r>
              <a:rPr lang="en-IN" sz="2400" b="1" dirty="0"/>
              <a:t>Local VPC network</a:t>
            </a:r>
          </a:p>
          <a:p>
            <a:r>
              <a:rPr lang="en-IN" sz="2400" b="1" dirty="0"/>
              <a:t>No route to internet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984BA770-DFCB-4B83-9142-219FC68813B8}"/>
              </a:ext>
            </a:extLst>
          </p:cNvPr>
          <p:cNvSpPr/>
          <p:nvPr/>
        </p:nvSpPr>
        <p:spPr>
          <a:xfrm>
            <a:off x="6666418" y="1350056"/>
            <a:ext cx="1542293" cy="968075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Internet Gateway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FAAE5-B57C-4040-A65E-DD0AD1C98D52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8208711" y="1640928"/>
            <a:ext cx="1332695" cy="193166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09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VPC (Basic networking)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Basic Four Steps to create an basic Network platform for your Virtual Datacenter.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a VPC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Subnet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Create Internet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b="1" dirty="0"/>
              <a:t>Modify/update Routing 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16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Step4: Modify </a:t>
            </a:r>
            <a:r>
              <a:rPr lang="en-US" dirty="0"/>
              <a:t>the Route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04604"/>
            <a:ext cx="10058400" cy="41135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Properties of the Routing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the Subnets are by default part of the Default Routing Table for that VPC.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all the Private Network and the IPv6 Public Network assigned by AWS is part of the Routing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there is</a:t>
            </a:r>
            <a:r>
              <a:rPr lang="en-US" b="1" dirty="0"/>
              <a:t> NO route for the Internet Traffic.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Custom Route Table does not have any Subnets Associated to it </a:t>
            </a:r>
            <a:r>
              <a:rPr lang="en-US"/>
              <a:t>by</a:t>
            </a:r>
            <a:r>
              <a:rPr lang="en-US" b="1"/>
              <a:t> DEFAULT.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 to manually add the route for Internet Traffic.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IPv4 </a:t>
            </a:r>
            <a:r>
              <a:rPr lang="en-US" b="1" dirty="0"/>
              <a:t>“0.0.0.0/0”</a:t>
            </a:r>
            <a:r>
              <a:rPr lang="en-US" dirty="0"/>
              <a:t> is added for allowing all Traffic towards Internet (Bi-Directional)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IPv6 </a:t>
            </a:r>
            <a:r>
              <a:rPr lang="en-US" b="1" dirty="0"/>
              <a:t>“::/0”</a:t>
            </a:r>
            <a:r>
              <a:rPr lang="en-US" dirty="0"/>
              <a:t> is added for allowing all Traffic towards Internet (Bi-Directional)</a:t>
            </a:r>
            <a:endParaRPr lang="en-US" b="1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178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0C3B-BA4C-4507-8D43-887065C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did the 0.0.0.0/0 come?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A4A6-FE48-4FA8-88FC-7DD96FC2F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872966" cy="4472342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192.168.1.</a:t>
            </a:r>
            <a:r>
              <a:rPr lang="en-US" sz="3200" b="1" dirty="0">
                <a:solidFill>
                  <a:srgbClr val="FF0000"/>
                </a:solidFill>
              </a:rPr>
              <a:t>0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rgbClr val="C00000"/>
                </a:solidFill>
              </a:rPr>
              <a:t>24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- first 3 octet are fixed and 4th octet can take any value.</a:t>
            </a:r>
          </a:p>
          <a:p>
            <a:r>
              <a:rPr lang="en-US" sz="3200" b="1" dirty="0"/>
              <a:t>192.168.</a:t>
            </a:r>
            <a:r>
              <a:rPr lang="en-US" sz="3200" b="1" dirty="0">
                <a:solidFill>
                  <a:srgbClr val="FF0000"/>
                </a:solidFill>
              </a:rPr>
              <a:t>0.0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rgbClr val="C00000"/>
                </a:solidFill>
              </a:rPr>
              <a:t>16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- first 2 octet are fixed and next 2 octet can take any value.</a:t>
            </a:r>
          </a:p>
          <a:p>
            <a:r>
              <a:rPr lang="en-US" sz="3200" b="1"/>
              <a:t>192.</a:t>
            </a:r>
            <a:r>
              <a:rPr lang="en-US" sz="3200" b="1">
                <a:solidFill>
                  <a:srgbClr val="FF0000"/>
                </a:solidFill>
              </a:rPr>
              <a:t>0.0.0</a:t>
            </a:r>
            <a:r>
              <a:rPr lang="en-US" sz="3200" b="1"/>
              <a:t>/</a:t>
            </a:r>
            <a:r>
              <a:rPr lang="en-US" sz="3200" b="1">
                <a:solidFill>
                  <a:srgbClr val="C00000"/>
                </a:solidFill>
              </a:rPr>
              <a:t>8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sz="3200" b="1" dirty="0">
                <a:solidFill>
                  <a:srgbClr val="C00000"/>
                </a:solidFill>
              </a:rPr>
              <a:t>- first octet is fixed and next 3 octet can take any value.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0.0.0.0/0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 All the octet can take any value – ALL TRAFFIC – DEFAULT ROUTE</a:t>
            </a:r>
          </a:p>
        </p:txBody>
      </p:sp>
    </p:spTree>
    <p:extLst>
      <p:ext uri="{BB962C8B-B14F-4D97-AF65-F5344CB8AC3E}">
        <p14:creationId xmlns:p14="http://schemas.microsoft.com/office/powerpoint/2010/main" val="44262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Concepts of Region and Availability Zone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5AD52-F1B5-4EE6-8357-6E6BA55DE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1206500"/>
            <a:ext cx="6042265" cy="515746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EA5969-922A-4EEB-ADC6-FC15F36F2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471" y="1206500"/>
            <a:ext cx="5222529" cy="5364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region has min of 2 (Availability Zone) and max of 6 AZ.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Total </a:t>
            </a:r>
            <a:r>
              <a:rPr lang="en-US" sz="2400"/>
              <a:t>of 84 </a:t>
            </a:r>
            <a:r>
              <a:rPr lang="en-US" sz="2400" dirty="0"/>
              <a:t>Availability Zone and each Availability Zone could have multiple Datacenter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Availability Zone are interconnected with HIGH BANDWIDTH (BACKHOLE LINK, more than 1000Gbps)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Region is also connected with other region. (The speed might be less when compared to above).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REGION IS NOT EQUAL TO COUNTRY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529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" y="829857"/>
            <a:ext cx="11005263" cy="44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VPC </a:t>
            </a:r>
            <a:r>
              <a:rPr lang="en-US" b="1" dirty="0"/>
              <a:t>– Demo – Setup - Details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5242" y="1375357"/>
            <a:ext cx="6837698" cy="3997793"/>
            <a:chOff x="345242" y="1159457"/>
            <a:chExt cx="6837698" cy="3997793"/>
          </a:xfrm>
        </p:grpSpPr>
        <p:sp>
          <p:nvSpPr>
            <p:cNvPr id="5" name="TextBox 4"/>
            <p:cNvSpPr txBox="1"/>
            <p:nvPr/>
          </p:nvSpPr>
          <p:spPr>
            <a:xfrm>
              <a:off x="516533" y="1510267"/>
              <a:ext cx="410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VPC-1 </a:t>
              </a:r>
              <a:r>
                <a:rPr lang="en-US" b="1" dirty="0">
                  <a:sym typeface="Wingdings" panose="05000000000000000000" pitchFamily="2" charset="2"/>
                </a:rPr>
                <a:t> Region – east US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393" y="1879599"/>
              <a:ext cx="42746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172.18.0.0/16 – VPC Network -1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9392" y="2802930"/>
              <a:ext cx="1921649" cy="196106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78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Sub1-1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172.18.1.0/24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9572" y="2802929"/>
              <a:ext cx="1921649" cy="200270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196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Sub2-1</a:t>
              </a:r>
            </a:p>
            <a:p>
              <a:r>
                <a:rPr lang="en-US" b="1">
                  <a:sym typeface="Wingdings" panose="05000000000000000000" pitchFamily="2" charset="2"/>
                </a:rPr>
                <a:t>172.18.2.0/24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13" idx="2"/>
            </p:cNvCxnSpPr>
            <p:nvPr/>
          </p:nvCxnSpPr>
          <p:spPr>
            <a:xfrm flipV="1">
              <a:off x="5227423" y="1674143"/>
              <a:ext cx="575511" cy="63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8640" y="1255043"/>
              <a:ext cx="1384300" cy="8382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1395" y="1542606"/>
              <a:ext cx="958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212" y="1159457"/>
              <a:ext cx="1353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Gateway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5242" y="1824310"/>
              <a:ext cx="4882181" cy="3332940"/>
              <a:chOff x="4614863" y="76041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3"/>
              <p:cNvSpPr txBox="1">
                <a:spLocks noChangeArrowheads="1"/>
              </p:cNvSpPr>
              <p:nvPr/>
            </p:nvSpPr>
            <p:spPr bwMode="auto">
              <a:xfrm>
                <a:off x="4696237" y="2347184"/>
                <a:ext cx="1555750" cy="136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"/>
                    <a:ea typeface="Verdana" pitchFamily="34" charset="0"/>
                    <a:cs typeface="Helvetica Neue"/>
                  </a:rPr>
                  <a:t>EAST US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44" y="2636083"/>
              <a:ext cx="285717" cy="319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311" y="2649220"/>
              <a:ext cx="285717" cy="31933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16532" y="2569689"/>
              <a:ext cx="2136247" cy="2294412"/>
              <a:chOff x="2549525" y="760413"/>
              <a:chExt cx="1689100" cy="173355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62032" y="2583501"/>
              <a:ext cx="2136247" cy="2280600"/>
              <a:chOff x="2549525" y="760413"/>
              <a:chExt cx="1689100" cy="173355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Us-east-1b</a:t>
                </a:r>
              </a:p>
            </p:txBody>
          </p:sp>
        </p:grpSp>
        <p:pic>
          <p:nvPicPr>
            <p:cNvPr id="30" name="Picture 29" descr="VPC-Internet-Gatewa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499" y="1434411"/>
              <a:ext cx="968075" cy="968075"/>
            </a:xfrm>
            <a:prstGeom prst="rect">
              <a:avLst/>
            </a:prstGeom>
          </p:spPr>
        </p:pic>
        <p:sp>
          <p:nvSpPr>
            <p:cNvPr id="54" name="Bevel 53"/>
            <p:cNvSpPr/>
            <p:nvPr/>
          </p:nvSpPr>
          <p:spPr>
            <a:xfrm>
              <a:off x="692958" y="3733800"/>
              <a:ext cx="1048994" cy="693573"/>
            </a:xfrm>
            <a:prstGeom prst="bevel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VM-01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LInux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45242" y="5526859"/>
            <a:ext cx="4088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VPC-1 routing table</a:t>
            </a:r>
          </a:p>
          <a:p>
            <a:r>
              <a:rPr lang="en-US" b="1" dirty="0"/>
              <a:t>0.0.0.0/0 – Internet Gateway</a:t>
            </a:r>
          </a:p>
          <a:p>
            <a:r>
              <a:rPr lang="en-US" b="1" dirty="0"/>
              <a:t>::/0 – Internet Gateway</a:t>
            </a:r>
          </a:p>
        </p:txBody>
      </p:sp>
    </p:spTree>
    <p:extLst>
      <p:ext uri="{BB962C8B-B14F-4D97-AF65-F5344CB8AC3E}">
        <p14:creationId xmlns:p14="http://schemas.microsoft.com/office/powerpoint/2010/main" val="12381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Hurrey….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354975"/>
            <a:ext cx="10058400" cy="4263211"/>
          </a:xfrm>
        </p:spPr>
        <p:txBody>
          <a:bodyPr>
            <a:normAutofit/>
          </a:bodyPr>
          <a:lstStyle/>
          <a:p>
            <a:r>
              <a:rPr lang="en-US" sz="3600"/>
              <a:t>NOW CREATE AN BASIC VIRTUAL MACHINE(EC2) AND YOU ARE DONE WITH THE VM ON THE CLOUD WITH INTERNET ACCESS.</a:t>
            </a:r>
          </a:p>
        </p:txBody>
      </p:sp>
    </p:spTree>
    <p:extLst>
      <p:ext uri="{BB962C8B-B14F-4D97-AF65-F5344CB8AC3E}">
        <p14:creationId xmlns:p14="http://schemas.microsoft.com/office/powerpoint/2010/main" val="23238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Deleting VPC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58" y="1337744"/>
            <a:ext cx="9515071" cy="510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Troubleshooting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55043"/>
            <a:ext cx="10058400" cy="4363143"/>
          </a:xfrm>
        </p:spPr>
        <p:txBody>
          <a:bodyPr>
            <a:normAutofit/>
          </a:bodyPr>
          <a:lstStyle/>
          <a:p>
            <a:r>
              <a:rPr lang="en-US" dirty="0"/>
              <a:t>Basic Troubleshooting steps if the EC2 instance is not getting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Weather “Internet gateway” is created an assigned to “Routing Table”.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If custom Route table created, weather “Subnet’s” are associated to the new Routing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Weather “PORTS” are allowed in the security group for “inbound” and “outbound”.</a:t>
            </a:r>
            <a:r>
              <a:rPr lang="en-US" sz="2000" dirty="0">
                <a:sym typeface="Wingdings" panose="05000000000000000000" pitchFamily="2" charset="2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  <a:hlinkClick r:id="rId2"/>
              </a:rPr>
              <a:t>https://aws.amazon.com/premiumsupport/knowledge-center/troubleshoot-vpc-route-table/</a:t>
            </a: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11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8FF417B8-18D0-4007-AA19-6C9839E5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" y="253681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8E2-1A6D-491E-9429-D1D9B48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 of Region and Availability Zone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70D-B59A-4CA7-94BD-FADB56BB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876312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AWS has 22 regions , out of which 3 are China Regions, which are not accessible.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https://aws.amazon.com/about-aws/global-infrastructure/regions_az/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region has min of 2 (Availability Zone) and max of 6 AZ.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Total of 69 Availability Zone and each Availability Zone could have multiple Datacenter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Availability Zone are interconnected with HIGH BANDWIDTH (BACKHOLE LINK, more than 1000Gbps)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Region is also connected with other region. (The speed might be less when compared to above).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REGION IS NOT EQUAL TO COUNTRY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73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8E2-1A6D-491E-9429-D1D9B48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 of Region and Availability Zone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70D-B59A-4CA7-94BD-FADB56BB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1354040" cy="47704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AWS has 26 regions , out of which 3 are China Regions, which are not accessible.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https://aws.amazon.com/about-aws/global-infrastructure/regions_az/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01B29-AEC5-4D6D-92AA-BFAE431B8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4626"/>
            <a:ext cx="12192000" cy="34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D8E2-1A6D-491E-9429-D1D9B48E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Concepts of Region and Availability Zone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70D-B59A-4CA7-94BD-FADB56BB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8763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AWS has 25 regions , out of which 3 are China Regions, which are not accessible.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region has min of 2 (Availability Zone) and max of 6 AZ.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 Total of 69 Availability Zone and each Availability Zone could have multiple Datacenter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Availability Zone are interconnected with HIGH BANDWIDTH (BACKHOLE LINK, more than 1000Gbps)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Each Region is also connected with other region. (The speed might be less when compared to above).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REGION IS NOT EQUAL TO COUNTRY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641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818" y="77211"/>
            <a:ext cx="9702055" cy="6410433"/>
          </a:xfrm>
          <a:prstGeom prst="rect">
            <a:avLst/>
          </a:prstGeom>
        </p:spPr>
      </p:pic>
      <p:sp>
        <p:nvSpPr>
          <p:cNvPr id="4" name="AutoShape 2" descr="Image result for aws regions m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8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7742-9E4C-4445-AD08-8E024AEC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Global Internet is Powered by Vulnerable Undersea Cables ...">
            <a:extLst>
              <a:ext uri="{FF2B5EF4-FFF2-40B4-BE49-F238E27FC236}">
                <a16:creationId xmlns:a16="http://schemas.microsoft.com/office/drawing/2014/main" id="{25A58ED4-AC8A-4AE2-B7EE-DC0D01E9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34" y="1595438"/>
            <a:ext cx="69624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5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Region and AZ count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772" y="1263356"/>
            <a:ext cx="9191224" cy="49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6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27731</TotalTime>
  <Words>1667</Words>
  <Application>Microsoft Office PowerPoint</Application>
  <PresentationFormat>Widescreen</PresentationFormat>
  <Paragraphs>234</Paragraphs>
  <Slides>35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Rounded MT Bold</vt:lpstr>
      <vt:lpstr>Calibri</vt:lpstr>
      <vt:lpstr>Calibri Light</vt:lpstr>
      <vt:lpstr>Engravers MT</vt:lpstr>
      <vt:lpstr>Helvetica Neue</vt:lpstr>
      <vt:lpstr>Wingdings</vt:lpstr>
      <vt:lpstr>Office Theme</vt:lpstr>
      <vt:lpstr>Retrospect</vt:lpstr>
      <vt:lpstr>AWS – Design &amp; VPC</vt:lpstr>
      <vt:lpstr>Agenda</vt:lpstr>
      <vt:lpstr>Concepts of Region and Availability Zone</vt:lpstr>
      <vt:lpstr>Concepts of Region and Availability Zone</vt:lpstr>
      <vt:lpstr>Concepts of Region and Availability Zone</vt:lpstr>
      <vt:lpstr>Concepts of Region and Availability Zone</vt:lpstr>
      <vt:lpstr>PowerPoint Presentation</vt:lpstr>
      <vt:lpstr>PowerPoint Presentation</vt:lpstr>
      <vt:lpstr>List of Region and AZ count</vt:lpstr>
      <vt:lpstr>Creation of VPC (Basic networking)</vt:lpstr>
      <vt:lpstr>Subnetting – Example – 192.168.0.0/18 60 IP’s per network, 6 Network</vt:lpstr>
      <vt:lpstr>Architecture of VPC and Subnet</vt:lpstr>
      <vt:lpstr>Concepts VPC </vt:lpstr>
      <vt:lpstr>Step1 : Creation of VPC</vt:lpstr>
      <vt:lpstr>After Creation of VPC</vt:lpstr>
      <vt:lpstr>PowerPoint Presentation</vt:lpstr>
      <vt:lpstr>Creation of VPC (Basic networking)</vt:lpstr>
      <vt:lpstr>Step2: Creation of Subnet</vt:lpstr>
      <vt:lpstr>After Creation of Subnets</vt:lpstr>
      <vt:lpstr>PowerPoint Presentation</vt:lpstr>
      <vt:lpstr>Architecture of VPC and Subnet</vt:lpstr>
      <vt:lpstr>Architecture of VPC and Subnet</vt:lpstr>
      <vt:lpstr>Creation of VPC (Basic networking)</vt:lpstr>
      <vt:lpstr>Step3: Creation of Internet Gateway</vt:lpstr>
      <vt:lpstr>PowerPoint Presentation</vt:lpstr>
      <vt:lpstr>Architecture of VPC and Subnet</vt:lpstr>
      <vt:lpstr>Creation of VPC (Basic networking)</vt:lpstr>
      <vt:lpstr>Step4: Modify the Route Table</vt:lpstr>
      <vt:lpstr>How did the 0.0.0.0/0 come?</vt:lpstr>
      <vt:lpstr>PowerPoint Presentation</vt:lpstr>
      <vt:lpstr>VPC – Demo – Setup - Details</vt:lpstr>
      <vt:lpstr>Hurrey…. </vt:lpstr>
      <vt:lpstr>Deleting VPC</vt:lpstr>
      <vt:lpstr>Troubleshooting VPC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 M S</cp:lastModifiedBy>
  <cp:revision>113</cp:revision>
  <cp:lastPrinted>2018-08-22T15:35:22Z</cp:lastPrinted>
  <dcterms:created xsi:type="dcterms:W3CDTF">2018-07-27T15:06:26Z</dcterms:created>
  <dcterms:modified xsi:type="dcterms:W3CDTF">2024-01-26T00:40:41Z</dcterms:modified>
</cp:coreProperties>
</file>