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87" r:id="rId4"/>
    <p:sldId id="290" r:id="rId5"/>
    <p:sldId id="267" r:id="rId6"/>
    <p:sldId id="266" r:id="rId7"/>
    <p:sldId id="282" r:id="rId8"/>
    <p:sldId id="289" r:id="rId9"/>
    <p:sldId id="288" r:id="rId10"/>
    <p:sldId id="291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Vishwacloudlab.com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89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VISHWACLOUDLAB.com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premiumsupport/knowledge-center/troubleshoot-vpc-route-table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dirty="0"/>
              <a:t>AWS – NAT GW, EIG, 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</a:p>
          <a:p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55043"/>
            <a:ext cx="10058400" cy="527044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VPC 	– NOT Charged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Subnets	– NOT Charged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Internet Gateway – NOT Charged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Routing Table – NOT Charged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NAT Gateway –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Charged, as there is an Public IPv4 assigned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Egress only IG – NOT Charged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sym typeface="Wingdings" panose="05000000000000000000" pitchFamily="2" charset="2"/>
              </a:rPr>
              <a:t>VPN 	--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Charged, as there is an Public IPv4 assigned to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25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Elastic IP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55043"/>
            <a:ext cx="10058400" cy="4363143"/>
          </a:xfrm>
        </p:spPr>
        <p:txBody>
          <a:bodyPr/>
          <a:lstStyle/>
          <a:p>
            <a:r>
              <a:rPr lang="en-US" dirty="0"/>
              <a:t>An Elastic IP address doesn’t incur charges as long as the following conditions are true:</a:t>
            </a:r>
          </a:p>
          <a:p>
            <a:pPr lvl="1"/>
            <a:r>
              <a:rPr lang="en-US" sz="2000" dirty="0"/>
              <a:t>The Elastic IP address is associated with an EC2 instance.</a:t>
            </a:r>
          </a:p>
          <a:p>
            <a:pPr lvl="1"/>
            <a:r>
              <a:rPr lang="en-US" sz="2000" dirty="0"/>
              <a:t>The instance associated with the Elastic IP address is running.</a:t>
            </a:r>
          </a:p>
          <a:p>
            <a:pPr lvl="1"/>
            <a:r>
              <a:rPr lang="en-US" sz="2000" dirty="0"/>
              <a:t>The instance has only one Elastic IP address attached to it.</a:t>
            </a:r>
            <a:endParaRPr lang="en-US" dirty="0"/>
          </a:p>
          <a:p>
            <a:r>
              <a:rPr lang="en-US" dirty="0"/>
              <a:t>You're charged by the hour for each Elastic IP address that doesn't meet these conditions.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58" y="3446486"/>
            <a:ext cx="81438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4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Troubleshooting VPC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255043"/>
            <a:ext cx="10058400" cy="4363143"/>
          </a:xfrm>
        </p:spPr>
        <p:txBody>
          <a:bodyPr>
            <a:normAutofit/>
          </a:bodyPr>
          <a:lstStyle/>
          <a:p>
            <a:r>
              <a:rPr lang="en-US" dirty="0"/>
              <a:t>Basic Troubleshooting steps if the EC2 instance is not getting connected.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Check Weather “Internet gateway” is created an assigned to “Routing Table”.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If custom Route table created, weather “Subnet’s” are associated to the new Routing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Weather “PORTS” are allowed in the security group for “inbound” and “outbound”.</a:t>
            </a:r>
            <a:r>
              <a:rPr lang="en-US" sz="2000" dirty="0">
                <a:sym typeface="Wingdings" panose="05000000000000000000" pitchFamily="2" charset="2"/>
              </a:rPr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  <a:hlinkClick r:id="rId2"/>
              </a:rPr>
              <a:t>https://aws.amazon.com/premiumsupport/knowledge-center/troubleshoot-vpc-route-table/</a:t>
            </a:r>
            <a:endParaRPr lang="en-US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31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Creating Multiple Route Tables.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We could have multiple Route Tables for Different Subnets in an Single VPC.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dirty="0"/>
              <a:t>A subnet can be part of a single Route TABLE only.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34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8523-A18C-4E12-BC7F-89AC0BB3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664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Multiple Route Table Scenario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FD372-52D7-4231-99F3-765B7D912587}"/>
              </a:ext>
            </a:extLst>
          </p:cNvPr>
          <p:cNvSpPr/>
          <p:nvPr/>
        </p:nvSpPr>
        <p:spPr>
          <a:xfrm>
            <a:off x="3584439" y="1359244"/>
            <a:ext cx="7386833" cy="32127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C2B6-3591-474E-8B1A-CBECB2F96162}"/>
              </a:ext>
            </a:extLst>
          </p:cNvPr>
          <p:cNvSpPr txBox="1"/>
          <p:nvPr/>
        </p:nvSpPr>
        <p:spPr>
          <a:xfrm>
            <a:off x="3677215" y="135924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VPC – 192.168.0.0/16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C7E98-8D1F-4D69-B935-6CA31288AF5E}"/>
              </a:ext>
            </a:extLst>
          </p:cNvPr>
          <p:cNvSpPr/>
          <p:nvPr/>
        </p:nvSpPr>
        <p:spPr>
          <a:xfrm>
            <a:off x="3793522" y="1841157"/>
            <a:ext cx="1532238" cy="25084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24FCD-35F5-4EA6-B92A-C569A189E4D6}"/>
              </a:ext>
            </a:extLst>
          </p:cNvPr>
          <p:cNvSpPr/>
          <p:nvPr/>
        </p:nvSpPr>
        <p:spPr>
          <a:xfrm>
            <a:off x="5566375" y="1841157"/>
            <a:ext cx="1532238" cy="25084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0F9F1-774B-48CF-8F9D-B9F2BB60CC87}"/>
              </a:ext>
            </a:extLst>
          </p:cNvPr>
          <p:cNvSpPr txBox="1"/>
          <p:nvPr/>
        </p:nvSpPr>
        <p:spPr>
          <a:xfrm>
            <a:off x="3793522" y="1841157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Sub1 – AZ01</a:t>
            </a:r>
          </a:p>
          <a:p>
            <a:r>
              <a:rPr lang="en-US" b="1" dirty="0"/>
              <a:t>Public</a:t>
            </a:r>
          </a:p>
          <a:p>
            <a:r>
              <a:rPr lang="en-US" b="1" dirty="0"/>
              <a:t>192.168.0.0/24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9EEE0-6ADB-43EB-885A-DB3A0E993A3D}"/>
              </a:ext>
            </a:extLst>
          </p:cNvPr>
          <p:cNvSpPr txBox="1"/>
          <p:nvPr/>
        </p:nvSpPr>
        <p:spPr>
          <a:xfrm>
            <a:off x="5533424" y="186656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Sub2 – AZ02</a:t>
            </a:r>
          </a:p>
          <a:p>
            <a:r>
              <a:rPr lang="en-US" b="1" dirty="0"/>
              <a:t>Public</a:t>
            </a:r>
          </a:p>
          <a:p>
            <a:r>
              <a:rPr lang="en-US" b="1" dirty="0"/>
              <a:t>192.168.1.0/24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3E633A-747B-42A2-823F-D4380F1364BB}"/>
              </a:ext>
            </a:extLst>
          </p:cNvPr>
          <p:cNvSpPr/>
          <p:nvPr/>
        </p:nvSpPr>
        <p:spPr>
          <a:xfrm>
            <a:off x="7384539" y="1841157"/>
            <a:ext cx="1532238" cy="2508422"/>
          </a:xfrm>
          <a:prstGeom prst="roundRect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A67C77-9238-485B-8073-0B2F930BF7B8}"/>
              </a:ext>
            </a:extLst>
          </p:cNvPr>
          <p:cNvSpPr/>
          <p:nvPr/>
        </p:nvSpPr>
        <p:spPr>
          <a:xfrm>
            <a:off x="9157392" y="1841157"/>
            <a:ext cx="1532238" cy="2508422"/>
          </a:xfrm>
          <a:prstGeom prst="roundRect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F1436-C5B2-40BB-9614-7C5AA60F0862}"/>
              </a:ext>
            </a:extLst>
          </p:cNvPr>
          <p:cNvSpPr txBox="1"/>
          <p:nvPr/>
        </p:nvSpPr>
        <p:spPr>
          <a:xfrm>
            <a:off x="7384539" y="1841157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Sub3 – AZ03</a:t>
            </a:r>
          </a:p>
          <a:p>
            <a:r>
              <a:rPr lang="en-US" b="1" dirty="0"/>
              <a:t>Private-1</a:t>
            </a:r>
          </a:p>
          <a:p>
            <a:r>
              <a:rPr lang="en-US" b="1" dirty="0"/>
              <a:t>192.168.2.0/24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4EA92-71CC-4C8E-9821-1C243F7DEA6A}"/>
              </a:ext>
            </a:extLst>
          </p:cNvPr>
          <p:cNvSpPr txBox="1"/>
          <p:nvPr/>
        </p:nvSpPr>
        <p:spPr>
          <a:xfrm>
            <a:off x="9124441" y="186656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Sub4 – AZ04</a:t>
            </a:r>
            <a:endParaRPr lang="en-US" b="1" dirty="0"/>
          </a:p>
          <a:p>
            <a:r>
              <a:rPr lang="en-US" b="1" dirty="0"/>
              <a:t>Private-1</a:t>
            </a:r>
          </a:p>
          <a:p>
            <a:r>
              <a:rPr lang="en-US" b="1" dirty="0"/>
              <a:t>192.168.3.0/24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DCDBFB-89A6-43A1-8E85-7CF5A6FE263E}"/>
              </a:ext>
            </a:extLst>
          </p:cNvPr>
          <p:cNvSpPr/>
          <p:nvPr/>
        </p:nvSpPr>
        <p:spPr>
          <a:xfrm>
            <a:off x="3904735" y="4794421"/>
            <a:ext cx="3126260" cy="14210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9C55C-28AD-425E-896D-C87D117913EC}"/>
              </a:ext>
            </a:extLst>
          </p:cNvPr>
          <p:cNvSpPr txBox="1"/>
          <p:nvPr/>
        </p:nvSpPr>
        <p:spPr>
          <a:xfrm>
            <a:off x="4399005" y="4921075"/>
            <a:ext cx="236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Route Table</a:t>
            </a:r>
          </a:p>
          <a:p>
            <a:r>
              <a:rPr lang="en-US" b="1" dirty="0"/>
              <a:t>192.168.0.0/16 -- Local</a:t>
            </a:r>
          </a:p>
          <a:p>
            <a:r>
              <a:rPr lang="en-US" b="1" dirty="0"/>
              <a:t>0.0.0.0/0            -- IG</a:t>
            </a:r>
          </a:p>
          <a:p>
            <a:r>
              <a:rPr lang="en-US" b="1" dirty="0"/>
              <a:t>::/0	           -- IG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2762DB-F766-4096-8F86-9E6F3BBD623C}"/>
              </a:ext>
            </a:extLst>
          </p:cNvPr>
          <p:cNvSpPr/>
          <p:nvPr/>
        </p:nvSpPr>
        <p:spPr>
          <a:xfrm>
            <a:off x="3677215" y="1678806"/>
            <a:ext cx="3532611" cy="46849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5E2087-C6E5-4033-A88C-0F189A3DB9B7}"/>
              </a:ext>
            </a:extLst>
          </p:cNvPr>
          <p:cNvSpPr/>
          <p:nvPr/>
        </p:nvSpPr>
        <p:spPr>
          <a:xfrm>
            <a:off x="7473954" y="4831492"/>
            <a:ext cx="3126260" cy="1421027"/>
          </a:xfrm>
          <a:prstGeom prst="ellipse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FB5AF-24C0-473B-97FA-803E9D951210}"/>
              </a:ext>
            </a:extLst>
          </p:cNvPr>
          <p:cNvSpPr txBox="1"/>
          <p:nvPr/>
        </p:nvSpPr>
        <p:spPr>
          <a:xfrm>
            <a:off x="8001970" y="4923130"/>
            <a:ext cx="23698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 Table – 1</a:t>
            </a:r>
          </a:p>
          <a:p>
            <a:r>
              <a:rPr lang="en-US" b="1" dirty="0"/>
              <a:t>192.168.0.0/16 -- Local</a:t>
            </a:r>
          </a:p>
          <a:p>
            <a:endParaRPr lang="en-US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0AAF5D-79E8-4019-9588-566E975FE3D2}"/>
              </a:ext>
            </a:extLst>
          </p:cNvPr>
          <p:cNvSpPr/>
          <p:nvPr/>
        </p:nvSpPr>
        <p:spPr>
          <a:xfrm>
            <a:off x="7279873" y="1678806"/>
            <a:ext cx="3532611" cy="46849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ACE8C78-498B-4856-A187-E2254B1FBEB1}"/>
              </a:ext>
            </a:extLst>
          </p:cNvPr>
          <p:cNvSpPr/>
          <p:nvPr/>
        </p:nvSpPr>
        <p:spPr>
          <a:xfrm>
            <a:off x="3904735" y="3466071"/>
            <a:ext cx="988541" cy="70158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VM01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Jump Server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D281C2D-4F1C-4F55-8EAD-E62FDF9CB069}"/>
              </a:ext>
            </a:extLst>
          </p:cNvPr>
          <p:cNvSpPr/>
          <p:nvPr/>
        </p:nvSpPr>
        <p:spPr>
          <a:xfrm>
            <a:off x="7620486" y="3550453"/>
            <a:ext cx="864973" cy="54712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VM02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99AAB08-1742-456A-A44E-8E5D0C975600}"/>
              </a:ext>
            </a:extLst>
          </p:cNvPr>
          <p:cNvSpPr/>
          <p:nvPr/>
        </p:nvSpPr>
        <p:spPr>
          <a:xfrm>
            <a:off x="296563" y="3027755"/>
            <a:ext cx="1581664" cy="12246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CAC5FD-C9D4-4853-8AB1-280907682201}"/>
              </a:ext>
            </a:extLst>
          </p:cNvPr>
          <p:cNvCxnSpPr>
            <a:cxnSpLocks/>
            <a:stCxn id="3" idx="0"/>
            <a:endCxn id="25" idx="3"/>
          </p:cNvCxnSpPr>
          <p:nvPr/>
        </p:nvCxnSpPr>
        <p:spPr>
          <a:xfrm>
            <a:off x="1876909" y="3640100"/>
            <a:ext cx="2027826" cy="17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E61FEC-9D5A-44C9-84C8-CF627D75CA1D}"/>
              </a:ext>
            </a:extLst>
          </p:cNvPr>
          <p:cNvCxnSpPr>
            <a:stCxn id="25" idx="0"/>
            <a:endCxn id="26" idx="3"/>
          </p:cNvCxnSpPr>
          <p:nvPr/>
        </p:nvCxnSpPr>
        <p:spPr>
          <a:xfrm>
            <a:off x="4893276" y="3816864"/>
            <a:ext cx="2727210" cy="71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>
            <a:extLst>
              <a:ext uri="{FF2B5EF4-FFF2-40B4-BE49-F238E27FC236}">
                <a16:creationId xmlns:a16="http://schemas.microsoft.com/office/drawing/2014/main" id="{6BA86278-A1A3-4BB4-B25C-6279ABAEA7AA}"/>
              </a:ext>
            </a:extLst>
          </p:cNvPr>
          <p:cNvSpPr/>
          <p:nvPr/>
        </p:nvSpPr>
        <p:spPr>
          <a:xfrm>
            <a:off x="692958" y="1530524"/>
            <a:ext cx="737614" cy="5701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6F3BF0-E93A-4D02-88B3-CAD970F047E5}"/>
              </a:ext>
            </a:extLst>
          </p:cNvPr>
          <p:cNvCxnSpPr>
            <a:stCxn id="31" idx="4"/>
            <a:endCxn id="3" idx="3"/>
          </p:cNvCxnSpPr>
          <p:nvPr/>
        </p:nvCxnSpPr>
        <p:spPr>
          <a:xfrm>
            <a:off x="1061765" y="2100649"/>
            <a:ext cx="25630" cy="997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564F835-905B-606E-6130-74C1E1B943D6}"/>
              </a:ext>
            </a:extLst>
          </p:cNvPr>
          <p:cNvSpPr txBox="1"/>
          <p:nvPr/>
        </p:nvSpPr>
        <p:spPr>
          <a:xfrm>
            <a:off x="7511639" y="4005023"/>
            <a:ext cx="3239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No Public 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IP Address details of EC2 (VM)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080" y="1206499"/>
            <a:ext cx="107709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Private IPv4 </a:t>
            </a:r>
            <a:r>
              <a:rPr lang="en-US" sz="2400" dirty="0">
                <a:sym typeface="Wingdings" panose="05000000000000000000" pitchFamily="2" charset="2"/>
              </a:rPr>
              <a:t> The </a:t>
            </a:r>
            <a:r>
              <a:rPr lang="en-US" sz="2400" dirty="0"/>
              <a:t>assigned IPV4 to the VM is Static IP, and does not change even if the VM is shutdown or restarted and stays until the VM is “</a:t>
            </a:r>
            <a:r>
              <a:rPr lang="en-US" sz="2400" b="1" dirty="0"/>
              <a:t>Terminated</a:t>
            </a:r>
            <a:r>
              <a:rPr lang="en-US" sz="2400" dirty="0"/>
              <a:t>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Public IPv4 </a:t>
            </a:r>
            <a:r>
              <a:rPr lang="en-US" sz="2400" dirty="0">
                <a:sym typeface="Wingdings" panose="05000000000000000000" pitchFamily="2" charset="2"/>
              </a:rPr>
              <a:t> This is a dynamic IP </a:t>
            </a:r>
            <a:r>
              <a:rPr lang="en-US" sz="2400" b="1" dirty="0">
                <a:sym typeface="Wingdings" panose="05000000000000000000" pitchFamily="2" charset="2"/>
              </a:rPr>
              <a:t>allocated</a:t>
            </a:r>
            <a:r>
              <a:rPr lang="en-US" sz="2400" dirty="0">
                <a:sym typeface="Wingdings" panose="05000000000000000000" pitchFamily="2" charset="2"/>
              </a:rPr>
              <a:t> to the VM. It would change once the </a:t>
            </a:r>
            <a:r>
              <a:rPr lang="en-US" sz="2400" dirty="0" err="1">
                <a:sym typeface="Wingdings" panose="05000000000000000000" pitchFamily="2" charset="2"/>
              </a:rPr>
              <a:t>Vm</a:t>
            </a:r>
            <a:r>
              <a:rPr lang="en-US" sz="2400" dirty="0">
                <a:sym typeface="Wingdings" panose="05000000000000000000" pitchFamily="2" charset="2"/>
              </a:rPr>
              <a:t> shutdown and start back. But the IP would remain if the VM is restarted.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The public IPv4 is not assigned to the VM, the VPC maintains the “</a:t>
            </a:r>
            <a:r>
              <a:rPr lang="en-US" sz="2400" b="1" dirty="0">
                <a:sym typeface="Wingdings" panose="05000000000000000000" pitchFamily="2" charset="2"/>
              </a:rPr>
              <a:t>NAT</a:t>
            </a:r>
            <a:r>
              <a:rPr lang="en-US" sz="2400" dirty="0">
                <a:sym typeface="Wingdings" panose="05000000000000000000" pitchFamily="2" charset="2"/>
              </a:rPr>
              <a:t>” rule for private to Public mapping,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” Public IPv6 </a:t>
            </a:r>
            <a:r>
              <a:rPr lang="en-US" sz="2400" dirty="0">
                <a:sym typeface="Wingdings" panose="05000000000000000000" pitchFamily="2" charset="2"/>
              </a:rPr>
              <a:t> This is an static IP, assigned to the VM and stays until the VM is </a:t>
            </a:r>
            <a:r>
              <a:rPr lang="en-US" sz="2400" b="1" dirty="0">
                <a:sym typeface="Wingdings" panose="05000000000000000000" pitchFamily="2" charset="2"/>
              </a:rPr>
              <a:t>“terminated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ym typeface="Wingdings" panose="05000000000000000000" pitchFamily="2" charset="2"/>
              </a:rPr>
              <a:t>Static Public IPv4 – </a:t>
            </a:r>
            <a:r>
              <a:rPr lang="en-US" sz="2400" dirty="0">
                <a:sym typeface="Wingdings" panose="05000000000000000000" pitchFamily="2" charset="2"/>
              </a:rPr>
              <a:t>Create an </a:t>
            </a:r>
            <a:r>
              <a:rPr lang="en-US" sz="2400" b="1" dirty="0">
                <a:sym typeface="Wingdings" panose="05000000000000000000" pitchFamily="2" charset="2"/>
              </a:rPr>
              <a:t>Elastic IP and assign(Associate) the VM to public </a:t>
            </a:r>
            <a:r>
              <a:rPr lang="en-US" sz="2400" b="1" dirty="0" err="1">
                <a:sym typeface="Wingdings" panose="05000000000000000000" pitchFamily="2" charset="2"/>
              </a:rPr>
              <a:t>ip</a:t>
            </a:r>
            <a:r>
              <a:rPr lang="en-US" sz="2400" b="1" dirty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This is CHARGED per Hour.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0025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Different Gateways in VPC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7080" y="1206499"/>
            <a:ext cx="107709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Internet Gateway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It provides an path to the internet for the Virtual Machines in the VPC.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 Traffic is 2 ways, both inbound and outbound is allowed for IPv4 and IPv6.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Egress only Internet Gateway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It provides an path to the internet for the Virtual Machines in the VPC on IPv6 only.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 Traffic is </a:t>
            </a:r>
            <a:r>
              <a:rPr lang="en-US" sz="2000" b="1" dirty="0">
                <a:sym typeface="Wingdings" panose="05000000000000000000" pitchFamily="2" charset="2"/>
              </a:rPr>
              <a:t>One way</a:t>
            </a:r>
            <a:r>
              <a:rPr lang="en-US" sz="2000" dirty="0">
                <a:sym typeface="Wingdings" panose="05000000000000000000" pitchFamily="2" charset="2"/>
              </a:rPr>
              <a:t>, only outbound is allowed for IPv6 from the Virtual Machine.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NAT Gateway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It provides an path to the internet for the Virtual Machines in the VPC on </a:t>
            </a:r>
            <a:r>
              <a:rPr lang="en-US" sz="2000" b="1" dirty="0">
                <a:sym typeface="Wingdings" panose="05000000000000000000" pitchFamily="2" charset="2"/>
              </a:rPr>
              <a:t>IPv4 only</a:t>
            </a:r>
            <a:r>
              <a:rPr lang="en-US" sz="2000" dirty="0">
                <a:sym typeface="Wingdings" panose="05000000000000000000" pitchFamily="2" charset="2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 Traffic is </a:t>
            </a:r>
            <a:r>
              <a:rPr lang="en-US" sz="2000" b="1" dirty="0">
                <a:sym typeface="Wingdings" panose="05000000000000000000" pitchFamily="2" charset="2"/>
              </a:rPr>
              <a:t>One way</a:t>
            </a:r>
            <a:r>
              <a:rPr lang="en-US" sz="2000" dirty="0">
                <a:sym typeface="Wingdings" panose="05000000000000000000" pitchFamily="2" charset="2"/>
              </a:rPr>
              <a:t>, </a:t>
            </a:r>
            <a:r>
              <a:rPr lang="en-US" sz="2000" b="1" dirty="0">
                <a:sym typeface="Wingdings" panose="05000000000000000000" pitchFamily="2" charset="2"/>
              </a:rPr>
              <a:t>only outbound is allowed</a:t>
            </a:r>
            <a:r>
              <a:rPr lang="en-US" sz="2000" dirty="0">
                <a:sym typeface="Wingdings" panose="05000000000000000000" pitchFamily="2" charset="2"/>
              </a:rPr>
              <a:t> for IPv4 from the Virtual Machine.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There is an </a:t>
            </a:r>
            <a:r>
              <a:rPr lang="en-US" sz="2000" b="1" dirty="0">
                <a:sym typeface="Wingdings" panose="05000000000000000000" pitchFamily="2" charset="2"/>
              </a:rPr>
              <a:t>Public IP assigned on the Gateway</a:t>
            </a:r>
            <a:r>
              <a:rPr lang="en-US" sz="2000" dirty="0">
                <a:sym typeface="Wingdings" panose="05000000000000000000" pitchFamily="2" charset="2"/>
              </a:rPr>
              <a:t>, and there is NO USE of public </a:t>
            </a:r>
            <a:r>
              <a:rPr lang="en-US" sz="2000" dirty="0" err="1">
                <a:sym typeface="Wingdings" panose="05000000000000000000" pitchFamily="2" charset="2"/>
              </a:rPr>
              <a:t>ip</a:t>
            </a:r>
            <a:r>
              <a:rPr lang="en-US" sz="2000" dirty="0">
                <a:sym typeface="Wingdings" panose="05000000000000000000" pitchFamily="2" charset="2"/>
              </a:rPr>
              <a:t> on the Virtual machine.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This is NOT available for IPv6, as “NAT Gateway” is used to conserve IPv4.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We cannot PING any of the public </a:t>
            </a:r>
            <a:r>
              <a:rPr lang="en-US" sz="2000" dirty="0" err="1">
                <a:sym typeface="Wingdings" panose="05000000000000000000" pitchFamily="2" charset="2"/>
              </a:rPr>
              <a:t>ip</a:t>
            </a:r>
            <a:r>
              <a:rPr lang="en-US" sz="2000" dirty="0">
                <a:sym typeface="Wingdings" panose="05000000000000000000" pitchFamily="2" charset="2"/>
              </a:rPr>
              <a:t> from the VM.	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599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1" y="1444487"/>
            <a:ext cx="11363498" cy="487025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898AAD8-CFE1-42DB-A382-42E563E09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 b="1" dirty="0"/>
              <a:t>Internet GW vs NAT GW vs Egress GW </a:t>
            </a:r>
          </a:p>
        </p:txBody>
      </p:sp>
    </p:spTree>
    <p:extLst>
      <p:ext uri="{BB962C8B-B14F-4D97-AF65-F5344CB8AC3E}">
        <p14:creationId xmlns:p14="http://schemas.microsoft.com/office/powerpoint/2010/main" val="31470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9A1B4E-4966-4E6A-87C3-076843BCE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4" y="770823"/>
            <a:ext cx="9604506" cy="58104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CFF1F4C-8768-4F7A-90FC-C0A53D93F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854" y="154082"/>
            <a:ext cx="10058400" cy="720562"/>
          </a:xfrm>
        </p:spPr>
        <p:txBody>
          <a:bodyPr/>
          <a:lstStyle/>
          <a:p>
            <a:r>
              <a:rPr lang="en-US" b="1" dirty="0"/>
              <a:t>NAT Gateway Working</a:t>
            </a:r>
          </a:p>
        </p:txBody>
      </p:sp>
    </p:spTree>
    <p:extLst>
      <p:ext uri="{BB962C8B-B14F-4D97-AF65-F5344CB8AC3E}">
        <p14:creationId xmlns:p14="http://schemas.microsoft.com/office/powerpoint/2010/main" val="202861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29670-0BEC-40F9-927D-E746D935C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Steps to Create NAT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F45607-E910-4DF1-B661-3BB662F6A06E}"/>
              </a:ext>
            </a:extLst>
          </p:cNvPr>
          <p:cNvSpPr txBox="1"/>
          <p:nvPr/>
        </p:nvSpPr>
        <p:spPr>
          <a:xfrm>
            <a:off x="767080" y="1206499"/>
            <a:ext cx="107709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ym typeface="Wingdings" panose="05000000000000000000" pitchFamily="2" charset="2"/>
              </a:rPr>
              <a:t>Create an separate routing table for the private Subnet and associate the subnet.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ym typeface="Wingdings" panose="05000000000000000000" pitchFamily="2" charset="2"/>
              </a:rPr>
              <a:t>Create an NAT Gateway assigning it to the Public subnet for the Internet access and assign an Elastic IP to the same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ym typeface="Wingdings" panose="05000000000000000000" pitchFamily="2" charset="2"/>
              </a:rPr>
              <a:t>Update the custom Routing table created in Step1, with default route pointing towards </a:t>
            </a:r>
            <a:r>
              <a:rPr lang="en-US" sz="2400" b="1">
                <a:sym typeface="Wingdings" panose="05000000000000000000" pitchFamily="2" charset="2"/>
              </a:rPr>
              <a:t>NAT Gateway.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358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28523-A18C-4E12-BC7F-89AC0BB31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664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NAT GW </a:t>
            </a:r>
            <a:r>
              <a:rPr lang="en-US" b="1"/>
              <a:t>&amp; EIG Scenario</a:t>
            </a:r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3FD372-52D7-4231-99F3-765B7D912587}"/>
              </a:ext>
            </a:extLst>
          </p:cNvPr>
          <p:cNvSpPr/>
          <p:nvPr/>
        </p:nvSpPr>
        <p:spPr>
          <a:xfrm>
            <a:off x="3584439" y="1359244"/>
            <a:ext cx="7386833" cy="321275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9C2B6-3591-474E-8B1A-CBECB2F96162}"/>
              </a:ext>
            </a:extLst>
          </p:cNvPr>
          <p:cNvSpPr txBox="1"/>
          <p:nvPr/>
        </p:nvSpPr>
        <p:spPr>
          <a:xfrm>
            <a:off x="3677215" y="1359244"/>
            <a:ext cx="223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VPC – 192.168.0.0/16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C7E98-8D1F-4D69-B935-6CA31288AF5E}"/>
              </a:ext>
            </a:extLst>
          </p:cNvPr>
          <p:cNvSpPr/>
          <p:nvPr/>
        </p:nvSpPr>
        <p:spPr>
          <a:xfrm>
            <a:off x="3793522" y="1841157"/>
            <a:ext cx="1532238" cy="25084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724FCD-35F5-4EA6-B92A-C569A189E4D6}"/>
              </a:ext>
            </a:extLst>
          </p:cNvPr>
          <p:cNvSpPr/>
          <p:nvPr/>
        </p:nvSpPr>
        <p:spPr>
          <a:xfrm>
            <a:off x="5566375" y="1841157"/>
            <a:ext cx="1532238" cy="250842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0F9F1-774B-48CF-8F9D-B9F2BB60CC87}"/>
              </a:ext>
            </a:extLst>
          </p:cNvPr>
          <p:cNvSpPr txBox="1"/>
          <p:nvPr/>
        </p:nvSpPr>
        <p:spPr>
          <a:xfrm>
            <a:off x="3793522" y="1841157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Sub1</a:t>
            </a:r>
          </a:p>
          <a:p>
            <a:r>
              <a:rPr lang="en-US" b="1" dirty="0"/>
              <a:t>Public</a:t>
            </a:r>
          </a:p>
          <a:p>
            <a:r>
              <a:rPr lang="en-US" b="1" dirty="0"/>
              <a:t>192.168.0.0/24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19EEE0-6ADB-43EB-885A-DB3A0E993A3D}"/>
              </a:ext>
            </a:extLst>
          </p:cNvPr>
          <p:cNvSpPr txBox="1"/>
          <p:nvPr/>
        </p:nvSpPr>
        <p:spPr>
          <a:xfrm>
            <a:off x="5533424" y="186656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Sub2</a:t>
            </a:r>
          </a:p>
          <a:p>
            <a:r>
              <a:rPr lang="en-US" b="1" dirty="0"/>
              <a:t>Public</a:t>
            </a:r>
          </a:p>
          <a:p>
            <a:r>
              <a:rPr lang="en-US" b="1" dirty="0"/>
              <a:t>192.168.1.0/24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3E633A-747B-42A2-823F-D4380F1364BB}"/>
              </a:ext>
            </a:extLst>
          </p:cNvPr>
          <p:cNvSpPr/>
          <p:nvPr/>
        </p:nvSpPr>
        <p:spPr>
          <a:xfrm>
            <a:off x="7384539" y="1841157"/>
            <a:ext cx="1532238" cy="2508422"/>
          </a:xfrm>
          <a:prstGeom prst="roundRect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A67C77-9238-485B-8073-0B2F930BF7B8}"/>
              </a:ext>
            </a:extLst>
          </p:cNvPr>
          <p:cNvSpPr/>
          <p:nvPr/>
        </p:nvSpPr>
        <p:spPr>
          <a:xfrm>
            <a:off x="9157392" y="1841157"/>
            <a:ext cx="1532238" cy="2508422"/>
          </a:xfrm>
          <a:prstGeom prst="roundRect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0F1436-C5B2-40BB-9614-7C5AA60F0862}"/>
              </a:ext>
            </a:extLst>
          </p:cNvPr>
          <p:cNvSpPr txBox="1"/>
          <p:nvPr/>
        </p:nvSpPr>
        <p:spPr>
          <a:xfrm>
            <a:off x="7384539" y="1841157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Sub3</a:t>
            </a:r>
          </a:p>
          <a:p>
            <a:r>
              <a:rPr lang="en-US" b="1" dirty="0"/>
              <a:t>Private-1</a:t>
            </a:r>
          </a:p>
          <a:p>
            <a:r>
              <a:rPr lang="en-US" b="1" dirty="0"/>
              <a:t>192.168.2.0/24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4EA92-71CC-4C8E-9821-1C243F7DEA6A}"/>
              </a:ext>
            </a:extLst>
          </p:cNvPr>
          <p:cNvSpPr txBox="1"/>
          <p:nvPr/>
        </p:nvSpPr>
        <p:spPr>
          <a:xfrm>
            <a:off x="9124441" y="1866562"/>
            <a:ext cx="16369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Sub4</a:t>
            </a:r>
          </a:p>
          <a:p>
            <a:r>
              <a:rPr lang="en-US" b="1" dirty="0"/>
              <a:t>Private-1</a:t>
            </a:r>
          </a:p>
          <a:p>
            <a:r>
              <a:rPr lang="en-US" b="1" dirty="0"/>
              <a:t>192.168.3.0/24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9DCDBFB-89A6-43A1-8E85-7CF5A6FE263E}"/>
              </a:ext>
            </a:extLst>
          </p:cNvPr>
          <p:cNvSpPr/>
          <p:nvPr/>
        </p:nvSpPr>
        <p:spPr>
          <a:xfrm>
            <a:off x="3904735" y="4794421"/>
            <a:ext cx="3126260" cy="142102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59C55C-28AD-425E-896D-C87D117913EC}"/>
              </a:ext>
            </a:extLst>
          </p:cNvPr>
          <p:cNvSpPr txBox="1"/>
          <p:nvPr/>
        </p:nvSpPr>
        <p:spPr>
          <a:xfrm>
            <a:off x="4399005" y="4921075"/>
            <a:ext cx="236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Main Route Table</a:t>
            </a:r>
          </a:p>
          <a:p>
            <a:r>
              <a:rPr lang="en-US" b="1" dirty="0"/>
              <a:t>192.168.0.0/16 -- Local</a:t>
            </a:r>
          </a:p>
          <a:p>
            <a:r>
              <a:rPr lang="en-US" b="1" dirty="0"/>
              <a:t>0.0.0.0/0            -- IG</a:t>
            </a:r>
          </a:p>
          <a:p>
            <a:r>
              <a:rPr lang="en-US" b="1" dirty="0"/>
              <a:t>::/0	           -- IG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2762DB-F766-4096-8F86-9E6F3BBD623C}"/>
              </a:ext>
            </a:extLst>
          </p:cNvPr>
          <p:cNvSpPr/>
          <p:nvPr/>
        </p:nvSpPr>
        <p:spPr>
          <a:xfrm>
            <a:off x="3677215" y="1678806"/>
            <a:ext cx="3532611" cy="46849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5E2087-C6E5-4033-A88C-0F189A3DB9B7}"/>
              </a:ext>
            </a:extLst>
          </p:cNvPr>
          <p:cNvSpPr/>
          <p:nvPr/>
        </p:nvSpPr>
        <p:spPr>
          <a:xfrm>
            <a:off x="7473954" y="4831492"/>
            <a:ext cx="3126260" cy="1421027"/>
          </a:xfrm>
          <a:prstGeom prst="ellipse">
            <a:avLst/>
          </a:prstGeom>
          <a:solidFill>
            <a:srgbClr val="9FDAE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0FB5AF-24C0-473B-97FA-803E9D951210}"/>
              </a:ext>
            </a:extLst>
          </p:cNvPr>
          <p:cNvSpPr txBox="1"/>
          <p:nvPr/>
        </p:nvSpPr>
        <p:spPr>
          <a:xfrm>
            <a:off x="8001970" y="4923130"/>
            <a:ext cx="23698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Route Table – 1</a:t>
            </a:r>
          </a:p>
          <a:p>
            <a:r>
              <a:rPr lang="en-US" b="1" dirty="0"/>
              <a:t>192.168.0.0/16 -- Local</a:t>
            </a:r>
          </a:p>
          <a:p>
            <a:r>
              <a:rPr lang="en-US" b="1" dirty="0"/>
              <a:t>0.0.0.0/0 – NAT GW</a:t>
            </a:r>
          </a:p>
          <a:p>
            <a:r>
              <a:rPr lang="en-US" b="1" dirty="0"/>
              <a:t>::/0           -- EIGW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50AAF5D-79E8-4019-9588-566E975FE3D2}"/>
              </a:ext>
            </a:extLst>
          </p:cNvPr>
          <p:cNvSpPr/>
          <p:nvPr/>
        </p:nvSpPr>
        <p:spPr>
          <a:xfrm>
            <a:off x="7279873" y="1678806"/>
            <a:ext cx="3532611" cy="468492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Hexagon 24">
            <a:extLst>
              <a:ext uri="{FF2B5EF4-FFF2-40B4-BE49-F238E27FC236}">
                <a16:creationId xmlns:a16="http://schemas.microsoft.com/office/drawing/2014/main" id="{1ACE8C78-498B-4856-A187-E2254B1FBEB1}"/>
              </a:ext>
            </a:extLst>
          </p:cNvPr>
          <p:cNvSpPr/>
          <p:nvPr/>
        </p:nvSpPr>
        <p:spPr>
          <a:xfrm>
            <a:off x="3904735" y="3466071"/>
            <a:ext cx="988541" cy="701585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VM01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Jump Server</a:t>
            </a: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1D281C2D-4F1C-4F55-8EAD-E62FDF9CB069}"/>
              </a:ext>
            </a:extLst>
          </p:cNvPr>
          <p:cNvSpPr/>
          <p:nvPr/>
        </p:nvSpPr>
        <p:spPr>
          <a:xfrm>
            <a:off x="7620486" y="3640100"/>
            <a:ext cx="864973" cy="547126"/>
          </a:xfrm>
          <a:prstGeom prst="hex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VM02</a:t>
            </a:r>
          </a:p>
        </p:txBody>
      </p:sp>
      <p:sp>
        <p:nvSpPr>
          <p:cNvPr id="3" name="Cloud 2">
            <a:extLst>
              <a:ext uri="{FF2B5EF4-FFF2-40B4-BE49-F238E27FC236}">
                <a16:creationId xmlns:a16="http://schemas.microsoft.com/office/drawing/2014/main" id="{299AAB08-1742-456A-A44E-8E5D0C975600}"/>
              </a:ext>
            </a:extLst>
          </p:cNvPr>
          <p:cNvSpPr/>
          <p:nvPr/>
        </p:nvSpPr>
        <p:spPr>
          <a:xfrm>
            <a:off x="296563" y="3027755"/>
            <a:ext cx="1581664" cy="122468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Internet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CAC5FD-C9D4-4853-8AB1-280907682201}"/>
              </a:ext>
            </a:extLst>
          </p:cNvPr>
          <p:cNvCxnSpPr>
            <a:cxnSpLocks/>
            <a:stCxn id="3" idx="0"/>
            <a:endCxn id="25" idx="3"/>
          </p:cNvCxnSpPr>
          <p:nvPr/>
        </p:nvCxnSpPr>
        <p:spPr>
          <a:xfrm>
            <a:off x="1876909" y="3640100"/>
            <a:ext cx="2027826" cy="1767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AE61FEC-9D5A-44C9-84C8-CF627D75CA1D}"/>
              </a:ext>
            </a:extLst>
          </p:cNvPr>
          <p:cNvCxnSpPr>
            <a:stCxn id="25" idx="0"/>
            <a:endCxn id="26" idx="3"/>
          </p:cNvCxnSpPr>
          <p:nvPr/>
        </p:nvCxnSpPr>
        <p:spPr>
          <a:xfrm>
            <a:off x="4893276" y="3816864"/>
            <a:ext cx="2727210" cy="967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Smiley Face 30">
            <a:extLst>
              <a:ext uri="{FF2B5EF4-FFF2-40B4-BE49-F238E27FC236}">
                <a16:creationId xmlns:a16="http://schemas.microsoft.com/office/drawing/2014/main" id="{6BA86278-A1A3-4BB4-B25C-6279ABAEA7AA}"/>
              </a:ext>
            </a:extLst>
          </p:cNvPr>
          <p:cNvSpPr/>
          <p:nvPr/>
        </p:nvSpPr>
        <p:spPr>
          <a:xfrm>
            <a:off x="692958" y="1530524"/>
            <a:ext cx="737614" cy="57012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6F3BF0-E93A-4D02-88B3-CAD970F047E5}"/>
              </a:ext>
            </a:extLst>
          </p:cNvPr>
          <p:cNvCxnSpPr>
            <a:stCxn id="31" idx="4"/>
            <a:endCxn id="3" idx="3"/>
          </p:cNvCxnSpPr>
          <p:nvPr/>
        </p:nvCxnSpPr>
        <p:spPr>
          <a:xfrm>
            <a:off x="1061765" y="2100649"/>
            <a:ext cx="25630" cy="9971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8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18418</TotalTime>
  <Words>751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Engravers MT</vt:lpstr>
      <vt:lpstr>Wingdings</vt:lpstr>
      <vt:lpstr>Office Theme</vt:lpstr>
      <vt:lpstr>Retrospect</vt:lpstr>
      <vt:lpstr>AWS – NAT GW, EIG, RT</vt:lpstr>
      <vt:lpstr>Creating Multiple Route Tables.</vt:lpstr>
      <vt:lpstr>Multiple Route Table Scenario</vt:lpstr>
      <vt:lpstr>IP Address details of EC2 (VM)</vt:lpstr>
      <vt:lpstr>Different Gateways in VPC</vt:lpstr>
      <vt:lpstr>Internet GW vs NAT GW vs Egress GW </vt:lpstr>
      <vt:lpstr>NAT Gateway Working</vt:lpstr>
      <vt:lpstr>Steps to Create NAT Gateway</vt:lpstr>
      <vt:lpstr>NAT GW &amp; EIG Scenario</vt:lpstr>
      <vt:lpstr>PRICING</vt:lpstr>
      <vt:lpstr>Elastic IP pricing</vt:lpstr>
      <vt:lpstr>Troubleshooting VPC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 M S</cp:lastModifiedBy>
  <cp:revision>83</cp:revision>
  <cp:lastPrinted>2018-08-22T15:35:22Z</cp:lastPrinted>
  <dcterms:created xsi:type="dcterms:W3CDTF">2018-07-27T15:06:26Z</dcterms:created>
  <dcterms:modified xsi:type="dcterms:W3CDTF">2024-02-14T00:45:56Z</dcterms:modified>
</cp:coreProperties>
</file>