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2" r:id="rId3"/>
    <p:sldId id="283" r:id="rId4"/>
    <p:sldId id="284" r:id="rId5"/>
    <p:sldId id="259" r:id="rId6"/>
    <p:sldId id="260" r:id="rId7"/>
    <p:sldId id="263" r:id="rId8"/>
    <p:sldId id="269" r:id="rId9"/>
    <p:sldId id="273" r:id="rId10"/>
    <p:sldId id="266" r:id="rId11"/>
    <p:sldId id="276" r:id="rId12"/>
    <p:sldId id="261" r:id="rId13"/>
    <p:sldId id="268" r:id="rId14"/>
    <p:sldId id="267" r:id="rId15"/>
    <p:sldId id="271" r:id="rId16"/>
    <p:sldId id="274" r:id="rId17"/>
    <p:sldId id="277" r:id="rId18"/>
    <p:sldId id="278" r:id="rId19"/>
    <p:sldId id="280" r:id="rId20"/>
    <p:sldId id="279" r:id="rId21"/>
    <p:sldId id="285" r:id="rId22"/>
    <p:sldId id="282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4144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Vishwanath M S</a:t>
            </a:r>
          </a:p>
          <a:p>
            <a:r>
              <a:rPr lang="en-US" dirty="0"/>
              <a:t>Vishwacloudlab.com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9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49997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71595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1358" y="5985653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BEAB0598-1DFB-4B1F-A8B0-CE50C2C73B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791" y="6028305"/>
            <a:ext cx="1965758" cy="914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07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6815" y="5936522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1031609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4640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87238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142640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13432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3344B-D0D9-437D-8838-1FD1C4F164B7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179063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32667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3344B-D0D9-437D-8838-1FD1C4F164B7}" type="datetimeFigureOut">
              <a:rPr lang="en-US" smtClean="0"/>
              <a:pPr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6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remiumsupport/knowledge-center/vpn-tunnel-troubleshooting/" TargetMode="External"/><Relationship Id="rId2" Type="http://schemas.openxmlformats.org/officeDocument/2006/relationships/hyperlink" Target="https://aws.amazon.com/premiumsupport/knowledge-center/vpc-peering-connectiv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ws.amazon.com/directconnect/latest/UserGuide/Troubleshooting.html" TargetMode="External"/><Relationship Id="rId4" Type="http://schemas.openxmlformats.org/officeDocument/2006/relationships/hyperlink" Target="https://docs.aws.amazon.com/directconnect/latest/UserGuide/Welcome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46248"/>
          </a:xfrm>
        </p:spPr>
        <p:txBody>
          <a:bodyPr>
            <a:normAutofit/>
          </a:bodyPr>
          <a:lstStyle/>
          <a:p>
            <a:r>
              <a:rPr lang="en-US" sz="7200" b="1" dirty="0"/>
              <a:t>AWS-VPC-Peering , VPN &amp; Direct Connect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83000"/>
            <a:ext cx="10058400" cy="191562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VishwanaTH</a:t>
            </a:r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 s</a:t>
            </a:r>
          </a:p>
          <a:p>
            <a:r>
              <a:rPr lang="en-US" b="1">
                <a:solidFill>
                  <a:srgbClr val="0070C0"/>
                </a:solidFill>
                <a:latin typeface="Arial Rounded MT Bold" panose="020F0704030504030204" pitchFamily="34" charset="0"/>
              </a:rPr>
              <a:t>VISHWACLOUDLAB.com</a:t>
            </a:r>
            <a:endParaRPr lang="en-US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9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3335" y="2460560"/>
            <a:ext cx="10058400" cy="968440"/>
          </a:xfrm>
        </p:spPr>
        <p:txBody>
          <a:bodyPr/>
          <a:lstStyle/>
          <a:p>
            <a:r>
              <a:rPr lang="en-US" b="1" dirty="0"/>
              <a:t>VPN – Virtual Private Network</a:t>
            </a:r>
          </a:p>
        </p:txBody>
      </p:sp>
      <p:pic>
        <p:nvPicPr>
          <p:cNvPr id="3" name="Picture 2" descr="VPN-Connection.png">
            <a:extLst>
              <a:ext uri="{FF2B5EF4-FFF2-40B4-BE49-F238E27FC236}">
                <a16:creationId xmlns:a16="http://schemas.microsoft.com/office/drawing/2014/main" id="{CD735596-6021-4805-AD75-4B6A40E6E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09" y="2374781"/>
            <a:ext cx="1139998" cy="11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0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VPN Connections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AWS Site-to-Site VPN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AWS Client VPN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AWS VPN </a:t>
            </a:r>
            <a:r>
              <a:rPr lang="en-IN" sz="2800" dirty="0" err="1"/>
              <a:t>CloudHUB</a:t>
            </a:r>
            <a:endParaRPr lang="en-I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/>
              <a:t>Third party software VPN appliance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VPN – Demo – Setup - Details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45242" y="1375357"/>
            <a:ext cx="6837698" cy="3997793"/>
            <a:chOff x="345242" y="1159457"/>
            <a:chExt cx="6837698" cy="3997793"/>
          </a:xfrm>
        </p:grpSpPr>
        <p:sp>
          <p:nvSpPr>
            <p:cNvPr id="5" name="TextBox 4"/>
            <p:cNvSpPr txBox="1"/>
            <p:nvPr/>
          </p:nvSpPr>
          <p:spPr>
            <a:xfrm>
              <a:off x="516533" y="1510267"/>
              <a:ext cx="4108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VPC-1 </a:t>
              </a:r>
              <a:r>
                <a:rPr lang="en-US" b="1" dirty="0">
                  <a:sym typeface="Wingdings" panose="05000000000000000000" pitchFamily="2" charset="2"/>
                </a:rPr>
                <a:t> Region – east US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9393" y="1879599"/>
              <a:ext cx="427460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ym typeface="Wingdings" panose="05000000000000000000" pitchFamily="2" charset="2"/>
                </a:rPr>
                <a:t>172.18.0.0/16 – VPC Network -1</a:t>
              </a:r>
            </a:p>
            <a:p>
              <a:r>
                <a:rPr lang="en-US" b="1" dirty="0">
                  <a:sym typeface="Wingdings" panose="05000000000000000000" pitchFamily="2" charset="2"/>
                </a:rPr>
                <a:t>172.19.0.0/16 – VPC Network -2</a:t>
              </a:r>
              <a:endParaRPr lang="en-US" dirty="0"/>
            </a:p>
            <a:p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19392" y="2802930"/>
              <a:ext cx="1921649" cy="196106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789" y="2895793"/>
              <a:ext cx="2011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ym typeface="Wingdings" panose="05000000000000000000" pitchFamily="2" charset="2"/>
                </a:rPr>
                <a:t>Sub1-1</a:t>
              </a:r>
            </a:p>
            <a:p>
              <a:r>
                <a:rPr lang="en-US" b="1" dirty="0">
                  <a:sym typeface="Wingdings" panose="05000000000000000000" pitchFamily="2" charset="2"/>
                </a:rPr>
                <a:t>172.18.1.0/24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979572" y="2802929"/>
              <a:ext cx="1921649" cy="2002701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61969" y="2895793"/>
              <a:ext cx="2011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ym typeface="Wingdings" panose="05000000000000000000" pitchFamily="2" charset="2"/>
                </a:rPr>
                <a:t>Sub2-1</a:t>
              </a:r>
            </a:p>
            <a:p>
              <a:r>
                <a:rPr lang="en-US" b="1" dirty="0">
                  <a:sym typeface="Wingdings" panose="05000000000000000000" pitchFamily="2" charset="2"/>
                </a:rPr>
                <a:t>172.19.1.0/24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endCxn id="13" idx="2"/>
            </p:cNvCxnSpPr>
            <p:nvPr/>
          </p:nvCxnSpPr>
          <p:spPr>
            <a:xfrm flipV="1">
              <a:off x="5227423" y="1674143"/>
              <a:ext cx="575511" cy="634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loud 12"/>
            <p:cNvSpPr/>
            <p:nvPr/>
          </p:nvSpPr>
          <p:spPr>
            <a:xfrm>
              <a:off x="5798640" y="1255043"/>
              <a:ext cx="1384300" cy="838200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1395" y="1542606"/>
              <a:ext cx="9587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ym typeface="Wingdings" panose="05000000000000000000" pitchFamily="2" charset="2"/>
                </a:rPr>
                <a:t>Internet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09212" y="1159457"/>
              <a:ext cx="13539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ym typeface="Wingdings" panose="05000000000000000000" pitchFamily="2" charset="2"/>
                </a:rPr>
                <a:t>Internet</a:t>
              </a:r>
            </a:p>
            <a:p>
              <a:r>
                <a:rPr lang="en-US" b="1" dirty="0">
                  <a:sym typeface="Wingdings" panose="05000000000000000000" pitchFamily="2" charset="2"/>
                </a:rPr>
                <a:t>Gateway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5242" y="1824310"/>
              <a:ext cx="4882181" cy="3332940"/>
              <a:chOff x="4614863" y="760413"/>
              <a:chExt cx="1752600" cy="173355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614863" y="76041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0" name="TextBox 33"/>
              <p:cNvSpPr txBox="1">
                <a:spLocks noChangeArrowheads="1"/>
              </p:cNvSpPr>
              <p:nvPr/>
            </p:nvSpPr>
            <p:spPr bwMode="auto">
              <a:xfrm>
                <a:off x="4696237" y="2347184"/>
                <a:ext cx="1555750" cy="136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>
                    <a:latin typeface="Helvetica Neue"/>
                    <a:ea typeface="Verdana" pitchFamily="34" charset="0"/>
                    <a:cs typeface="Helvetica Neue"/>
                  </a:rPr>
                  <a:t>EAST US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0044" y="2636083"/>
              <a:ext cx="285717" cy="31933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0311" y="2649220"/>
              <a:ext cx="285717" cy="319331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516532" y="2569689"/>
              <a:ext cx="2136247" cy="2294412"/>
              <a:chOff x="2549525" y="760413"/>
              <a:chExt cx="1689100" cy="173355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2549525" y="760413"/>
                <a:ext cx="16891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7981F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5" name="TextBox 32"/>
              <p:cNvSpPr txBox="1">
                <a:spLocks noChangeArrowheads="1"/>
              </p:cNvSpPr>
              <p:nvPr/>
            </p:nvSpPr>
            <p:spPr bwMode="auto">
              <a:xfrm>
                <a:off x="2619375" y="2251075"/>
                <a:ext cx="1557338" cy="1987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F7981F"/>
                    </a:solidFill>
                    <a:latin typeface="Arial Rounded MT Bold" panose="020F0704030504030204" pitchFamily="34" charset="0"/>
                    <a:ea typeface="Verdana" pitchFamily="34" charset="0"/>
                    <a:cs typeface="Helvetica Neue"/>
                  </a:rPr>
                  <a:t>Us-east-1a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862032" y="2583501"/>
              <a:ext cx="2136247" cy="2280600"/>
              <a:chOff x="2549525" y="760413"/>
              <a:chExt cx="1689100" cy="173355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2549525" y="760413"/>
                <a:ext cx="16891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7981F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8" name="TextBox 32"/>
              <p:cNvSpPr txBox="1">
                <a:spLocks noChangeArrowheads="1"/>
              </p:cNvSpPr>
              <p:nvPr/>
            </p:nvSpPr>
            <p:spPr bwMode="auto">
              <a:xfrm>
                <a:off x="2619375" y="2251075"/>
                <a:ext cx="1557338" cy="1987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F7981F"/>
                    </a:solidFill>
                    <a:latin typeface="Arial Rounded MT Bold" panose="020F0704030504030204" pitchFamily="34" charset="0"/>
                    <a:ea typeface="Verdana" pitchFamily="34" charset="0"/>
                    <a:cs typeface="Helvetica Neue"/>
                  </a:rPr>
                  <a:t>Us-east-1b</a:t>
                </a:r>
              </a:p>
            </p:txBody>
          </p:sp>
        </p:grpSp>
        <p:pic>
          <p:nvPicPr>
            <p:cNvPr id="30" name="Picture 29" descr="VPC-Internet-Gateway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499" y="1434411"/>
              <a:ext cx="968075" cy="968075"/>
            </a:xfrm>
            <a:prstGeom prst="rect">
              <a:avLst/>
            </a:prstGeom>
          </p:spPr>
        </p:pic>
        <p:sp>
          <p:nvSpPr>
            <p:cNvPr id="54" name="Bevel 53"/>
            <p:cNvSpPr/>
            <p:nvPr/>
          </p:nvSpPr>
          <p:spPr>
            <a:xfrm>
              <a:off x="692958" y="3733800"/>
              <a:ext cx="1048994" cy="693573"/>
            </a:xfrm>
            <a:prstGeom prst="bevel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VM-01</a:t>
              </a:r>
            </a:p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LInux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Arrow Connector 55"/>
          <p:cNvCxnSpPr>
            <a:endCxn id="13" idx="0"/>
          </p:cNvCxnSpPr>
          <p:nvPr/>
        </p:nvCxnSpPr>
        <p:spPr>
          <a:xfrm flipH="1" flipV="1">
            <a:off x="7181786" y="1890043"/>
            <a:ext cx="1074051" cy="419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56898" y="1227213"/>
            <a:ext cx="3247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</a:t>
            </a:r>
          </a:p>
          <a:p>
            <a:r>
              <a:rPr lang="en-US" b="1" dirty="0"/>
              <a:t>OnPrem datacenter - Canada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845552" y="2197886"/>
            <a:ext cx="42746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192.168.0.0/16 –Network -1</a:t>
            </a:r>
          </a:p>
          <a:p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875626" y="2984513"/>
            <a:ext cx="1555784" cy="200270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858022" y="3077377"/>
            <a:ext cx="2011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Sub1</a:t>
            </a:r>
          </a:p>
          <a:p>
            <a:r>
              <a:rPr lang="en-US" b="1" dirty="0">
                <a:sym typeface="Wingdings" panose="05000000000000000000" pitchFamily="2" charset="2"/>
              </a:rPr>
              <a:t>192.168.1.0/24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7624804" y="2040210"/>
            <a:ext cx="4274608" cy="3332940"/>
            <a:chOff x="4614863" y="760413"/>
            <a:chExt cx="1752600" cy="1733550"/>
          </a:xfrm>
        </p:grpSpPr>
        <p:sp>
          <p:nvSpPr>
            <p:cNvPr id="41" name="Rounded Rectangle 40"/>
            <p:cNvSpPr/>
            <p:nvPr/>
          </p:nvSpPr>
          <p:spPr>
            <a:xfrm>
              <a:off x="4614863" y="760413"/>
              <a:ext cx="1752600" cy="1733550"/>
            </a:xfrm>
            <a:prstGeom prst="roundRect">
              <a:avLst>
                <a:gd name="adj" fmla="val 9818"/>
              </a:avLst>
            </a:prstGeom>
            <a:noFill/>
            <a:ln w="1905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tx1"/>
                </a:solidFill>
                <a:latin typeface="Helvetica Neue"/>
                <a:cs typeface="Helvetica Neue"/>
              </a:endParaRPr>
            </a:p>
          </p:txBody>
        </p:sp>
        <p:sp>
          <p:nvSpPr>
            <p:cNvPr id="42" name="TextBox 33"/>
            <p:cNvSpPr txBox="1">
              <a:spLocks noChangeArrowheads="1"/>
            </p:cNvSpPr>
            <p:nvPr/>
          </p:nvSpPr>
          <p:spPr bwMode="auto">
            <a:xfrm>
              <a:off x="4696237" y="2347184"/>
              <a:ext cx="1555750" cy="12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900" b="1" dirty="0">
                <a:latin typeface="Helvetica Neue"/>
                <a:ea typeface="Verdana" pitchFamily="34" charset="0"/>
                <a:cs typeface="Helvetica Neue"/>
              </a:endParaRPr>
            </a:p>
          </p:txBody>
        </p: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277" y="2817667"/>
            <a:ext cx="285717" cy="319331"/>
          </a:xfrm>
          <a:prstGeom prst="rect">
            <a:avLst/>
          </a:prstGeom>
        </p:spPr>
      </p:pic>
      <p:sp>
        <p:nvSpPr>
          <p:cNvPr id="46" name="Rounded Rectangle 45"/>
          <p:cNvSpPr/>
          <p:nvPr/>
        </p:nvSpPr>
        <p:spPr>
          <a:xfrm>
            <a:off x="7776714" y="2751272"/>
            <a:ext cx="1825343" cy="2305363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55" name="Bevel 54"/>
          <p:cNvSpPr/>
          <p:nvPr/>
        </p:nvSpPr>
        <p:spPr>
          <a:xfrm>
            <a:off x="8036277" y="3835197"/>
            <a:ext cx="1048994" cy="693573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Cisco-VPN</a:t>
            </a:r>
          </a:p>
        </p:txBody>
      </p:sp>
      <p:pic>
        <p:nvPicPr>
          <p:cNvPr id="60" name="Picture 59" descr="VPC-Internet-Gatew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655" y="1894902"/>
            <a:ext cx="731520" cy="731520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7512264" y="1084293"/>
            <a:ext cx="15435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Internet</a:t>
            </a:r>
          </a:p>
          <a:p>
            <a:r>
              <a:rPr lang="en-US" b="1" dirty="0">
                <a:sym typeface="Wingdings" panose="05000000000000000000" pitchFamily="2" charset="2"/>
              </a:rPr>
              <a:t>Gateway</a:t>
            </a:r>
          </a:p>
          <a:p>
            <a:r>
              <a:rPr lang="en-US" b="1" dirty="0">
                <a:sym typeface="Wingdings" panose="05000000000000000000" pitchFamily="2" charset="2"/>
              </a:rPr>
              <a:t>100.100.100.1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5242" y="5526859"/>
            <a:ext cx="4088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routing entry on VPC-1 routing table</a:t>
            </a:r>
          </a:p>
          <a:p>
            <a:r>
              <a:rPr lang="en-US" b="1" dirty="0"/>
              <a:t>192.168.0.0/16 go via VPN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984709" y="5511961"/>
            <a:ext cx="4088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routing entry on VPC-2 routing table</a:t>
            </a:r>
          </a:p>
          <a:p>
            <a:r>
              <a:rPr lang="en-US" b="1" dirty="0"/>
              <a:t>172.18.0.0/16 go via VPN</a:t>
            </a:r>
          </a:p>
          <a:p>
            <a:r>
              <a:rPr lang="en-US" b="1" dirty="0"/>
              <a:t>172.19.0.0/16 go via VPN</a:t>
            </a:r>
          </a:p>
        </p:txBody>
      </p:sp>
      <p:sp>
        <p:nvSpPr>
          <p:cNvPr id="3" name="Moon 2"/>
          <p:cNvSpPr/>
          <p:nvPr/>
        </p:nvSpPr>
        <p:spPr>
          <a:xfrm rot="5400000">
            <a:off x="6231698" y="191041"/>
            <a:ext cx="573551" cy="4108207"/>
          </a:xfrm>
          <a:prstGeom prst="mo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cxnSpLocks/>
          </p:cNvCxnSpPr>
          <p:nvPr/>
        </p:nvCxnSpPr>
        <p:spPr>
          <a:xfrm flipH="1" flipV="1">
            <a:off x="4547890" y="2593147"/>
            <a:ext cx="1483797" cy="1139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cxnSpLocks/>
            <a:endCxn id="3" idx="0"/>
          </p:cNvCxnSpPr>
          <p:nvPr/>
        </p:nvCxnSpPr>
        <p:spPr>
          <a:xfrm flipV="1">
            <a:off x="6763907" y="2531920"/>
            <a:ext cx="1808670" cy="600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587068" y="3741490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169.254.0.1/30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748081" y="3048477"/>
            <a:ext cx="163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169.254.0.2/30</a:t>
            </a:r>
            <a:endParaRPr lang="en-US" b="1" dirty="0"/>
          </a:p>
          <a:p>
            <a:endParaRPr lang="en-US" dirty="0"/>
          </a:p>
        </p:txBody>
      </p:sp>
      <p:sp>
        <p:nvSpPr>
          <p:cNvPr id="52" name="Rounded Rectangle 33">
            <a:extLst>
              <a:ext uri="{FF2B5EF4-FFF2-40B4-BE49-F238E27FC236}">
                <a16:creationId xmlns:a16="http://schemas.microsoft.com/office/drawing/2014/main" id="{0EB93D5D-E0E0-41DE-A3AF-0EF4331F8D59}"/>
              </a:ext>
            </a:extLst>
          </p:cNvPr>
          <p:cNvSpPr/>
          <p:nvPr/>
        </p:nvSpPr>
        <p:spPr>
          <a:xfrm>
            <a:off x="10002806" y="2948349"/>
            <a:ext cx="1555784" cy="200270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45">
            <a:extLst>
              <a:ext uri="{FF2B5EF4-FFF2-40B4-BE49-F238E27FC236}">
                <a16:creationId xmlns:a16="http://schemas.microsoft.com/office/drawing/2014/main" id="{ED0091C1-E137-4A48-802D-E6641075106D}"/>
              </a:ext>
            </a:extLst>
          </p:cNvPr>
          <p:cNvSpPr/>
          <p:nvPr/>
        </p:nvSpPr>
        <p:spPr>
          <a:xfrm>
            <a:off x="9903894" y="2715108"/>
            <a:ext cx="1825343" cy="2305363"/>
          </a:xfrm>
          <a:prstGeom prst="roundRect">
            <a:avLst>
              <a:gd name="adj" fmla="val 9818"/>
            </a:avLst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7DFD446-2730-4336-BBFB-55D241BDD6E9}"/>
              </a:ext>
            </a:extLst>
          </p:cNvPr>
          <p:cNvSpPr/>
          <p:nvPr/>
        </p:nvSpPr>
        <p:spPr>
          <a:xfrm>
            <a:off x="10002806" y="3080462"/>
            <a:ext cx="2011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Sub2</a:t>
            </a:r>
          </a:p>
          <a:p>
            <a:r>
              <a:rPr lang="en-US" b="1" dirty="0">
                <a:sym typeface="Wingdings" panose="05000000000000000000" pitchFamily="2" charset="2"/>
              </a:rPr>
              <a:t>192.168.2.0/24</a:t>
            </a:r>
            <a:endParaRPr lang="en-US" dirty="0"/>
          </a:p>
        </p:txBody>
      </p:sp>
      <p:sp>
        <p:nvSpPr>
          <p:cNvPr id="65" name="Bevel 53">
            <a:extLst>
              <a:ext uri="{FF2B5EF4-FFF2-40B4-BE49-F238E27FC236}">
                <a16:creationId xmlns:a16="http://schemas.microsoft.com/office/drawing/2014/main" id="{F9ED80ED-1315-4E8D-8B3D-8DCFC5C3F70E}"/>
              </a:ext>
            </a:extLst>
          </p:cNvPr>
          <p:cNvSpPr/>
          <p:nvPr/>
        </p:nvSpPr>
        <p:spPr>
          <a:xfrm>
            <a:off x="10195595" y="3865343"/>
            <a:ext cx="1048994" cy="693573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VM-02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LInux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11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3" grpId="0" animBg="1"/>
      <p:bldP spid="57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 – Virtual Private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Routing Updates in a VPN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Static  </a:t>
            </a:r>
          </a:p>
          <a:p>
            <a:pPr marL="818388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Means we would configure the Routing table for the destination networks Manually.</a:t>
            </a:r>
          </a:p>
          <a:p>
            <a:pPr marL="475488" lvl="2" indent="0">
              <a:buNone/>
            </a:pPr>
            <a:r>
              <a:rPr lang="en-US" sz="2000" dirty="0"/>
              <a:t>(Similar to VPC-Peering)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Dynamic</a:t>
            </a:r>
          </a:p>
          <a:p>
            <a:pPr marL="818388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Means we would be configuring an Dynamic Routing Protocol (BGP in this case) for the networks to be updated automatically in the Routing table of VPC and Local on </a:t>
            </a:r>
            <a:r>
              <a:rPr lang="en-US" sz="2000" dirty="0" err="1"/>
              <a:t>prem</a:t>
            </a:r>
            <a:r>
              <a:rPr lang="en-US" sz="2000" dirty="0"/>
              <a:t> Datacenter VPN box. </a:t>
            </a:r>
          </a:p>
          <a:p>
            <a:pPr marL="818388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We need to provide an ASN (Autonomous System Number) for a BGP peering from VPC to </a:t>
            </a:r>
            <a:r>
              <a:rPr lang="en-US" sz="2000" dirty="0" err="1"/>
              <a:t>onprem</a:t>
            </a:r>
            <a:r>
              <a:rPr lang="en-US" sz="2000" dirty="0"/>
              <a:t> VPN box.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6358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VPN – Virtual Private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3 Major steps involved in creating VPN on AWS.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Configure Customer Gateway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Configure Virtual Private Gateway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Configure VPN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2324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issue on VPN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Check if the VPN connection is ACTIVE. </a:t>
            </a:r>
            <a:endParaRPr lang="en-US" sz="2400" u="sng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Check Network ACL in your VPC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Verify the security group rules.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497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050" y="2460560"/>
            <a:ext cx="10058400" cy="968440"/>
          </a:xfrm>
        </p:spPr>
        <p:txBody>
          <a:bodyPr/>
          <a:lstStyle/>
          <a:p>
            <a:r>
              <a:rPr lang="en-US" b="1" dirty="0"/>
              <a:t>Direct Connect </a:t>
            </a:r>
          </a:p>
        </p:txBody>
      </p:sp>
      <p:pic>
        <p:nvPicPr>
          <p:cNvPr id="3" name="Picture 2" descr="Direct-Connect.png">
            <a:extLst>
              <a:ext uri="{FF2B5EF4-FFF2-40B4-BE49-F238E27FC236}">
                <a16:creationId xmlns:a16="http://schemas.microsoft.com/office/drawing/2014/main" id="{52277590-DB4D-4C36-A170-9CA47A6E9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10" y="2317414"/>
            <a:ext cx="1111586" cy="111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0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Direct Connect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AWS Direct Connect links your internal network (ONPREM Datacenter) to an AWS Direct Connect location(On AWS) over a standard 1 gigabit or 10 gigabit Ethernet fiber-optic cable.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With one end of the cable connected to your router (OPREM Datacenter), the other end to an AWS Direct Connect router(Virtual Router).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Direct Connect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Consistent Network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AWS Services Compatibility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Private Connectivity to AWS VPC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Elastic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Direct Connect terminology</a:t>
            </a:r>
          </a:p>
        </p:txBody>
      </p:sp>
      <p:pic>
        <p:nvPicPr>
          <p:cNvPr id="1026" name="Picture 2" descr="Direct Connect Anatom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025" y="1318512"/>
            <a:ext cx="10154496" cy="509272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Different Types of Connectivity to AWS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VPC-Peering </a:t>
            </a:r>
            <a:r>
              <a:rPr lang="en-US" sz="2800" dirty="0">
                <a:sym typeface="Wingdings" panose="05000000000000000000" pitchFamily="2" charset="2"/>
              </a:rPr>
              <a:t> For inter VPC connectivity within/across Regions.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VPN </a:t>
            </a:r>
            <a:r>
              <a:rPr lang="en-US" sz="2800" dirty="0">
                <a:sym typeface="Wingdings" panose="05000000000000000000" pitchFamily="2" charset="2"/>
              </a:rPr>
              <a:t> Private connection over the internet from Local Datacenter to AWS VPC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Direct Connect  Private Connection from AWS to Local Datacenter via the private link.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Transit Gateway  Can combine all the above connectivity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821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Direct Connect </a:t>
            </a:r>
            <a:r>
              <a:rPr lang="en-US" b="1" dirty="0" err="1"/>
              <a:t>vs</a:t>
            </a:r>
            <a:r>
              <a:rPr lang="en-US" b="1" dirty="0"/>
              <a:t> IPSec VPN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VPC VPN Connection utilizes IPSec to establish encrypted network connectivity between your intranet and Amazon VPC over the Internet.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VPN Connections </a:t>
            </a:r>
            <a:r>
              <a:rPr lang="en-US" sz="2400" b="1" dirty="0"/>
              <a:t>can be configured in minutes</a:t>
            </a:r>
            <a:r>
              <a:rPr lang="en-US" sz="2400" dirty="0"/>
              <a:t> and are a good solution for immediate needs, have low to modest bandwidth requirements, and can tolerate the inherent variability in Internet-based connectivity.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</a:t>
            </a:r>
            <a:r>
              <a:rPr lang="en-US" sz="2400" dirty="0"/>
              <a:t>WS Direct Connect does not involve the Internet; instead, it uses dedicated, private network connections between your intranet and Amazon VPC.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VPN connections are very cheap (</a:t>
            </a:r>
            <a:r>
              <a:rPr lang="en-US" sz="2400" b="1" dirty="0"/>
              <a:t>$37.20</a:t>
            </a:r>
            <a:r>
              <a:rPr lang="en-US" sz="2400" dirty="0"/>
              <a:t>/month as of now) as compared to Direct Connect connection as it requires actual hardware and infrastructure and might go in thousands.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62C609A-2BBA-4F02-B875-A3CB6CFC0F21}"/>
              </a:ext>
            </a:extLst>
          </p:cNvPr>
          <p:cNvSpPr/>
          <p:nvPr/>
        </p:nvSpPr>
        <p:spPr>
          <a:xfrm>
            <a:off x="3962400" y="419100"/>
            <a:ext cx="4394200" cy="2171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</a:t>
            </a:r>
          </a:p>
          <a:p>
            <a:pPr algn="ctr"/>
            <a:r>
              <a:rPr lang="en-US" dirty="0"/>
              <a:t>N. Virginia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C8A6A9-8651-4908-8D87-5BEC4803204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135132" y="1504950"/>
            <a:ext cx="1827268" cy="12727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1941A9-F844-481A-882E-B6E7A313D2CF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536950" y="2272762"/>
            <a:ext cx="1068966" cy="15267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5D2878-61C2-470C-9BED-5A398838BF6B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5258156" y="2590800"/>
            <a:ext cx="901344" cy="18346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exagon 10">
            <a:extLst>
              <a:ext uri="{FF2B5EF4-FFF2-40B4-BE49-F238E27FC236}">
                <a16:creationId xmlns:a16="http://schemas.microsoft.com/office/drawing/2014/main" id="{3624E5F2-F48A-4773-9F43-215D75443F61}"/>
              </a:ext>
            </a:extLst>
          </p:cNvPr>
          <p:cNvSpPr/>
          <p:nvPr/>
        </p:nvSpPr>
        <p:spPr>
          <a:xfrm>
            <a:off x="1776126" y="2777668"/>
            <a:ext cx="465068" cy="31658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FDCE7ACF-8ABD-46AC-9589-1E68E419EDC6}"/>
              </a:ext>
            </a:extLst>
          </p:cNvPr>
          <p:cNvSpPr/>
          <p:nvPr/>
        </p:nvSpPr>
        <p:spPr>
          <a:xfrm>
            <a:off x="3316218" y="3799558"/>
            <a:ext cx="465068" cy="31658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6CA23AB-FD47-4572-B55E-A5827458C0B3}"/>
              </a:ext>
            </a:extLst>
          </p:cNvPr>
          <p:cNvSpPr/>
          <p:nvPr/>
        </p:nvSpPr>
        <p:spPr>
          <a:xfrm>
            <a:off x="4930635" y="4413071"/>
            <a:ext cx="465068" cy="31658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6EA1D4-57DF-4266-8E00-3A0CE742ECCF}"/>
              </a:ext>
            </a:extLst>
          </p:cNvPr>
          <p:cNvSpPr/>
          <p:nvPr/>
        </p:nvSpPr>
        <p:spPr>
          <a:xfrm>
            <a:off x="9321800" y="4335461"/>
            <a:ext cx="2679700" cy="18494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Datacenter</a:t>
            </a:r>
          </a:p>
          <a:p>
            <a:pPr algn="ctr"/>
            <a:r>
              <a:rPr lang="en-US" dirty="0"/>
              <a:t>Location: </a:t>
            </a:r>
            <a:r>
              <a:rPr lang="en-US" dirty="0" err="1"/>
              <a:t>N.Virginia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EF85C8-B5BF-4F66-806C-F0306ED909E7}"/>
              </a:ext>
            </a:extLst>
          </p:cNvPr>
          <p:cNvCxnSpPr>
            <a:cxnSpLocks/>
            <a:stCxn id="4" idx="5"/>
          </p:cNvCxnSpPr>
          <p:nvPr/>
        </p:nvCxnSpPr>
        <p:spPr>
          <a:xfrm flipH="1">
            <a:off x="7175500" y="2272762"/>
            <a:ext cx="537584" cy="19944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exagon 17">
            <a:extLst>
              <a:ext uri="{FF2B5EF4-FFF2-40B4-BE49-F238E27FC236}">
                <a16:creationId xmlns:a16="http://schemas.microsoft.com/office/drawing/2014/main" id="{20CDC4AC-A6BA-4F1A-B4C8-A24DBFB16DF0}"/>
              </a:ext>
            </a:extLst>
          </p:cNvPr>
          <p:cNvSpPr/>
          <p:nvPr/>
        </p:nvSpPr>
        <p:spPr>
          <a:xfrm>
            <a:off x="7028832" y="4267201"/>
            <a:ext cx="465068" cy="316586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98769C-7B7E-46FE-9229-3152220CA456}"/>
              </a:ext>
            </a:extLst>
          </p:cNvPr>
          <p:cNvCxnSpPr>
            <a:cxnSpLocks/>
            <a:stCxn id="18" idx="1"/>
            <a:endCxn id="14" idx="1"/>
          </p:cNvCxnSpPr>
          <p:nvPr/>
        </p:nvCxnSpPr>
        <p:spPr>
          <a:xfrm>
            <a:off x="7414754" y="4583787"/>
            <a:ext cx="1907046" cy="676394"/>
          </a:xfrm>
          <a:prstGeom prst="straightConnector1">
            <a:avLst/>
          </a:prstGeom>
          <a:ln w="762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86D3BFB-2150-4D81-A3A0-49F57D9100F5}"/>
              </a:ext>
            </a:extLst>
          </p:cNvPr>
          <p:cNvSpPr/>
          <p:nvPr/>
        </p:nvSpPr>
        <p:spPr>
          <a:xfrm>
            <a:off x="4605916" y="1193800"/>
            <a:ext cx="880484" cy="8920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VPC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4F524C5C-F670-4320-86F3-7B168DAD7AEA}"/>
              </a:ext>
            </a:extLst>
          </p:cNvPr>
          <p:cNvCxnSpPr/>
          <p:nvPr/>
        </p:nvCxnSpPr>
        <p:spPr>
          <a:xfrm>
            <a:off x="4930635" y="2085894"/>
            <a:ext cx="4518165" cy="3387806"/>
          </a:xfrm>
          <a:prstGeom prst="curvedConnector3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dash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>
            <a:extLst>
              <a:ext uri="{FF2B5EF4-FFF2-40B4-BE49-F238E27FC236}">
                <a16:creationId xmlns:a16="http://schemas.microsoft.com/office/drawing/2014/main" id="{F1FBDA1B-9390-4D01-924A-E20DE920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58" y="286602"/>
            <a:ext cx="2301207" cy="1669573"/>
          </a:xfrm>
        </p:spPr>
        <p:txBody>
          <a:bodyPr>
            <a:normAutofit/>
          </a:bodyPr>
          <a:lstStyle/>
          <a:p>
            <a:r>
              <a:rPr lang="en-US" b="1" dirty="0"/>
              <a:t>Direct</a:t>
            </a:r>
            <a:br>
              <a:rPr lang="en-US" b="1" dirty="0"/>
            </a:br>
            <a:r>
              <a:rPr lang="en-US" b="1" dirty="0"/>
              <a:t>Connect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EB19FB18-7684-4CF7-A109-AA61130DD216}"/>
              </a:ext>
            </a:extLst>
          </p:cNvPr>
          <p:cNvSpPr txBox="1">
            <a:spLocks/>
          </p:cNvSpPr>
          <p:nvPr/>
        </p:nvSpPr>
        <p:spPr>
          <a:xfrm>
            <a:off x="7807418" y="3865710"/>
            <a:ext cx="1593514" cy="783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/>
              <a:t>1 Gbps or </a:t>
            </a:r>
          </a:p>
          <a:p>
            <a:r>
              <a:rPr lang="en-US" sz="2500" b="1" dirty="0"/>
              <a:t>10 Gbps</a:t>
            </a:r>
          </a:p>
        </p:txBody>
      </p:sp>
    </p:spTree>
    <p:extLst>
      <p:ext uri="{BB962C8B-B14F-4D97-AF65-F5344CB8AC3E}">
        <p14:creationId xmlns:p14="http://schemas.microsoft.com/office/powerpoint/2010/main" val="3948700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issue on Direct 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Troubleshooting Layer 1 (Physical)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Troubleshooting Layer 2 (Data Link)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Troubleshooting Layer 3/4 (Network/Transport)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Troubleshooting Routing Issues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Links.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Troubleshooting issue on VPC-Peering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https://aws.amazon.com/premiumsupport/knowledge-center/vpc-peering-connectivity/</a:t>
            </a:r>
            <a:endParaRPr lang="en-US" dirty="0"/>
          </a:p>
          <a:p>
            <a:r>
              <a:rPr lang="en-US" dirty="0"/>
              <a:t>Troubleshooting issue on VPN</a:t>
            </a:r>
          </a:p>
          <a:p>
            <a:r>
              <a:rPr lang="en-US" dirty="0">
                <a:hlinkClick r:id="rId3"/>
              </a:rPr>
              <a:t>https://aws.amazon.com/premiumsupport/knowledge-center/vpn-tunnel-troubleshooting/</a:t>
            </a:r>
            <a:endParaRPr lang="en-US" dirty="0"/>
          </a:p>
          <a:p>
            <a:r>
              <a:rPr lang="en-IN" dirty="0"/>
              <a:t>Direct Connect</a:t>
            </a:r>
          </a:p>
          <a:p>
            <a:r>
              <a:rPr lang="en-US" dirty="0">
                <a:hlinkClick r:id="rId4"/>
              </a:rPr>
              <a:t>https://docs.aws.amazon.com/directconnect/latest/UserGuide/Welcome.html</a:t>
            </a:r>
            <a:endParaRPr lang="en-US" dirty="0"/>
          </a:p>
          <a:p>
            <a:r>
              <a:rPr lang="en-US" dirty="0">
                <a:hlinkClick r:id="rId5"/>
              </a:rPr>
              <a:t>https://docs.aws.amazon.com/directconnect/latest/UserGuide/Troubleshooting.html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029" y="2460560"/>
            <a:ext cx="10058400" cy="968440"/>
          </a:xfrm>
        </p:spPr>
        <p:txBody>
          <a:bodyPr/>
          <a:lstStyle/>
          <a:p>
            <a:r>
              <a:rPr lang="en-US" b="1" dirty="0"/>
              <a:t>VPC – Peering</a:t>
            </a:r>
          </a:p>
        </p:txBody>
      </p:sp>
      <p:pic>
        <p:nvPicPr>
          <p:cNvPr id="3" name="Picture 2" descr="Compute &amp; Networking_VPC Peering.eps">
            <a:extLst>
              <a:ext uri="{FF2B5EF4-FFF2-40B4-BE49-F238E27FC236}">
                <a16:creationId xmlns:a16="http://schemas.microsoft.com/office/drawing/2014/main" id="{39AD6DC6-0B6C-4710-9B72-29959106D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63" y="2460560"/>
            <a:ext cx="1343783" cy="134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1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3AD0-C96B-4561-91B0-FDF45619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VPC-Peering Use Case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632997-2820-4F1B-8EF4-4A334D833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206500"/>
            <a:ext cx="10058400" cy="4673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By default 2 VPC’s in an AWS cannot talk to each other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VPC Peering can help us connect 2 VPC’s in an AWS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Use Case</a:t>
            </a:r>
            <a:endParaRPr lang="en-US" sz="2800" b="1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>
                <a:sym typeface="Wingdings" panose="05000000000000000000" pitchFamily="2" charset="2"/>
              </a:rPr>
              <a:t>If we want private connection between 2 VPC’s in the same region or diff region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>
                <a:sym typeface="Wingdings" panose="05000000000000000000" pitchFamily="2" charset="2"/>
              </a:rPr>
              <a:t>2 AWS customer’s now want to talk to each other over a private network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5526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80" y="286603"/>
            <a:ext cx="10058400" cy="919897"/>
          </a:xfrm>
        </p:spPr>
        <p:txBody>
          <a:bodyPr/>
          <a:lstStyle/>
          <a:p>
            <a:r>
              <a:rPr lang="en-US" b="1" dirty="0"/>
              <a:t>VPC-Peering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080" y="1206500"/>
            <a:ext cx="10058400" cy="4673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Pre-requisite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The Source and destination VPC should have </a:t>
            </a:r>
            <a:r>
              <a:rPr lang="en-US" sz="2400" b="1" dirty="0"/>
              <a:t>“DIFFERENT” </a:t>
            </a:r>
            <a:r>
              <a:rPr lang="en-US" sz="2400" dirty="0"/>
              <a:t>networks.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/>
              <a:t>Eg</a:t>
            </a:r>
            <a:r>
              <a:rPr lang="en-US" sz="2400" dirty="0"/>
              <a:t>:-- VPC-1 </a:t>
            </a:r>
            <a:r>
              <a:rPr lang="en-US" sz="2400" dirty="0">
                <a:sym typeface="Wingdings" panose="05000000000000000000" pitchFamily="2" charset="2"/>
              </a:rPr>
              <a:t> 172.18.0.0/16 and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         VPC-2  172.20.0.0/16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ym typeface="Wingdings" panose="05000000000000000000" pitchFamily="2" charset="2"/>
              </a:rPr>
              <a:t>Type of VPC Peering Connectivity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B/W 2 VPC’s within the </a:t>
            </a:r>
            <a:r>
              <a:rPr lang="en-US" sz="2400" b="1" dirty="0">
                <a:sym typeface="Wingdings" panose="05000000000000000000" pitchFamily="2" charset="2"/>
              </a:rPr>
              <a:t>same Region and Same Account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B/W 2 VPC’s within the </a:t>
            </a:r>
            <a:r>
              <a:rPr lang="en-US" sz="2400" b="1" dirty="0">
                <a:sym typeface="Wingdings" panose="05000000000000000000" pitchFamily="2" charset="2"/>
              </a:rPr>
              <a:t>same Region and Different Account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B/W 2 VPC’s with </a:t>
            </a:r>
            <a:r>
              <a:rPr lang="en-US" sz="2400" b="1" dirty="0">
                <a:sym typeface="Wingdings" panose="05000000000000000000" pitchFamily="2" charset="2"/>
              </a:rPr>
              <a:t>Different Region but Same Account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B/W 2 VPC’s with </a:t>
            </a:r>
            <a:r>
              <a:rPr lang="en-US" sz="2400" b="1" dirty="0">
                <a:sym typeface="Wingdings" panose="05000000000000000000" pitchFamily="2" charset="2"/>
              </a:rPr>
              <a:t>Different Region and Different Account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8857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VPC-Peering – Demo – Setup - Details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45242" y="1375357"/>
            <a:ext cx="6837698" cy="3997793"/>
            <a:chOff x="345242" y="1159457"/>
            <a:chExt cx="6837698" cy="3997793"/>
          </a:xfrm>
        </p:grpSpPr>
        <p:sp>
          <p:nvSpPr>
            <p:cNvPr id="5" name="TextBox 4"/>
            <p:cNvSpPr txBox="1"/>
            <p:nvPr/>
          </p:nvSpPr>
          <p:spPr>
            <a:xfrm>
              <a:off x="516533" y="1510267"/>
              <a:ext cx="4108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VPC-1 </a:t>
              </a:r>
              <a:r>
                <a:rPr lang="en-US" b="1" dirty="0">
                  <a:sym typeface="Wingdings" panose="05000000000000000000" pitchFamily="2" charset="2"/>
                </a:rPr>
                <a:t> Region </a:t>
              </a:r>
              <a:r>
                <a:rPr lang="en-US" b="1">
                  <a:sym typeface="Wingdings" panose="05000000000000000000" pitchFamily="2" charset="2"/>
                </a:rPr>
                <a:t>– Us-east-1</a:t>
              </a:r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9393" y="1879599"/>
              <a:ext cx="427460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ym typeface="Wingdings" panose="05000000000000000000" pitchFamily="2" charset="2"/>
                </a:rPr>
                <a:t>192.168.0.0/16 – VPC-1</a:t>
              </a:r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19392" y="2802930"/>
              <a:ext cx="1921649" cy="1961064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789" y="2895793"/>
              <a:ext cx="2011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ym typeface="Wingdings" panose="05000000000000000000" pitchFamily="2" charset="2"/>
                </a:rPr>
                <a:t>Sub1-Public</a:t>
              </a:r>
            </a:p>
            <a:p>
              <a:r>
                <a:rPr lang="en-US" b="1" dirty="0">
                  <a:sym typeface="Wingdings" panose="05000000000000000000" pitchFamily="2" charset="2"/>
                </a:rPr>
                <a:t>192.168.1.0/24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979572" y="2802929"/>
              <a:ext cx="1921649" cy="2002701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61969" y="2895793"/>
              <a:ext cx="2011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ym typeface="Wingdings" panose="05000000000000000000" pitchFamily="2" charset="2"/>
                </a:rPr>
                <a:t>Sub2-Public</a:t>
              </a:r>
            </a:p>
            <a:p>
              <a:r>
                <a:rPr lang="en-US" b="1" dirty="0">
                  <a:sym typeface="Wingdings" panose="05000000000000000000" pitchFamily="2" charset="2"/>
                </a:rPr>
                <a:t>192.168.2.0/24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endCxn id="13" idx="2"/>
            </p:cNvCxnSpPr>
            <p:nvPr/>
          </p:nvCxnSpPr>
          <p:spPr>
            <a:xfrm flipV="1">
              <a:off x="5227423" y="1674143"/>
              <a:ext cx="575511" cy="634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loud 12"/>
            <p:cNvSpPr/>
            <p:nvPr/>
          </p:nvSpPr>
          <p:spPr>
            <a:xfrm>
              <a:off x="5798640" y="1255043"/>
              <a:ext cx="1384300" cy="838200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1395" y="1542606"/>
              <a:ext cx="9587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ym typeface="Wingdings" panose="05000000000000000000" pitchFamily="2" charset="2"/>
                </a:rPr>
                <a:t>Internet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09212" y="1159457"/>
              <a:ext cx="13539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ym typeface="Wingdings" panose="05000000000000000000" pitchFamily="2" charset="2"/>
                </a:rPr>
                <a:t>Internet</a:t>
              </a:r>
            </a:p>
            <a:p>
              <a:r>
                <a:rPr lang="en-US" b="1" dirty="0">
                  <a:sym typeface="Wingdings" panose="05000000000000000000" pitchFamily="2" charset="2"/>
                </a:rPr>
                <a:t>Gateway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45242" y="1824310"/>
              <a:ext cx="4882181" cy="3332940"/>
              <a:chOff x="4614863" y="760413"/>
              <a:chExt cx="1752600" cy="173355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4614863" y="760413"/>
                <a:ext cx="17526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chemeClr val="tx1"/>
                </a:solidFill>
                <a:prstDash val="sysDot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0" name="TextBox 33"/>
              <p:cNvSpPr txBox="1">
                <a:spLocks noChangeArrowheads="1"/>
              </p:cNvSpPr>
              <p:nvPr/>
            </p:nvSpPr>
            <p:spPr bwMode="auto">
              <a:xfrm>
                <a:off x="4696237" y="2347184"/>
                <a:ext cx="1555750" cy="1200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>
                    <a:latin typeface="Helvetica Neue"/>
                    <a:ea typeface="Verdana" pitchFamily="34" charset="0"/>
                    <a:cs typeface="Helvetica Neue"/>
                  </a:rPr>
                  <a:t>Us-east-1</a:t>
                </a:r>
              </a:p>
            </p:txBody>
          </p:sp>
        </p:grp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0044" y="2636083"/>
              <a:ext cx="285717" cy="319331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0311" y="2649220"/>
              <a:ext cx="285717" cy="319331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/>
          </p:nvGrpSpPr>
          <p:grpSpPr>
            <a:xfrm>
              <a:off x="516532" y="2569689"/>
              <a:ext cx="2136247" cy="2294412"/>
              <a:chOff x="2549525" y="760413"/>
              <a:chExt cx="1689100" cy="1733550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2549525" y="760413"/>
                <a:ext cx="16891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7981F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5" name="TextBox 32"/>
              <p:cNvSpPr txBox="1">
                <a:spLocks noChangeArrowheads="1"/>
              </p:cNvSpPr>
              <p:nvPr/>
            </p:nvSpPr>
            <p:spPr bwMode="auto">
              <a:xfrm>
                <a:off x="2619375" y="2251075"/>
                <a:ext cx="1557338" cy="1987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F7981F"/>
                    </a:solidFill>
                    <a:latin typeface="Arial Rounded MT Bold" panose="020F0704030504030204" pitchFamily="34" charset="0"/>
                    <a:ea typeface="Verdana" pitchFamily="34" charset="0"/>
                    <a:cs typeface="Helvetica Neue"/>
                  </a:rPr>
                  <a:t>Us-east-1a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862032" y="2583501"/>
              <a:ext cx="2136247" cy="2280600"/>
              <a:chOff x="2549525" y="760413"/>
              <a:chExt cx="1689100" cy="173355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2549525" y="760413"/>
                <a:ext cx="1689100" cy="1733550"/>
              </a:xfrm>
              <a:prstGeom prst="roundRect">
                <a:avLst>
                  <a:gd name="adj" fmla="val 9818"/>
                </a:avLst>
              </a:prstGeom>
              <a:noFill/>
              <a:ln w="19050">
                <a:solidFill>
                  <a:srgbClr val="F7981F"/>
                </a:solidFill>
                <a:prstDash val="lg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Helvetica Neue"/>
                  <a:cs typeface="Helvetica Neue"/>
                </a:endParaRPr>
              </a:p>
            </p:txBody>
          </p:sp>
          <p:sp>
            <p:nvSpPr>
              <p:cNvPr id="28" name="TextBox 32"/>
              <p:cNvSpPr txBox="1">
                <a:spLocks noChangeArrowheads="1"/>
              </p:cNvSpPr>
              <p:nvPr/>
            </p:nvSpPr>
            <p:spPr bwMode="auto">
              <a:xfrm>
                <a:off x="2619375" y="2251075"/>
                <a:ext cx="1557338" cy="1987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F7981F"/>
                    </a:solidFill>
                    <a:latin typeface="Arial Rounded MT Bold" panose="020F0704030504030204" pitchFamily="34" charset="0"/>
                    <a:ea typeface="Verdana" pitchFamily="34" charset="0"/>
                    <a:cs typeface="Helvetica Neue"/>
                  </a:rPr>
                  <a:t>Us-east-1b</a:t>
                </a:r>
              </a:p>
            </p:txBody>
          </p:sp>
        </p:grpSp>
        <p:pic>
          <p:nvPicPr>
            <p:cNvPr id="30" name="Picture 29" descr="VPC-Internet-Gateway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499" y="1434411"/>
              <a:ext cx="968075" cy="968075"/>
            </a:xfrm>
            <a:prstGeom prst="rect">
              <a:avLst/>
            </a:prstGeom>
          </p:spPr>
        </p:pic>
        <p:sp>
          <p:nvSpPr>
            <p:cNvPr id="54" name="Bevel 53"/>
            <p:cNvSpPr/>
            <p:nvPr/>
          </p:nvSpPr>
          <p:spPr>
            <a:xfrm>
              <a:off x="692958" y="3733800"/>
              <a:ext cx="1048994" cy="693573"/>
            </a:xfrm>
            <a:prstGeom prst="bevel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VM-01</a:t>
              </a:r>
            </a:p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LInux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8230026" y="1630698"/>
            <a:ext cx="4776993" cy="3722097"/>
            <a:chOff x="8230026" y="1630698"/>
            <a:chExt cx="4776993" cy="3722097"/>
          </a:xfrm>
        </p:grpSpPr>
        <p:sp>
          <p:nvSpPr>
            <p:cNvPr id="32" name="TextBox 31"/>
            <p:cNvSpPr txBox="1"/>
            <p:nvPr/>
          </p:nvSpPr>
          <p:spPr>
            <a:xfrm>
              <a:off x="8898811" y="1630698"/>
              <a:ext cx="4108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VPC-2 </a:t>
              </a:r>
              <a:r>
                <a:rPr lang="en-US" b="1" dirty="0">
                  <a:sym typeface="Wingdings" panose="05000000000000000000" pitchFamily="2" charset="2"/>
                </a:rPr>
                <a:t> Region – Oregon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504175" y="2181825"/>
              <a:ext cx="42746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ym typeface="Wingdings" panose="05000000000000000000" pitchFamily="2" charset="2"/>
                </a:rPr>
                <a:t>172.31.0.0/16 – VPC-2 (Default)</a:t>
              </a:r>
            </a:p>
            <a:p>
              <a:endParaRPr lang="en-US" dirty="0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8230026" y="2040210"/>
              <a:ext cx="3669386" cy="3312585"/>
              <a:chOff x="8230026" y="1824310"/>
              <a:chExt cx="3669386" cy="3312585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8504175" y="2802929"/>
                <a:ext cx="1921649" cy="2002701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8486572" y="2895793"/>
                <a:ext cx="201148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ym typeface="Wingdings" panose="05000000000000000000" pitchFamily="2" charset="2"/>
                  </a:rPr>
                  <a:t>Sub1-Private</a:t>
                </a:r>
              </a:p>
              <a:p>
                <a:r>
                  <a:rPr lang="en-US" b="1">
                    <a:sym typeface="Wingdings" panose="05000000000000000000" pitchFamily="2" charset="2"/>
                  </a:rPr>
                  <a:t>172.31.0.0/20</a:t>
                </a:r>
                <a:endParaRPr lang="en-US" dirty="0"/>
              </a:p>
            </p:txBody>
          </p:sp>
          <p:grpSp>
            <p:nvGrpSpPr>
              <p:cNvPr id="40" name="Group 39"/>
              <p:cNvGrpSpPr/>
              <p:nvPr/>
            </p:nvGrpSpPr>
            <p:grpSpPr>
              <a:xfrm>
                <a:off x="8230026" y="1824310"/>
                <a:ext cx="3669386" cy="3312585"/>
                <a:chOff x="4614863" y="760413"/>
                <a:chExt cx="1752600" cy="1733550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4614863" y="760413"/>
                  <a:ext cx="1752600" cy="1733550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solidFill>
                    <a:schemeClr val="tx1"/>
                  </a:solidFill>
                  <a:prstDash val="sysDot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42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4696237" y="2347184"/>
                  <a:ext cx="1555750" cy="1449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IN" sz="1200" b="1" dirty="0"/>
                    <a:t>us-west-2</a:t>
                  </a:r>
                  <a:endParaRPr lang="en-US" sz="1200" b="1" dirty="0">
                    <a:latin typeface="Helvetica Neue"/>
                    <a:ea typeface="Verdana" pitchFamily="34" charset="0"/>
                    <a:cs typeface="Helvetica Neue"/>
                  </a:endParaRPr>
                </a:p>
              </p:txBody>
            </p:sp>
          </p:grpSp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664827" y="2636083"/>
                <a:ext cx="285717" cy="319331"/>
              </a:xfrm>
              <a:prstGeom prst="rect">
                <a:avLst/>
              </a:prstGeom>
            </p:spPr>
          </p:pic>
          <p:grpSp>
            <p:nvGrpSpPr>
              <p:cNvPr id="45" name="Group 44"/>
              <p:cNvGrpSpPr/>
              <p:nvPr/>
            </p:nvGrpSpPr>
            <p:grpSpPr>
              <a:xfrm>
                <a:off x="8401315" y="2569688"/>
                <a:ext cx="2136247" cy="2305363"/>
                <a:chOff x="2549525" y="760413"/>
                <a:chExt cx="1689100" cy="1733550"/>
              </a:xfrm>
            </p:grpSpPr>
            <p:sp>
              <p:nvSpPr>
                <p:cNvPr id="46" name="Rounded Rectangle 45"/>
                <p:cNvSpPr/>
                <p:nvPr/>
              </p:nvSpPr>
              <p:spPr>
                <a:xfrm>
                  <a:off x="2549525" y="760413"/>
                  <a:ext cx="1689100" cy="1733550"/>
                </a:xfrm>
                <a:prstGeom prst="roundRect">
                  <a:avLst>
                    <a:gd name="adj" fmla="val 9818"/>
                  </a:avLst>
                </a:prstGeom>
                <a:noFill/>
                <a:ln w="19050">
                  <a:solidFill>
                    <a:srgbClr val="F7981F"/>
                  </a:solidFill>
                  <a:prstDash val="lgDash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solidFill>
                      <a:schemeClr val="tx1"/>
                    </a:solidFill>
                    <a:latin typeface="Helvetica Neue"/>
                    <a:cs typeface="Helvetica Neue"/>
                  </a:endParaRPr>
                </a:p>
              </p:txBody>
            </p:sp>
            <p:sp>
              <p:nvSpPr>
                <p:cNvPr id="47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2619375" y="2251075"/>
                  <a:ext cx="1557338" cy="1987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F7981F"/>
                      </a:solidFill>
                      <a:latin typeface="Arial Rounded MT Bold" panose="020F0704030504030204" pitchFamily="34" charset="0"/>
                      <a:ea typeface="Verdana" pitchFamily="34" charset="0"/>
                      <a:cs typeface="Helvetica Neue"/>
                    </a:rPr>
                    <a:t>Us-east-1a</a:t>
                  </a:r>
                </a:p>
              </p:txBody>
            </p:sp>
          </p:grpSp>
          <p:sp>
            <p:nvSpPr>
              <p:cNvPr id="55" name="Bevel 54"/>
              <p:cNvSpPr/>
              <p:nvPr/>
            </p:nvSpPr>
            <p:spPr>
              <a:xfrm>
                <a:off x="8664827" y="3653613"/>
                <a:ext cx="1048994" cy="693573"/>
              </a:xfrm>
              <a:prstGeom prst="bevel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VM-02</a:t>
                </a: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Linux</a:t>
                </a: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5218621" y="2894645"/>
            <a:ext cx="3002603" cy="1305497"/>
            <a:chOff x="5227423" y="3472112"/>
            <a:chExt cx="3002603" cy="1305497"/>
          </a:xfrm>
        </p:grpSpPr>
        <p:grpSp>
          <p:nvGrpSpPr>
            <p:cNvPr id="68" name="Group 67"/>
            <p:cNvGrpSpPr/>
            <p:nvPr/>
          </p:nvGrpSpPr>
          <p:grpSpPr>
            <a:xfrm>
              <a:off x="5227423" y="3472112"/>
              <a:ext cx="3002603" cy="988785"/>
              <a:chOff x="5227423" y="3256212"/>
              <a:chExt cx="3002603" cy="988785"/>
            </a:xfrm>
          </p:grpSpPr>
          <p:cxnSp>
            <p:nvCxnSpPr>
              <p:cNvPr id="63" name="Straight Arrow Connector 62"/>
              <p:cNvCxnSpPr>
                <a:stCxn id="19" idx="3"/>
                <a:endCxn id="41" idx="1"/>
              </p:cNvCxnSpPr>
              <p:nvPr/>
            </p:nvCxnSpPr>
            <p:spPr>
              <a:xfrm flipV="1">
                <a:off x="5227423" y="3493303"/>
                <a:ext cx="3002603" cy="10177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4" name="Picture 63" descr="Compute &amp; Networking_VPC Peering.eps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79625" y="3256212"/>
                <a:ext cx="988785" cy="988785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6293211" y="4131278"/>
              <a:ext cx="13539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ym typeface="Wingdings" panose="05000000000000000000" pitchFamily="2" charset="2"/>
                </a:rPr>
                <a:t>VPC Peering</a:t>
              </a:r>
            </a:p>
            <a:p>
              <a:r>
                <a:rPr lang="en-US" b="1" dirty="0">
                  <a:sym typeface="Wingdings" panose="05000000000000000000" pitchFamily="2" charset="2"/>
                </a:rPr>
                <a:t>- PEER1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45242" y="5526859"/>
            <a:ext cx="4088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routing entry on VPC-1 routing table</a:t>
            </a:r>
          </a:p>
          <a:p>
            <a:r>
              <a:rPr lang="en-US" b="1"/>
              <a:t>172.31.0.0/16 </a:t>
            </a:r>
            <a:r>
              <a:rPr lang="en-US" b="1" dirty="0"/>
              <a:t>go via PEER1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984709" y="5511961"/>
            <a:ext cx="4088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routing entry on VPC-2 routing table</a:t>
            </a:r>
          </a:p>
          <a:p>
            <a:r>
              <a:rPr lang="en-US" b="1" dirty="0">
                <a:sym typeface="Wingdings" panose="05000000000000000000" pitchFamily="2" charset="2"/>
              </a:rPr>
              <a:t>192.168.0.0/16</a:t>
            </a:r>
            <a:r>
              <a:rPr lang="en-US" b="1" dirty="0"/>
              <a:t> go via PEER1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1655255" y="4239920"/>
            <a:ext cx="7243556" cy="646331"/>
            <a:chOff x="1655255" y="4239920"/>
            <a:chExt cx="7243556" cy="646331"/>
          </a:xfrm>
        </p:grpSpPr>
        <p:cxnSp>
          <p:nvCxnSpPr>
            <p:cNvPr id="76" name="Straight Arrow Connector 75"/>
            <p:cNvCxnSpPr>
              <a:stCxn id="54" idx="1"/>
            </p:cNvCxnSpPr>
            <p:nvPr/>
          </p:nvCxnSpPr>
          <p:spPr>
            <a:xfrm flipV="1">
              <a:off x="1655255" y="4296486"/>
              <a:ext cx="7243556" cy="1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/>
            <p:cNvSpPr/>
            <p:nvPr/>
          </p:nvSpPr>
          <p:spPr>
            <a:xfrm>
              <a:off x="5577079" y="4239920"/>
              <a:ext cx="227273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ym typeface="Wingdings" panose="05000000000000000000" pitchFamily="2" charset="2"/>
                </a:rPr>
                <a:t>VM-01 connects to VM-02 internally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2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VPC-Peering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Works on IPV4 only.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Routing of IPV6 between the VPC’s is supported only within the same Region. It could be in the same account or Different account.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73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For VPC-Peering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VPC’s on either side of the Region, one with Internet Gateway, another with either NAT gateway or no GATEWAY.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Subnets.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 the Routing table of first VPC with Internet Gateway.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VM’s in the respective VPC’s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VPC-Peering from one of the VPC and Accept it on the other VPC.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 Routing table of both the VPC with other </a:t>
            </a:r>
            <a:r>
              <a:rPr lang="en-US"/>
              <a:t>VPC’s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0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issue on VPC-Peering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Verify that the VPC peering connection is in the Active state</a:t>
            </a:r>
            <a:endParaRPr lang="en-US" u="sng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Verify that the correct routes exist for connections to the IP address range of your peered VPCs through the appropriate gateway in the routing table.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Verify that an ALLOW rule exists in the network access control (network ACL) table for the required traffic.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Verify that the security group rules allow network traffic between the peered VPCs.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 sure that no firewall rules block network traffic between the peered VPCs.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network utilities such as </a:t>
            </a:r>
            <a:r>
              <a:rPr lang="en-US" dirty="0" err="1"/>
              <a:t>traceroute</a:t>
            </a:r>
            <a:r>
              <a:rPr lang="en-US" dirty="0"/>
              <a:t> (Linux) or </a:t>
            </a:r>
            <a:r>
              <a:rPr lang="en-US" dirty="0" err="1"/>
              <a:t>tracert</a:t>
            </a:r>
            <a:r>
              <a:rPr lang="en-US" dirty="0"/>
              <a:t> (Windows) to check rules for firewalls such as </a:t>
            </a:r>
            <a:r>
              <a:rPr lang="en-US" dirty="0" err="1"/>
              <a:t>iptables</a:t>
            </a:r>
            <a:r>
              <a:rPr lang="en-US" dirty="0"/>
              <a:t> (Linux) or Windows Firewall (Windows).</a:t>
            </a:r>
          </a:p>
        </p:txBody>
      </p:sp>
    </p:spTree>
    <p:extLst>
      <p:ext uri="{BB962C8B-B14F-4D97-AF65-F5344CB8AC3E}">
        <p14:creationId xmlns:p14="http://schemas.microsoft.com/office/powerpoint/2010/main" val="34466502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15497</TotalTime>
  <Words>1083</Words>
  <Application>Microsoft Office PowerPoint</Application>
  <PresentationFormat>Widescreen</PresentationFormat>
  <Paragraphs>174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Rounded MT Bold</vt:lpstr>
      <vt:lpstr>Calibri</vt:lpstr>
      <vt:lpstr>Calibri Light</vt:lpstr>
      <vt:lpstr>Engravers MT</vt:lpstr>
      <vt:lpstr>Helvetica Neue</vt:lpstr>
      <vt:lpstr>Wingdings</vt:lpstr>
      <vt:lpstr>Retrospect</vt:lpstr>
      <vt:lpstr>AWS-VPC-Peering , VPN &amp; Direct Connect</vt:lpstr>
      <vt:lpstr>Different Types of Connectivity to AWS</vt:lpstr>
      <vt:lpstr>VPC – Peering</vt:lpstr>
      <vt:lpstr>VPC-Peering Use Case</vt:lpstr>
      <vt:lpstr>VPC-Peering </vt:lpstr>
      <vt:lpstr>VPC-Peering – Demo – Setup - Details</vt:lpstr>
      <vt:lpstr>VPC-Peering Limitations</vt:lpstr>
      <vt:lpstr>Steps For VPC-Peering </vt:lpstr>
      <vt:lpstr>Troubleshooting issue on VPC-Peering</vt:lpstr>
      <vt:lpstr>VPN – Virtual Private Network</vt:lpstr>
      <vt:lpstr>VPN Connections</vt:lpstr>
      <vt:lpstr>VPN – Demo – Setup - Details</vt:lpstr>
      <vt:lpstr>VPN – Virtual Private Network</vt:lpstr>
      <vt:lpstr>Creating VPN – Virtual Private Network</vt:lpstr>
      <vt:lpstr>Troubleshooting issue on VPN</vt:lpstr>
      <vt:lpstr>Direct Connect </vt:lpstr>
      <vt:lpstr>What is Direct Connect</vt:lpstr>
      <vt:lpstr>Direct Connect Advantages</vt:lpstr>
      <vt:lpstr>Direct Connect terminology</vt:lpstr>
      <vt:lpstr>Direct Connect vs IPSec VPN Connections</vt:lpstr>
      <vt:lpstr>Direct Connect</vt:lpstr>
      <vt:lpstr>Troubleshooting issue on Direct Connect</vt:lpstr>
      <vt:lpstr>Reference Links.</vt:lpstr>
    </vt:vector>
  </TitlesOfParts>
  <Company>EMC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AWS-VPC-Peering</dc:title>
  <dc:creator>S, Vishwanath</dc:creator>
  <cp:lastModifiedBy>Vishwa M S</cp:lastModifiedBy>
  <cp:revision>75</cp:revision>
  <dcterms:created xsi:type="dcterms:W3CDTF">2018-07-18T05:28:50Z</dcterms:created>
  <dcterms:modified xsi:type="dcterms:W3CDTF">2023-10-25T01:52:30Z</dcterms:modified>
</cp:coreProperties>
</file>