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BB69-8C8D-01B9-E44B-06C1AFC42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1F94E0-40EE-D42A-21AA-7165F2164F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F9FF74-0425-E929-D32A-4B17365F1C31}"/>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5" name="Footer Placeholder 4">
            <a:extLst>
              <a:ext uri="{FF2B5EF4-FFF2-40B4-BE49-F238E27FC236}">
                <a16:creationId xmlns:a16="http://schemas.microsoft.com/office/drawing/2014/main" id="{33CDD22D-D91F-FF59-CA6D-2000D52AF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41622-A230-FFA5-E527-6EE9B27BAAF3}"/>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59538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9180-261E-16C1-6755-AFB5B308A4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96BD66-F96D-4DC6-8E2F-97F4D121F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994F8-7672-E023-450A-0F4E4E64CFC7}"/>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5" name="Footer Placeholder 4">
            <a:extLst>
              <a:ext uri="{FF2B5EF4-FFF2-40B4-BE49-F238E27FC236}">
                <a16:creationId xmlns:a16="http://schemas.microsoft.com/office/drawing/2014/main" id="{6BD94F07-6B63-230F-A835-19D0FEDEB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4455F-5517-CD22-BE21-B2F1ADE47795}"/>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51226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988AA5-BF74-7F52-C321-9E43C18381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DE29B-110E-EC7B-3025-5DCA50ED0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4AFDB-A04A-43A4-70BB-CFA99CA09924}"/>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5" name="Footer Placeholder 4">
            <a:extLst>
              <a:ext uri="{FF2B5EF4-FFF2-40B4-BE49-F238E27FC236}">
                <a16:creationId xmlns:a16="http://schemas.microsoft.com/office/drawing/2014/main" id="{E8E858E7-400B-8CD9-8EBE-18498E394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D25C2-7374-7590-5C07-2917765647FD}"/>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296847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6AB4-B3C3-AAEC-4EE7-69DA59101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6E729-AEF5-E45C-DFB2-B7111EFE16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861E7-1F24-A0AE-4264-89677578ACD6}"/>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5" name="Footer Placeholder 4">
            <a:extLst>
              <a:ext uri="{FF2B5EF4-FFF2-40B4-BE49-F238E27FC236}">
                <a16:creationId xmlns:a16="http://schemas.microsoft.com/office/drawing/2014/main" id="{2B37B8EC-BD7A-DBCA-50E7-DC5257ECE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3FAD8-4DED-336C-AB9F-68D75D172D19}"/>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170638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9609-5342-3654-40DF-ABD8DC5251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D5523A-30F9-AF3F-8937-A771635D3C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949C6-C3D9-10CB-F0DE-BD2A262070D9}"/>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5" name="Footer Placeholder 4">
            <a:extLst>
              <a:ext uri="{FF2B5EF4-FFF2-40B4-BE49-F238E27FC236}">
                <a16:creationId xmlns:a16="http://schemas.microsoft.com/office/drawing/2014/main" id="{D845D37C-ABA5-5F57-8B62-36777195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89710-2FFE-A999-F134-F1CD14CB8FA6}"/>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198166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8381-43D0-6CB0-7E65-302FF9CC7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416E7-F87A-0B57-F8C9-46E0FCB6D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CEA74-921D-1BE5-4867-DAF9A9348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7882A3-443E-F4BF-6C12-A28965CFCD6E}"/>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6" name="Footer Placeholder 5">
            <a:extLst>
              <a:ext uri="{FF2B5EF4-FFF2-40B4-BE49-F238E27FC236}">
                <a16:creationId xmlns:a16="http://schemas.microsoft.com/office/drawing/2014/main" id="{E5CE4ADD-78D4-C460-F73A-34BE21CFA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48C13-EB8E-25DB-55F6-365E6C25655E}"/>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127939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F354-7E6A-7D07-85C9-74D686616E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BC81E-1B0D-47E7-E5A6-D3A56F4BE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23348-D526-A4FB-5345-1F751D47F5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DEC42-2CAF-CCE9-68C7-BE3F6B7C8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5E583-B9E0-5512-15F1-7FF4444DC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D74526-C54C-6072-9ABE-9D4F0AAD450E}"/>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8" name="Footer Placeholder 7">
            <a:extLst>
              <a:ext uri="{FF2B5EF4-FFF2-40B4-BE49-F238E27FC236}">
                <a16:creationId xmlns:a16="http://schemas.microsoft.com/office/drawing/2014/main" id="{F07497B6-524E-D1BE-311B-6A221165C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42997A-7184-DCD8-24B8-572B7C526B9A}"/>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335641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BC86-C92F-0C06-3E9E-5BCBA56872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B67E88-B868-105F-0ACD-C16410C0B67F}"/>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4" name="Footer Placeholder 3">
            <a:extLst>
              <a:ext uri="{FF2B5EF4-FFF2-40B4-BE49-F238E27FC236}">
                <a16:creationId xmlns:a16="http://schemas.microsoft.com/office/drawing/2014/main" id="{66934FE8-6955-5FF3-77CB-73443EFD62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A9F7BE-5C2B-67BB-AC4A-573A2D276B27}"/>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50145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8475B-40D9-57C7-1055-A68EDF9E75D7}"/>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3" name="Footer Placeholder 2">
            <a:extLst>
              <a:ext uri="{FF2B5EF4-FFF2-40B4-BE49-F238E27FC236}">
                <a16:creationId xmlns:a16="http://schemas.microsoft.com/office/drawing/2014/main" id="{FFB09304-5EAC-4B67-3177-2C32D0B6DE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12C01-57EC-E288-6257-7A8B6ABE30FB}"/>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159580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626C-09AC-EDB9-7209-FA8B9E3C0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B4AE3-6D66-47C3-C1D4-502F66174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EE7AE9-80CB-AEA8-DD53-1EA5D91C9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2C73E-2C87-C548-396E-7BEB98EA6F3E}"/>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6" name="Footer Placeholder 5">
            <a:extLst>
              <a:ext uri="{FF2B5EF4-FFF2-40B4-BE49-F238E27FC236}">
                <a16:creationId xmlns:a16="http://schemas.microsoft.com/office/drawing/2014/main" id="{DACC5504-D6C6-B084-7E25-72DF7DF05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ACF17-0A88-B5B0-7F5C-6C9E51F9A3B0}"/>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355819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161E-BC05-D206-2568-F57B35F76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9D150-700F-F328-124A-301FA9106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8D1C30-B6BF-90C5-3E65-4791374B5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7E52D-6D5E-3BE5-185B-6F435BC0050D}"/>
              </a:ext>
            </a:extLst>
          </p:cNvPr>
          <p:cNvSpPr>
            <a:spLocks noGrp="1"/>
          </p:cNvSpPr>
          <p:nvPr>
            <p:ph type="dt" sz="half" idx="10"/>
          </p:nvPr>
        </p:nvSpPr>
        <p:spPr/>
        <p:txBody>
          <a:bodyPr/>
          <a:lstStyle/>
          <a:p>
            <a:fld id="{024287E4-01F3-4B19-9CD8-2F0E60A5E6AD}" type="datetimeFigureOut">
              <a:rPr lang="en-US" smtClean="0"/>
              <a:t>10/8/2025</a:t>
            </a:fld>
            <a:endParaRPr lang="en-US"/>
          </a:p>
        </p:txBody>
      </p:sp>
      <p:sp>
        <p:nvSpPr>
          <p:cNvPr id="6" name="Footer Placeholder 5">
            <a:extLst>
              <a:ext uri="{FF2B5EF4-FFF2-40B4-BE49-F238E27FC236}">
                <a16:creationId xmlns:a16="http://schemas.microsoft.com/office/drawing/2014/main" id="{91345370-B0CC-C209-1300-BA08EACDC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4BBE4-3609-F3CA-7798-AD2C0FA77118}"/>
              </a:ext>
            </a:extLst>
          </p:cNvPr>
          <p:cNvSpPr>
            <a:spLocks noGrp="1"/>
          </p:cNvSpPr>
          <p:nvPr>
            <p:ph type="sldNum" sz="quarter" idx="12"/>
          </p:nvPr>
        </p:nvSpPr>
        <p:spPr/>
        <p:txBody>
          <a:bodyPr/>
          <a:lstStyle/>
          <a:p>
            <a:fld id="{7816FC3D-4F84-4D78-BDF4-E00D13639B76}" type="slidenum">
              <a:rPr lang="en-US" smtClean="0"/>
              <a:t>‹#›</a:t>
            </a:fld>
            <a:endParaRPr lang="en-US"/>
          </a:p>
        </p:txBody>
      </p:sp>
    </p:spTree>
    <p:extLst>
      <p:ext uri="{BB962C8B-B14F-4D97-AF65-F5344CB8AC3E}">
        <p14:creationId xmlns:p14="http://schemas.microsoft.com/office/powerpoint/2010/main" val="212958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690C6-C148-0ABE-B44C-1D7BE1B91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D0DF5C-607C-1FD9-B006-4CBC68B11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2EFAB-0C4A-89D5-78E5-5F7E9E331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287E4-01F3-4B19-9CD8-2F0E60A5E6AD}" type="datetimeFigureOut">
              <a:rPr lang="en-US" smtClean="0"/>
              <a:t>10/8/2025</a:t>
            </a:fld>
            <a:endParaRPr lang="en-US"/>
          </a:p>
        </p:txBody>
      </p:sp>
      <p:sp>
        <p:nvSpPr>
          <p:cNvPr id="5" name="Footer Placeholder 4">
            <a:extLst>
              <a:ext uri="{FF2B5EF4-FFF2-40B4-BE49-F238E27FC236}">
                <a16:creationId xmlns:a16="http://schemas.microsoft.com/office/drawing/2014/main" id="{1EFF77AE-4BD2-F5F9-D976-3E99671ED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772966-FF4F-DA48-6F67-CEBD95A7E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FC3D-4F84-4D78-BDF4-E00D13639B76}" type="slidenum">
              <a:rPr lang="en-US" smtClean="0"/>
              <a:t>‹#›</a:t>
            </a:fld>
            <a:endParaRPr lang="en-US"/>
          </a:p>
        </p:txBody>
      </p:sp>
    </p:spTree>
    <p:extLst>
      <p:ext uri="{BB962C8B-B14F-4D97-AF65-F5344CB8AC3E}">
        <p14:creationId xmlns:p14="http://schemas.microsoft.com/office/powerpoint/2010/main" val="53442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C184-9F1B-F634-27AA-EC6F92B480AE}"/>
              </a:ext>
            </a:extLst>
          </p:cNvPr>
          <p:cNvSpPr>
            <a:spLocks noGrp="1"/>
          </p:cNvSpPr>
          <p:nvPr>
            <p:ph type="ctrTitle"/>
          </p:nvPr>
        </p:nvSpPr>
        <p:spPr/>
        <p:txBody>
          <a:bodyPr/>
          <a:lstStyle/>
          <a:p>
            <a:r>
              <a:rPr lang="en-US" dirty="0"/>
              <a:t>Gitlab-CICD-Scenarios</a:t>
            </a:r>
          </a:p>
        </p:txBody>
      </p:sp>
      <p:sp>
        <p:nvSpPr>
          <p:cNvPr id="3" name="Subtitle 2">
            <a:extLst>
              <a:ext uri="{FF2B5EF4-FFF2-40B4-BE49-F238E27FC236}">
                <a16:creationId xmlns:a16="http://schemas.microsoft.com/office/drawing/2014/main" id="{AD9B61C2-8F07-42E9-21DF-1E3670D11D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335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10A6-8873-BB25-C548-A9F890CF78A1}"/>
              </a:ext>
            </a:extLst>
          </p:cNvPr>
          <p:cNvSpPr>
            <a:spLocks noGrp="1"/>
          </p:cNvSpPr>
          <p:nvPr>
            <p:ph type="title"/>
          </p:nvPr>
        </p:nvSpPr>
        <p:spPr/>
        <p:txBody>
          <a:bodyPr/>
          <a:lstStyle/>
          <a:p>
            <a:r>
              <a:rPr lang="en-US" dirty="0"/>
              <a:t>Scenario-1</a:t>
            </a:r>
          </a:p>
        </p:txBody>
      </p:sp>
      <p:sp>
        <p:nvSpPr>
          <p:cNvPr id="3" name="Content Placeholder 2">
            <a:extLst>
              <a:ext uri="{FF2B5EF4-FFF2-40B4-BE49-F238E27FC236}">
                <a16:creationId xmlns:a16="http://schemas.microsoft.com/office/drawing/2014/main" id="{03DD1293-E36F-4C85-C37E-F0758A08DB53}"/>
              </a:ext>
            </a:extLst>
          </p:cNvPr>
          <p:cNvSpPr>
            <a:spLocks noGrp="1"/>
          </p:cNvSpPr>
          <p:nvPr>
            <p:ph idx="1"/>
          </p:nvPr>
        </p:nvSpPr>
        <p:spPr/>
        <p:txBody>
          <a:bodyPr/>
          <a:lstStyle/>
          <a:p>
            <a:r>
              <a:rPr lang="en-US" dirty="0"/>
              <a:t>“Configure the GitLab pipeline to dynamically identify the branch name and trigger the matching Terraform environment (e.g., pushing to dev runs the dev environment, pushing to stage runs the stage environment, etc.).”</a:t>
            </a:r>
          </a:p>
        </p:txBody>
      </p:sp>
    </p:spTree>
    <p:extLst>
      <p:ext uri="{BB962C8B-B14F-4D97-AF65-F5344CB8AC3E}">
        <p14:creationId xmlns:p14="http://schemas.microsoft.com/office/powerpoint/2010/main" val="259090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6D490-AD78-5E41-7E29-CD6B726F1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79CAE-98A4-A945-2FD6-755FF431F146}"/>
              </a:ext>
            </a:extLst>
          </p:cNvPr>
          <p:cNvSpPr>
            <a:spLocks noGrp="1"/>
          </p:cNvSpPr>
          <p:nvPr>
            <p:ph type="title"/>
          </p:nvPr>
        </p:nvSpPr>
        <p:spPr>
          <a:xfrm>
            <a:off x="838200" y="365126"/>
            <a:ext cx="10515600" cy="586982"/>
          </a:xfrm>
        </p:spPr>
        <p:txBody>
          <a:bodyPr>
            <a:normAutofit fontScale="90000"/>
          </a:bodyPr>
          <a:lstStyle/>
          <a:p>
            <a:r>
              <a:rPr lang="en-US" b="1" dirty="0"/>
              <a:t>Scenario-1 -- Solution</a:t>
            </a:r>
          </a:p>
        </p:txBody>
      </p:sp>
      <p:sp>
        <p:nvSpPr>
          <p:cNvPr id="3" name="Content Placeholder 2">
            <a:extLst>
              <a:ext uri="{FF2B5EF4-FFF2-40B4-BE49-F238E27FC236}">
                <a16:creationId xmlns:a16="http://schemas.microsoft.com/office/drawing/2014/main" id="{27E4736D-C05D-6A1A-90B3-E7BDAF65335E}"/>
              </a:ext>
            </a:extLst>
          </p:cNvPr>
          <p:cNvSpPr>
            <a:spLocks noGrp="1"/>
          </p:cNvSpPr>
          <p:nvPr>
            <p:ph idx="1"/>
          </p:nvPr>
        </p:nvSpPr>
        <p:spPr>
          <a:xfrm>
            <a:off x="838200" y="952108"/>
            <a:ext cx="10515600" cy="5905892"/>
          </a:xfrm>
        </p:spPr>
        <p:txBody>
          <a:bodyPr>
            <a:normAutofit fontScale="92500" lnSpcReduction="10000"/>
          </a:bodyPr>
          <a:lstStyle/>
          <a:p>
            <a:pPr marL="0" indent="0">
              <a:buNone/>
            </a:pPr>
            <a:r>
              <a:rPr lang="en-US" dirty="0"/>
              <a:t>workflow:</a:t>
            </a:r>
          </a:p>
          <a:p>
            <a:pPr marL="0" indent="0">
              <a:buNone/>
            </a:pPr>
            <a:r>
              <a:rPr lang="en-US" dirty="0"/>
              <a:t>  rules:</a:t>
            </a:r>
          </a:p>
          <a:p>
            <a:pPr marL="0" indent="0">
              <a:buNone/>
            </a:pPr>
            <a:r>
              <a:rPr lang="en-US" dirty="0"/>
              <a:t>    - if: '$CI_COMMIT_BRANCH == "dev"'</a:t>
            </a:r>
          </a:p>
          <a:p>
            <a:pPr marL="0" indent="0">
              <a:buNone/>
            </a:pPr>
            <a:r>
              <a:rPr lang="en-US" dirty="0"/>
              <a:t>      variables:</a:t>
            </a:r>
          </a:p>
          <a:p>
            <a:pPr marL="0" indent="0">
              <a:buNone/>
            </a:pPr>
            <a:r>
              <a:rPr lang="en-US" dirty="0"/>
              <a:t>        ENV_NAME: "dev"</a:t>
            </a:r>
          </a:p>
          <a:p>
            <a:pPr marL="0" indent="0">
              <a:buNone/>
            </a:pPr>
            <a:r>
              <a:rPr lang="en-US" dirty="0"/>
              <a:t>    - if: '$CI_COMMIT_BRANCH == "stage"'</a:t>
            </a:r>
          </a:p>
          <a:p>
            <a:pPr marL="0" indent="0">
              <a:buNone/>
            </a:pPr>
            <a:r>
              <a:rPr lang="en-US" dirty="0"/>
              <a:t>      variables:</a:t>
            </a:r>
          </a:p>
          <a:p>
            <a:pPr marL="0" indent="0">
              <a:buNone/>
            </a:pPr>
            <a:r>
              <a:rPr lang="en-US" dirty="0"/>
              <a:t>        ENV_NAME: "stage"</a:t>
            </a:r>
          </a:p>
          <a:p>
            <a:pPr marL="0" indent="0">
              <a:buNone/>
            </a:pPr>
            <a:r>
              <a:rPr lang="en-US" dirty="0"/>
              <a:t>    - if: '$CI_COMMIT_BRANCH == "main"'</a:t>
            </a:r>
          </a:p>
          <a:p>
            <a:pPr marL="0" indent="0">
              <a:buNone/>
            </a:pPr>
            <a:r>
              <a:rPr lang="en-US" dirty="0"/>
              <a:t>      variables:</a:t>
            </a:r>
          </a:p>
          <a:p>
            <a:pPr marL="0" indent="0">
              <a:buNone/>
            </a:pPr>
            <a:r>
              <a:rPr lang="en-US" dirty="0"/>
              <a:t>        ENV_NAME: "prod"</a:t>
            </a:r>
          </a:p>
          <a:p>
            <a:pPr marL="0" indent="0">
              <a:buNone/>
            </a:pPr>
            <a:r>
              <a:rPr lang="en-US" dirty="0"/>
              <a:t>    - when: always     # ensures the pipeline runs for any branch (for preview/testing)</a:t>
            </a:r>
          </a:p>
        </p:txBody>
      </p:sp>
    </p:spTree>
    <p:extLst>
      <p:ext uri="{BB962C8B-B14F-4D97-AF65-F5344CB8AC3E}">
        <p14:creationId xmlns:p14="http://schemas.microsoft.com/office/powerpoint/2010/main" val="115225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2552A-1828-3AE6-6E2C-7602D3215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C1582-283E-CAF8-91E0-CED017B84D0F}"/>
              </a:ext>
            </a:extLst>
          </p:cNvPr>
          <p:cNvSpPr>
            <a:spLocks noGrp="1"/>
          </p:cNvSpPr>
          <p:nvPr>
            <p:ph type="title"/>
          </p:nvPr>
        </p:nvSpPr>
        <p:spPr/>
        <p:txBody>
          <a:bodyPr/>
          <a:lstStyle/>
          <a:p>
            <a:r>
              <a:rPr lang="en-US" dirty="0"/>
              <a:t>Scenario-2</a:t>
            </a:r>
          </a:p>
        </p:txBody>
      </p:sp>
      <p:sp>
        <p:nvSpPr>
          <p:cNvPr id="3" name="Content Placeholder 2">
            <a:extLst>
              <a:ext uri="{FF2B5EF4-FFF2-40B4-BE49-F238E27FC236}">
                <a16:creationId xmlns:a16="http://schemas.microsoft.com/office/drawing/2014/main" id="{3F5F3BF9-56D6-BA80-F003-FA536B5A9DC8}"/>
              </a:ext>
            </a:extLst>
          </p:cNvPr>
          <p:cNvSpPr>
            <a:spLocks noGrp="1"/>
          </p:cNvSpPr>
          <p:nvPr>
            <p:ph idx="1"/>
          </p:nvPr>
        </p:nvSpPr>
        <p:spPr>
          <a:xfrm>
            <a:off x="838200" y="1366887"/>
            <a:ext cx="10515600" cy="4810076"/>
          </a:xfrm>
        </p:spPr>
        <p:txBody>
          <a:bodyPr/>
          <a:lstStyle/>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Triggers on merge requests (MRs) before they are merged</a:t>
            </a:r>
            <a:r>
              <a:rPr lang="en-US" altLang="en-US" dirty="0">
                <a:latin typeface="Arial" panose="020B0604020202020204" pitchFamily="34" charset="0"/>
              </a:rPr>
              <a:t> (pre-merge).</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Runs on the environment corresponding to the source branch</a:t>
            </a:r>
            <a:r>
              <a:rPr lang="en-US" altLang="en-US" dirty="0">
                <a:latin typeface="Arial" panose="020B0604020202020204" pitchFamily="34" charset="0"/>
              </a:rPr>
              <a:t> (e.g., dev branch triggers the dev)</a:t>
            </a:r>
          </a:p>
        </p:txBody>
      </p:sp>
    </p:spTree>
    <p:extLst>
      <p:ext uri="{BB962C8B-B14F-4D97-AF65-F5344CB8AC3E}">
        <p14:creationId xmlns:p14="http://schemas.microsoft.com/office/powerpoint/2010/main" val="340512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4C252-9AC3-C9A8-CC2E-70CDD9490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FEFE8-F4BC-5BA4-E63F-BACF32A06E93}"/>
              </a:ext>
            </a:extLst>
          </p:cNvPr>
          <p:cNvSpPr>
            <a:spLocks noGrp="1"/>
          </p:cNvSpPr>
          <p:nvPr>
            <p:ph type="title"/>
          </p:nvPr>
        </p:nvSpPr>
        <p:spPr>
          <a:xfrm>
            <a:off x="838200" y="365126"/>
            <a:ext cx="10515600" cy="586982"/>
          </a:xfrm>
        </p:spPr>
        <p:txBody>
          <a:bodyPr>
            <a:normAutofit fontScale="90000"/>
          </a:bodyPr>
          <a:lstStyle/>
          <a:p>
            <a:r>
              <a:rPr lang="en-US" b="1" dirty="0"/>
              <a:t>Scenario-2 -- Solution</a:t>
            </a:r>
          </a:p>
        </p:txBody>
      </p:sp>
      <p:sp>
        <p:nvSpPr>
          <p:cNvPr id="3" name="Content Placeholder 2">
            <a:extLst>
              <a:ext uri="{FF2B5EF4-FFF2-40B4-BE49-F238E27FC236}">
                <a16:creationId xmlns:a16="http://schemas.microsoft.com/office/drawing/2014/main" id="{F8906040-DE92-9037-579A-088837C70D71}"/>
              </a:ext>
            </a:extLst>
          </p:cNvPr>
          <p:cNvSpPr>
            <a:spLocks noGrp="1"/>
          </p:cNvSpPr>
          <p:nvPr>
            <p:ph idx="1"/>
          </p:nvPr>
        </p:nvSpPr>
        <p:spPr>
          <a:xfrm>
            <a:off x="838200" y="952108"/>
            <a:ext cx="10515600" cy="5905892"/>
          </a:xfrm>
        </p:spPr>
        <p:txBody>
          <a:bodyPr>
            <a:normAutofit lnSpcReduction="10000"/>
          </a:bodyPr>
          <a:lstStyle/>
          <a:p>
            <a:pPr marL="0" indent="0">
              <a:buNone/>
            </a:pPr>
            <a:endParaRPr lang="en-US" sz="2400" b="1" dirty="0"/>
          </a:p>
          <a:p>
            <a:pPr marL="0" indent="0">
              <a:buNone/>
            </a:pPr>
            <a:r>
              <a:rPr lang="en-US" sz="2400" b="1" dirty="0"/>
              <a:t>deploy:</a:t>
            </a:r>
          </a:p>
          <a:p>
            <a:pPr marL="0" indent="0">
              <a:buNone/>
            </a:pPr>
            <a:r>
              <a:rPr lang="en-US" sz="2400" b="1" dirty="0"/>
              <a:t>  stage: deploy</a:t>
            </a:r>
          </a:p>
          <a:p>
            <a:pPr marL="0" indent="0">
              <a:buNone/>
            </a:pPr>
            <a:r>
              <a:rPr lang="en-US" sz="2400" b="1" dirty="0"/>
              <a:t>  script:</a:t>
            </a:r>
          </a:p>
          <a:p>
            <a:pPr marL="0" indent="0">
              <a:buNone/>
            </a:pPr>
            <a:r>
              <a:rPr lang="en-US" sz="2400" b="1" dirty="0"/>
              <a:t>    - echo "Running deployment for $CI_MERGE_REQUEST_SOURCE_BRANCH_NAME environment"</a:t>
            </a:r>
          </a:p>
          <a:p>
            <a:pPr marL="0" indent="0">
              <a:buNone/>
            </a:pPr>
            <a:r>
              <a:rPr lang="en-US" sz="2400" b="1" dirty="0"/>
              <a:t>    - terraform </a:t>
            </a:r>
            <a:r>
              <a:rPr lang="en-US" sz="2400" b="1" dirty="0" err="1"/>
              <a:t>init</a:t>
            </a:r>
            <a:r>
              <a:rPr lang="en-US" sz="2400" b="1" dirty="0"/>
              <a:t> -input=false</a:t>
            </a:r>
          </a:p>
          <a:p>
            <a:pPr marL="0" indent="0">
              <a:buNone/>
            </a:pPr>
            <a:r>
              <a:rPr lang="en-US" sz="2400" b="1" dirty="0"/>
              <a:t>    - terraform plan -var="env=$CI_MERGE_REQUEST_SOURCE_BRANCH_NAME"</a:t>
            </a:r>
          </a:p>
          <a:p>
            <a:pPr marL="0" indent="0">
              <a:buNone/>
            </a:pPr>
            <a:r>
              <a:rPr lang="en-US" sz="2400" b="1" dirty="0"/>
              <a:t>    - terraform apply -auto-approve -var="env=$CI_MERGE_REQUEST_SOURCE_BRANCH_NAME"</a:t>
            </a:r>
          </a:p>
          <a:p>
            <a:pPr marL="0" indent="0">
              <a:buNone/>
            </a:pPr>
            <a:r>
              <a:rPr lang="en-US" sz="2400" b="1" dirty="0"/>
              <a:t>  rules:</a:t>
            </a:r>
          </a:p>
          <a:p>
            <a:pPr marL="0" indent="0">
              <a:buNone/>
            </a:pPr>
            <a:r>
              <a:rPr lang="en-US" sz="2400" b="1" dirty="0"/>
              <a:t>    # Run only on merge requests</a:t>
            </a:r>
          </a:p>
          <a:p>
            <a:pPr marL="0" indent="0">
              <a:buNone/>
            </a:pPr>
            <a:r>
              <a:rPr lang="en-US" sz="2400" b="1" dirty="0"/>
              <a:t>    - if: $CI_MERGE_REQUEST_ID</a:t>
            </a:r>
          </a:p>
          <a:p>
            <a:pPr marL="0" indent="0">
              <a:buNone/>
            </a:pPr>
            <a:r>
              <a:rPr lang="en-US" sz="2400" b="1" dirty="0"/>
              <a:t>      when: always</a:t>
            </a:r>
          </a:p>
        </p:txBody>
      </p:sp>
      <p:sp>
        <p:nvSpPr>
          <p:cNvPr id="5" name="TextBox 4">
            <a:extLst>
              <a:ext uri="{FF2B5EF4-FFF2-40B4-BE49-F238E27FC236}">
                <a16:creationId xmlns:a16="http://schemas.microsoft.com/office/drawing/2014/main" id="{1362336A-CC87-C40C-869D-4D818EEC9FBD}"/>
              </a:ext>
            </a:extLst>
          </p:cNvPr>
          <p:cNvSpPr txBox="1"/>
          <p:nvPr/>
        </p:nvSpPr>
        <p:spPr>
          <a:xfrm>
            <a:off x="5686721" y="5015546"/>
            <a:ext cx="6094428" cy="1477328"/>
          </a:xfrm>
          <a:prstGeom prst="rect">
            <a:avLst/>
          </a:prstGeom>
          <a:noFill/>
        </p:spPr>
        <p:txBody>
          <a:bodyPr wrap="square">
            <a:spAutoFit/>
          </a:bodyPr>
          <a:lstStyle/>
          <a:p>
            <a:r>
              <a:rPr lang="en-US" dirty="0">
                <a:solidFill>
                  <a:srgbClr val="0070C0"/>
                </a:solidFill>
              </a:rPr>
              <a:t> rules:</a:t>
            </a:r>
          </a:p>
          <a:p>
            <a:r>
              <a:rPr lang="en-US" dirty="0">
                <a:solidFill>
                  <a:srgbClr val="0070C0"/>
                </a:solidFill>
              </a:rPr>
              <a:t>    # Run only for merge requests targeting main</a:t>
            </a:r>
          </a:p>
          <a:p>
            <a:r>
              <a:rPr lang="en-US" dirty="0">
                <a:solidFill>
                  <a:srgbClr val="0070C0"/>
                </a:solidFill>
              </a:rPr>
              <a:t>    - if: $CI_MERGE_REQUEST_TARGET_BRANCH_NAME == "main"</a:t>
            </a:r>
          </a:p>
          <a:p>
            <a:r>
              <a:rPr lang="en-US" dirty="0">
                <a:solidFill>
                  <a:srgbClr val="0070C0"/>
                </a:solidFill>
              </a:rPr>
              <a:t>      when: always</a:t>
            </a:r>
          </a:p>
        </p:txBody>
      </p:sp>
    </p:spTree>
    <p:extLst>
      <p:ext uri="{BB962C8B-B14F-4D97-AF65-F5344CB8AC3E}">
        <p14:creationId xmlns:p14="http://schemas.microsoft.com/office/powerpoint/2010/main" val="3416271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326</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Gitlab-CICD-Scenarios</vt:lpstr>
      <vt:lpstr>Scenario-1</vt:lpstr>
      <vt:lpstr>Scenario-1 -- Solution</vt:lpstr>
      <vt:lpstr>Scenario-2</vt:lpstr>
      <vt:lpstr>Scenario-2 --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 M S</dc:creator>
  <cp:lastModifiedBy>Vishwa M S</cp:lastModifiedBy>
  <cp:revision>5</cp:revision>
  <dcterms:created xsi:type="dcterms:W3CDTF">2025-10-08T11:57:20Z</dcterms:created>
  <dcterms:modified xsi:type="dcterms:W3CDTF">2025-10-08T12:11:20Z</dcterms:modified>
</cp:coreProperties>
</file>