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4F6C-24F2-70D0-771E-FF79D28E5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80FA3-8061-6149-B5B8-EF7BC38AB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7359-863F-2EF6-0D29-F4445140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661BC-3032-6820-683C-103898F2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6889-DF99-B9A3-9063-6B9472D9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5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B15B-3BE8-785F-F5AD-EC49507B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E1EC3-80DC-17E5-F0F0-3E749B525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335D-42DB-3EB7-91F3-6903F2E6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1B7F-858C-DE65-6689-E3FC198C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2CA1-49EF-87F1-A4B8-5EC0F18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C1BDE-5EEE-8DBA-9D37-B08C73BE0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90404-8667-5CFC-3581-558CC090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4D66-FD05-6995-8FB2-2F8B5EE0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2F0B-A73E-AFF0-1106-8590699B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D63D-F0FB-0D73-C7CA-9A449955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402F-8143-258E-F6D1-9BAA6074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990D-AE72-81FA-8679-4E62BBC7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BCE34-B5DF-D5DF-8D5F-45F74612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488AB-1A98-07B2-E2EE-6A23D4B8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08D6-1A76-6D21-7FA1-D8BDACAC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6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D8AA-FAD6-3371-4C78-4F72A6A2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36835-CD3E-0B24-04FB-C122BD5B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A57E-9873-9B24-F9FF-1C5B2FB9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F440-6CEF-AE38-B45F-72EFAE07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C2F7-9797-436D-CDE3-1C532A39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258F-9F6A-7A87-8901-0EE8E815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40D4-34EF-5ECA-F825-B59D3CD92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E1701-1C4C-C4AF-60EF-CF39BED0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54285-B9E5-CED0-B6B2-6815E6E3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D6CDC-56BA-7A37-1FF0-801932EC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3CE3F-9339-4746-8937-1E0ECA4E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F179-4B4C-B2FA-0D48-C6D1B711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2ACC0-130A-34D7-C9AC-2997F95CE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3A185-EF68-7BDF-9C29-F71FECD9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849CE-A492-14DD-9166-234A09920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8B99-B803-B032-1E02-A9FF9D63E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7DBC0-7A5A-E06D-95EE-1941D0827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CB551-8ADD-ABAF-53E8-79DB0985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4F415-2940-AC6B-0EFE-DCEC53BB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3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CD0-A4FC-46A7-E461-90FE63E6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E7105-99B2-691A-C778-795BFDBE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A4E76-09A5-FBAB-30AF-BBC97AE3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1C6C1-EA03-5EFA-A883-F2731B64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64FD-479F-A77D-08CF-C940E7EA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230EB-0CCC-EA48-41D2-288C958B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47014-86B9-F516-6395-BC231136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FC47-906F-9CB3-B7CC-B861C075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AB94-3A9E-9E8F-CEAA-2F186C8E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FFA8B-1742-026E-9FA1-EB00F552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6BD73-E44C-FE8D-F0C5-BF2E7745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F91C-EDF6-EB9B-BB26-5B08C698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9358D-EDAC-B418-FB76-B20775AB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3320-033E-A6B2-AF48-94BC9CAD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955A1-E864-785B-BEA0-0756A3008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5AF3-BAC9-EABE-43FD-D00824C7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755D4-0196-EE26-D986-8EEDC3EB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80926-0A4B-B763-0B87-29010167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E23D9-3EB1-B439-138F-EFDEF758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C23C9-E833-74C2-D5D7-DDFCB908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D21FB-A61D-E4BC-1D4E-0142B342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3156B-0C72-4F6D-7FB4-6BC691058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6C9B-4AAF-47F5-8511-7A4BF22FD5E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BFDC-F7AD-05E7-955F-48BA93E39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FCCE-E6DD-178D-A69B-D45FFC0D3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E71E-4522-4381-B146-182E6FEEA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3601-BF61-B481-D723-9FD746682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Vmware</a:t>
            </a:r>
            <a:r>
              <a:rPr lang="en-US"/>
              <a:t> Basic </a:t>
            </a:r>
            <a:r>
              <a:rPr lang="en-US" dirty="0"/>
              <a:t>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7C542-1F6F-CBF2-5C2B-C4613D1A3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FF86-7AA5-76AF-B3B4-9CE5902B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2AE5-3D97-104E-9B1D-90DD6CA46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Which service provides identity and token‑based authentication across vSphere?</a:t>
            </a:r>
          </a:p>
          <a:p>
            <a:pPr lvl="0"/>
            <a:r>
              <a:rPr lang="en-US" dirty="0"/>
              <a:t>a) VMCA</a:t>
            </a:r>
          </a:p>
          <a:p>
            <a:pPr lvl="0"/>
            <a:r>
              <a:rPr lang="en-US" dirty="0"/>
              <a:t>b) vCenter Single Sign‑On (SSO)</a:t>
            </a:r>
          </a:p>
          <a:p>
            <a:pPr lvl="0"/>
            <a:r>
              <a:rPr lang="en-US" dirty="0"/>
              <a:t>c) </a:t>
            </a:r>
            <a:r>
              <a:rPr lang="en-US" dirty="0" err="1"/>
              <a:t>ESXi</a:t>
            </a:r>
            <a:r>
              <a:rPr lang="en-US" dirty="0"/>
              <a:t> Dump Collector</a:t>
            </a:r>
          </a:p>
          <a:p>
            <a:r>
              <a:rPr lang="en-US" dirty="0"/>
              <a:t>d) Auto Deploy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vCenter SSO centralizes authentication and federation for users and services within an SSO domain</a:t>
            </a:r>
          </a:p>
        </p:txBody>
      </p:sp>
    </p:spTree>
    <p:extLst>
      <p:ext uri="{BB962C8B-B14F-4D97-AF65-F5344CB8AC3E}">
        <p14:creationId xmlns:p14="http://schemas.microsoft.com/office/powerpoint/2010/main" val="174644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0FA3-43C1-A59C-96AE-9791F25B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E12F-6E06-6F9A-D9B5-5809C39AB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Which vCenter component manages certificates for </a:t>
            </a:r>
            <a:r>
              <a:rPr lang="en-US" dirty="0" err="1"/>
              <a:t>ESXi</a:t>
            </a:r>
            <a:r>
              <a:rPr lang="en-US" dirty="0"/>
              <a:t> hosts by default?</a:t>
            </a:r>
          </a:p>
          <a:p>
            <a:pPr lvl="0"/>
            <a:r>
              <a:rPr lang="en-US" dirty="0"/>
              <a:t>a) VMCA</a:t>
            </a:r>
          </a:p>
          <a:p>
            <a:pPr lvl="0"/>
            <a:r>
              <a:rPr lang="en-US" dirty="0"/>
              <a:t>b) vSphere License Service</a:t>
            </a:r>
          </a:p>
          <a:p>
            <a:pPr lvl="0"/>
            <a:r>
              <a:rPr lang="en-US" dirty="0"/>
              <a:t>c) Update Planner</a:t>
            </a:r>
          </a:p>
          <a:p>
            <a:r>
              <a:rPr lang="en-US" dirty="0"/>
              <a:t>d) vSphere </a:t>
            </a:r>
            <a:r>
              <a:rPr lang="en-US" dirty="0" err="1"/>
              <a:t>ESXi</a:t>
            </a:r>
            <a:r>
              <a:rPr lang="en-US" dirty="0"/>
              <a:t> Dump Collector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a</a:t>
            </a:r>
            <a:br>
              <a:rPr lang="en-US" dirty="0"/>
            </a:br>
            <a:r>
              <a:rPr lang="en-US" dirty="0"/>
              <a:t>Explanation: VMware Certificate Authority (VMCA) is the default root CA for issuing host and solution user certificates within vCenter</a:t>
            </a:r>
          </a:p>
        </p:txBody>
      </p:sp>
    </p:spTree>
    <p:extLst>
      <p:ext uri="{BB962C8B-B14F-4D97-AF65-F5344CB8AC3E}">
        <p14:creationId xmlns:p14="http://schemas.microsoft.com/office/powerpoint/2010/main" val="25204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8670-02B4-BBB9-28D0-4D205FF5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AE281-504F-ED9E-82E7-38977AF4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What does vCenter Lifecycle Manager primarily manage?</a:t>
            </a:r>
          </a:p>
          <a:p>
            <a:pPr lvl="0"/>
            <a:r>
              <a:rPr lang="en-US" dirty="0"/>
              <a:t>a) VM memory hot‑add</a:t>
            </a:r>
          </a:p>
          <a:p>
            <a:pPr lvl="0"/>
            <a:r>
              <a:rPr lang="en-US" dirty="0"/>
              <a:t>b) Host patches, updates, driver/firmware baselines, and upgrades</a:t>
            </a:r>
          </a:p>
          <a:p>
            <a:pPr lvl="0"/>
            <a:r>
              <a:rPr lang="en-US" dirty="0"/>
              <a:t>c) iSCSI target discovery</a:t>
            </a:r>
          </a:p>
          <a:p>
            <a:r>
              <a:rPr lang="en-US" dirty="0"/>
              <a:t>d) </a:t>
            </a:r>
            <a:r>
              <a:rPr lang="en-US" dirty="0" err="1"/>
              <a:t>vSAN</a:t>
            </a:r>
            <a:r>
              <a:rPr lang="en-US" dirty="0"/>
              <a:t> cluster encryption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Lifecycle Manager centralizes </a:t>
            </a:r>
            <a:r>
              <a:rPr lang="en-US" dirty="0" err="1"/>
              <a:t>ESXi</a:t>
            </a:r>
            <a:r>
              <a:rPr lang="en-US" dirty="0"/>
              <a:t> host patching, upgrades, and desired‑state image management for consistency at scale</a:t>
            </a:r>
          </a:p>
        </p:txBody>
      </p:sp>
    </p:spTree>
    <p:extLst>
      <p:ext uri="{BB962C8B-B14F-4D97-AF65-F5344CB8AC3E}">
        <p14:creationId xmlns:p14="http://schemas.microsoft.com/office/powerpoint/2010/main" val="357317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EA68-6926-5946-B02B-44C467D7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3E19-723E-2977-E43C-6AE33DF6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Which client is used to access vCenter in modern releases?</a:t>
            </a:r>
          </a:p>
          <a:p>
            <a:pPr lvl="0"/>
            <a:r>
              <a:rPr lang="en-US" dirty="0"/>
              <a:t>a) Legacy C# Client</a:t>
            </a:r>
          </a:p>
          <a:p>
            <a:pPr lvl="0"/>
            <a:r>
              <a:rPr lang="en-US" dirty="0"/>
              <a:t>b) Flash Web Client</a:t>
            </a:r>
          </a:p>
          <a:p>
            <a:pPr lvl="0"/>
            <a:r>
              <a:rPr lang="en-US" dirty="0"/>
              <a:t>c) HTML5 vSphere Client via browser</a:t>
            </a:r>
          </a:p>
          <a:p>
            <a:r>
              <a:rPr lang="en-US" dirty="0"/>
              <a:t>d) Thick Windows vCenter Client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c</a:t>
            </a:r>
            <a:br>
              <a:rPr lang="en-US" dirty="0"/>
            </a:br>
            <a:r>
              <a:rPr lang="en-US" dirty="0"/>
              <a:t>Explanation: The HTML5 vSphere Client replaced prior clients and is the standard web interface for vCenter and host management</a:t>
            </a:r>
          </a:p>
        </p:txBody>
      </p:sp>
    </p:spTree>
    <p:extLst>
      <p:ext uri="{BB962C8B-B14F-4D97-AF65-F5344CB8AC3E}">
        <p14:creationId xmlns:p14="http://schemas.microsoft.com/office/powerpoint/2010/main" val="126847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BA56-4AD7-9C0C-54FB-CCF24B4E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FAAA-B557-42A9-DEDF-4AC4704C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Which feature requires vCenter and provides zero‑downtime protection by running a shadow VM?</a:t>
            </a:r>
          </a:p>
          <a:p>
            <a:pPr lvl="0"/>
            <a:r>
              <a:rPr lang="en-US" dirty="0"/>
              <a:t>a) HA</a:t>
            </a:r>
          </a:p>
          <a:p>
            <a:pPr lvl="0"/>
            <a:r>
              <a:rPr lang="en-US" dirty="0"/>
              <a:t>b) FT (Fault Tolerance)</a:t>
            </a:r>
          </a:p>
          <a:p>
            <a:pPr lvl="0"/>
            <a:r>
              <a:rPr lang="en-US" dirty="0"/>
              <a:t>c) DRS</a:t>
            </a:r>
          </a:p>
          <a:p>
            <a:r>
              <a:rPr lang="en-US" dirty="0"/>
              <a:t>d) EVC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Fault Tolerance maintains a secondary VM in lockstep to ensure continuous availability if the primary host fails</a:t>
            </a:r>
          </a:p>
        </p:txBody>
      </p:sp>
    </p:spTree>
    <p:extLst>
      <p:ext uri="{BB962C8B-B14F-4D97-AF65-F5344CB8AC3E}">
        <p14:creationId xmlns:p14="http://schemas.microsoft.com/office/powerpoint/2010/main" val="75343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C64D-4822-A11D-A853-3C530CB7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5ADD-045B-993B-20AB-97F0444D6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What is Enhanced </a:t>
            </a:r>
            <a:r>
              <a:rPr lang="en-US" dirty="0" err="1"/>
              <a:t>vMotion</a:t>
            </a:r>
            <a:r>
              <a:rPr lang="en-US" dirty="0"/>
              <a:t> Compatibility (EVC) used for?</a:t>
            </a:r>
          </a:p>
          <a:p>
            <a:pPr lvl="0"/>
            <a:r>
              <a:rPr lang="en-US" dirty="0"/>
              <a:t>a) Encrypting </a:t>
            </a:r>
            <a:r>
              <a:rPr lang="en-US" dirty="0" err="1"/>
              <a:t>vMotion</a:t>
            </a:r>
            <a:r>
              <a:rPr lang="en-US" dirty="0"/>
              <a:t> traffic</a:t>
            </a:r>
          </a:p>
          <a:p>
            <a:pPr lvl="0"/>
            <a:r>
              <a:rPr lang="en-US" dirty="0"/>
              <a:t>b) Masking CPU features to a common baseline across hosts in a cluster</a:t>
            </a:r>
          </a:p>
          <a:p>
            <a:pPr lvl="0"/>
            <a:r>
              <a:rPr lang="en-US" dirty="0"/>
              <a:t>c) Speeding up Storage </a:t>
            </a:r>
            <a:r>
              <a:rPr lang="en-US" dirty="0" err="1"/>
              <a:t>vMotion</a:t>
            </a:r>
            <a:endParaRPr lang="en-US" dirty="0"/>
          </a:p>
          <a:p>
            <a:r>
              <a:rPr lang="en-US" dirty="0"/>
              <a:t>d) Increasing VM snapshot limits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EVC standardizes exposed CPU features so VMs can </a:t>
            </a:r>
            <a:r>
              <a:rPr lang="en-US" dirty="0" err="1"/>
              <a:t>vMotion</a:t>
            </a:r>
            <a:r>
              <a:rPr lang="en-US" dirty="0"/>
              <a:t> seamlessly across different CPU generations within the same vendor family</a:t>
            </a:r>
          </a:p>
        </p:txBody>
      </p:sp>
    </p:spTree>
    <p:extLst>
      <p:ext uri="{BB962C8B-B14F-4D97-AF65-F5344CB8AC3E}">
        <p14:creationId xmlns:p14="http://schemas.microsoft.com/office/powerpoint/2010/main" val="118225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8DFE-6EB6-452F-720D-E219E556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48C8-8B79-CD4B-9B24-2A663E42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A newly created VMFS datastore on a shared LUN is visible on Host B but not on Host A. What is the first corrective step?</a:t>
            </a:r>
          </a:p>
          <a:p>
            <a:pPr lvl="0"/>
            <a:r>
              <a:rPr lang="en-US" dirty="0"/>
              <a:t>a) Reboot Host A</a:t>
            </a:r>
          </a:p>
          <a:p>
            <a:pPr lvl="0"/>
            <a:r>
              <a:rPr lang="en-US" dirty="0"/>
              <a:t>b) Recreate the datastore</a:t>
            </a:r>
          </a:p>
          <a:p>
            <a:pPr lvl="0"/>
            <a:r>
              <a:rPr lang="en-US" dirty="0"/>
              <a:t>c) Rescan storage adapters on Host A</a:t>
            </a:r>
          </a:p>
          <a:p>
            <a:r>
              <a:rPr lang="en-US" dirty="0"/>
              <a:t>d) Recreate the VMFS partition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c</a:t>
            </a:r>
            <a:br>
              <a:rPr lang="en-US" dirty="0"/>
            </a:br>
            <a:r>
              <a:rPr lang="en-US" dirty="0"/>
              <a:t>Explanation: After creating or presenting shared storage, a rescan on other hosts is required to discover the datastore consistently across all hosts.</a:t>
            </a:r>
          </a:p>
        </p:txBody>
      </p:sp>
    </p:spTree>
    <p:extLst>
      <p:ext uri="{BB962C8B-B14F-4D97-AF65-F5344CB8AC3E}">
        <p14:creationId xmlns:p14="http://schemas.microsoft.com/office/powerpoint/2010/main" val="18790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1671-7780-46EC-1576-4151A635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54CF-243E-6402-692B-27F807F3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Which vCenter capability links on‑prem vCenter to cloud vSphere for unified view and management?</a:t>
            </a:r>
          </a:p>
          <a:p>
            <a:pPr lvl="0"/>
            <a:r>
              <a:rPr lang="en-US" dirty="0"/>
              <a:t>a) Host Profiles</a:t>
            </a:r>
          </a:p>
          <a:p>
            <a:pPr lvl="0"/>
            <a:r>
              <a:rPr lang="en-US" dirty="0"/>
              <a:t>b) Hybrid Linked Mode</a:t>
            </a:r>
          </a:p>
          <a:p>
            <a:pPr lvl="0"/>
            <a:r>
              <a:rPr lang="en-US" dirty="0"/>
              <a:t>c) Proactive HA</a:t>
            </a:r>
          </a:p>
          <a:p>
            <a:r>
              <a:rPr lang="en-US" dirty="0"/>
              <a:t>d) Storage Policies only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Hybrid Linked Mode provides a single pane of glass across on‑premises vCenter and supported cloud vSphere deployments</a:t>
            </a:r>
          </a:p>
        </p:txBody>
      </p:sp>
    </p:spTree>
    <p:extLst>
      <p:ext uri="{BB962C8B-B14F-4D97-AF65-F5344CB8AC3E}">
        <p14:creationId xmlns:p14="http://schemas.microsoft.com/office/powerpoint/2010/main" val="8097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93EC-9DD4-389F-B9AE-A0A5D81D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6138E-064F-2B92-66B2-1D58E1B4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What does Auto Deploy help administrators do?</a:t>
            </a:r>
          </a:p>
          <a:p>
            <a:pPr lvl="0"/>
            <a:r>
              <a:rPr lang="en-US" dirty="0"/>
              <a:t>a) Automate P2V conversions</a:t>
            </a:r>
          </a:p>
          <a:p>
            <a:pPr lvl="0"/>
            <a:r>
              <a:rPr lang="en-US" dirty="0"/>
              <a:t>b) Provision stateless or stateful </a:t>
            </a:r>
            <a:r>
              <a:rPr lang="en-US" dirty="0" err="1"/>
              <a:t>ESXi</a:t>
            </a:r>
            <a:r>
              <a:rPr lang="en-US" dirty="0"/>
              <a:t> hosts at scale from images</a:t>
            </a:r>
          </a:p>
          <a:p>
            <a:pPr lvl="0"/>
            <a:r>
              <a:rPr lang="en-US" dirty="0"/>
              <a:t>c) Backup vCenter configuration</a:t>
            </a:r>
          </a:p>
          <a:p>
            <a:r>
              <a:rPr lang="en-US" dirty="0"/>
              <a:t>d) Apply VM encryption keys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Auto Deploy provisions </a:t>
            </a:r>
            <a:r>
              <a:rPr lang="en-US" dirty="0" err="1"/>
              <a:t>ESXi</a:t>
            </a:r>
            <a:r>
              <a:rPr lang="en-US" dirty="0"/>
              <a:t> hosts from image profiles, enabling rapid, consistent bootstrapping of many hosts.</a:t>
            </a:r>
          </a:p>
        </p:txBody>
      </p:sp>
    </p:spTree>
    <p:extLst>
      <p:ext uri="{BB962C8B-B14F-4D97-AF65-F5344CB8AC3E}">
        <p14:creationId xmlns:p14="http://schemas.microsoft.com/office/powerpoint/2010/main" val="49671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9A3-8A1E-CF1D-083F-172A544D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A7BE-01C4-9A16-AFB6-C79FDA44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Which statement about vCenter Server scaling is accurate in modern releases?</a:t>
            </a:r>
          </a:p>
          <a:p>
            <a:pPr lvl="0"/>
            <a:r>
              <a:rPr lang="en-US" dirty="0"/>
              <a:t>a) One vCenter manages only 10 hosts</a:t>
            </a:r>
          </a:p>
          <a:p>
            <a:pPr lvl="0"/>
            <a:r>
              <a:rPr lang="en-US" dirty="0"/>
              <a:t>b) One vCenter manages up to 2,000 hosts and 35,000 VMs (approximate)</a:t>
            </a:r>
          </a:p>
          <a:p>
            <a:pPr lvl="0"/>
            <a:r>
              <a:rPr lang="en-US" dirty="0"/>
              <a:t>c) One vCenter cannot manage clusters</a:t>
            </a:r>
          </a:p>
          <a:p>
            <a:r>
              <a:rPr lang="en-US" dirty="0"/>
              <a:t>d) One vCenter manages only standalone hosts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A single vCenter instance can manage large environments, with documented upper limits on hosts and VMs per instance in current guidance</a:t>
            </a:r>
          </a:p>
        </p:txBody>
      </p:sp>
    </p:spTree>
    <p:extLst>
      <p:ext uri="{BB962C8B-B14F-4D97-AF65-F5344CB8AC3E}">
        <p14:creationId xmlns:p14="http://schemas.microsoft.com/office/powerpoint/2010/main" val="194221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BAE6-E4FD-69EA-E2BF-9B9F9CB23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VMware vSphere primarily refers to what?</a:t>
            </a:r>
          </a:p>
          <a:p>
            <a:pPr marL="0" indent="0">
              <a:buNone/>
            </a:pPr>
            <a:r>
              <a:rPr lang="en-US" dirty="0"/>
              <a:t>• a) A public cloud provider</a:t>
            </a:r>
          </a:p>
          <a:p>
            <a:pPr marL="0" indent="0">
              <a:buNone/>
            </a:pPr>
            <a:r>
              <a:rPr lang="en-US" dirty="0"/>
              <a:t>• b) A virtualization platform</a:t>
            </a:r>
          </a:p>
          <a:p>
            <a:pPr marL="0" indent="0">
              <a:buNone/>
            </a:pPr>
            <a:r>
              <a:rPr lang="en-US" dirty="0"/>
              <a:t>• c) A Linux distribution</a:t>
            </a:r>
          </a:p>
          <a:p>
            <a:pPr marL="0" indent="0">
              <a:buNone/>
            </a:pPr>
            <a:r>
              <a:rPr lang="en-US" dirty="0"/>
              <a:t>• d) A backup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b</a:t>
            </a:r>
          </a:p>
          <a:p>
            <a:pPr marL="0" indent="0">
              <a:buNone/>
            </a:pPr>
            <a:r>
              <a:rPr lang="en-US" dirty="0"/>
              <a:t>Explanation: vSphere is VMware’s virtualization platform comprising </a:t>
            </a:r>
            <a:r>
              <a:rPr lang="en-US" dirty="0" err="1"/>
              <a:t>ESXi</a:t>
            </a:r>
            <a:r>
              <a:rPr lang="en-US" dirty="0"/>
              <a:t> and vCenter for building and operating virtual infrastructure.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6410C0-E0E3-ADC3-110B-3EA71BC66D15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3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161E-F8C0-E27D-B596-3B62D6C8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8015-18BC-00C0-7D36-3971DA56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Which feature provides policy‑based, VM‑aware storage abstraction integrated with vCenter?</a:t>
            </a:r>
          </a:p>
          <a:p>
            <a:pPr lvl="0"/>
            <a:r>
              <a:rPr lang="en-US" dirty="0"/>
              <a:t>a) Raw Device Mapping</a:t>
            </a:r>
          </a:p>
          <a:p>
            <a:pPr lvl="0"/>
            <a:r>
              <a:rPr lang="en-US" dirty="0"/>
              <a:t>b) Virtual Volumes (</a:t>
            </a:r>
            <a:r>
              <a:rPr lang="en-US" dirty="0" err="1"/>
              <a:t>vVols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c) NFS v3 only</a:t>
            </a:r>
          </a:p>
          <a:p>
            <a:r>
              <a:rPr lang="en-US" dirty="0"/>
              <a:t>d) SATA Passthrough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</a:t>
            </a:r>
            <a:r>
              <a:rPr lang="en-US" dirty="0" err="1"/>
              <a:t>vVols</a:t>
            </a:r>
            <a:r>
              <a:rPr lang="en-US" dirty="0"/>
              <a:t> integrate external arrays via policy‑based, VM‑granular storage constructs managed through vCenter</a:t>
            </a:r>
          </a:p>
        </p:txBody>
      </p:sp>
    </p:spTree>
    <p:extLst>
      <p:ext uri="{BB962C8B-B14F-4D97-AF65-F5344CB8AC3E}">
        <p14:creationId xmlns:p14="http://schemas.microsoft.com/office/powerpoint/2010/main" val="169011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18C6-F0F2-B103-769C-403EB2FC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1567-BA05-D573-34D6-38084F07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Which of the following are core benefits of using vCenter Server? (Choose the best answer)</a:t>
            </a:r>
          </a:p>
          <a:p>
            <a:pPr lvl="0"/>
            <a:r>
              <a:rPr lang="en-US" dirty="0"/>
              <a:t>a) Centralized management, HA/DRS enablement, lifecycle and policy control</a:t>
            </a:r>
          </a:p>
          <a:p>
            <a:pPr lvl="0"/>
            <a:r>
              <a:rPr lang="en-US" dirty="0"/>
              <a:t>b) Only bare‑metal OS deployment</a:t>
            </a:r>
          </a:p>
          <a:p>
            <a:pPr lvl="0"/>
            <a:r>
              <a:rPr lang="en-US" dirty="0"/>
              <a:t>c) GPU virtualization for gaming only</a:t>
            </a:r>
          </a:p>
          <a:p>
            <a:r>
              <a:rPr lang="en-US" dirty="0"/>
              <a:t>d) Replacement for storage arrays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a</a:t>
            </a:r>
            <a:br>
              <a:rPr lang="en-US" dirty="0"/>
            </a:br>
            <a:r>
              <a:rPr lang="en-US" dirty="0"/>
              <a:t>Explanation: vCenter consolidates management, enables cluster‑level capabilities like HA/DRS, and provides lifecycle, configuration, and policy services across the estate</a:t>
            </a:r>
          </a:p>
        </p:txBody>
      </p:sp>
    </p:spTree>
    <p:extLst>
      <p:ext uri="{BB962C8B-B14F-4D97-AF65-F5344CB8AC3E}">
        <p14:creationId xmlns:p14="http://schemas.microsoft.com/office/powerpoint/2010/main" val="219886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30BB-F1D1-EF73-019C-FE3F0C87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0585-E7DC-D86D-9779-D9D90E93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What is the core function of vCenter Server?</a:t>
            </a:r>
          </a:p>
          <a:p>
            <a:pPr lvl="0"/>
            <a:r>
              <a:rPr lang="en-US" dirty="0"/>
              <a:t>a) Acts as a hypervisor running VMs</a:t>
            </a:r>
          </a:p>
          <a:p>
            <a:pPr lvl="0"/>
            <a:r>
              <a:rPr lang="en-US" dirty="0"/>
              <a:t>b) Centralized management for multiple </a:t>
            </a:r>
            <a:r>
              <a:rPr lang="en-US" dirty="0" err="1"/>
              <a:t>ESXi</a:t>
            </a:r>
            <a:r>
              <a:rPr lang="en-US" dirty="0"/>
              <a:t> hosts and VMs</a:t>
            </a:r>
          </a:p>
          <a:p>
            <a:pPr lvl="0"/>
            <a:r>
              <a:rPr lang="en-US" dirty="0"/>
              <a:t>c) Physical server provisioning</a:t>
            </a:r>
          </a:p>
          <a:p>
            <a:r>
              <a:rPr lang="en-US" dirty="0"/>
              <a:t>d) Bare‑metal OS installation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vCenter Server provides centralized configuration, control, and monitoring for hosts, clusters, VMs, networking, and storage across the virtual datacenter</a:t>
            </a:r>
          </a:p>
        </p:txBody>
      </p:sp>
    </p:spTree>
    <p:extLst>
      <p:ext uri="{BB962C8B-B14F-4D97-AF65-F5344CB8AC3E}">
        <p14:creationId xmlns:p14="http://schemas.microsoft.com/office/powerpoint/2010/main" val="271694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057A-B408-CDC8-81DC-DA76A5A5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54CE-49FE-9E18-9429-B0A7A7AB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Which component is the Type‑1 hypervisor in a vSphere environment?</a:t>
            </a:r>
          </a:p>
          <a:p>
            <a:pPr lvl="0"/>
            <a:r>
              <a:rPr lang="en-US" dirty="0"/>
              <a:t>a) vCenter Server</a:t>
            </a:r>
          </a:p>
          <a:p>
            <a:pPr lvl="0"/>
            <a:r>
              <a:rPr lang="en-US" dirty="0"/>
              <a:t>b) </a:t>
            </a:r>
            <a:r>
              <a:rPr lang="en-US" dirty="0" err="1"/>
              <a:t>ESXi</a:t>
            </a:r>
            <a:endParaRPr lang="en-US" dirty="0"/>
          </a:p>
          <a:p>
            <a:pPr lvl="0"/>
            <a:r>
              <a:rPr lang="en-US" dirty="0"/>
              <a:t>c) vSphere Client</a:t>
            </a:r>
          </a:p>
          <a:p>
            <a:r>
              <a:rPr lang="en-US" dirty="0"/>
              <a:t>d) vSphere Lifecycle Manager</a:t>
            </a:r>
          </a:p>
          <a:p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</a:t>
            </a:r>
            <a:r>
              <a:rPr lang="en-US" dirty="0" err="1"/>
              <a:t>ESXi</a:t>
            </a:r>
            <a:r>
              <a:rPr lang="en-US" dirty="0"/>
              <a:t> is VMware’s bare‑metal Type‑1 hypervisor that runs directly on server hardware to host VMs</a:t>
            </a:r>
          </a:p>
        </p:txBody>
      </p:sp>
    </p:spTree>
    <p:extLst>
      <p:ext uri="{BB962C8B-B14F-4D97-AF65-F5344CB8AC3E}">
        <p14:creationId xmlns:p14="http://schemas.microsoft.com/office/powerpoint/2010/main" val="24915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142E-0C9E-8C25-DF8D-45CD93F1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76E3-0468-E650-8F2B-EE310E6D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Which feature enables live migration of a running VM between </a:t>
            </a:r>
            <a:r>
              <a:rPr lang="en-US" dirty="0" err="1"/>
              <a:t>ESXi</a:t>
            </a:r>
            <a:r>
              <a:rPr lang="en-US" dirty="0"/>
              <a:t> hosts without downtime?</a:t>
            </a:r>
          </a:p>
          <a:p>
            <a:pPr lvl="0"/>
            <a:r>
              <a:rPr lang="en-US" dirty="0"/>
              <a:t>a) Storage </a:t>
            </a:r>
            <a:r>
              <a:rPr lang="en-US" dirty="0" err="1"/>
              <a:t>vMotion</a:t>
            </a:r>
            <a:endParaRPr lang="en-US" dirty="0"/>
          </a:p>
          <a:p>
            <a:pPr lvl="0"/>
            <a:r>
              <a:rPr lang="en-US" dirty="0"/>
              <a:t>b) </a:t>
            </a:r>
            <a:r>
              <a:rPr lang="en-US" dirty="0" err="1"/>
              <a:t>vMotion</a:t>
            </a:r>
            <a:endParaRPr lang="en-US" dirty="0"/>
          </a:p>
          <a:p>
            <a:pPr lvl="0"/>
            <a:r>
              <a:rPr lang="en-US" dirty="0"/>
              <a:t>c) DRS</a:t>
            </a:r>
          </a:p>
          <a:p>
            <a:r>
              <a:rPr lang="en-US" dirty="0"/>
              <a:t>d) FT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</a:t>
            </a:r>
            <a:r>
              <a:rPr lang="en-US" dirty="0" err="1"/>
              <a:t>vMotion</a:t>
            </a:r>
            <a:r>
              <a:rPr lang="en-US" dirty="0"/>
              <a:t> migrates the compute state of a running VM across hosts while maintaining service availability</a:t>
            </a:r>
          </a:p>
        </p:txBody>
      </p:sp>
    </p:spTree>
    <p:extLst>
      <p:ext uri="{BB962C8B-B14F-4D97-AF65-F5344CB8AC3E}">
        <p14:creationId xmlns:p14="http://schemas.microsoft.com/office/powerpoint/2010/main" val="33567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D12D-8149-4268-26BC-4BDF8E2B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2DBC-3C5D-49DF-DAE3-0C0192CC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Which feature moves a VM’s virtual disks between datastores while the VM remains powered on?</a:t>
            </a:r>
          </a:p>
          <a:p>
            <a:pPr lvl="0"/>
            <a:r>
              <a:rPr lang="en-US" dirty="0"/>
              <a:t>a) </a:t>
            </a:r>
            <a:r>
              <a:rPr lang="en-US" dirty="0" err="1"/>
              <a:t>vMotion</a:t>
            </a:r>
            <a:endParaRPr lang="en-US" dirty="0"/>
          </a:p>
          <a:p>
            <a:pPr lvl="0"/>
            <a:r>
              <a:rPr lang="en-US" dirty="0"/>
              <a:t>b) Storage </a:t>
            </a:r>
            <a:r>
              <a:rPr lang="en-US" dirty="0" err="1"/>
              <a:t>vMotion</a:t>
            </a:r>
            <a:endParaRPr lang="en-US" dirty="0"/>
          </a:p>
          <a:p>
            <a:pPr lvl="0"/>
            <a:r>
              <a:rPr lang="en-US" dirty="0"/>
              <a:t>c) HA</a:t>
            </a:r>
          </a:p>
          <a:p>
            <a:r>
              <a:rPr lang="en-US" dirty="0"/>
              <a:t>d) vSphere Replication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Storage </a:t>
            </a:r>
            <a:r>
              <a:rPr lang="en-US" dirty="0" err="1"/>
              <a:t>vMotion</a:t>
            </a:r>
            <a:r>
              <a:rPr lang="en-US" dirty="0"/>
              <a:t> performs live storage migrations of a VM’s files across datastores with no downtime</a:t>
            </a:r>
          </a:p>
        </p:txBody>
      </p:sp>
    </p:spTree>
    <p:extLst>
      <p:ext uri="{BB962C8B-B14F-4D97-AF65-F5344CB8AC3E}">
        <p14:creationId xmlns:p14="http://schemas.microsoft.com/office/powerpoint/2010/main" val="294701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2924-6642-7F31-634B-CDA8B238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0CB8-DEF4-C747-ADC1-9C1F88BF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vSphere High Availability (HA) primarily provides what capability?</a:t>
            </a:r>
          </a:p>
          <a:p>
            <a:pPr lvl="0"/>
            <a:r>
              <a:rPr lang="en-US" dirty="0"/>
              <a:t>a) Continuous execution on two hosts simultaneously</a:t>
            </a:r>
          </a:p>
          <a:p>
            <a:pPr lvl="0"/>
            <a:r>
              <a:rPr lang="en-US" dirty="0"/>
              <a:t>b) Automated VM restart on surviving hosts after a host failure</a:t>
            </a:r>
          </a:p>
          <a:p>
            <a:pPr lvl="0"/>
            <a:r>
              <a:rPr lang="en-US" dirty="0"/>
              <a:t>c) Load balancing based on resource utilization</a:t>
            </a:r>
          </a:p>
          <a:p>
            <a:r>
              <a:rPr lang="en-US" dirty="0"/>
              <a:t>d) Policy‑based storage placement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HA monitors hosts and restarts affected VMs on other hosts when a host fails, reducing downtime</a:t>
            </a:r>
          </a:p>
        </p:txBody>
      </p:sp>
    </p:spTree>
    <p:extLst>
      <p:ext uri="{BB962C8B-B14F-4D97-AF65-F5344CB8AC3E}">
        <p14:creationId xmlns:p14="http://schemas.microsoft.com/office/powerpoint/2010/main" val="382021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508D2-D44D-9F07-A902-D0826ECC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6B43-860A-9950-66E0-A3EED31A9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What is the purpose of Distributed Resource Scheduler (DRS)?</a:t>
            </a:r>
          </a:p>
          <a:p>
            <a:pPr lvl="0"/>
            <a:r>
              <a:rPr lang="en-US" dirty="0"/>
              <a:t>a) Encrypted </a:t>
            </a:r>
            <a:r>
              <a:rPr lang="en-US" dirty="0" err="1"/>
              <a:t>vMotion</a:t>
            </a:r>
            <a:endParaRPr lang="en-US" dirty="0"/>
          </a:p>
          <a:p>
            <a:pPr lvl="0"/>
            <a:r>
              <a:rPr lang="en-US" dirty="0"/>
              <a:t>b) Automate load balancing across hosts based on resource consumption</a:t>
            </a:r>
          </a:p>
          <a:p>
            <a:pPr lvl="0"/>
            <a:r>
              <a:rPr lang="en-US" dirty="0"/>
              <a:t>c) VM backup scheduling</a:t>
            </a:r>
          </a:p>
          <a:p>
            <a:r>
              <a:rPr lang="en-US" dirty="0"/>
              <a:t>d) Host firmware updates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DRS continuously balances workloads by recommending or automatically performing </a:t>
            </a:r>
            <a:r>
              <a:rPr lang="en-US" dirty="0" err="1"/>
              <a:t>vMotions</a:t>
            </a:r>
            <a:r>
              <a:rPr lang="en-US" dirty="0"/>
              <a:t> to optimize CPU and memory use</a:t>
            </a:r>
          </a:p>
        </p:txBody>
      </p:sp>
    </p:spTree>
    <p:extLst>
      <p:ext uri="{BB962C8B-B14F-4D97-AF65-F5344CB8AC3E}">
        <p14:creationId xmlns:p14="http://schemas.microsoft.com/office/powerpoint/2010/main" val="158492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9929-508B-6EE3-FA59-9FB6D23E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AE26-34D7-3299-5DF9-CC258E6F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Which vCenter Server deployment model is most common today?</a:t>
            </a:r>
          </a:p>
          <a:p>
            <a:pPr lvl="0"/>
            <a:r>
              <a:rPr lang="en-US" dirty="0"/>
              <a:t>a) Windows‑based vCenter with external SQL</a:t>
            </a:r>
          </a:p>
          <a:p>
            <a:pPr lvl="0"/>
            <a:r>
              <a:rPr lang="en-US" dirty="0"/>
              <a:t>b) vCenter Server Appliance (</a:t>
            </a:r>
            <a:r>
              <a:rPr lang="en-US" dirty="0" err="1"/>
              <a:t>vCSA</a:t>
            </a:r>
            <a:r>
              <a:rPr lang="en-US" dirty="0"/>
              <a:t>) on Photon OS</a:t>
            </a:r>
          </a:p>
          <a:p>
            <a:pPr lvl="0"/>
            <a:r>
              <a:rPr lang="en-US" dirty="0"/>
              <a:t>c) vCenter as a container in Kubernetes</a:t>
            </a:r>
          </a:p>
          <a:p>
            <a:r>
              <a:rPr lang="en-US" dirty="0"/>
              <a:t>d) Bare‑metal vCenter on </a:t>
            </a:r>
            <a:r>
              <a:rPr lang="en-US" dirty="0" err="1"/>
              <a:t>ESXi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Answer: b</a:t>
            </a:r>
            <a:br>
              <a:rPr lang="en-US" dirty="0"/>
            </a:br>
            <a:r>
              <a:rPr lang="en-US" dirty="0"/>
              <a:t>Explanation: The vCenter Server Appliance (</a:t>
            </a:r>
            <a:r>
              <a:rPr lang="en-US" dirty="0" err="1"/>
              <a:t>vCSA</a:t>
            </a:r>
            <a:r>
              <a:rPr lang="en-US" dirty="0"/>
              <a:t>) is a hardened Photon OS virtual appliance with embedded services like SSO and PostgreSQL</a:t>
            </a:r>
          </a:p>
        </p:txBody>
      </p:sp>
    </p:spTree>
    <p:extLst>
      <p:ext uri="{BB962C8B-B14F-4D97-AF65-F5344CB8AC3E}">
        <p14:creationId xmlns:p14="http://schemas.microsoft.com/office/powerpoint/2010/main" val="140110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  <wetp:taskpane dockstate="right" visibility="0" width="350" row="8">
    <wetp:webextensionref xmlns:r="http://schemas.openxmlformats.org/officeDocument/2006/relationships" r:id="rId3"/>
  </wetp:taskpane>
  <wetp:taskpane dockstate="right" visibility="0" width="438" row="9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582F9DD6-5B52-459A-9551-04562E9D3D3A}">
  <we:reference id="wa200006000" version="1.2.1.0" store="en-US" storeType="OMEX"/>
  <we:alternateReferences>
    <we:reference id="wa200006000" version="1.2.1.0" store="wa200006000" storeType="OMEX"/>
  </we:alternateReferences>
  <we:properties>
    <we:property name="document_UID" value="&quot;f2220531-2396-4f70-9a63-e412ea06e566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A39C15E-847A-4846-957B-D415C1A0177C}">
  <we:reference id="wa200005566" version="3.0.0.3" store="en-US" storeType="OMEX"/>
  <we:alternateReferences>
    <we:reference id="wa200005566" version="3.0.0.3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258A131-4E6A-43B3-A1D3-37FB211DCB68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ECDD7C7A-BA05-470F-946D-6DEFEAC20953}">
  <we:reference id="wa200005669" version="2.0.0.0" store="en-US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1279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Vmware Basic 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 M S</dc:creator>
  <cp:lastModifiedBy>Vishwa M S</cp:lastModifiedBy>
  <cp:revision>19</cp:revision>
  <dcterms:created xsi:type="dcterms:W3CDTF">2025-10-07T04:11:29Z</dcterms:created>
  <dcterms:modified xsi:type="dcterms:W3CDTF">2025-10-07T04:29:04Z</dcterms:modified>
</cp:coreProperties>
</file>