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025" y="1079784"/>
            <a:ext cx="59334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212" y="2698714"/>
            <a:ext cx="7703820" cy="64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68450" y="1824750"/>
            <a:ext cx="4000500" cy="300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25" y="1079784"/>
            <a:ext cx="63550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137" y="1615687"/>
            <a:ext cx="8188959" cy="2223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hyperlink" Target="https://www.elastic.co/guide/en/logstash/current/tuning-logstash.html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guide/en/logstash/current/event-dependent-configuration.html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jpg"/><Relationship Id="rId6" Type="http://schemas.openxmlformats.org/officeDocument/2006/relationships/image" Target="../media/image44.png"/><Relationship Id="rId7" Type="http://schemas.openxmlformats.org/officeDocument/2006/relationships/image" Target="../media/image45.jpg"/><Relationship Id="rId8" Type="http://schemas.openxmlformats.org/officeDocument/2006/relationships/hyperlink" Target="https://www.elastic.co/guide/en/elasticsearch/reference/current/heap-size.html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://www.linkedin.com/in/denis-dsouza" TargetMode="External"/><Relationship Id="rId4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jpg"/><Relationship Id="rId4" Type="http://schemas.openxmlformats.org/officeDocument/2006/relationships/image" Target="../media/image54.png"/><Relationship Id="rId5" Type="http://schemas.openxmlformats.org/officeDocument/2006/relationships/image" Target="../media/image5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nhtau.net/2017/06/14/hot-warm-architecture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elastic.co/blog/hot-warm-architecture-in-elasticsearch-5-x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guide/en/elasticsearch/reference/current/modules-snapshots.html" TargetMode="External"/><Relationship Id="rId3" Type="http://schemas.openxmlformats.org/officeDocument/2006/relationships/hyperlink" Target="https://medium.com/%40federicopanini/elasticsearch-backup-snapshot-and-restore-on-aws-s3-f1fc32fbca7f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7" Type="http://schemas.openxmlformats.org/officeDocument/2006/relationships/image" Target="../media/image2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lunk.com/en_us/products/pricing/calculator.html%23tabs/tab2" TargetMode="External"/><Relationship Id="rId3" Type="http://schemas.openxmlformats.org/officeDocument/2006/relationships/hyperlink" Target="https://www.sumologic.com/pricing/apac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hyperlink" Target="https://www.elastic.co/guide/en/elasticsearch/reference/5.6/_basic_concepts.html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925" y="2078954"/>
            <a:ext cx="657288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40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4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4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1212" y="2698714"/>
            <a:ext cx="7703820" cy="64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(Architecture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aggressive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optimization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scale)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Denis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D’Souza</a:t>
            </a:r>
            <a:r>
              <a:rPr dirty="0" sz="1000" spc="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00" spc="2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27th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July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924599"/>
            <a:ext cx="5197123" cy="3001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025" y="1078097"/>
            <a:ext cx="7392670" cy="724535"/>
          </a:xfrm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</a:pPr>
            <a:r>
              <a:rPr dirty="0"/>
              <a:t>Our</a:t>
            </a:r>
            <a:r>
              <a:rPr dirty="0" spc="-55"/>
              <a:t> </a:t>
            </a:r>
            <a:r>
              <a:rPr dirty="0"/>
              <a:t>ELK</a:t>
            </a:r>
            <a:r>
              <a:rPr dirty="0" spc="-55"/>
              <a:t> </a:t>
            </a:r>
            <a:r>
              <a:rPr dirty="0"/>
              <a:t>architecture:</a:t>
            </a:r>
            <a:r>
              <a:rPr dirty="0" spc="-55"/>
              <a:t> </a:t>
            </a:r>
            <a:r>
              <a:rPr dirty="0" spc="-10"/>
              <a:t>Hot-</a:t>
            </a:r>
            <a:r>
              <a:rPr dirty="0" spc="-40"/>
              <a:t>Warm-</a:t>
            </a:r>
            <a:r>
              <a:rPr dirty="0"/>
              <a:t>Cold</a:t>
            </a:r>
            <a:r>
              <a:rPr dirty="0" spc="-55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storage </a:t>
            </a:r>
            <a:r>
              <a:rPr dirty="0"/>
              <a:t>(infinite</a:t>
            </a:r>
            <a:r>
              <a:rPr dirty="0" spc="-45"/>
              <a:t> </a:t>
            </a:r>
            <a:r>
              <a:rPr dirty="0" spc="-10"/>
              <a:t>scale)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847012" y="1584712"/>
          <a:ext cx="5600065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/>
                <a:gridCol w="1243330"/>
                <a:gridCol w="1108710"/>
                <a:gridCol w="1084579"/>
                <a:gridCol w="1023620"/>
                <a:gridCol w="715645"/>
              </a:tblGrid>
              <a:tr h="511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AA84F"/>
                      </a:solidFill>
                      <a:prstDash val="solid"/>
                    </a:lnL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64005" marR="165735" indent="-1214120">
                        <a:lnSpc>
                          <a:spcPct val="114599"/>
                        </a:lnSpc>
                        <a:spcBef>
                          <a:spcPts val="105"/>
                        </a:spcBef>
                        <a:tabLst>
                          <a:tab pos="1415415" algn="l"/>
                        </a:tabLst>
                      </a:pPr>
                      <a:r>
                        <a:rPr dirty="0" baseline="-39351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r>
                        <a:rPr dirty="0" baseline="-39351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Nodes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5755" marR="176530" indent="-142875">
                        <a:lnSpc>
                          <a:spcPct val="114599"/>
                        </a:lnSpc>
                        <a:spcBef>
                          <a:spcPts val="105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CPU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66040" indent="-127635">
                        <a:lnSpc>
                          <a:spcPct val="114599"/>
                        </a:lnSpc>
                        <a:spcBef>
                          <a:spcPts val="10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EBS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solidFill>
                      <a:srgbClr val="70AD4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Elasticsearch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141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GB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Logstash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01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Kibana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25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25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157</a:t>
                      </a:r>
                      <a:r>
                        <a:rPr dirty="0" sz="1200" spc="-25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 GB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200" spc="-5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 b="1">
                          <a:solidFill>
                            <a:srgbClr val="93C47D"/>
                          </a:solidFill>
                          <a:latin typeface="Arial"/>
                          <a:cs typeface="Arial"/>
                        </a:rPr>
                        <a:t>TB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117450" y="3720925"/>
          <a:ext cx="2867025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560"/>
                <a:gridCol w="840105"/>
              </a:tblGrid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Data-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Hot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Retention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Docs/sec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(at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peak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load)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45"/>
              <a:t> </a:t>
            </a:r>
            <a:r>
              <a:rPr dirty="0"/>
              <a:t>ELK</a:t>
            </a:r>
            <a:r>
              <a:rPr dirty="0" spc="-45"/>
              <a:t> </a:t>
            </a:r>
            <a:r>
              <a:rPr dirty="0"/>
              <a:t>architecture:</a:t>
            </a:r>
            <a:r>
              <a:rPr dirty="0" spc="-40"/>
              <a:t> </a:t>
            </a:r>
            <a:r>
              <a:rPr dirty="0"/>
              <a:t>Size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scale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074" y="1798547"/>
            <a:ext cx="1831975" cy="235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630"/>
              </a:spcBef>
              <a:buChar char="●"/>
              <a:tabLst>
                <a:tab pos="46926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Logstash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Elasticsearch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r>
              <a:rPr dirty="0" sz="16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605"/>
              </a:spcBef>
              <a:buChar char="●"/>
              <a:tabLst>
                <a:tab pos="46926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EBS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30"/>
              </a:spcBef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184725" y="1910275"/>
            <a:ext cx="3321050" cy="2252980"/>
            <a:chOff x="5184725" y="1910275"/>
            <a:chExt cx="3321050" cy="22529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4725" y="1910275"/>
              <a:ext cx="3320798" cy="225252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875" y="1948375"/>
              <a:ext cx="3206497" cy="21382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 spc="-25"/>
              <a:t>did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/>
              <a:t>did:</a:t>
            </a:r>
            <a:r>
              <a:rPr dirty="0" spc="-125"/>
              <a:t> </a:t>
            </a:r>
            <a:r>
              <a:rPr dirty="0"/>
              <a:t>Application</a:t>
            </a:r>
            <a:r>
              <a:rPr dirty="0" spc="-30"/>
              <a:t> </a:t>
            </a:r>
            <a:r>
              <a:rPr dirty="0" spc="-20"/>
              <a:t>side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7860" y="2121602"/>
            <a:ext cx="7772400" cy="930275"/>
          </a:xfrm>
          <a:custGeom>
            <a:avLst/>
            <a:gdLst/>
            <a:ahLst/>
            <a:cxnLst/>
            <a:rect l="l" t="t" r="r" b="b"/>
            <a:pathLst>
              <a:path w="7772400" h="930275">
                <a:moveTo>
                  <a:pt x="7772399" y="929999"/>
                </a:moveTo>
                <a:lnTo>
                  <a:pt x="0" y="929999"/>
                </a:lnTo>
                <a:lnTo>
                  <a:pt x="0" y="0"/>
                </a:lnTo>
                <a:lnTo>
                  <a:pt x="7772399" y="0"/>
                </a:lnTo>
                <a:lnTo>
                  <a:pt x="7772399" y="929999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0886" y="2248781"/>
            <a:ext cx="20866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Logstash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425" y="1920850"/>
            <a:ext cx="1696374" cy="17870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2149" y="1661703"/>
            <a:ext cx="1310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Pipeline Workers: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699" y="2045879"/>
            <a:ext cx="3716020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32740" marR="5080" indent="-320675">
              <a:lnSpc>
                <a:spcPct val="100099"/>
              </a:lnSpc>
              <a:spcBef>
                <a:spcPts val="95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Adjusted</a:t>
            </a:r>
            <a:r>
              <a:rPr dirty="0" sz="12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"pipeline.workers"</a:t>
            </a:r>
            <a:r>
              <a:rPr dirty="0" sz="12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2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x4</a:t>
            </a:r>
            <a:r>
              <a:rPr dirty="0" sz="12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1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12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Cores</a:t>
            </a:r>
            <a:r>
              <a:rPr dirty="0" sz="12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dirty="0" sz="12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1200" spc="3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utilisation</a:t>
            </a:r>
            <a:r>
              <a:rPr dirty="0" sz="12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3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Logstash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12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(as</a:t>
            </a:r>
            <a:r>
              <a:rPr dirty="0" sz="1200" spc="14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threads</a:t>
            </a:r>
            <a:r>
              <a:rPr dirty="0" sz="1200" spc="13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may</a:t>
            </a:r>
            <a:r>
              <a:rPr dirty="0" sz="1200" spc="14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spend</a:t>
            </a:r>
            <a:r>
              <a:rPr dirty="0" sz="1200" spc="13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significant</a:t>
            </a:r>
            <a:r>
              <a:rPr dirty="0" sz="1200" spc="13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time</a:t>
            </a:r>
            <a:r>
              <a:rPr dirty="0" sz="1200" spc="14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an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I/O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wait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state)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90999" y="1981674"/>
            <a:ext cx="4082415" cy="843915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###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Core-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count: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dirty="0" sz="10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###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pipeline.workers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05453" y="1534031"/>
            <a:ext cx="1296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logstash.yml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429299" y="3193762"/>
            <a:ext cx="2800985" cy="1521460"/>
            <a:chOff x="5429299" y="3193762"/>
            <a:chExt cx="2800985" cy="152146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99" y="3193762"/>
              <a:ext cx="2800475" cy="15210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49" y="3231862"/>
              <a:ext cx="2686175" cy="1406747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149000" y="3200124"/>
            <a:ext cx="2800985" cy="1508760"/>
            <a:chOff x="1149000" y="3200124"/>
            <a:chExt cx="2800985" cy="150876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9000" y="3200124"/>
              <a:ext cx="2800484" cy="15083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6150" y="3238225"/>
              <a:ext cx="2686183" cy="1394024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3344" y="3050273"/>
            <a:ext cx="570558" cy="8770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1369" y="3050273"/>
            <a:ext cx="568971" cy="8770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792775" y="4753486"/>
            <a:ext cx="3102610" cy="27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8"/>
              </a:rPr>
              <a:t>https://www.elastic.co/guide/en/logstash/current/tuning-logstash.html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</a:t>
            </a:r>
            <a:r>
              <a:rPr dirty="0" spc="-10"/>
              <a:t>Logstash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1729" y="1642004"/>
            <a:ext cx="782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'info'</a:t>
            </a:r>
            <a:r>
              <a:rPr dirty="0" sz="1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logs: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278" y="2026179"/>
            <a:ext cx="3627754" cy="3956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32740" marR="5080" indent="-320675">
              <a:lnSpc>
                <a:spcPct val="102400"/>
              </a:lnSpc>
              <a:spcBef>
                <a:spcPts val="65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Separated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'info'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retention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policy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fewer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days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90099" y="1900950"/>
            <a:ext cx="4083685" cy="988694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[sourcetype]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dirty="0" sz="1000" spc="-2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"app_logs"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[level]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dirty="0" sz="1000" spc="-2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"info"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elasticsearch</a:t>
            </a:r>
            <a:r>
              <a:rPr dirty="0" sz="10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dirty="0" sz="1000" spc="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dirty="0" sz="10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"%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{sourcetype}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%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{level}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-%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{+YYYY.MM.dd}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60516" y="1534031"/>
            <a:ext cx="120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3C47D"/>
                </a:solidFill>
                <a:latin typeface="Arial"/>
                <a:cs typeface="Arial"/>
              </a:rPr>
              <a:t>Filter</a:t>
            </a:r>
            <a:r>
              <a:rPr dirty="0" sz="1800" spc="-5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config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90099" y="3142000"/>
            <a:ext cx="4083685" cy="899794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dirty="0" sz="10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[sourcetype]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dirty="0" sz="1000" spc="-2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"nginx"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[status]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dirty="0" sz="1000" spc="-25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"200"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elasticsearch</a:t>
            </a:r>
            <a:r>
              <a:rPr dirty="0" sz="10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dirty="0" sz="10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dirty="0" sz="1000" spc="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"%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{sourcetype}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%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{status}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-%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{+YYYY.MM.dd}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69099" y="4752435"/>
            <a:ext cx="3791585" cy="27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2"/>
              </a:rPr>
              <a:t>https://www.elastic.co/guide/en/logstash/current/event-dependent-configuration.html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1725" y="3006129"/>
            <a:ext cx="1884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'200'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response-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logs: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8274" y="3390303"/>
            <a:ext cx="3559810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32740" marR="5080" indent="-320675">
              <a:lnSpc>
                <a:spcPct val="100699"/>
              </a:lnSpc>
              <a:spcBef>
                <a:spcPts val="9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Separated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'200'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response-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retention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fewer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</a:t>
            </a:r>
            <a:r>
              <a:rPr dirty="0" spc="-10"/>
              <a:t>Logstash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2425" y="1642004"/>
            <a:ext cx="1480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‘message’</a:t>
            </a:r>
            <a:r>
              <a:rPr dirty="0" sz="1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field: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974" y="2026179"/>
            <a:ext cx="3348990" cy="757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2740" marR="5080" indent="-320675">
              <a:lnSpc>
                <a:spcPct val="100699"/>
              </a:lnSpc>
              <a:spcBef>
                <a:spcPts val="90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Removed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"message"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field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no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'grok-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failures'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logstash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grok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endParaRPr sz="1200">
              <a:latin typeface="Arial"/>
              <a:cs typeface="Arial"/>
            </a:endParaRPr>
          </a:p>
          <a:p>
            <a:pPr marL="332740">
              <a:lnSpc>
                <a:spcPts val="1425"/>
              </a:lnSpc>
            </a:pP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(reduced</a:t>
            </a:r>
            <a:r>
              <a:rPr dirty="0" sz="1200" spc="-3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storage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footprint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by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~30%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per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doc)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90099" y="1900950"/>
            <a:ext cx="4083685" cy="904875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 marR="1101725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dirty="0" sz="10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_grokparsefailure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0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[tags]</a:t>
            </a:r>
            <a:r>
              <a:rPr dirty="0" sz="10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mutate</a:t>
            </a:r>
            <a:r>
              <a:rPr dirty="0" sz="10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remove_field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"message"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60516" y="1534031"/>
            <a:ext cx="120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3C47D"/>
                </a:solidFill>
                <a:latin typeface="Arial"/>
                <a:cs typeface="Arial"/>
              </a:rPr>
              <a:t>Filter</a:t>
            </a:r>
            <a:r>
              <a:rPr dirty="0" sz="1800" spc="-5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config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001574" y="2921864"/>
            <a:ext cx="1812289" cy="2026285"/>
            <a:chOff x="7001574" y="2921864"/>
            <a:chExt cx="1812289" cy="202628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1574" y="2921864"/>
              <a:ext cx="1811675" cy="202628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8724" y="2959965"/>
              <a:ext cx="1697374" cy="191198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0" y="3310175"/>
            <a:ext cx="6761480" cy="1555115"/>
          </a:xfrm>
          <a:prstGeom prst="rect">
            <a:avLst/>
          </a:prstGeom>
          <a:solidFill>
            <a:srgbClr val="D9EAD3"/>
          </a:solidFill>
        </p:spPr>
        <p:txBody>
          <a:bodyPr wrap="square" lIns="0" tIns="47625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375"/>
              </a:spcBef>
            </a:pPr>
            <a:r>
              <a:rPr dirty="0" sz="1000" spc="-25" b="1" i="1">
                <a:solidFill>
                  <a:srgbClr val="37761C"/>
                </a:solidFill>
                <a:latin typeface="Arial"/>
                <a:cs typeface="Arial"/>
              </a:rPr>
              <a:t>Eg:</a:t>
            </a:r>
            <a:endParaRPr sz="10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225"/>
              </a:spcBef>
            </a:pPr>
            <a:r>
              <a:rPr dirty="0" sz="1000" b="1" i="1">
                <a:solidFill>
                  <a:srgbClr val="37761C"/>
                </a:solidFill>
                <a:latin typeface="Arial"/>
                <a:cs typeface="Arial"/>
              </a:rPr>
              <a:t>Nginx</a:t>
            </a:r>
            <a:r>
              <a:rPr dirty="0" sz="1000" spc="-5" b="1" i="1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b="1" i="1">
                <a:solidFill>
                  <a:srgbClr val="37761C"/>
                </a:solidFill>
                <a:latin typeface="Arial"/>
                <a:cs typeface="Arial"/>
              </a:rPr>
              <a:t>Log-message:</a:t>
            </a:r>
            <a:r>
              <a:rPr dirty="0" sz="1000" spc="-5" b="1" i="1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127.0.0.1 -</a:t>
            </a:r>
            <a:r>
              <a:rPr dirty="0" sz="1000" spc="-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-</a:t>
            </a:r>
            <a:r>
              <a:rPr dirty="0" sz="1000" spc="-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[26/Mar/2016:19:09:19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-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0400]</a:t>
            </a:r>
            <a:r>
              <a:rPr dirty="0" sz="1000" spc="-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"GET</a:t>
            </a:r>
            <a:r>
              <a:rPr dirty="0" sz="1000" spc="-1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/</a:t>
            </a:r>
            <a:r>
              <a:rPr dirty="0" sz="1000" spc="-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HTTP/1.1"</a:t>
            </a:r>
            <a:r>
              <a:rPr dirty="0" sz="1000" spc="-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401 194</a:t>
            </a:r>
            <a:r>
              <a:rPr dirty="0" sz="1000" spc="-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""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"Mozilla/5.0</a:t>
            </a:r>
            <a:endParaRPr sz="10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225"/>
              </a:spcBef>
            </a:pP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Gecko"</a:t>
            </a:r>
            <a:r>
              <a:rPr dirty="0" sz="1000" spc="-2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"-</a:t>
            </a:r>
            <a:r>
              <a:rPr dirty="0" sz="1000" spc="-50">
                <a:solidFill>
                  <a:srgbClr val="37761C"/>
                </a:solidFill>
                <a:latin typeface="Arial"/>
                <a:cs typeface="Arial"/>
              </a:rPr>
              <a:t>"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solidFill>
                  <a:srgbClr val="37761C"/>
                </a:solidFill>
                <a:latin typeface="Arial"/>
                <a:cs typeface="Arial"/>
              </a:rPr>
              <a:t>Grok</a:t>
            </a:r>
            <a:r>
              <a:rPr dirty="0" sz="1000" spc="15" b="1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37761C"/>
                </a:solidFill>
                <a:latin typeface="Arial"/>
                <a:cs typeface="Arial"/>
              </a:rPr>
              <a:t>Pattern:</a:t>
            </a:r>
            <a:r>
              <a:rPr dirty="0" sz="1000" spc="15" b="1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%{IPORHOST:clientip}</a:t>
            </a:r>
            <a:r>
              <a:rPr dirty="0" sz="1000" spc="1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(?:-|(%{WORD}.%{WORD}))</a:t>
            </a:r>
            <a:r>
              <a:rPr dirty="0" sz="1000" spc="1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%{USER:ident}</a:t>
            </a:r>
            <a:endParaRPr sz="1000">
              <a:latin typeface="Arial"/>
              <a:cs typeface="Arial"/>
            </a:endParaRPr>
          </a:p>
          <a:p>
            <a:pPr marL="581025" marR="266065">
              <a:lnSpc>
                <a:spcPct val="118800"/>
              </a:lnSpc>
            </a:pP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\[%{HTTPDATE:timestamp}\]</a:t>
            </a:r>
            <a:r>
              <a:rPr dirty="0" sz="1000" spc="5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"(?:%{WORD:verb}</a:t>
            </a:r>
            <a:r>
              <a:rPr dirty="0" sz="1000" spc="7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%{NOTSPACE:request}(?: HTTP/%{NUMBER:httpversion})?|%{DATA:rawrequest})"</a:t>
            </a:r>
            <a:r>
              <a:rPr dirty="0" sz="1000" spc="9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%{NUMBER:response}</a:t>
            </a:r>
            <a:r>
              <a:rPr dirty="0" sz="1000" spc="9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(?:%{NUMBER:bytes}|-</a:t>
            </a:r>
            <a:r>
              <a:rPr dirty="0" sz="1000" spc="-50">
                <a:solidFill>
                  <a:srgbClr val="37761C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225"/>
              </a:spcBef>
            </a:pP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%{QS:referrer}</a:t>
            </a:r>
            <a:r>
              <a:rPr dirty="0" sz="1000" spc="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37761C"/>
                </a:solidFill>
                <a:latin typeface="Arial"/>
                <a:cs typeface="Arial"/>
              </a:rPr>
              <a:t>%{QS:agent}</a:t>
            </a:r>
            <a:r>
              <a:rPr dirty="0" sz="1000" spc="1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37761C"/>
                </a:solidFill>
                <a:latin typeface="Arial"/>
                <a:cs typeface="Arial"/>
              </a:rPr>
              <a:t>%{QS:forwarder}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</a:t>
            </a:r>
            <a:r>
              <a:rPr dirty="0" spc="-10"/>
              <a:t>Logstash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77860" y="2121602"/>
            <a:ext cx="7772400" cy="930275"/>
          </a:xfrm>
          <a:custGeom>
            <a:avLst/>
            <a:gdLst/>
            <a:ahLst/>
            <a:cxnLst/>
            <a:rect l="l" t="t" r="r" b="b"/>
            <a:pathLst>
              <a:path w="7772400" h="930275">
                <a:moveTo>
                  <a:pt x="7772399" y="929999"/>
                </a:moveTo>
                <a:lnTo>
                  <a:pt x="0" y="929999"/>
                </a:lnTo>
                <a:lnTo>
                  <a:pt x="0" y="0"/>
                </a:lnTo>
                <a:lnTo>
                  <a:pt x="7772399" y="0"/>
                </a:lnTo>
                <a:lnTo>
                  <a:pt x="7772399" y="929999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50886" y="2248781"/>
            <a:ext cx="30454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FFFFFF"/>
                </a:solidFill>
                <a:latin typeface="Arial"/>
                <a:cs typeface="Arial"/>
              </a:rPr>
              <a:t>Elasticsearch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/>
              <a:t>did:</a:t>
            </a:r>
            <a:r>
              <a:rPr dirty="0" spc="-125"/>
              <a:t> </a:t>
            </a:r>
            <a:r>
              <a:rPr dirty="0"/>
              <a:t>Application</a:t>
            </a:r>
            <a:r>
              <a:rPr dirty="0" spc="-30"/>
              <a:t> </a:t>
            </a:r>
            <a:r>
              <a:rPr dirty="0" spc="-20"/>
              <a:t>side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4150" y="1848775"/>
            <a:ext cx="1816801" cy="18168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2275" y="1642004"/>
            <a:ext cx="2360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JVM</a:t>
            </a: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dirty="0" sz="12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 memory: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8824" y="2026179"/>
            <a:ext cx="3949065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32740" marR="5080" indent="-320675">
              <a:lnSpc>
                <a:spcPct val="100699"/>
              </a:lnSpc>
              <a:spcBef>
                <a:spcPts val="9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Optimised</a:t>
            </a:r>
            <a:r>
              <a:rPr dirty="0" sz="1200" spc="4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JVM</a:t>
            </a:r>
            <a:r>
              <a:rPr dirty="0" sz="1200" spc="4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heap-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dirty="0" sz="1200" spc="4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200" spc="4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dirty="0" sz="1200" spc="4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8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GC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interval,</a:t>
            </a:r>
            <a:r>
              <a:rPr dirty="0" sz="12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2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helped</a:t>
            </a:r>
            <a:r>
              <a:rPr dirty="0" sz="12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dirty="0" sz="12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utilization</a:t>
            </a:r>
            <a:r>
              <a:rPr dirty="0" sz="12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(33%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for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JVM,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66%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for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non-heap)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93C47D"/>
                </a:solidFill>
                <a:latin typeface="Arial"/>
                <a:cs typeface="Arial"/>
              </a:rPr>
              <a:t>*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25704" y="1404756"/>
            <a:ext cx="1181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jvm.options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94174" y="1773875"/>
            <a:ext cx="4090670" cy="572770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###</a:t>
            </a:r>
            <a:r>
              <a:rPr dirty="0" sz="10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Total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Memory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15GB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###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-Xms5g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-Xmx5g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696850" y="3860975"/>
            <a:ext cx="2606040" cy="1153795"/>
            <a:chOff x="5696850" y="3860975"/>
            <a:chExt cx="2606040" cy="115379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6850" y="3860975"/>
              <a:ext cx="2605475" cy="115344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000" y="3899075"/>
              <a:ext cx="2491174" cy="1039146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5693475" y="2547474"/>
            <a:ext cx="2612390" cy="1153795"/>
            <a:chOff x="5693475" y="2547474"/>
            <a:chExt cx="2612390" cy="115379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3475" y="2547474"/>
              <a:ext cx="2612200" cy="11534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0625" y="2585574"/>
              <a:ext cx="2497900" cy="10391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523049" y="2398603"/>
            <a:ext cx="8375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93C47D"/>
                </a:solidFill>
                <a:latin typeface="Arial"/>
                <a:cs typeface="Arial"/>
              </a:rPr>
              <a:t>Heap</a:t>
            </a:r>
            <a:r>
              <a:rPr dirty="0" sz="9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93C47D"/>
                </a:solidFill>
                <a:latin typeface="Arial"/>
                <a:cs typeface="Arial"/>
              </a:rPr>
              <a:t>too</a:t>
            </a:r>
            <a:r>
              <a:rPr dirty="0" sz="9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93C47D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56200" y="3711002"/>
            <a:ext cx="8185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93C47D"/>
                </a:solidFill>
                <a:latin typeface="Arial"/>
                <a:cs typeface="Arial"/>
              </a:rPr>
              <a:t>Heap</a:t>
            </a:r>
            <a:r>
              <a:rPr dirty="0" sz="9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93C47D"/>
                </a:solidFill>
                <a:latin typeface="Arial"/>
                <a:cs typeface="Arial"/>
              </a:rPr>
              <a:t>too</a:t>
            </a:r>
            <a:r>
              <a:rPr dirty="0" sz="9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93C47D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62074" y="3108975"/>
            <a:ext cx="3070860" cy="1493520"/>
            <a:chOff x="1162074" y="3108975"/>
            <a:chExt cx="3070860" cy="1493520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2074" y="3108975"/>
              <a:ext cx="3070675" cy="149304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9224" y="3147075"/>
              <a:ext cx="2956375" cy="137874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2191479" y="2896128"/>
            <a:ext cx="8947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93C47D"/>
                </a:solidFill>
                <a:latin typeface="Arial"/>
                <a:cs typeface="Arial"/>
              </a:rPr>
              <a:t>Optimised</a:t>
            </a:r>
            <a:r>
              <a:rPr dirty="0" sz="900" spc="-4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93C47D"/>
                </a:solidFill>
                <a:latin typeface="Arial"/>
                <a:cs typeface="Arial"/>
              </a:rPr>
              <a:t>Heap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27425" y="4728136"/>
            <a:ext cx="3525520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*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Recommended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heap-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size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settings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by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Elastic: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8"/>
              </a:rPr>
              <a:t>https://www.elastic.co/guide/en/elasticsearch/reference/current/heap-size.html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</a:t>
            </a:r>
            <a:r>
              <a:rPr dirty="0" spc="-10"/>
              <a:t>Elasticsearch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725" y="1689479"/>
            <a:ext cx="593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Shards: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1274" y="2073654"/>
            <a:ext cx="3703954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32740" marR="5080" indent="-320675">
              <a:lnSpc>
                <a:spcPct val="100699"/>
              </a:lnSpc>
              <a:spcBef>
                <a:spcPts val="9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Created</a:t>
            </a:r>
            <a:r>
              <a:rPr dirty="0" sz="12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templates</a:t>
            </a:r>
            <a:r>
              <a:rPr dirty="0" sz="12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12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shards</a:t>
            </a:r>
            <a:r>
              <a:rPr dirty="0" sz="12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multiples</a:t>
            </a:r>
            <a:r>
              <a:rPr dirty="0" sz="1200" spc="9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9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9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Elasticsearch nodes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1925" y="2622929"/>
            <a:ext cx="1382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790" algn="l"/>
                <a:tab pos="937260" algn="l"/>
              </a:tabLst>
            </a:pP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(helps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fix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issues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26754" y="2622929"/>
            <a:ext cx="4832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shards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62790" y="2622929"/>
            <a:ext cx="762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41925" y="2622929"/>
            <a:ext cx="3382010" cy="38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985">
              <a:lnSpc>
                <a:spcPts val="1430"/>
              </a:lnSpc>
              <a:spcBef>
                <a:spcPts val="100"/>
              </a:spcBef>
            </a:pPr>
            <a:r>
              <a:rPr dirty="0" sz="1200" spc="-20" i="1">
                <a:solidFill>
                  <a:srgbClr val="93C47D"/>
                </a:solidFill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  <a:tabLst>
                <a:tab pos="854075" algn="l"/>
                <a:tab pos="1403350" algn="l"/>
                <a:tab pos="2105025" algn="l"/>
                <a:tab pos="2383790" algn="l"/>
                <a:tab pos="3043555" algn="l"/>
              </a:tabLst>
            </a:pP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imbalance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which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resulted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in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uneven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	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disk,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1925" y="2984879"/>
            <a:ext cx="1753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compute</a:t>
            </a:r>
            <a:r>
              <a:rPr dirty="0" sz="1200" spc="-40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resource</a:t>
            </a:r>
            <a:r>
              <a:rPr dirty="0" sz="1200" spc="-3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usage)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90099" y="1824750"/>
            <a:ext cx="4072254" cy="1550670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###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ES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nodes: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###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3431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"template"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"appserver-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*",</a:t>
            </a:r>
            <a:endParaRPr sz="1000">
              <a:latin typeface="Courier New"/>
              <a:cs typeface="Courier New"/>
            </a:endParaRPr>
          </a:p>
          <a:p>
            <a:pPr marL="23431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"settings"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8290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"number_of_shards"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"5",</a:t>
            </a:r>
            <a:endParaRPr sz="1000">
              <a:latin typeface="Courier New"/>
              <a:cs typeface="Courier New"/>
            </a:endParaRPr>
          </a:p>
          <a:p>
            <a:pPr marL="38290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"number_of_replicas"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1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"0",</a:t>
            </a:r>
            <a:endParaRPr sz="1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2381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}'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09650" y="3487628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E69137"/>
                </a:solidFill>
                <a:latin typeface="Arial"/>
                <a:cs typeface="Arial"/>
              </a:rPr>
              <a:t>Trade-offs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46200" y="3876883"/>
            <a:ext cx="3605529" cy="1066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32740" marR="140335" indent="-320675">
              <a:lnSpc>
                <a:spcPct val="113700"/>
              </a:lnSpc>
              <a:spcBef>
                <a:spcPts val="85"/>
              </a:spcBef>
              <a:buChar char="●"/>
              <a:tabLst>
                <a:tab pos="332740" algn="l"/>
              </a:tabLst>
            </a:pP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Removing</a:t>
            </a:r>
            <a:r>
              <a:rPr dirty="0" sz="1200" spc="-3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replicas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will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result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in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search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queries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running</a:t>
            </a:r>
            <a:r>
              <a:rPr dirty="0" sz="1200" spc="-1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slower</a:t>
            </a:r>
            <a:r>
              <a:rPr dirty="0" sz="1200" spc="-1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as</a:t>
            </a:r>
            <a:r>
              <a:rPr dirty="0" sz="1200" spc="-1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replicas</a:t>
            </a:r>
            <a:r>
              <a:rPr dirty="0" sz="1200" spc="-1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are</a:t>
            </a:r>
            <a:r>
              <a:rPr dirty="0" sz="1200" spc="-1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used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 while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performing</a:t>
            </a:r>
            <a:r>
              <a:rPr dirty="0" sz="1200" spc="-4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search</a:t>
            </a:r>
            <a:r>
              <a:rPr dirty="0" sz="1200" spc="-4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ct val="114599"/>
              </a:lnSpc>
              <a:buChar char="●"/>
              <a:tabLst>
                <a:tab pos="332740" algn="l"/>
              </a:tabLst>
            </a:pP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It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is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not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recommended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to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run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production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clusters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without</a:t>
            </a:r>
            <a:r>
              <a:rPr dirty="0" sz="1200" spc="-3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replicas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7425" y="3460078"/>
            <a:ext cx="703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Replicas: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3974" y="3849334"/>
            <a:ext cx="3652520" cy="64770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284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Removed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replicas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endParaRPr sz="1200">
              <a:latin typeface="Arial"/>
              <a:cs typeface="Arial"/>
            </a:endParaRPr>
          </a:p>
          <a:p>
            <a:pPr marL="332740" marR="5080">
              <a:lnSpc>
                <a:spcPts val="1650"/>
              </a:lnSpc>
              <a:spcBef>
                <a:spcPts val="65"/>
              </a:spcBef>
            </a:pP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(50%</a:t>
            </a:r>
            <a:r>
              <a:rPr dirty="0" sz="1200" spc="-30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savings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on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storage</a:t>
            </a:r>
            <a:r>
              <a:rPr dirty="0" sz="1200" spc="-30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cost,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~30%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reduction</a:t>
            </a:r>
            <a:r>
              <a:rPr dirty="0" sz="1200" spc="-30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in</a:t>
            </a:r>
            <a:r>
              <a:rPr dirty="0" sz="1200" spc="-2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compute</a:t>
            </a:r>
            <a:r>
              <a:rPr dirty="0" sz="1200" spc="-40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93C47D"/>
                </a:solidFill>
                <a:latin typeface="Arial"/>
                <a:cs typeface="Arial"/>
              </a:rPr>
              <a:t>resource</a:t>
            </a:r>
            <a:r>
              <a:rPr dirty="0" sz="1200" spc="-35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93C47D"/>
                </a:solidFill>
                <a:latin typeface="Arial"/>
                <a:cs typeface="Arial"/>
              </a:rPr>
              <a:t>utilization)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</a:t>
            </a:r>
            <a:r>
              <a:rPr dirty="0" spc="-10"/>
              <a:t>Elasticsearch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7180782" y="1480956"/>
            <a:ext cx="162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93C47D"/>
                </a:solidFill>
                <a:latin typeface="Arial"/>
                <a:cs typeface="Arial"/>
              </a:rPr>
              <a:t>Template</a:t>
            </a:r>
            <a:r>
              <a:rPr dirty="0" sz="1800" spc="-5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config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1650" y="2703399"/>
            <a:ext cx="1717674" cy="221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About</a:t>
            </a:r>
            <a:r>
              <a:rPr dirty="0" spc="-5"/>
              <a:t> </a:t>
            </a:r>
            <a:r>
              <a:rPr dirty="0" spc="-10"/>
              <a:t>me...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7371" y="1697972"/>
            <a:ext cx="6591934" cy="274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DevOps</a:t>
            </a:r>
            <a:r>
              <a:rPr dirty="0" sz="16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engineer</a:t>
            </a:r>
            <a:r>
              <a:rPr dirty="0" sz="1600" spc="-2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Moonfrog</a:t>
            </a:r>
            <a:r>
              <a:rPr dirty="0" sz="16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93C47D"/>
                </a:solidFill>
                <a:latin typeface="Arial"/>
                <a:cs typeface="Arial"/>
              </a:rPr>
              <a:t>Labs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363855" marR="5080" indent="-351790">
              <a:lnSpc>
                <a:spcPct val="101600"/>
              </a:lnSpc>
              <a:spcBef>
                <a:spcPts val="5"/>
              </a:spcBef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DevOps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Engineer,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SRE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administrator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Worked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variety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service-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product-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1600" spc="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organisations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FFFFFF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Char char="●"/>
              <a:tabLst>
                <a:tab pos="36385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spend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363855">
              <a:lnSpc>
                <a:spcPct val="100000"/>
              </a:lnSpc>
              <a:spcBef>
                <a:spcPts val="30"/>
              </a:spcBef>
            </a:pP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6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Playing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Games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600">
              <a:latin typeface="Arial"/>
              <a:cs typeface="Arial"/>
            </a:endParaRPr>
          </a:p>
          <a:p>
            <a:pPr marL="758825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www.linkedin.com/in/denis-dsouza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100" y="4049124"/>
            <a:ext cx="513049" cy="5130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925" y="1859847"/>
            <a:ext cx="2560320" cy="1697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AWS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630"/>
              </a:spcBef>
              <a:buChar char="●"/>
              <a:tabLst>
                <a:tab pos="46926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FFFFFF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EBS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"/>
              <a:buChar char="●"/>
            </a:pP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(Inter</a:t>
            </a:r>
            <a:r>
              <a:rPr dirty="0" sz="16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AZ)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13989" y="3428188"/>
            <a:ext cx="352234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Spotinst</a:t>
            </a:r>
            <a:r>
              <a:rPr dirty="0" sz="14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reliably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leverage</a:t>
            </a:r>
            <a:r>
              <a:rPr dirty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excess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capacity,</a:t>
            </a:r>
            <a:r>
              <a:rPr dirty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dirty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80%</a:t>
            </a:r>
            <a:r>
              <a:rPr dirty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dirty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FFFFFF"/>
                </a:solidFill>
                <a:latin typeface="Arial"/>
                <a:cs typeface="Arial"/>
              </a:rPr>
              <a:t>costs.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475" y="1979100"/>
            <a:ext cx="2419349" cy="1267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/>
              <a:t>did:</a:t>
            </a:r>
            <a:r>
              <a:rPr dirty="0" spc="-40"/>
              <a:t> </a:t>
            </a:r>
            <a:r>
              <a:rPr dirty="0" spc="-10"/>
              <a:t>Infrastructure</a:t>
            </a:r>
            <a:r>
              <a:rPr dirty="0" spc="-45"/>
              <a:t> </a:t>
            </a:r>
            <a:r>
              <a:rPr dirty="0" spc="-20"/>
              <a:t>side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/>
              <a:t>did:</a:t>
            </a:r>
            <a:r>
              <a:rPr dirty="0" spc="-40"/>
              <a:t> </a:t>
            </a:r>
            <a:r>
              <a:rPr dirty="0" spc="-10"/>
              <a:t>Infrastructure</a:t>
            </a:r>
            <a:r>
              <a:rPr dirty="0" spc="-45"/>
              <a:t> </a:t>
            </a:r>
            <a:r>
              <a:rPr dirty="0" spc="-20"/>
              <a:t>side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7860" y="2121602"/>
            <a:ext cx="7772400" cy="930275"/>
          </a:xfrm>
          <a:custGeom>
            <a:avLst/>
            <a:gdLst/>
            <a:ahLst/>
            <a:cxnLst/>
            <a:rect l="l" t="t" r="r" b="b"/>
            <a:pathLst>
              <a:path w="7772400" h="930275">
                <a:moveTo>
                  <a:pt x="7772399" y="929999"/>
                </a:moveTo>
                <a:lnTo>
                  <a:pt x="0" y="929999"/>
                </a:lnTo>
                <a:lnTo>
                  <a:pt x="0" y="0"/>
                </a:lnTo>
                <a:lnTo>
                  <a:pt x="7772399" y="0"/>
                </a:lnTo>
                <a:lnTo>
                  <a:pt x="7772399" y="929999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0886" y="2248781"/>
            <a:ext cx="10134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EC2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624" y="1957274"/>
            <a:ext cx="2439874" cy="19479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468150" y="1161850"/>
            <a:ext cx="4397375" cy="3839210"/>
            <a:chOff x="4468150" y="1161850"/>
            <a:chExt cx="4397375" cy="38392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150" y="2925800"/>
              <a:ext cx="4397273" cy="20749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5300" y="2963900"/>
              <a:ext cx="4282973" cy="19606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1575" y="1161850"/>
              <a:ext cx="2476749" cy="17526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725" y="1199950"/>
              <a:ext cx="2362449" cy="16383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30979" y="1676603"/>
            <a:ext cx="3620135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Stateful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EC2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Spot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instances: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algn="just" marL="469900" marR="5080" indent="-320675">
              <a:lnSpc>
                <a:spcPct val="113700"/>
              </a:lnSpc>
              <a:buChar char="●"/>
              <a:tabLst>
                <a:tab pos="469900" algn="l"/>
                <a:tab pos="47180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Moved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spot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instances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(Instances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maintain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IP</a:t>
            </a:r>
            <a:r>
              <a:rPr dirty="0" sz="1200" spc="-4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address,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EBS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volumes) </a:t>
            </a: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dirty="0" sz="12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2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mins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</a:pPr>
            <a:r>
              <a:rPr dirty="0" sz="1200" spc="-10" b="1" i="1">
                <a:solidFill>
                  <a:srgbClr val="E69137"/>
                </a:solidFill>
                <a:latin typeface="Arial"/>
                <a:cs typeface="Arial"/>
              </a:rPr>
              <a:t>Trade-offs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Arial"/>
              <a:cs typeface="Arial"/>
            </a:endParaRPr>
          </a:p>
          <a:p>
            <a:pPr marL="498475" marR="301625" indent="-320675">
              <a:lnSpc>
                <a:spcPct val="112799"/>
              </a:lnSpc>
              <a:spcBef>
                <a:spcPts val="5"/>
              </a:spcBef>
              <a:buChar char="●"/>
              <a:tabLst>
                <a:tab pos="498475" algn="l"/>
              </a:tabLst>
            </a:pP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Prefer</a:t>
            </a:r>
            <a:r>
              <a:rPr dirty="0" sz="1200" spc="-2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using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previous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generation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instance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types</a:t>
            </a:r>
            <a:r>
              <a:rPr dirty="0" sz="1200" spc="-35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to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reduce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frequent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spot</a:t>
            </a:r>
            <a:r>
              <a:rPr dirty="0" sz="1200" spc="-20" i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E69137"/>
                </a:solidFill>
                <a:latin typeface="Arial"/>
                <a:cs typeface="Arial"/>
              </a:rPr>
              <a:t>take-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backs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/>
              <a:t>did:</a:t>
            </a:r>
            <a:r>
              <a:rPr dirty="0" spc="-30"/>
              <a:t> </a:t>
            </a:r>
            <a:r>
              <a:rPr dirty="0"/>
              <a:t>EC2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20"/>
              <a:t>spot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0925" y="1675588"/>
            <a:ext cx="3226435" cy="809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Auto-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Scaling:</a:t>
            </a:r>
            <a:endParaRPr sz="14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1575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Performance/time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auto-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scaling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Logstash</a:t>
            </a:r>
            <a:r>
              <a:rPr dirty="0" sz="1200" spc="-8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Instances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52650" y="2766100"/>
            <a:ext cx="4421505" cy="2235835"/>
            <a:chOff x="552650" y="2766100"/>
            <a:chExt cx="4421505" cy="22358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650" y="2766100"/>
              <a:ext cx="4421026" cy="22354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800" y="2804200"/>
              <a:ext cx="4306726" cy="212117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5408200" y="1677450"/>
            <a:ext cx="3444875" cy="2143125"/>
            <a:chOff x="5408200" y="1677450"/>
            <a:chExt cx="3444875" cy="214312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8200" y="1677450"/>
              <a:ext cx="3444586" cy="21425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5350" y="1715550"/>
              <a:ext cx="3330285" cy="20282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/>
              <a:t>did:</a:t>
            </a:r>
            <a:r>
              <a:rPr dirty="0" spc="-30"/>
              <a:t> </a:t>
            </a:r>
            <a:r>
              <a:rPr dirty="0"/>
              <a:t>EC2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20"/>
              <a:t>spot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40"/>
              <a:t> </a:t>
            </a:r>
            <a:r>
              <a:rPr dirty="0"/>
              <a:t>did:</a:t>
            </a:r>
            <a:r>
              <a:rPr dirty="0" spc="-40"/>
              <a:t> </a:t>
            </a:r>
            <a:r>
              <a:rPr dirty="0" spc="-10"/>
              <a:t>Infrastructure</a:t>
            </a:r>
            <a:r>
              <a:rPr dirty="0" spc="-45"/>
              <a:t> </a:t>
            </a:r>
            <a:r>
              <a:rPr dirty="0" spc="-20"/>
              <a:t>side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7860" y="2121602"/>
            <a:ext cx="7772400" cy="930275"/>
          </a:xfrm>
          <a:custGeom>
            <a:avLst/>
            <a:gdLst/>
            <a:ahLst/>
            <a:cxnLst/>
            <a:rect l="l" t="t" r="r" b="b"/>
            <a:pathLst>
              <a:path w="7772400" h="930275">
                <a:moveTo>
                  <a:pt x="7772399" y="929999"/>
                </a:moveTo>
                <a:lnTo>
                  <a:pt x="0" y="929999"/>
                </a:lnTo>
                <a:lnTo>
                  <a:pt x="0" y="0"/>
                </a:lnTo>
                <a:lnTo>
                  <a:pt x="7772399" y="0"/>
                </a:lnTo>
                <a:lnTo>
                  <a:pt x="7772399" y="929999"/>
                </a:lnTo>
                <a:close/>
              </a:path>
            </a:pathLst>
          </a:custGeom>
          <a:solidFill>
            <a:srgbClr val="232F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0886" y="2248781"/>
            <a:ext cx="10407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Arial"/>
                <a:cs typeface="Arial"/>
              </a:rPr>
              <a:t>EBS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099" y="1954975"/>
            <a:ext cx="2112149" cy="1720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0925" y="1613279"/>
            <a:ext cx="1708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"Hot-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Warm"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Architecture: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7474" y="1997454"/>
            <a:ext cx="3308985" cy="3956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32740" marR="5080" indent="-320675">
              <a:lnSpc>
                <a:spcPct val="102400"/>
              </a:lnSpc>
              <a:spcBef>
                <a:spcPts val="65"/>
              </a:spcBef>
              <a:buChar char="●"/>
              <a:tabLst>
                <a:tab pos="332740" algn="l"/>
              </a:tabLst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"Hot"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nodes: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indexes,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GP2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EBS-disks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(General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purpose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SSD)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7474" y="2546729"/>
            <a:ext cx="3582670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32740" marR="5080" indent="-320675">
              <a:lnSpc>
                <a:spcPts val="1430"/>
              </a:lnSpc>
              <a:spcBef>
                <a:spcPts val="155"/>
              </a:spcBef>
              <a:buChar char="●"/>
              <a:tabLst>
                <a:tab pos="332740" algn="l"/>
              </a:tabLst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"Warm"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nodes: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passive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indexes,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SC1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EBS-disks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(Cold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storage)</a:t>
            </a:r>
            <a:endParaRPr sz="1200">
              <a:latin typeface="Arial"/>
              <a:cs typeface="Arial"/>
            </a:endParaRPr>
          </a:p>
          <a:p>
            <a:pPr marL="332740">
              <a:lnSpc>
                <a:spcPts val="1375"/>
              </a:lnSpc>
            </a:pP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(~69%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savings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on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storage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cost)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13899" y="1900950"/>
            <a:ext cx="4000500" cy="487680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node.attr.box_type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9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hot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62304" y="1534031"/>
            <a:ext cx="177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elasticsearch.yml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13899" y="2891550"/>
            <a:ext cx="4000500" cy="1847850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"template"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"appserver-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*",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"settings"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"index"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001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"routing"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4573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"allocation"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9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9145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"require"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3717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"box_type"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"hot"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828925">
              <a:lnSpc>
                <a:spcPct val="100000"/>
              </a:lnSpc>
            </a:pP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371725">
              <a:lnSpc>
                <a:spcPct val="100000"/>
              </a:lnSpc>
            </a:pP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457325">
              <a:lnSpc>
                <a:spcPct val="100000"/>
              </a:lnSpc>
            </a:pP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},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81332" y="2524631"/>
            <a:ext cx="1626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93C47D"/>
                </a:solidFill>
                <a:latin typeface="Arial"/>
                <a:cs typeface="Arial"/>
              </a:rPr>
              <a:t>Template</a:t>
            </a:r>
            <a:r>
              <a:rPr dirty="0" sz="1800" spc="-5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93C47D"/>
                </a:solidFill>
                <a:latin typeface="Arial"/>
                <a:cs typeface="Arial"/>
              </a:rPr>
              <a:t>config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6024" y="3393303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E69137"/>
                </a:solidFill>
                <a:latin typeface="Arial"/>
                <a:cs typeface="Arial"/>
              </a:rPr>
              <a:t>Trade-offs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2574" y="3782559"/>
            <a:ext cx="3712845" cy="6477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32740" marR="5080" indent="-320675">
              <a:lnSpc>
                <a:spcPct val="113700"/>
              </a:lnSpc>
              <a:spcBef>
                <a:spcPts val="85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	Since</a:t>
            </a:r>
            <a:r>
              <a:rPr dirty="0" sz="1200" spc="14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69137"/>
                </a:solidFill>
                <a:latin typeface="Arial"/>
                <a:cs typeface="Arial"/>
              </a:rPr>
              <a:t>"Warm"</a:t>
            </a:r>
            <a:r>
              <a:rPr dirty="0" sz="1200" spc="150" b="1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nodes</a:t>
            </a:r>
            <a:r>
              <a:rPr dirty="0" sz="1200" spc="14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are</a:t>
            </a:r>
            <a:r>
              <a:rPr dirty="0" sz="1200" spc="14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using</a:t>
            </a:r>
            <a:r>
              <a:rPr dirty="0" sz="1200" spc="13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SC1</a:t>
            </a:r>
            <a:r>
              <a:rPr dirty="0" sz="1200" spc="14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EBS-disks,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they</a:t>
            </a:r>
            <a:r>
              <a:rPr dirty="0" sz="1200" spc="13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have</a:t>
            </a:r>
            <a:r>
              <a:rPr dirty="0" sz="1200" spc="13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lower</a:t>
            </a:r>
            <a:r>
              <a:rPr dirty="0" sz="1200" spc="13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IOPS,</a:t>
            </a:r>
            <a:r>
              <a:rPr dirty="0" sz="1200" spc="1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throughput</a:t>
            </a:r>
            <a:r>
              <a:rPr dirty="0" sz="1200" spc="1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this</a:t>
            </a:r>
            <a:r>
              <a:rPr dirty="0" sz="1200" spc="13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will</a:t>
            </a:r>
            <a:r>
              <a:rPr dirty="0" sz="1200" spc="13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result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in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search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operations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being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comparatively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slower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46425" y="4729561"/>
            <a:ext cx="2404745" cy="27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2"/>
              </a:rPr>
              <a:t>https://cinhtau.net/2017/06/14/hot-warm-architecture/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EBS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725" y="1688462"/>
            <a:ext cx="3840479" cy="1171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Moving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"Warm"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nodes:</a:t>
            </a:r>
            <a:endParaRPr sz="14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1575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Reallocated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older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"Warm"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ts val="1430"/>
              </a:lnSpc>
              <a:spcBef>
                <a:spcPts val="35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  <a:p>
            <a:pPr marL="469900" marR="170180" indent="-320675">
              <a:lnSpc>
                <a:spcPts val="1430"/>
              </a:lnSpc>
              <a:spcBef>
                <a:spcPts val="50"/>
              </a:spcBef>
              <a:buChar char="●"/>
              <a:tabLst>
                <a:tab pos="46990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Recommended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during off-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peak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hours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intensive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68450" y="1824750"/>
            <a:ext cx="4000500" cy="3009900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238125" marR="3296920" indent="-152400">
              <a:lnSpc>
                <a:spcPct val="100000"/>
              </a:lnSpc>
              <a:spcBef>
                <a:spcPts val="635"/>
              </a:spcBef>
            </a:pP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actions: 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1:</a:t>
            </a:r>
            <a:endParaRPr sz="1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action:</a:t>
            </a:r>
            <a:r>
              <a:rPr dirty="0" sz="10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allocation</a:t>
            </a:r>
            <a:endParaRPr sz="1000">
              <a:latin typeface="Courier New"/>
              <a:cs typeface="Courier New"/>
            </a:endParaRPr>
          </a:p>
          <a:p>
            <a:pPr marL="85725" marR="96520" indent="304800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description: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"Move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Warm-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nodes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after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days"</a:t>
            </a:r>
            <a:endParaRPr sz="1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options:</a:t>
            </a:r>
            <a:endParaRPr sz="10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key:</a:t>
            </a:r>
            <a:r>
              <a:rPr dirty="0" sz="10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box_type</a:t>
            </a:r>
            <a:endParaRPr sz="1000">
              <a:latin typeface="Courier New"/>
              <a:cs typeface="Courier New"/>
            </a:endParaRPr>
          </a:p>
          <a:p>
            <a:pPr marL="542925" marR="1315720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value:</a:t>
            </a:r>
            <a:r>
              <a:rPr dirty="0" sz="10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warm</a:t>
            </a:r>
            <a:r>
              <a:rPr dirty="0" sz="10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allocation_type:</a:t>
            </a:r>
            <a:r>
              <a:rPr dirty="0" sz="1000" spc="-8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require </a:t>
            </a: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timeout_override: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continue_if_exception:</a:t>
            </a:r>
            <a:r>
              <a:rPr dirty="0" sz="1000" spc="-1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Courier New"/>
                <a:cs typeface="Courier New"/>
              </a:rPr>
              <a:t>filters:</a:t>
            </a:r>
            <a:endParaRPr sz="1000">
              <a:latin typeface="Courier New"/>
              <a:cs typeface="Courier New"/>
            </a:endParaRPr>
          </a:p>
          <a:p>
            <a:pPr marL="542925" marR="1772920" indent="-152400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filtertype:</a:t>
            </a:r>
            <a:r>
              <a:rPr dirty="0" sz="10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age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source:</a:t>
            </a:r>
            <a:r>
              <a:rPr dirty="0" sz="10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name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direction:</a:t>
            </a:r>
            <a:r>
              <a:rPr dirty="0" sz="10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older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timestring:</a:t>
            </a:r>
            <a:r>
              <a:rPr dirty="0" sz="10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'%Y.%m.%d'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unit:</a:t>
            </a: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days</a:t>
            </a:r>
            <a:r>
              <a:rPr dirty="0" sz="1000" spc="50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unit_count:</a:t>
            </a:r>
            <a:r>
              <a:rPr dirty="0" sz="10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0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dirty="0" sz="1000" spc="-25" b="1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22842" y="1457831"/>
            <a:ext cx="1461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0AD47"/>
                </a:solidFill>
                <a:latin typeface="Arial"/>
                <a:cs typeface="Arial"/>
              </a:rPr>
              <a:t>Curator</a:t>
            </a:r>
            <a:r>
              <a:rPr dirty="0" sz="1800" spc="-5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70AD47"/>
                </a:solidFill>
                <a:latin typeface="Arial"/>
                <a:cs typeface="Arial"/>
              </a:rPr>
              <a:t>config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87425" y="4699861"/>
            <a:ext cx="3147695" cy="27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2"/>
              </a:rPr>
              <a:t>https://www.elastic.co/blog/hot-warm-architecture-in-elasticsearch-5-</a:t>
            </a:r>
            <a:r>
              <a:rPr dirty="0" sz="800" spc="-50" i="1">
                <a:solidFill>
                  <a:srgbClr val="CCCCCC"/>
                </a:solidFill>
                <a:latin typeface="Arial"/>
                <a:cs typeface="Arial"/>
                <a:hlinkClick r:id="rId2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EBS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725" y="1676603"/>
            <a:ext cx="177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12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Zone: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1274" y="2060779"/>
            <a:ext cx="3698875" cy="576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32740" marR="5080" indent="-320675">
              <a:lnSpc>
                <a:spcPct val="100699"/>
              </a:lnSpc>
              <a:spcBef>
                <a:spcPts val="9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	Migrated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zone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(reduce</a:t>
            </a:r>
            <a:r>
              <a:rPr dirty="0" sz="1200" spc="-20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inter</a:t>
            </a:r>
            <a:r>
              <a:rPr dirty="0" sz="1200" spc="-80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AZ</a:t>
            </a:r>
            <a:r>
              <a:rPr dirty="0" sz="1200" spc="-15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data</a:t>
            </a:r>
            <a:r>
              <a:rPr dirty="0" sz="1200" spc="-15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transfer</a:t>
            </a:r>
            <a:r>
              <a:rPr dirty="0" sz="1200" spc="-20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cost</a:t>
            </a:r>
            <a:r>
              <a:rPr dirty="0" sz="1200" spc="-15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for</a:t>
            </a:r>
            <a:r>
              <a:rPr dirty="0" sz="1200" spc="-15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ELK</a:t>
            </a:r>
            <a:r>
              <a:rPr dirty="0" sz="1200" spc="-20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70AD47"/>
                </a:solidFill>
                <a:latin typeface="Arial"/>
                <a:cs typeface="Arial"/>
              </a:rPr>
              <a:t>nodes </a:t>
            </a:r>
            <a:r>
              <a:rPr dirty="0" sz="1200">
                <a:solidFill>
                  <a:srgbClr val="70AD47"/>
                </a:solidFill>
                <a:latin typeface="Arial"/>
                <a:cs typeface="Arial"/>
              </a:rPr>
              <a:t>by</a:t>
            </a:r>
            <a:r>
              <a:rPr dirty="0" sz="1200" spc="-5">
                <a:solidFill>
                  <a:srgbClr val="70AD4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70AD47"/>
                </a:solidFill>
                <a:latin typeface="Arial"/>
                <a:cs typeface="Arial"/>
              </a:rPr>
              <a:t>100%)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1274" y="2791029"/>
            <a:ext cx="3362960" cy="5702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32740" marR="546735" indent="-320675">
              <a:lnSpc>
                <a:spcPts val="1430"/>
              </a:lnSpc>
              <a:spcBef>
                <a:spcPts val="155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transfer/day: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~700GB </a:t>
            </a:r>
            <a:r>
              <a:rPr dirty="0" sz="1200">
                <a:solidFill>
                  <a:srgbClr val="6AA84F"/>
                </a:solidFill>
                <a:latin typeface="Arial"/>
                <a:cs typeface="Arial"/>
              </a:rPr>
              <a:t>(Logstash</a:t>
            </a:r>
            <a:r>
              <a:rPr dirty="0" sz="1200" spc="-45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AA84F"/>
                </a:solidFill>
                <a:latin typeface="Arial"/>
                <a:cs typeface="Arial"/>
              </a:rPr>
              <a:t>to</a:t>
            </a:r>
            <a:r>
              <a:rPr dirty="0" sz="1200" spc="-4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6AA84F"/>
                </a:solidFill>
                <a:latin typeface="Arial"/>
                <a:cs typeface="Arial"/>
              </a:rPr>
              <a:t>Elasticsearch:</a:t>
            </a:r>
            <a:r>
              <a:rPr dirty="0" sz="1200" spc="-4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AA84F"/>
                </a:solidFill>
                <a:latin typeface="Arial"/>
                <a:cs typeface="Arial"/>
              </a:rPr>
              <a:t>~300GB,</a:t>
            </a:r>
            <a:endParaRPr sz="1200">
              <a:latin typeface="Arial"/>
              <a:cs typeface="Arial"/>
            </a:endParaRPr>
          </a:p>
          <a:p>
            <a:pPr marL="332740">
              <a:lnSpc>
                <a:spcPts val="1375"/>
              </a:lnSpc>
            </a:pPr>
            <a:r>
              <a:rPr dirty="0" sz="1200">
                <a:solidFill>
                  <a:srgbClr val="6AA84F"/>
                </a:solidFill>
                <a:latin typeface="Arial"/>
                <a:cs typeface="Arial"/>
              </a:rPr>
              <a:t>Elasticsearch</a:t>
            </a:r>
            <a:r>
              <a:rPr dirty="0" sz="1200" spc="-55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AA84F"/>
                </a:solidFill>
                <a:latin typeface="Arial"/>
                <a:cs typeface="Arial"/>
              </a:rPr>
              <a:t>inter-</a:t>
            </a:r>
            <a:r>
              <a:rPr dirty="0" sz="1200">
                <a:solidFill>
                  <a:srgbClr val="6AA84F"/>
                </a:solidFill>
                <a:latin typeface="Arial"/>
                <a:cs typeface="Arial"/>
              </a:rPr>
              <a:t>communication:</a:t>
            </a:r>
            <a:r>
              <a:rPr dirty="0" sz="1200" spc="-5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6AA84F"/>
                </a:solidFill>
                <a:latin typeface="Arial"/>
                <a:cs typeface="Arial"/>
              </a:rPr>
              <a:t>~400GB)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27499" y="1760953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solidFill>
                  <a:srgbClr val="E69137"/>
                </a:solidFill>
                <a:latin typeface="Arial"/>
                <a:cs typeface="Arial"/>
              </a:rPr>
              <a:t>Trade-offs</a:t>
            </a:r>
            <a:r>
              <a:rPr dirty="0" sz="1200" spc="-10" i="1">
                <a:solidFill>
                  <a:srgbClr val="E69137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64049" y="2150209"/>
            <a:ext cx="3766185" cy="6477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32740" marR="5080" indent="-320675">
              <a:lnSpc>
                <a:spcPct val="113700"/>
              </a:lnSpc>
              <a:spcBef>
                <a:spcPts val="85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It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not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recommended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to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run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production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clusters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single</a:t>
            </a:r>
            <a:r>
              <a:rPr dirty="0" sz="1200" spc="-7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AZ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as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it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will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result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downtime</a:t>
            </a:r>
            <a:r>
              <a:rPr dirty="0" sz="1200" spc="-1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E69137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potential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data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loss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case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of</a:t>
            </a:r>
            <a:r>
              <a:rPr dirty="0" sz="1200" spc="-85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69137"/>
                </a:solidFill>
                <a:latin typeface="Arial"/>
                <a:cs typeface="Arial"/>
              </a:rPr>
              <a:t>AZ</a:t>
            </a:r>
            <a:r>
              <a:rPr dirty="0" sz="1200" spc="-20">
                <a:solidFill>
                  <a:srgbClr val="E69137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E69137"/>
                </a:solidFill>
                <a:latin typeface="Arial"/>
                <a:cs typeface="Arial"/>
              </a:rPr>
              <a:t>failures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Optimizations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did:</a:t>
            </a:r>
            <a:r>
              <a:rPr dirty="0" spc="-25"/>
              <a:t> </a:t>
            </a:r>
            <a:r>
              <a:rPr dirty="0" spc="-10"/>
              <a:t>Inter-</a:t>
            </a:r>
            <a:r>
              <a:rPr dirty="0"/>
              <a:t>AZ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25"/>
              <a:t> </a:t>
            </a:r>
            <a:r>
              <a:rPr dirty="0" spc="-10"/>
              <a:t>transfer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5599" y="1767800"/>
            <a:ext cx="4018279" cy="1430020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276225" marR="228600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curl</a:t>
            </a:r>
            <a:r>
              <a:rPr dirty="0" sz="10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20">
                <a:solidFill>
                  <a:srgbClr val="FFFFFF"/>
                </a:solidFill>
                <a:latin typeface="Courier New"/>
                <a:cs typeface="Courier New"/>
              </a:rPr>
              <a:t>XPUT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"http://&lt;domain&gt;:9200/_snapshot/s3_repository/ snap1?pretty?wait_for_completion=true"</a:t>
            </a:r>
            <a:r>
              <a:rPr dirty="0" sz="1000" spc="1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d'</a:t>
            </a:r>
            <a:endParaRPr sz="10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52425" marR="1452245">
              <a:lnSpc>
                <a:spcPct val="100000"/>
              </a:lnSpc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indices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":</a:t>
            </a:r>
            <a:r>
              <a:rPr dirty="0" sz="10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"index_1,index_2",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ignore_unavailable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":</a:t>
            </a:r>
            <a:r>
              <a:rPr dirty="0" sz="1000" spc="-1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true,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include_global_state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":</a:t>
            </a:r>
            <a:r>
              <a:rPr dirty="0" sz="1000" spc="-1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endParaRPr sz="10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6150" y="1736231"/>
            <a:ext cx="3732529" cy="98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 i="1">
                <a:solidFill>
                  <a:srgbClr val="FFFFFF"/>
                </a:solidFill>
                <a:latin typeface="Arial"/>
                <a:cs typeface="Arial"/>
              </a:rPr>
              <a:t>Backup</a:t>
            </a:r>
            <a:r>
              <a:rPr dirty="0" sz="1800" spc="-10" i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965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Snapshots: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Arial"/>
              <a:cs typeface="Arial"/>
            </a:endParaRPr>
          </a:p>
          <a:p>
            <a:pPr marL="476250" indent="-320675">
              <a:lnSpc>
                <a:spcPct val="100000"/>
              </a:lnSpc>
              <a:spcBef>
                <a:spcPts val="5"/>
              </a:spcBef>
              <a:buChar char="●"/>
              <a:tabLst>
                <a:tab pos="476250" algn="l"/>
              </a:tabLst>
            </a:pP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snapshots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21574" y="4626810"/>
            <a:ext cx="473964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1600"/>
              </a:lnSpc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2"/>
              </a:rPr>
              <a:t>https://www.elastic.co/guide/en/elasticsearch/reference/current/modules-snapshots.html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3"/>
              </a:rPr>
              <a:t>https://medium.com/@federicopanini/elasticsearch-backup-snapshot-and-restore-on-aws-s3-f1fc32fbca7f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backup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restore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36300" y="1772374"/>
            <a:ext cx="4049395" cy="1575435"/>
          </a:xfrm>
          <a:prstGeom prst="rect">
            <a:avLst/>
          </a:prstGeom>
          <a:ln w="9524">
            <a:solidFill>
              <a:srgbClr val="6AA84F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276225" marR="184150">
              <a:lnSpc>
                <a:spcPct val="100000"/>
              </a:lnSpc>
              <a:spcBef>
                <a:spcPts val="635"/>
              </a:spcBef>
            </a:pP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curl</a:t>
            </a:r>
            <a:r>
              <a:rPr dirty="0" sz="10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 -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XPOST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 --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url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"http://&lt;domain&gt;:9200/_snapshot/s3_repository/s 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nap1/_restore"</a:t>
            </a:r>
            <a:r>
              <a:rPr dirty="0" sz="1000" spc="-6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d'</a:t>
            </a:r>
            <a:endParaRPr sz="10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99109" marR="1256665">
              <a:lnSpc>
                <a:spcPct val="100000"/>
              </a:lnSpc>
            </a:pP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"indices"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"index_1,index_2",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"ignore_unavailable"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1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true, </a:t>
            </a:r>
            <a:r>
              <a:rPr dirty="0" sz="1000" b="1">
                <a:solidFill>
                  <a:srgbClr val="FFFFFF"/>
                </a:solidFill>
                <a:latin typeface="Courier New"/>
                <a:cs typeface="Courier New"/>
              </a:rPr>
              <a:t>"include_global_state"</a:t>
            </a:r>
            <a:r>
              <a:rPr dirty="0" sz="100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dirty="0" sz="1000" spc="-11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ourier New"/>
                <a:cs typeface="Courier New"/>
              </a:rPr>
              <a:t>false,</a:t>
            </a:r>
            <a:endParaRPr sz="10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</a:pPr>
            <a:r>
              <a:rPr dirty="0" sz="1000" spc="-25">
                <a:solidFill>
                  <a:srgbClr val="FFFFFF"/>
                </a:solidFill>
                <a:latin typeface="Courier New"/>
                <a:cs typeface="Courier New"/>
              </a:rPr>
              <a:t>}'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2849" y="1722731"/>
            <a:ext cx="3850640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 i="1">
                <a:solidFill>
                  <a:srgbClr val="FFFFFF"/>
                </a:solidFill>
                <a:latin typeface="Arial"/>
                <a:cs typeface="Arial"/>
              </a:rPr>
              <a:t>Restore</a:t>
            </a:r>
            <a:r>
              <a:rPr dirty="0" sz="1800" spc="-10" i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1285"/>
              </a:spcBef>
            </a:pP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On-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demand</a:t>
            </a:r>
            <a:r>
              <a:rPr dirty="0" sz="1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Elasticsearch</a:t>
            </a:r>
            <a:r>
              <a:rPr dirty="0" sz="1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cluster: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Arial"/>
              <a:cs typeface="Arial"/>
            </a:endParaRPr>
          </a:p>
          <a:p>
            <a:pPr marL="492125" marR="13335" indent="-320675">
              <a:lnSpc>
                <a:spcPct val="112799"/>
              </a:lnSpc>
              <a:buChar char="●"/>
              <a:tabLst>
                <a:tab pos="49212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Launching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demand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importing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snapshots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S3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Existing Cluster: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Arial"/>
              <a:cs typeface="Arial"/>
            </a:endParaRPr>
          </a:p>
          <a:p>
            <a:pPr marL="492125" indent="-320675">
              <a:lnSpc>
                <a:spcPct val="100000"/>
              </a:lnSpc>
              <a:buChar char="●"/>
              <a:tabLst>
                <a:tab pos="49212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Restore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snapshots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backup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restore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0202" y="1619686"/>
            <a:ext cx="5970270" cy="255905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1030"/>
              </a:spcBef>
              <a:buChar char="•"/>
              <a:tabLst>
                <a:tab pos="167640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6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Mobile</a:t>
            </a:r>
            <a:r>
              <a:rPr dirty="0" sz="1600" spc="-6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Gaming</a:t>
            </a:r>
            <a:r>
              <a:rPr dirty="0" sz="1600" spc="-5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Company</a:t>
            </a:r>
            <a:r>
              <a:rPr dirty="0" sz="1600" spc="-4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dirty="0" sz="1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games</a:t>
            </a:r>
            <a:endParaRPr sz="1600">
              <a:latin typeface="Arial"/>
              <a:cs typeface="Arial"/>
            </a:endParaRPr>
          </a:p>
          <a:p>
            <a:pPr marL="179070" indent="-166370">
              <a:lnSpc>
                <a:spcPct val="100000"/>
              </a:lnSpc>
              <a:spcBef>
                <a:spcPts val="930"/>
              </a:spcBef>
              <a:buChar char="•"/>
              <a:tabLst>
                <a:tab pos="179070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6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5M+</a:t>
            </a:r>
            <a:r>
              <a:rPr dirty="0" sz="1600" spc="-4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3C47D"/>
                </a:solidFill>
                <a:latin typeface="Arial"/>
                <a:cs typeface="Arial"/>
              </a:rPr>
              <a:t>Daily</a:t>
            </a:r>
            <a:r>
              <a:rPr dirty="0" sz="1600" spc="-9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Active,</a:t>
            </a:r>
            <a:r>
              <a:rPr dirty="0" sz="1600" spc="-4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15M+</a:t>
            </a:r>
            <a:r>
              <a:rPr dirty="0" sz="1600" spc="-4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3C47D"/>
                </a:solidFill>
                <a:latin typeface="Arial"/>
                <a:cs typeface="Arial"/>
              </a:rPr>
              <a:t>Weekly</a:t>
            </a:r>
            <a:r>
              <a:rPr dirty="0" sz="1600" spc="-10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Active</a:t>
            </a:r>
            <a:r>
              <a:rPr dirty="0" sz="1600" spc="-4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3C47D"/>
                </a:solidFill>
                <a:latin typeface="Arial"/>
                <a:cs typeface="Arial"/>
              </a:rPr>
              <a:t>Users</a:t>
            </a:r>
            <a:endParaRPr sz="1600">
              <a:latin typeface="Arial"/>
              <a:cs typeface="Arial"/>
            </a:endParaRPr>
          </a:p>
          <a:p>
            <a:pPr marL="121920" marR="851535" indent="-109220">
              <a:lnSpc>
                <a:spcPct val="148400"/>
              </a:lnSpc>
              <a:buChar char="•"/>
              <a:tabLst>
                <a:tab pos="121920" algn="l"/>
                <a:tab pos="179070" algn="l"/>
                <a:tab pos="1205230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Real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time,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games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optimized</a:t>
            </a:r>
            <a:r>
              <a:rPr dirty="0" sz="1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Primary Market(s)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subcontinent</a:t>
            </a:r>
            <a:endParaRPr sz="1600">
              <a:latin typeface="Arial"/>
              <a:cs typeface="Arial"/>
            </a:endParaRPr>
          </a:p>
          <a:p>
            <a:pPr marL="179705" indent="-167005">
              <a:lnSpc>
                <a:spcPct val="100000"/>
              </a:lnSpc>
              <a:spcBef>
                <a:spcPts val="930"/>
              </a:spcBef>
              <a:buClr>
                <a:srgbClr val="FFFFFF"/>
              </a:buClr>
              <a:buFont typeface="Arial"/>
              <a:buChar char="•"/>
              <a:tabLst>
                <a:tab pos="179705" algn="l"/>
              </a:tabLst>
            </a:pPr>
            <a:r>
              <a:rPr dirty="0" sz="1600" spc="-10" b="1">
                <a:solidFill>
                  <a:srgbClr val="93C47D"/>
                </a:solidFill>
                <a:latin typeface="Arial"/>
                <a:cs typeface="Arial"/>
              </a:rPr>
              <a:t>Profitable!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dirty="0" sz="1600" b="1">
                <a:solidFill>
                  <a:srgbClr val="93C47D"/>
                </a:solidFill>
                <a:latin typeface="Arial"/>
                <a:cs typeface="Arial"/>
              </a:rPr>
              <a:t>Current</a:t>
            </a:r>
            <a:r>
              <a:rPr dirty="0" sz="1600" spc="-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3C47D"/>
                </a:solidFill>
                <a:latin typeface="Arial"/>
                <a:cs typeface="Arial"/>
              </a:rPr>
              <a:t>Scale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288275"/>
            <a:ext cx="6372860" cy="479425"/>
            <a:chOff x="0" y="4288275"/>
            <a:chExt cx="6372860" cy="479425"/>
          </a:xfrm>
        </p:grpSpPr>
        <p:sp>
          <p:nvSpPr>
            <p:cNvPr id="4" name="object 4" descr=""/>
            <p:cNvSpPr/>
            <p:nvPr/>
          </p:nvSpPr>
          <p:spPr>
            <a:xfrm>
              <a:off x="0" y="4288275"/>
              <a:ext cx="6372860" cy="479425"/>
            </a:xfrm>
            <a:custGeom>
              <a:avLst/>
              <a:gdLst/>
              <a:ahLst/>
              <a:cxnLst/>
              <a:rect l="l" t="t" r="r" b="b"/>
              <a:pathLst>
                <a:path w="6372860" h="479425">
                  <a:moveTo>
                    <a:pt x="6372599" y="479099"/>
                  </a:moveTo>
                  <a:lnTo>
                    <a:pt x="0" y="479099"/>
                  </a:lnTo>
                  <a:lnTo>
                    <a:pt x="0" y="0"/>
                  </a:lnTo>
                  <a:lnTo>
                    <a:pt x="6372599" y="0"/>
                  </a:lnTo>
                  <a:lnTo>
                    <a:pt x="6372599" y="4790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40" y="4431207"/>
              <a:ext cx="2585015" cy="17402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5675" y="4427834"/>
              <a:ext cx="1793745" cy="17596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6802875" y="1036724"/>
            <a:ext cx="2020570" cy="3921125"/>
            <a:chOff x="6802875" y="1036724"/>
            <a:chExt cx="2020570" cy="392112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2875" y="1036724"/>
              <a:ext cx="1077600" cy="173147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3462" y="1036724"/>
              <a:ext cx="1029599" cy="16468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1310" y="2456311"/>
              <a:ext cx="993908" cy="16178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2875" y="2441799"/>
              <a:ext cx="1029599" cy="164688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2875" y="3849699"/>
              <a:ext cx="2005324" cy="11079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Who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 spc="-50"/>
              <a:t>?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17875" y="3703825"/>
            <a:ext cx="1830850" cy="5279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725" y="1676603"/>
            <a:ext cx="1202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corruption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1274" y="2060779"/>
            <a:ext cx="29794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‘Red’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ts val="1430"/>
              </a:lnSpc>
              <a:spcBef>
                <a:spcPts val="35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Deleted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corrupted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ts val="1425"/>
              </a:lnSpc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Restore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snapshots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ts val="1435"/>
              </a:lnSpc>
              <a:buChar char="●"/>
              <a:tabLst>
                <a:tab pos="332740" algn="l"/>
              </a:tabLst>
            </a:pP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dirty="0" sz="12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29225" y="1676603"/>
            <a:ext cx="2591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failure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dirty="0" sz="12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down: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65775" y="2060779"/>
            <a:ext cx="3683000" cy="130048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32740" marR="384175" indent="-320675">
              <a:lnSpc>
                <a:spcPct val="102400"/>
              </a:lnSpc>
              <a:spcBef>
                <a:spcPts val="65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Launch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AWS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formation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templates</a:t>
            </a:r>
            <a:endParaRPr sz="1200">
              <a:latin typeface="Arial"/>
              <a:cs typeface="Arial"/>
            </a:endParaRPr>
          </a:p>
          <a:p>
            <a:pPr marL="332740" marR="302260" indent="-320675">
              <a:lnSpc>
                <a:spcPts val="1430"/>
              </a:lnSpc>
              <a:spcBef>
                <a:spcPts val="40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config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Filebeat,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Logstash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ts val="1365"/>
              </a:lnSpc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Restore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snapshots</a:t>
            </a:r>
            <a:endParaRPr sz="1200">
              <a:latin typeface="Arial"/>
              <a:cs typeface="Arial"/>
            </a:endParaRPr>
          </a:p>
          <a:p>
            <a:pPr marL="332740" marR="5080" indent="-320675">
              <a:lnSpc>
                <a:spcPts val="1430"/>
              </a:lnSpc>
              <a:spcBef>
                <a:spcPts val="50"/>
              </a:spcBef>
              <a:buChar char="●"/>
              <a:tabLst>
                <a:tab pos="332740" algn="l"/>
              </a:tabLst>
            </a:pP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dirty="0" sz="12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provisioning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8300" y="3321979"/>
            <a:ext cx="3511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failures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underlying</a:t>
            </a:r>
            <a:r>
              <a:rPr dirty="0" sz="12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dirty="0" sz="12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Arial"/>
                <a:cs typeface="Arial"/>
              </a:rPr>
              <a:t>issue: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4849" y="3711234"/>
            <a:ext cx="3755390" cy="85725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284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Recycle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Spotinst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endParaRPr sz="1200">
              <a:latin typeface="Arial"/>
              <a:cs typeface="Arial"/>
            </a:endParaRPr>
          </a:p>
          <a:p>
            <a:pPr marL="332740" marR="5080">
              <a:lnSpc>
                <a:spcPts val="1650"/>
              </a:lnSpc>
              <a:spcBef>
                <a:spcPts val="65"/>
              </a:spcBef>
            </a:pP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(will</a:t>
            </a:r>
            <a:r>
              <a:rPr dirty="0" sz="1200" spc="-3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take</a:t>
            </a:r>
            <a:r>
              <a:rPr dirty="0" sz="1200" spc="-7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AMI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root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volume,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launch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new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instance,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attach</a:t>
            </a:r>
            <a:r>
              <a:rPr dirty="0" sz="1200" spc="-3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EBS</a:t>
            </a:r>
            <a:r>
              <a:rPr dirty="0" sz="1200" spc="-3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volumes,</a:t>
            </a:r>
            <a:r>
              <a:rPr dirty="0" sz="1200" spc="-3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maintain</a:t>
            </a:r>
            <a:r>
              <a:rPr dirty="0" sz="1200" spc="-3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private</a:t>
            </a:r>
            <a:r>
              <a:rPr dirty="0" sz="1200" spc="-3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93C47D"/>
                </a:solidFill>
                <a:latin typeface="Arial"/>
                <a:cs typeface="Arial"/>
              </a:rPr>
              <a:t>IP)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20"/>
              </a:spcBef>
              <a:buChar char="●"/>
              <a:tabLst>
                <a:tab pos="332740" algn="l"/>
              </a:tabLst>
            </a:pP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dirty="0" sz="12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mins/node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27499" y="3742154"/>
            <a:ext cx="2524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Snapshot</a:t>
            </a:r>
            <a:r>
              <a:rPr dirty="0" sz="1200" spc="-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restore</a:t>
            </a:r>
            <a:r>
              <a:rPr dirty="0" sz="1200" spc="-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 i="1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 spc="-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 i="1">
                <a:solidFill>
                  <a:srgbClr val="FFFFFF"/>
                </a:solidFill>
                <a:latin typeface="Arial"/>
                <a:cs typeface="Arial"/>
              </a:rPr>
              <a:t>(estimates)</a:t>
            </a:r>
            <a:r>
              <a:rPr dirty="0" sz="1200" spc="-10" i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64049" y="4131409"/>
            <a:ext cx="3427729" cy="6477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32740" marR="5080" indent="-320675">
              <a:lnSpc>
                <a:spcPct val="113700"/>
              </a:lnSpc>
              <a:spcBef>
                <a:spcPts val="85"/>
              </a:spcBef>
              <a:buChar char="●"/>
              <a:tabLst>
                <a:tab pos="33274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4mins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20GB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snapshot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(test-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cluster: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93C47D"/>
                </a:solidFill>
                <a:latin typeface="Arial"/>
                <a:cs typeface="Arial"/>
              </a:rPr>
              <a:t>3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nodes,</a:t>
            </a:r>
            <a:r>
              <a:rPr dirty="0" sz="1200" spc="-3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multiple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indexes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with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3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primary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shards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each,</a:t>
            </a:r>
            <a:r>
              <a:rPr dirty="0" sz="1200" spc="-20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3C47D"/>
                </a:solidFill>
                <a:latin typeface="Arial"/>
                <a:cs typeface="Arial"/>
              </a:rPr>
              <a:t>no</a:t>
            </a:r>
            <a:r>
              <a:rPr dirty="0" sz="1200" spc="-15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93C47D"/>
                </a:solidFill>
                <a:latin typeface="Arial"/>
                <a:cs typeface="Arial"/>
              </a:rPr>
              <a:t>replicas)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Disaster</a:t>
            </a:r>
            <a:r>
              <a:rPr dirty="0" spc="-135"/>
              <a:t> </a:t>
            </a:r>
            <a:r>
              <a:rPr dirty="0" spc="-10"/>
              <a:t>recovery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877725" y="1376562"/>
          <a:ext cx="3903345" cy="1501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3064"/>
                <a:gridCol w="1230630"/>
                <a:gridCol w="923290"/>
              </a:tblGrid>
              <a:tr h="24701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EC2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9390">
                <a:tc>
                  <a:txBody>
                    <a:bodyPr/>
                    <a:lstStyle/>
                    <a:p>
                      <a:pPr marL="46609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Instance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type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Service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Daily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cost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r5.xlarge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(20C,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160GB)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Elasticsearch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40.80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c5.large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(6C,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12GB)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Logstash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7.17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-1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1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t3.medium</a:t>
                      </a:r>
                      <a:r>
                        <a:rPr dirty="0" sz="900" spc="-1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(2C,</a:t>
                      </a:r>
                      <a:r>
                        <a:rPr dirty="0" sz="900" spc="-5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4GB)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-10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Kibana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1.29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49.26$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73475" y="3029850"/>
          <a:ext cx="6332855" cy="1871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/>
                <a:gridCol w="1117600"/>
                <a:gridCol w="2762885"/>
                <a:gridCol w="904239"/>
              </a:tblGrid>
              <a:tr h="24701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EC2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(optimized)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5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Instance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type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Service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Daily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cost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65%</a:t>
                      </a:r>
                      <a:r>
                        <a:rPr dirty="0" sz="900" spc="-25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savings</a:t>
                      </a:r>
                      <a:r>
                        <a:rPr dirty="0" sz="900" spc="-25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900" spc="-25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Spotinst</a:t>
                      </a:r>
                      <a:r>
                        <a:rPr dirty="0" sz="900" spc="-2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charges</a:t>
                      </a:r>
                      <a:r>
                        <a:rPr dirty="0" sz="900" spc="-25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(20%</a:t>
                      </a:r>
                      <a:r>
                        <a:rPr dirty="0" sz="900" spc="-25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2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savings)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Savings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m4.xlarge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(20C,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80GB)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Elasticsearch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Hot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14.64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r4.xlarge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(8C,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61GB)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Elasticsearch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Warm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7.50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c4.large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(6C,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12GB)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Logstash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3.50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t2.medium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(2C,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4GB)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Kibana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900" spc="-20">
                          <a:latin typeface="Arial"/>
                          <a:cs typeface="Arial"/>
                        </a:rPr>
                        <a:t>0.69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460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Total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9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26.33$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47%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333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025" y="1079784"/>
            <a:ext cx="2701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</a:t>
            </a:r>
            <a:r>
              <a:rPr dirty="0" spc="-35"/>
              <a:t> </a:t>
            </a:r>
            <a:r>
              <a:rPr dirty="0"/>
              <a:t>savings:</a:t>
            </a:r>
            <a:r>
              <a:rPr dirty="0" spc="-30"/>
              <a:t> </a:t>
            </a:r>
            <a:r>
              <a:rPr dirty="0" spc="-25"/>
              <a:t>EC2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594837" y="1914012"/>
          <a:ext cx="1733550" cy="626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7825"/>
              </a:tblGrid>
              <a:tr h="2089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Ingesting: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300GB/day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Retention: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Replica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count: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52237" y="1728337"/>
          <a:ext cx="3140075" cy="89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5"/>
                <a:gridCol w="1114425"/>
                <a:gridCol w="824230"/>
              </a:tblGrid>
              <a:tr h="2762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Storage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734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Storage</a:t>
                      </a:r>
                      <a:r>
                        <a:rPr dirty="0" sz="10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Retention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Daily</a:t>
                      </a:r>
                      <a:r>
                        <a:rPr dirty="0" sz="1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cost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~54TB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(GP2)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90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237.60$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176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53112" y="2884362"/>
          <a:ext cx="4093210" cy="182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904875"/>
                <a:gridCol w="838200"/>
                <a:gridCol w="969010"/>
              </a:tblGrid>
              <a:tr h="27114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Storage</a:t>
                      </a:r>
                      <a:r>
                        <a:rPr dirty="0" sz="10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(optimized)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556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Storage</a:t>
                      </a:r>
                      <a:r>
                        <a:rPr dirty="0" sz="10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Retention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Daily</a:t>
                      </a:r>
                      <a:r>
                        <a:rPr dirty="0" sz="1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cost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000" spc="-1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55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232F3D"/>
                          </a:solidFill>
                          <a:latin typeface="Arial"/>
                          <a:cs typeface="Arial"/>
                        </a:rPr>
                        <a:t>Savings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3TB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(GP2)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 b="1">
                          <a:latin typeface="Arial"/>
                          <a:cs typeface="Arial"/>
                        </a:rPr>
                        <a:t>Hot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8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12.00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24TB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(SC1)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Warm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82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24.00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27TB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(S3)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Backup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90 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22.50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58.50$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1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5" b="1">
                          <a:latin typeface="Arial"/>
                          <a:cs typeface="Arial"/>
                        </a:rPr>
                        <a:t>75%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906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594837" y="3309187"/>
          <a:ext cx="2219325" cy="86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/>
              </a:tblGrid>
              <a:tr h="23749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Ingesting: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300GB/day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Retention: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Replica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count: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Backups: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Daily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S3</a:t>
                      </a:r>
                      <a:r>
                        <a:rPr dirty="0" sz="10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snapshots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</a:t>
            </a:r>
            <a:r>
              <a:rPr dirty="0" spc="-35"/>
              <a:t> </a:t>
            </a:r>
            <a:r>
              <a:rPr dirty="0"/>
              <a:t>savings:</a:t>
            </a:r>
            <a:r>
              <a:rPr dirty="0" spc="-30"/>
              <a:t> </a:t>
            </a:r>
            <a:r>
              <a:rPr dirty="0" spc="-10"/>
              <a:t>Storage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698512" y="1823837"/>
          <a:ext cx="5559425" cy="224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445"/>
                <a:gridCol w="1120775"/>
                <a:gridCol w="1427480"/>
                <a:gridCol w="1396364"/>
              </a:tblGrid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ELK</a:t>
                      </a:r>
                      <a:r>
                        <a:rPr dirty="0" sz="1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stack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374650" marR="367030" indent="31115">
                        <a:lnSpc>
                          <a:spcPct val="112500"/>
                        </a:lnSpc>
                        <a:spcBef>
                          <a:spcPts val="28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ELK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stack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(optimized)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556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Savings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B6D7A8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5" b="1">
                          <a:latin typeface="Arial"/>
                          <a:cs typeface="Arial"/>
                        </a:rPr>
                        <a:t>EC2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49.40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26.33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47%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Storage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237.60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58.50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Arial"/>
                          <a:cs typeface="Arial"/>
                        </a:rPr>
                        <a:t>75%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Data-transfer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20">
                          <a:latin typeface="Arial"/>
                          <a:cs typeface="Arial"/>
                        </a:rPr>
                        <a:t>100%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(daily</a:t>
                      </a:r>
                      <a:r>
                        <a:rPr dirty="0" sz="10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cost)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294.00$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84.83$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71%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0" b="1">
                          <a:latin typeface="Arial"/>
                          <a:cs typeface="Arial"/>
                        </a:rPr>
                        <a:t>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Cost/GB</a:t>
                      </a:r>
                      <a:r>
                        <a:rPr dirty="0" sz="10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(daily)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BE9000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0.98$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BE9000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BE9000"/>
                      </a:solidFill>
                      <a:prstDash val="solid"/>
                    </a:lnT>
                    <a:lnB w="9525">
                      <a:solidFill>
                        <a:srgbClr val="BE9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latin typeface="Arial"/>
                          <a:cs typeface="Arial"/>
                        </a:rPr>
                        <a:t>0.28$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7761C"/>
                      </a:solidFill>
                      <a:prstDash val="solid"/>
                    </a:lnL>
                    <a:lnR w="9525">
                      <a:solidFill>
                        <a:srgbClr val="37761C"/>
                      </a:solidFill>
                      <a:prstDash val="solid"/>
                    </a:lnR>
                    <a:lnT w="9525">
                      <a:solidFill>
                        <a:srgbClr val="37761C"/>
                      </a:solidFill>
                      <a:prstDash val="solid"/>
                    </a:lnT>
                    <a:lnB w="9525">
                      <a:solidFill>
                        <a:srgbClr val="37761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578187" y="4743656"/>
            <a:ext cx="5414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2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savings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application-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optimizations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Total</a:t>
            </a:r>
            <a:r>
              <a:rPr dirty="0" spc="-150"/>
              <a:t> </a:t>
            </a:r>
            <a:r>
              <a:rPr dirty="0" spc="-10"/>
              <a:t>savings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82237" y="1615687"/>
          <a:ext cx="8188959" cy="2223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0000"/>
                <a:gridCol w="1585595"/>
                <a:gridCol w="1572259"/>
                <a:gridCol w="1805939"/>
                <a:gridCol w="1868169"/>
              </a:tblGrid>
              <a:tr h="497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080" marR="378460" indent="29209">
                        <a:lnSpc>
                          <a:spcPct val="114599"/>
                        </a:lnSpc>
                        <a:spcBef>
                          <a:spcPts val="21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ELK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Stack (optimized)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ELK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Splunk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Sumo</a:t>
                      </a:r>
                      <a:r>
                        <a:rPr dirty="0" sz="12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7630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Self</a:t>
                      </a:r>
                      <a:r>
                        <a:rPr dirty="0" sz="1200" spc="-2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managed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Self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Professional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438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5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300GB/day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300GB/day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(post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pricing)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(post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pricing)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3019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Retention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200" spc="-5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Cost/GB/day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25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200" spc="-1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0.28</a:t>
                      </a:r>
                      <a:r>
                        <a:rPr dirty="0" sz="1200" spc="-1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008295"/>
                          </a:solidFill>
                          <a:latin typeface="Arial"/>
                          <a:cs typeface="Arial"/>
                        </a:rPr>
                        <a:t>/day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0.98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3.33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/day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3.60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/day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952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578187" y="3980360"/>
            <a:ext cx="5414645" cy="97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Savings</a:t>
            </a:r>
            <a:r>
              <a:rPr dirty="0" sz="1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traditional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stack: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 i="1">
                <a:solidFill>
                  <a:srgbClr val="93C47D"/>
                </a:solidFill>
                <a:latin typeface="Arial"/>
                <a:cs typeface="Arial"/>
              </a:rPr>
              <a:t>71%</a:t>
            </a:r>
            <a:r>
              <a:rPr dirty="0" sz="3000" spc="-25" b="1" i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3000" spc="-50" b="1" i="1">
                <a:solidFill>
                  <a:srgbClr val="93C47D"/>
                </a:solidFill>
                <a:latin typeface="Arial"/>
                <a:cs typeface="Arial"/>
              </a:rPr>
              <a:t>*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200" spc="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savings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application-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optimizations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done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45"/>
              <a:t> </a:t>
            </a:r>
            <a:r>
              <a:rPr dirty="0"/>
              <a:t>Costs</a:t>
            </a:r>
            <a:r>
              <a:rPr dirty="0" spc="-40"/>
              <a:t> </a:t>
            </a:r>
            <a:r>
              <a:rPr dirty="0"/>
              <a:t>vs</a:t>
            </a:r>
            <a:r>
              <a:rPr dirty="0" spc="-45"/>
              <a:t> </a:t>
            </a:r>
            <a:r>
              <a:rPr dirty="0"/>
              <a:t>other</a:t>
            </a:r>
            <a:r>
              <a:rPr dirty="0" spc="-40"/>
              <a:t> </a:t>
            </a:r>
            <a:r>
              <a:rPr dirty="0" spc="-10"/>
              <a:t>Platforms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725" y="1634397"/>
            <a:ext cx="8168640" cy="333247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Scalability:</a:t>
            </a:r>
            <a:endParaRPr sz="14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75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Logstash: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auto-scaling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Elasticsearch: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overprovisioning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(nodes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60%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peak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load),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vertical/horizontal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scaling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dirty="0" sz="1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dirty="0" sz="1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down:</a:t>
            </a:r>
            <a:endParaRPr sz="14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mechanisms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place,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daily/hourly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backups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S3, </a:t>
            </a:r>
            <a:r>
              <a:rPr dirty="0" sz="1200" spc="-10" b="1">
                <a:solidFill>
                  <a:srgbClr val="93C47D"/>
                </a:solidFill>
                <a:latin typeface="Arial"/>
                <a:cs typeface="Arial"/>
              </a:rPr>
              <a:t>Potential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chances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data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loss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of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about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1</a:t>
            </a:r>
            <a:r>
              <a:rPr dirty="0" sz="1200" spc="-20" b="1">
                <a:solidFill>
                  <a:srgbClr val="93C47D"/>
                </a:solidFill>
                <a:latin typeface="Arial"/>
                <a:cs typeface="Arial"/>
              </a:rPr>
              <a:t> hour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10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user-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metrics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ELK,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users/business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impacted</a:t>
            </a:r>
            <a:endParaRPr sz="12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275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corruptions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Elasticsearch:</a:t>
            </a:r>
            <a:endParaRPr sz="1800">
              <a:latin typeface="Arial"/>
              <a:cs typeface="Arial"/>
            </a:endParaRPr>
          </a:p>
          <a:p>
            <a:pPr marL="501015" indent="-320675">
              <a:lnSpc>
                <a:spcPct val="100000"/>
              </a:lnSpc>
              <a:spcBef>
                <a:spcPts val="340"/>
              </a:spcBef>
              <a:buChar char="●"/>
              <a:tabLst>
                <a:tab pos="50101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mechanisms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place,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recover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index-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snapshots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downtime</a:t>
            </a:r>
            <a:r>
              <a:rPr dirty="0" sz="1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spot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take-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backs:</a:t>
            </a:r>
            <a:endParaRPr sz="1800">
              <a:latin typeface="Arial"/>
              <a:cs typeface="Arial"/>
            </a:endParaRPr>
          </a:p>
          <a:p>
            <a:pPr marL="501015" indent="-320675">
              <a:lnSpc>
                <a:spcPct val="100000"/>
              </a:lnSpc>
              <a:spcBef>
                <a:spcPts val="340"/>
              </a:spcBef>
              <a:buChar char="●"/>
              <a:tabLst>
                <a:tab pos="50101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Logstash: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nodes,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1200">
              <a:latin typeface="Arial"/>
              <a:cs typeface="Arial"/>
            </a:endParaRPr>
          </a:p>
          <a:p>
            <a:pPr marL="501015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501015" algn="l"/>
              </a:tabLst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Elasticsearch/Kibana: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10min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downtime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  <a:p>
            <a:pPr marL="501015" indent="-320675">
              <a:lnSpc>
                <a:spcPct val="100000"/>
              </a:lnSpc>
              <a:spcBef>
                <a:spcPts val="210"/>
              </a:spcBef>
              <a:buChar char="●"/>
              <a:tabLst>
                <a:tab pos="50101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spot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take-back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chances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comparatively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low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025" y="1079784"/>
            <a:ext cx="22561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dirty="0" spc="-60"/>
              <a:t> </a:t>
            </a:r>
            <a:r>
              <a:rPr dirty="0" spc="-10"/>
              <a:t>Takeaways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4725" y="1634397"/>
            <a:ext cx="4741545" cy="25749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dirty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back-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pressure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down:</a:t>
            </a:r>
            <a:endParaRPr sz="1400">
              <a:latin typeface="Arial"/>
              <a:cs typeface="Arial"/>
            </a:endParaRPr>
          </a:p>
          <a:p>
            <a:pPr marL="469265" indent="-320040">
              <a:lnSpc>
                <a:spcPct val="100000"/>
              </a:lnSpc>
              <a:spcBef>
                <a:spcPts val="275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Filebeat: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auto-retry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ts val="1430"/>
              </a:lnSpc>
              <a:spcBef>
                <a:spcPts val="210"/>
              </a:spcBef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Logstash: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‘date’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timestamp,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auto-scaling</a:t>
            </a:r>
            <a:endParaRPr sz="1200">
              <a:latin typeface="Arial"/>
              <a:cs typeface="Arial"/>
            </a:endParaRPr>
          </a:p>
          <a:p>
            <a:pPr marL="469265" indent="-320040">
              <a:lnSpc>
                <a:spcPts val="1435"/>
              </a:lnSpc>
              <a:buChar char="●"/>
              <a:tabLst>
                <a:tab pos="4692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Elasticsearch: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overprovisioning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alternatives:</a:t>
            </a:r>
            <a:endParaRPr sz="1800">
              <a:latin typeface="Arial"/>
              <a:cs typeface="Arial"/>
            </a:endParaRPr>
          </a:p>
          <a:p>
            <a:pPr marL="490220" indent="-320040">
              <a:lnSpc>
                <a:spcPct val="100000"/>
              </a:lnSpc>
              <a:spcBef>
                <a:spcPts val="340"/>
              </a:spcBef>
              <a:buChar char="●"/>
              <a:tabLst>
                <a:tab pos="49022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evaluated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ELK,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Splunk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Sumo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80"/>
              </a:spcBef>
              <a:buClr>
                <a:srgbClr val="FFFFFF"/>
              </a:buClr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upgrade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path:</a:t>
            </a:r>
            <a:endParaRPr sz="1800">
              <a:latin typeface="Arial"/>
              <a:cs typeface="Arial"/>
            </a:endParaRPr>
          </a:p>
          <a:p>
            <a:pPr marL="490220" indent="-320040">
              <a:lnSpc>
                <a:spcPct val="100000"/>
              </a:lnSpc>
              <a:spcBef>
                <a:spcPts val="340"/>
              </a:spcBef>
              <a:buChar char="●"/>
              <a:tabLst>
                <a:tab pos="49022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Blue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Green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major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upgrade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025" y="1079784"/>
            <a:ext cx="22561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dirty="0" spc="-60"/>
              <a:t> </a:t>
            </a:r>
            <a:r>
              <a:rPr dirty="0" spc="-10"/>
              <a:t>Takeaways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9493" y="1799763"/>
            <a:ext cx="7825105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tailored</a:t>
            </a:r>
            <a:r>
              <a:rPr dirty="0" sz="14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to</a:t>
            </a:r>
            <a:r>
              <a:rPr dirty="0" sz="1400" spc="-2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our</a:t>
            </a:r>
            <a:r>
              <a:rPr dirty="0" sz="1400" spc="-2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requirements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yours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different...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5715" indent="-336550">
              <a:lnSpc>
                <a:spcPts val="1650"/>
              </a:lnSpc>
              <a:buChar char="●"/>
              <a:tabLst>
                <a:tab pos="34861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4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not</a:t>
            </a:r>
            <a:r>
              <a:rPr dirty="0" sz="1400" spc="114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rocket</a:t>
            </a:r>
            <a:r>
              <a:rPr dirty="0" sz="1400" spc="114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science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painfully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iterative</a:t>
            </a:r>
            <a:r>
              <a:rPr dirty="0" sz="14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4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not</a:t>
            </a:r>
            <a:r>
              <a:rPr dirty="0" sz="14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aware</a:t>
            </a:r>
            <a:r>
              <a:rPr dirty="0" sz="1400" spc="-1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of</a:t>
            </a:r>
            <a:r>
              <a:rPr dirty="0" sz="14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93C47D"/>
                </a:solidFill>
                <a:latin typeface="Arial"/>
                <a:cs typeface="Arial"/>
              </a:rPr>
              <a:t> options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ts val="1650"/>
              </a:lnSpc>
              <a:buChar char="●"/>
              <a:tabLst>
                <a:tab pos="348615" algn="l"/>
              </a:tabLst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93C47D"/>
                </a:solidFill>
                <a:latin typeface="Arial"/>
                <a:cs typeface="Arial"/>
              </a:rPr>
              <a:t>trade-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offs</a:t>
            </a:r>
            <a:r>
              <a:rPr dirty="0" sz="1400" spc="13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4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‘OK</a:t>
            </a:r>
            <a:r>
              <a:rPr dirty="0" sz="1400" spc="13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with’</a:t>
            </a:r>
            <a:r>
              <a:rPr dirty="0" sz="1400" spc="14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roll</a:t>
            </a:r>
            <a:r>
              <a:rPr dirty="0" sz="14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93C47D"/>
                </a:solidFill>
                <a:latin typeface="Arial"/>
                <a:cs typeface="Arial"/>
              </a:rPr>
              <a:t>solution</a:t>
            </a:r>
            <a:r>
              <a:rPr dirty="0" sz="1400" spc="14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optimised</a:t>
            </a:r>
            <a:r>
              <a:rPr dirty="0" sz="14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Reflection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062" y="1252837"/>
            <a:ext cx="2463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Thank</a:t>
            </a:r>
            <a:r>
              <a:rPr dirty="0" sz="3600" spc="-25"/>
              <a:t> </a:t>
            </a:r>
            <a:r>
              <a:rPr dirty="0" sz="3600" spc="-20"/>
              <a:t>you!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1300" y="2127573"/>
            <a:ext cx="1748730" cy="21178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9079" y="2476647"/>
            <a:ext cx="1565982" cy="1888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3177" y="3006673"/>
            <a:ext cx="3282888" cy="19541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42099" y="4361155"/>
            <a:ext cx="3350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Happy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questions..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45651" y="4861902"/>
            <a:ext cx="5528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Copyright</a:t>
            </a:r>
            <a:r>
              <a:rPr dirty="0" sz="900" spc="-3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CCCCCC"/>
                </a:solidFill>
                <a:latin typeface="Arial"/>
                <a:cs typeface="Arial"/>
              </a:rPr>
              <a:t>Disclaimer:</a:t>
            </a:r>
            <a:r>
              <a:rPr dirty="0" sz="900" spc="-5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All</a:t>
            </a:r>
            <a:r>
              <a:rPr dirty="0" sz="9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rights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to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the</a:t>
            </a:r>
            <a:r>
              <a:rPr dirty="0" sz="9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materials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used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for</a:t>
            </a:r>
            <a:r>
              <a:rPr dirty="0" sz="9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this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presentation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belongs</a:t>
            </a:r>
            <a:r>
              <a:rPr dirty="0" sz="900" spc="-1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to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their</a:t>
            </a:r>
            <a:r>
              <a:rPr dirty="0" sz="900" spc="-1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CCCCCC"/>
                </a:solidFill>
                <a:latin typeface="Arial"/>
                <a:cs typeface="Arial"/>
              </a:rPr>
              <a:t>respective</a:t>
            </a:r>
            <a:r>
              <a:rPr dirty="0" sz="900" spc="-10">
                <a:solidFill>
                  <a:srgbClr val="CCCCCC"/>
                </a:solidFill>
                <a:latin typeface="Arial"/>
                <a:cs typeface="Arial"/>
              </a:rPr>
              <a:t> owners..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7275" y="3451224"/>
            <a:ext cx="1914020" cy="5519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8224" y="1609675"/>
            <a:ext cx="7916545" cy="1174115"/>
            <a:chOff x="348224" y="1609675"/>
            <a:chExt cx="7916545" cy="1174115"/>
          </a:xfrm>
        </p:grpSpPr>
        <p:sp>
          <p:nvSpPr>
            <p:cNvPr id="3" name="object 3" descr=""/>
            <p:cNvSpPr/>
            <p:nvPr/>
          </p:nvSpPr>
          <p:spPr>
            <a:xfrm>
              <a:off x="348224" y="1609675"/>
              <a:ext cx="7916545" cy="1174115"/>
            </a:xfrm>
            <a:custGeom>
              <a:avLst/>
              <a:gdLst/>
              <a:ahLst/>
              <a:cxnLst/>
              <a:rect l="l" t="t" r="r" b="b"/>
              <a:pathLst>
                <a:path w="7916545" h="1174114">
                  <a:moveTo>
                    <a:pt x="7916399" y="1173899"/>
                  </a:moveTo>
                  <a:lnTo>
                    <a:pt x="0" y="1173899"/>
                  </a:lnTo>
                  <a:lnTo>
                    <a:pt x="0" y="0"/>
                  </a:lnTo>
                  <a:lnTo>
                    <a:pt x="7916399" y="0"/>
                  </a:lnTo>
                  <a:lnTo>
                    <a:pt x="7916399" y="1173899"/>
                  </a:lnTo>
                  <a:close/>
                </a:path>
              </a:pathLst>
            </a:custGeom>
            <a:solidFill>
              <a:srgbClr val="232F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21" y="1765706"/>
              <a:ext cx="2394092" cy="21877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470" y="1765706"/>
              <a:ext cx="2358134" cy="21877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9251" y="1765706"/>
              <a:ext cx="2665842" cy="21877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385" y="2274698"/>
              <a:ext cx="3008168" cy="21753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1483" y="2273706"/>
              <a:ext cx="4383687" cy="21877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984752" y="2273805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9392" y="63351"/>
                  </a:moveTo>
                  <a:lnTo>
                    <a:pt x="3125" y="63351"/>
                  </a:lnTo>
                  <a:lnTo>
                    <a:pt x="1438" y="62954"/>
                  </a:lnTo>
                  <a:lnTo>
                    <a:pt x="744" y="62557"/>
                  </a:lnTo>
                  <a:lnTo>
                    <a:pt x="49" y="61862"/>
                  </a:lnTo>
                  <a:lnTo>
                    <a:pt x="0" y="60771"/>
                  </a:lnTo>
                  <a:lnTo>
                    <a:pt x="198" y="60076"/>
                  </a:lnTo>
                  <a:lnTo>
                    <a:pt x="595" y="59283"/>
                  </a:lnTo>
                  <a:lnTo>
                    <a:pt x="24258" y="24606"/>
                  </a:lnTo>
                  <a:lnTo>
                    <a:pt x="27235" y="9872"/>
                  </a:lnTo>
                  <a:lnTo>
                    <a:pt x="27632" y="7788"/>
                  </a:lnTo>
                  <a:lnTo>
                    <a:pt x="28070" y="6300"/>
                  </a:lnTo>
                  <a:lnTo>
                    <a:pt x="28128" y="6101"/>
                  </a:lnTo>
                  <a:lnTo>
                    <a:pt x="28723" y="4812"/>
                  </a:lnTo>
                  <a:lnTo>
                    <a:pt x="29319" y="3422"/>
                  </a:lnTo>
                  <a:lnTo>
                    <a:pt x="29999" y="2530"/>
                  </a:lnTo>
                  <a:lnTo>
                    <a:pt x="30112" y="2381"/>
                  </a:lnTo>
                  <a:lnTo>
                    <a:pt x="32097" y="992"/>
                  </a:lnTo>
                  <a:lnTo>
                    <a:pt x="33337" y="545"/>
                  </a:lnTo>
                  <a:lnTo>
                    <a:pt x="34825" y="347"/>
                  </a:lnTo>
                  <a:lnTo>
                    <a:pt x="36562" y="0"/>
                  </a:lnTo>
                  <a:lnTo>
                    <a:pt x="44102" y="0"/>
                  </a:lnTo>
                  <a:lnTo>
                    <a:pt x="46359" y="347"/>
                  </a:lnTo>
                  <a:lnTo>
                    <a:pt x="46558" y="347"/>
                  </a:lnTo>
                  <a:lnTo>
                    <a:pt x="47674" y="793"/>
                  </a:lnTo>
                  <a:lnTo>
                    <a:pt x="48369" y="1389"/>
                  </a:lnTo>
                  <a:lnTo>
                    <a:pt x="49162" y="1885"/>
                  </a:lnTo>
                  <a:lnTo>
                    <a:pt x="49582" y="2381"/>
                  </a:lnTo>
                  <a:lnTo>
                    <a:pt x="49708" y="2530"/>
                  </a:lnTo>
                  <a:lnTo>
                    <a:pt x="50303" y="4117"/>
                  </a:lnTo>
                  <a:lnTo>
                    <a:pt x="50353" y="10963"/>
                  </a:lnTo>
                  <a:lnTo>
                    <a:pt x="49262" y="15676"/>
                  </a:lnTo>
                  <a:lnTo>
                    <a:pt x="47178" y="20439"/>
                  </a:lnTo>
                  <a:lnTo>
                    <a:pt x="45194" y="25201"/>
                  </a:lnTo>
                  <a:lnTo>
                    <a:pt x="42267" y="29815"/>
                  </a:lnTo>
                  <a:lnTo>
                    <a:pt x="38397" y="34280"/>
                  </a:lnTo>
                  <a:lnTo>
                    <a:pt x="15577" y="61019"/>
                  </a:lnTo>
                  <a:lnTo>
                    <a:pt x="14334" y="61862"/>
                  </a:lnTo>
                  <a:lnTo>
                    <a:pt x="14469" y="61862"/>
                  </a:lnTo>
                  <a:lnTo>
                    <a:pt x="12501" y="62557"/>
                  </a:lnTo>
                  <a:lnTo>
                    <a:pt x="10914" y="63152"/>
                  </a:lnTo>
                  <a:lnTo>
                    <a:pt x="9392" y="63351"/>
                  </a:lnTo>
                  <a:close/>
                </a:path>
                <a:path w="95250" h="63500">
                  <a:moveTo>
                    <a:pt x="53627" y="63351"/>
                  </a:moveTo>
                  <a:lnTo>
                    <a:pt x="47476" y="63351"/>
                  </a:lnTo>
                  <a:lnTo>
                    <a:pt x="45690" y="62954"/>
                  </a:lnTo>
                  <a:lnTo>
                    <a:pt x="44946" y="62557"/>
                  </a:lnTo>
                  <a:lnTo>
                    <a:pt x="44648" y="62259"/>
                  </a:lnTo>
                  <a:lnTo>
                    <a:pt x="44350" y="61862"/>
                  </a:lnTo>
                  <a:lnTo>
                    <a:pt x="44450" y="60076"/>
                  </a:lnTo>
                  <a:lnTo>
                    <a:pt x="44797" y="59283"/>
                  </a:lnTo>
                  <a:lnTo>
                    <a:pt x="45392" y="58390"/>
                  </a:lnTo>
                  <a:lnTo>
                    <a:pt x="68609" y="24606"/>
                  </a:lnTo>
                  <a:lnTo>
                    <a:pt x="71834" y="7788"/>
                  </a:lnTo>
                  <a:lnTo>
                    <a:pt x="74343" y="2530"/>
                  </a:lnTo>
                  <a:lnTo>
                    <a:pt x="74463" y="2381"/>
                  </a:lnTo>
                  <a:lnTo>
                    <a:pt x="76447" y="992"/>
                  </a:lnTo>
                  <a:lnTo>
                    <a:pt x="77688" y="545"/>
                  </a:lnTo>
                  <a:lnTo>
                    <a:pt x="79176" y="347"/>
                  </a:lnTo>
                  <a:lnTo>
                    <a:pt x="80912" y="0"/>
                  </a:lnTo>
                  <a:lnTo>
                    <a:pt x="88403" y="0"/>
                  </a:lnTo>
                  <a:lnTo>
                    <a:pt x="90574" y="347"/>
                  </a:lnTo>
                  <a:lnTo>
                    <a:pt x="90754" y="347"/>
                  </a:lnTo>
                  <a:lnTo>
                    <a:pt x="91926" y="793"/>
                  </a:lnTo>
                  <a:lnTo>
                    <a:pt x="92719" y="1389"/>
                  </a:lnTo>
                  <a:lnTo>
                    <a:pt x="93513" y="1885"/>
                  </a:lnTo>
                  <a:lnTo>
                    <a:pt x="93933" y="2381"/>
                  </a:lnTo>
                  <a:lnTo>
                    <a:pt x="94059" y="2530"/>
                  </a:lnTo>
                  <a:lnTo>
                    <a:pt x="94654" y="4117"/>
                  </a:lnTo>
                  <a:lnTo>
                    <a:pt x="94704" y="10963"/>
                  </a:lnTo>
                  <a:lnTo>
                    <a:pt x="93612" y="15676"/>
                  </a:lnTo>
                  <a:lnTo>
                    <a:pt x="61019" y="59729"/>
                  </a:lnTo>
                  <a:lnTo>
                    <a:pt x="58541" y="61862"/>
                  </a:lnTo>
                  <a:lnTo>
                    <a:pt x="58671" y="61862"/>
                  </a:lnTo>
                  <a:lnTo>
                    <a:pt x="56703" y="62557"/>
                  </a:lnTo>
                  <a:lnTo>
                    <a:pt x="55115" y="63152"/>
                  </a:lnTo>
                  <a:lnTo>
                    <a:pt x="53627" y="63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79000" y="2849261"/>
            <a:ext cx="2862580" cy="19589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Choosing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dirty="0" sz="1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 overview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ELK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Optimizations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Arial"/>
                <a:cs typeface="Arial"/>
              </a:rPr>
              <a:t>did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r>
              <a:rPr dirty="0"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savings</a:t>
            </a:r>
            <a:endParaRPr sz="1600">
              <a:latin typeface="Arial"/>
              <a:cs typeface="Arial"/>
            </a:endParaRPr>
          </a:p>
          <a:p>
            <a:pPr marL="410209" indent="-39751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10209" algn="l"/>
              </a:tabLst>
            </a:pPr>
            <a:r>
              <a:rPr dirty="0" sz="160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takeaways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25"/>
              <a:t> </a:t>
            </a:r>
            <a:r>
              <a:rPr dirty="0"/>
              <a:t>problem</a:t>
            </a:r>
            <a:r>
              <a:rPr dirty="0" spc="-25"/>
              <a:t> </a:t>
            </a:r>
            <a:r>
              <a:rPr dirty="0" spc="-10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1884" y="2650511"/>
            <a:ext cx="349168" cy="1220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9754" y="2647534"/>
            <a:ext cx="1477854" cy="15488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514650" y="1387825"/>
            <a:ext cx="3338829" cy="3418840"/>
            <a:chOff x="5514650" y="1387825"/>
            <a:chExt cx="3338829" cy="34188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50" y="1387825"/>
              <a:ext cx="2990448" cy="19842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9900" y="1425925"/>
              <a:ext cx="2876148" cy="18699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650" y="3400013"/>
              <a:ext cx="3338551" cy="14064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71800" y="3438113"/>
              <a:ext cx="3224251" cy="12921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82193" y="1659458"/>
            <a:ext cx="4667885" cy="291655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47980" indent="-320040">
              <a:lnSpc>
                <a:spcPct val="100000"/>
              </a:lnSpc>
              <a:spcBef>
                <a:spcPts val="835"/>
              </a:spcBef>
              <a:buChar char="●"/>
              <a:tabLst>
                <a:tab pos="34798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(Web-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Server,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Application,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logs)</a:t>
            </a:r>
            <a:endParaRPr sz="1200">
              <a:latin typeface="Arial"/>
              <a:cs typeface="Arial"/>
            </a:endParaRPr>
          </a:p>
          <a:p>
            <a:pPr marL="347980" indent="-320040">
              <a:lnSpc>
                <a:spcPct val="100000"/>
              </a:lnSpc>
              <a:spcBef>
                <a:spcPts val="735"/>
              </a:spcBef>
              <a:buChar char="●"/>
              <a:tabLst>
                <a:tab pos="34798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Ingestion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rate: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C47D"/>
                </a:solidFill>
                <a:latin typeface="Arial"/>
                <a:cs typeface="Arial"/>
              </a:rPr>
              <a:t>~300GB/day</a:t>
            </a:r>
            <a:endParaRPr sz="1200">
              <a:latin typeface="Arial"/>
              <a:cs typeface="Arial"/>
            </a:endParaRPr>
          </a:p>
          <a:p>
            <a:pPr marL="347980" indent="-320040">
              <a:lnSpc>
                <a:spcPct val="100000"/>
              </a:lnSpc>
              <a:spcBef>
                <a:spcPts val="735"/>
              </a:spcBef>
              <a:buChar char="●"/>
              <a:tabLst>
                <a:tab pos="34798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Frequently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accessed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data: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last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8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93C47D"/>
                </a:solidFill>
                <a:latin typeface="Arial"/>
                <a:cs typeface="Arial"/>
              </a:rPr>
              <a:t>days</a:t>
            </a:r>
            <a:endParaRPr sz="1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925"/>
              </a:spcBef>
              <a:buSzPct val="116666"/>
              <a:buChar char="●"/>
              <a:tabLst>
                <a:tab pos="347980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Infrequently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accessed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62585" indent="-320675">
              <a:lnSpc>
                <a:spcPct val="100000"/>
              </a:lnSpc>
              <a:spcBef>
                <a:spcPts val="5"/>
              </a:spcBef>
              <a:buChar char="●"/>
              <a:tabLst>
                <a:tab pos="36258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Uptime: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93C47D"/>
                </a:solidFill>
                <a:latin typeface="Arial"/>
                <a:cs typeface="Arial"/>
              </a:rPr>
              <a:t>99.90</a:t>
            </a:r>
            <a:endParaRPr sz="1200">
              <a:latin typeface="Arial"/>
              <a:cs typeface="Arial"/>
            </a:endParaRPr>
          </a:p>
          <a:p>
            <a:pPr marL="362585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36258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Hot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Retention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period: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90</a:t>
            </a:r>
            <a:r>
              <a:rPr dirty="0" sz="12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93C47D"/>
                </a:solidFill>
                <a:latin typeface="Arial"/>
                <a:cs typeface="Arial"/>
              </a:rPr>
              <a:t>days</a:t>
            </a:r>
            <a:endParaRPr sz="1200">
              <a:latin typeface="Arial"/>
              <a:cs typeface="Arial"/>
            </a:endParaRPr>
          </a:p>
          <a:p>
            <a:pPr marL="362585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36258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Cold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Retention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period: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90</a:t>
            </a:r>
            <a:r>
              <a:rPr dirty="0" sz="1200" spc="-30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days</a:t>
            </a:r>
            <a:r>
              <a:rPr dirty="0" sz="12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(with</a:t>
            </a:r>
            <a:r>
              <a:rPr dirty="0" sz="12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C47D"/>
                </a:solidFill>
                <a:latin typeface="Arial"/>
                <a:cs typeface="Arial"/>
              </a:rPr>
              <a:t>potential</a:t>
            </a:r>
            <a:r>
              <a:rPr dirty="0" sz="12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to</a:t>
            </a:r>
            <a:r>
              <a:rPr dirty="0" sz="12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C47D"/>
                </a:solidFill>
                <a:latin typeface="Arial"/>
                <a:cs typeface="Arial"/>
              </a:rPr>
              <a:t>increase)</a:t>
            </a:r>
            <a:endParaRPr sz="1200">
              <a:latin typeface="Arial"/>
              <a:cs typeface="Arial"/>
            </a:endParaRPr>
          </a:p>
          <a:p>
            <a:pPr marL="362585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36258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Cost</a:t>
            </a:r>
            <a:r>
              <a:rPr dirty="0" sz="1200" spc="-2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93C47D"/>
                </a:solidFill>
                <a:latin typeface="Arial"/>
                <a:cs typeface="Arial"/>
              </a:rPr>
              <a:t>effective</a:t>
            </a:r>
            <a:r>
              <a:rPr dirty="0" sz="1200" spc="-15" b="1">
                <a:solidFill>
                  <a:srgbClr val="93C47D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  <a:p>
            <a:pPr marL="362585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36258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Fairly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predictable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concurrent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user-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endParaRPr sz="1200">
              <a:latin typeface="Arial"/>
              <a:cs typeface="Arial"/>
            </a:endParaRPr>
          </a:p>
          <a:p>
            <a:pPr marL="362585" indent="-320675">
              <a:lnSpc>
                <a:spcPct val="100000"/>
              </a:lnSpc>
              <a:spcBef>
                <a:spcPts val="735"/>
              </a:spcBef>
              <a:buChar char="●"/>
              <a:tabLst>
                <a:tab pos="36258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storing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user/business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30"/>
              <a:t> </a:t>
            </a:r>
            <a:r>
              <a:rPr dirty="0"/>
              <a:t>business</a:t>
            </a:r>
            <a:r>
              <a:rPr dirty="0" spc="-25"/>
              <a:t> </a:t>
            </a:r>
            <a:r>
              <a:rPr dirty="0" spc="-10"/>
              <a:t>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47737" y="1640287"/>
          <a:ext cx="7379334" cy="2557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3085"/>
                <a:gridCol w="1823085"/>
                <a:gridCol w="1823085"/>
                <a:gridCol w="1823085"/>
              </a:tblGrid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ELK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stack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Splunk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Sumo</a:t>
                      </a:r>
                      <a:r>
                        <a:rPr dirty="0" sz="12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  <a:solidFill>
                      <a:srgbClr val="70AD47"/>
                    </a:solidFill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Self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Professional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$30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month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$100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month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$108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month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(post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pricing)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(post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ingestion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</a:t>
                      </a:r>
                      <a:r>
                        <a:rPr dirty="0" sz="10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pricing)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Retention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days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Cost/GB/day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~$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0.98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~$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3.33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day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~$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3.60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GB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/day</a:t>
                      </a:r>
                      <a:r>
                        <a:rPr dirty="0" sz="12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10489">
                    <a:lnL w="9525">
                      <a:solidFill>
                        <a:srgbClr val="93C47D"/>
                      </a:solidFill>
                      <a:prstDash val="solid"/>
                    </a:lnL>
                    <a:lnR w="9525">
                      <a:solidFill>
                        <a:srgbClr val="93C47D"/>
                      </a:solidFill>
                      <a:prstDash val="solid"/>
                    </a:lnR>
                    <a:lnT w="9525">
                      <a:solidFill>
                        <a:srgbClr val="93C47D"/>
                      </a:solidFill>
                      <a:prstDash val="solid"/>
                    </a:lnT>
                    <a:lnB w="9525">
                      <a:solidFill>
                        <a:srgbClr val="93C47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422275" y="4408979"/>
            <a:ext cx="8378190" cy="57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CCCCCC"/>
                </a:solidFill>
                <a:latin typeface="Arial"/>
                <a:cs typeface="Arial"/>
              </a:rPr>
              <a:t>*</a:t>
            </a:r>
            <a:r>
              <a:rPr dirty="0" sz="1200" spc="-114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values</a:t>
            </a:r>
            <a:r>
              <a:rPr dirty="0" sz="800" spc="-4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are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estimations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taken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from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the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‘product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pricing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web-page’</a:t>
            </a:r>
            <a:r>
              <a:rPr dirty="0" sz="800" spc="-5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of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the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respective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products,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they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may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not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represent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the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actual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values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are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meant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for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the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purpose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CCCCCC"/>
                </a:solidFill>
                <a:latin typeface="Arial"/>
                <a:cs typeface="Arial"/>
              </a:rPr>
              <a:t>of</a:t>
            </a:r>
            <a:r>
              <a:rPr dirty="0" sz="800" spc="-15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comparison</a:t>
            </a:r>
            <a:r>
              <a:rPr dirty="0" sz="800" spc="-2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only.</a:t>
            </a:r>
            <a:endParaRPr sz="800">
              <a:latin typeface="Arial"/>
              <a:cs typeface="Arial"/>
            </a:endParaRPr>
          </a:p>
          <a:p>
            <a:pPr marL="12700" marR="5091430">
              <a:lnSpc>
                <a:spcPts val="980"/>
              </a:lnSpc>
              <a:spcBef>
                <a:spcPts val="15"/>
              </a:spcBef>
            </a:pPr>
            <a:r>
              <a:rPr dirty="0" sz="800" spc="-10" b="1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r>
              <a:rPr dirty="0" sz="800" spc="-10" b="1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2"/>
              </a:rPr>
              <a:t>https://www.splunk.com/en_us/products/pricing/calculator.html#tabs/tab2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3"/>
              </a:rPr>
              <a:t>https://www.sumologic.com/pricing/apac/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Choosing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right</a:t>
            </a:r>
            <a:r>
              <a:rPr dirty="0" spc="-20"/>
              <a:t> </a:t>
            </a:r>
            <a:r>
              <a:rPr dirty="0" spc="-10"/>
              <a:t>option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550" y="1679025"/>
            <a:ext cx="6105625" cy="3103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ELK</a:t>
            </a:r>
            <a:r>
              <a:rPr dirty="0" spc="-55"/>
              <a:t> </a:t>
            </a:r>
            <a:r>
              <a:rPr dirty="0"/>
              <a:t>Stack</a:t>
            </a:r>
            <a:r>
              <a:rPr dirty="0" spc="-50"/>
              <a:t> </a:t>
            </a:r>
            <a:r>
              <a:rPr dirty="0" spc="-10"/>
              <a:t>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750" y="1623024"/>
            <a:ext cx="4659274" cy="1450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6975" y="3328550"/>
            <a:ext cx="3673724" cy="13245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43021" y="1646012"/>
            <a:ext cx="1534160" cy="219710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30"/>
              </a:spcBef>
              <a:buChar char="●"/>
              <a:tabLst>
                <a:tab pos="363855" algn="l"/>
              </a:tabLst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Char char="●"/>
              <a:tabLst>
                <a:tab pos="363855" algn="l"/>
              </a:tabLst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Shard</a:t>
            </a:r>
            <a:endParaRPr sz="1600">
              <a:latin typeface="Arial"/>
              <a:cs typeface="Arial"/>
            </a:endParaRPr>
          </a:p>
          <a:p>
            <a:pPr lvl="1" marL="821055" indent="-351790">
              <a:lnSpc>
                <a:spcPct val="100000"/>
              </a:lnSpc>
              <a:spcBef>
                <a:spcPts val="930"/>
              </a:spcBef>
              <a:buChar char="○"/>
              <a:tabLst>
                <a:tab pos="82105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endParaRPr sz="1600">
              <a:latin typeface="Arial"/>
              <a:cs typeface="Arial"/>
            </a:endParaRPr>
          </a:p>
          <a:p>
            <a:pPr lvl="1" marL="821055" indent="-351790">
              <a:lnSpc>
                <a:spcPct val="100000"/>
              </a:lnSpc>
              <a:spcBef>
                <a:spcPts val="930"/>
              </a:spcBef>
              <a:buChar char="○"/>
              <a:tabLst>
                <a:tab pos="821055" algn="l"/>
              </a:tabLst>
            </a:pPr>
            <a:r>
              <a:rPr dirty="0" sz="1600" spc="-10">
                <a:solidFill>
                  <a:srgbClr val="FFFFFF"/>
                </a:solidFill>
                <a:latin typeface="Arial"/>
                <a:cs typeface="Arial"/>
              </a:rPr>
              <a:t>Replica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Char char="●"/>
              <a:tabLst>
                <a:tab pos="363855" algn="l"/>
              </a:tabLst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1600">
              <a:latin typeface="Arial"/>
              <a:cs typeface="Arial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Char char="●"/>
              <a:tabLst>
                <a:tab pos="363855" algn="l"/>
              </a:tabLst>
            </a:pP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84925" y="4747386"/>
            <a:ext cx="3667125" cy="2711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5"/>
              </a:spcBef>
            </a:pP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References: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dirty="0" sz="800" spc="-10" i="1">
                <a:solidFill>
                  <a:srgbClr val="CCCCCC"/>
                </a:solidFill>
                <a:latin typeface="Arial"/>
                <a:cs typeface="Arial"/>
                <a:hlinkClick r:id="rId4"/>
              </a:rPr>
              <a:t>https://www.elastic.co/guide/en/elasticsearch/reference/5.6/_basic_concepts.html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ELK</a:t>
            </a:r>
            <a:r>
              <a:rPr dirty="0" spc="-75"/>
              <a:t> </a:t>
            </a:r>
            <a:r>
              <a:rPr dirty="0"/>
              <a:t>Stack</a:t>
            </a:r>
            <a:r>
              <a:rPr dirty="0" spc="-75"/>
              <a:t> </a:t>
            </a:r>
            <a:r>
              <a:rPr dirty="0"/>
              <a:t>overview:</a:t>
            </a:r>
            <a:r>
              <a:rPr dirty="0" spc="-70"/>
              <a:t> </a:t>
            </a:r>
            <a:r>
              <a:rPr dirty="0" spc="-10"/>
              <a:t>Terminologies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59300"/>
            <a:ext cx="6342174" cy="338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15"/>
              <a:t> </a:t>
            </a:r>
            <a:r>
              <a:rPr dirty="0"/>
              <a:t>ELK</a:t>
            </a:r>
            <a:r>
              <a:rPr dirty="0" spc="-15"/>
              <a:t> </a:t>
            </a:r>
            <a:r>
              <a:rPr dirty="0" spc="-10"/>
              <a:t>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2025-06-23T06:54:50Z</dcterms:created>
  <dcterms:modified xsi:type="dcterms:W3CDTF">2025-06-23T06:54:50Z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2025-06-23T00:00:00Z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2025-06-23T00:00:00Z</vt:filetime>
  </property>
</Properties>
</file>