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Georgia" panose="02040502050405020303" pitchFamily="18"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sensu.io/sensu-go/lates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nagios.org/about/overview/" TargetMode="External"/><Relationship Id="rId4" Type="http://schemas.openxmlformats.org/officeDocument/2006/relationships/hyperlink" Target="https://prometheus.io/docs/introduc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1463f3c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1463f3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46180931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4618093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4e77b946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4e77b94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299d523c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9299d523c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299d523c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299d523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299d523c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299d523c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4618093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4618093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461809311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46180931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46180931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46180931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4e77b946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4e77b94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77b946f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77b946f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1463f3c0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1463f3c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1463f3c0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1463f3c0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4e77b946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4e77b946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94e77b946f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94e77b946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4e77b946f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4e77b946f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299d523c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299d523c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4e77b946f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4e77b946f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9299d523c6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9299d523c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Metrics: Keys values pairs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4e77b946f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4e77b946f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675" algn="l" rtl="0">
              <a:lnSpc>
                <a:spcPct val="115000"/>
              </a:lnSpc>
              <a:spcBef>
                <a:spcPts val="0"/>
              </a:spcBef>
              <a:spcAft>
                <a:spcPts val="0"/>
              </a:spcAft>
              <a:buClr>
                <a:srgbClr val="222635"/>
              </a:buClr>
              <a:buSzPts val="1450"/>
              <a:buFont typeface="Times New Roman"/>
              <a:buChar char="●"/>
            </a:pPr>
            <a:r>
              <a:rPr lang="en" sz="1450">
                <a:solidFill>
                  <a:srgbClr val="29A8FF"/>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Sensu</a:t>
            </a:r>
            <a:r>
              <a:rPr lang="en" sz="1450">
                <a:solidFill>
                  <a:srgbClr val="222635"/>
                </a:solidFill>
                <a:highlight>
                  <a:srgbClr val="FFFFFF"/>
                </a:highlight>
                <a:latin typeface="Times New Roman"/>
                <a:ea typeface="Times New Roman"/>
                <a:cs typeface="Times New Roman"/>
                <a:sym typeface="Times New Roman"/>
              </a:rPr>
              <a:t> - A flexible and scalable telemetry and service health checking solution for monitoring servers, containers, services, applications, functions, and connected devices.</a:t>
            </a:r>
            <a:endParaRPr sz="1450">
              <a:solidFill>
                <a:srgbClr val="222635"/>
              </a:solidFill>
              <a:highlight>
                <a:srgbClr val="FFFFFF"/>
              </a:highlight>
              <a:latin typeface="Times New Roman"/>
              <a:ea typeface="Times New Roman"/>
              <a:cs typeface="Times New Roman"/>
              <a:sym typeface="Times New Roman"/>
            </a:endParaRPr>
          </a:p>
          <a:p>
            <a:pPr marL="457200" lvl="0" indent="-320675" algn="l" rtl="0">
              <a:lnSpc>
                <a:spcPct val="115000"/>
              </a:lnSpc>
              <a:spcBef>
                <a:spcPts val="0"/>
              </a:spcBef>
              <a:spcAft>
                <a:spcPts val="0"/>
              </a:spcAft>
              <a:buClr>
                <a:srgbClr val="222635"/>
              </a:buClr>
              <a:buSzPts val="1450"/>
              <a:buFont typeface="Times New Roman"/>
              <a:buChar char="●"/>
            </a:pPr>
            <a:r>
              <a:rPr lang="en" sz="1450">
                <a:solidFill>
                  <a:srgbClr val="29A8FF"/>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Prometheus</a:t>
            </a:r>
            <a:r>
              <a:rPr lang="en" sz="1450">
                <a:solidFill>
                  <a:srgbClr val="222635"/>
                </a:solidFill>
                <a:highlight>
                  <a:srgbClr val="FFFFFF"/>
                </a:highlight>
                <a:latin typeface="Times New Roman"/>
                <a:ea typeface="Times New Roman"/>
                <a:cs typeface="Times New Roman"/>
                <a:sym typeface="Times New Roman"/>
              </a:rPr>
              <a:t> - Relies on the pull method to collect information, with a built-in database.</a:t>
            </a:r>
            <a:endParaRPr sz="1450">
              <a:solidFill>
                <a:srgbClr val="222635"/>
              </a:solidFill>
              <a:highlight>
                <a:srgbClr val="FFFFFF"/>
              </a:highlight>
              <a:latin typeface="Times New Roman"/>
              <a:ea typeface="Times New Roman"/>
              <a:cs typeface="Times New Roman"/>
              <a:sym typeface="Times New Roman"/>
            </a:endParaRPr>
          </a:p>
          <a:p>
            <a:pPr marL="457200" lvl="0" indent="-320675" algn="l" rtl="0">
              <a:lnSpc>
                <a:spcPct val="115000"/>
              </a:lnSpc>
              <a:spcBef>
                <a:spcPts val="0"/>
              </a:spcBef>
              <a:spcAft>
                <a:spcPts val="0"/>
              </a:spcAft>
              <a:buClr>
                <a:srgbClr val="222635"/>
              </a:buClr>
              <a:buSzPts val="1450"/>
              <a:buFont typeface="Times New Roman"/>
              <a:buChar char="●"/>
            </a:pPr>
            <a:r>
              <a:rPr lang="en" sz="1450">
                <a:solidFill>
                  <a:srgbClr val="29A8FF"/>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Nagios</a:t>
            </a:r>
            <a:r>
              <a:rPr lang="en" sz="1450">
                <a:solidFill>
                  <a:srgbClr val="222635"/>
                </a:solidFill>
                <a:highlight>
                  <a:srgbClr val="FFFFFF"/>
                </a:highlight>
                <a:latin typeface="Times New Roman"/>
                <a:ea typeface="Times New Roman"/>
                <a:cs typeface="Times New Roman"/>
                <a:sym typeface="Times New Roman"/>
              </a:rPr>
              <a:t> - The legacy monitoring tool that introduced monitoring practices to a generation of operators.</a:t>
            </a:r>
            <a:endParaRPr sz="1450">
              <a:solidFill>
                <a:srgbClr val="222635"/>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46180931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46180931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299d523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299d523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299d523c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299d523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4e77b946f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4e77b946f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4e77b946f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4e77b946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4e77b946f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4e77b946f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prometheus.io/docs/prometheus/latest/querying/ap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prometheus.io/docs/instrumenting/exporter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micrometer.io/"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prometheus.io/"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nginx.org/en/docs/http/ngx_http_api_module.html#http_" TargetMode="External"/><Relationship Id="rId4" Type="http://schemas.openxmlformats.org/officeDocument/2006/relationships/hyperlink" Target="http://nginx.org/en/docs/http/ngx_http_api_module.html#def_nginx_connection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ime_serie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ime_serie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5870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55" name="Google Shape;55;p13"/>
          <p:cNvPicPr preferRelativeResize="0"/>
          <p:nvPr/>
        </p:nvPicPr>
        <p:blipFill>
          <a:blip r:embed="rId3">
            <a:alphaModFix/>
          </a:blip>
          <a:stretch>
            <a:fillRect/>
          </a:stretch>
        </p:blipFill>
        <p:spPr>
          <a:xfrm>
            <a:off x="100450" y="3621900"/>
            <a:ext cx="3315150" cy="1228575"/>
          </a:xfrm>
          <a:prstGeom prst="rect">
            <a:avLst/>
          </a:prstGeom>
          <a:noFill/>
          <a:ln w="9525" cap="flat" cmpd="sng">
            <a:solidFill>
              <a:schemeClr val="accent1"/>
            </a:solidFill>
            <a:prstDash val="solid"/>
            <a:round/>
            <a:headEnd type="none" w="sm" len="sm"/>
            <a:tailEnd type="none" w="sm" len="sm"/>
          </a:ln>
        </p:spPr>
      </p:pic>
      <p:pic>
        <p:nvPicPr>
          <p:cNvPr id="56" name="Google Shape;56;p13"/>
          <p:cNvPicPr preferRelativeResize="0"/>
          <p:nvPr/>
        </p:nvPicPr>
        <p:blipFill>
          <a:blip r:embed="rId4">
            <a:alphaModFix/>
          </a:blip>
          <a:stretch>
            <a:fillRect/>
          </a:stretch>
        </p:blipFill>
        <p:spPr>
          <a:xfrm>
            <a:off x="-12" y="0"/>
            <a:ext cx="9143940" cy="3516900"/>
          </a:xfrm>
          <a:prstGeom prst="rect">
            <a:avLst/>
          </a:prstGeom>
          <a:noFill/>
          <a:ln>
            <a:noFill/>
          </a:ln>
        </p:spPr>
      </p:pic>
      <p:sp>
        <p:nvSpPr>
          <p:cNvPr id="3" name="Subtitle 2">
            <a:extLst>
              <a:ext uri="{FF2B5EF4-FFF2-40B4-BE49-F238E27FC236}">
                <a16:creationId xmlns:a16="http://schemas.microsoft.com/office/drawing/2014/main" id="{7552E692-5171-6479-5649-D7B037CC41EE}"/>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26" name="Google Shape;126;p22"/>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lt1"/>
                </a:solidFill>
              </a:rPr>
              <a:t>PromQL</a:t>
            </a:r>
            <a:endParaRPr>
              <a:solidFill>
                <a:schemeClr val="lt1"/>
              </a:solidFill>
            </a:endParaRPr>
          </a:p>
          <a:p>
            <a:pPr marL="0" marR="0" lvl="0" indent="0" algn="ctr" rtl="0">
              <a:lnSpc>
                <a:spcPct val="100000"/>
              </a:lnSpc>
              <a:spcBef>
                <a:spcPts val="0"/>
              </a:spcBef>
              <a:spcAft>
                <a:spcPts val="0"/>
              </a:spcAft>
              <a:buNone/>
            </a:pPr>
            <a:endParaRPr>
              <a:solidFill>
                <a:schemeClr val="lt1"/>
              </a:solidFill>
            </a:endParaRPr>
          </a:p>
        </p:txBody>
      </p:sp>
      <p:sp>
        <p:nvSpPr>
          <p:cNvPr id="127" name="Google Shape;127;p22"/>
          <p:cNvSpPr txBox="1"/>
          <p:nvPr/>
        </p:nvSpPr>
        <p:spPr>
          <a:xfrm>
            <a:off x="150700" y="773525"/>
            <a:ext cx="8800200" cy="195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solidFill>
                  <a:schemeClr val="dk1"/>
                </a:solidFill>
                <a:highlight>
                  <a:srgbClr val="FFFFFF"/>
                </a:highlight>
                <a:latin typeface="Roboto"/>
                <a:ea typeface="Roboto"/>
                <a:cs typeface="Roboto"/>
                <a:sym typeface="Roboto"/>
              </a:rPr>
              <a:t>Prometheus provides a functional query language called PromQL (Prometheus Query Language) that lets the user select and aggregate time series data in real time. The result of an expression can either be shown as a graph, viewed as tabular data in Prometheus's expression browser, or consumed by external systems via the </a:t>
            </a:r>
            <a:r>
              <a:rPr lang="en" sz="1600">
                <a:solidFill>
                  <a:schemeClr val="dk1"/>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HTTP API</a:t>
            </a:r>
            <a:r>
              <a:rPr lang="en" sz="1600">
                <a:solidFill>
                  <a:schemeClr val="dk1"/>
                </a:solidFill>
                <a:highlight>
                  <a:srgbClr val="FFFFFF"/>
                </a:highlight>
                <a:latin typeface="Roboto"/>
                <a:ea typeface="Roboto"/>
                <a:cs typeface="Roboto"/>
                <a:sym typeface="Roboto"/>
              </a:rPr>
              <a:t>.</a:t>
            </a:r>
            <a:endParaRPr sz="1600">
              <a:solidFill>
                <a:schemeClr val="dk1"/>
              </a:solidFill>
              <a:highlight>
                <a:srgbClr val="FFFFFF"/>
              </a:highlight>
              <a:latin typeface="Roboto"/>
              <a:ea typeface="Roboto"/>
              <a:cs typeface="Roboto"/>
              <a:sym typeface="Roboto"/>
            </a:endParaRPr>
          </a:p>
          <a:p>
            <a:pPr marL="0" lvl="0" indent="0" algn="l" rtl="0">
              <a:lnSpc>
                <a:spcPct val="150000"/>
              </a:lnSpc>
              <a:spcBef>
                <a:spcPts val="0"/>
              </a:spcBef>
              <a:spcAft>
                <a:spcPts val="0"/>
              </a:spcAft>
              <a:buNone/>
            </a:pPr>
            <a:r>
              <a:rPr lang="en" sz="1600" b="1">
                <a:solidFill>
                  <a:schemeClr val="dk1"/>
                </a:solidFill>
                <a:highlight>
                  <a:srgbClr val="FFFFFF"/>
                </a:highlight>
                <a:latin typeface="Roboto"/>
                <a:ea typeface="Roboto"/>
                <a:cs typeface="Roboto"/>
                <a:sym typeface="Roboto"/>
              </a:rPr>
              <a:t>Example:</a:t>
            </a:r>
            <a:endParaRPr sz="1600" b="1">
              <a:solidFill>
                <a:schemeClr val="dk1"/>
              </a:solidFill>
              <a:highlight>
                <a:srgbClr val="FFFFFF"/>
              </a:highlight>
              <a:latin typeface="Roboto"/>
              <a:ea typeface="Roboto"/>
              <a:cs typeface="Roboto"/>
              <a:sym typeface="Roboto"/>
            </a:endParaRPr>
          </a:p>
        </p:txBody>
      </p:sp>
      <p:pic>
        <p:nvPicPr>
          <p:cNvPr id="128" name="Google Shape;128;p22"/>
          <p:cNvPicPr preferRelativeResize="0"/>
          <p:nvPr/>
        </p:nvPicPr>
        <p:blipFill>
          <a:blip r:embed="rId4">
            <a:alphaModFix/>
          </a:blip>
          <a:stretch>
            <a:fillRect/>
          </a:stretch>
        </p:blipFill>
        <p:spPr>
          <a:xfrm>
            <a:off x="152400" y="2724125"/>
            <a:ext cx="8839202" cy="717574"/>
          </a:xfrm>
          <a:prstGeom prst="rect">
            <a:avLst/>
          </a:prstGeom>
          <a:noFill/>
          <a:ln>
            <a:noFill/>
          </a:ln>
        </p:spPr>
      </p:pic>
      <p:sp>
        <p:nvSpPr>
          <p:cNvPr id="129" name="Google Shape;129;p22"/>
          <p:cNvSpPr txBox="1"/>
          <p:nvPr/>
        </p:nvSpPr>
        <p:spPr>
          <a:xfrm>
            <a:off x="261200" y="3537875"/>
            <a:ext cx="1296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Metric name</a:t>
            </a:r>
            <a:endParaRPr/>
          </a:p>
        </p:txBody>
      </p:sp>
      <p:sp>
        <p:nvSpPr>
          <p:cNvPr id="130" name="Google Shape;130;p22"/>
          <p:cNvSpPr txBox="1"/>
          <p:nvPr/>
        </p:nvSpPr>
        <p:spPr>
          <a:xfrm>
            <a:off x="2272050" y="3588100"/>
            <a:ext cx="1296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Metric label</a:t>
            </a:r>
            <a:endParaRPr/>
          </a:p>
        </p:txBody>
      </p:sp>
      <p:cxnSp>
        <p:nvCxnSpPr>
          <p:cNvPr id="131" name="Google Shape;131;p22"/>
          <p:cNvCxnSpPr>
            <a:stCxn id="130" idx="0"/>
          </p:cNvCxnSpPr>
          <p:nvPr/>
        </p:nvCxnSpPr>
        <p:spPr>
          <a:xfrm rot="10800000" flipH="1">
            <a:off x="2920050" y="3214600"/>
            <a:ext cx="495600" cy="373500"/>
          </a:xfrm>
          <a:prstGeom prst="straightConnector1">
            <a:avLst/>
          </a:prstGeom>
          <a:noFill/>
          <a:ln w="9525" cap="flat" cmpd="sng">
            <a:solidFill>
              <a:schemeClr val="dk2"/>
            </a:solidFill>
            <a:prstDash val="solid"/>
            <a:round/>
            <a:headEnd type="none" w="med" len="med"/>
            <a:tailEnd type="triangle" w="med" len="med"/>
          </a:ln>
        </p:spPr>
      </p:cxnSp>
      <p:cxnSp>
        <p:nvCxnSpPr>
          <p:cNvPr id="132" name="Google Shape;132;p22"/>
          <p:cNvCxnSpPr>
            <a:stCxn id="130" idx="0"/>
          </p:cNvCxnSpPr>
          <p:nvPr/>
        </p:nvCxnSpPr>
        <p:spPr>
          <a:xfrm rot="10800000">
            <a:off x="2049450" y="3144400"/>
            <a:ext cx="870600" cy="443700"/>
          </a:xfrm>
          <a:prstGeom prst="straightConnector1">
            <a:avLst/>
          </a:prstGeom>
          <a:noFill/>
          <a:ln w="9525" cap="flat" cmpd="sng">
            <a:solidFill>
              <a:schemeClr val="dk2"/>
            </a:solidFill>
            <a:prstDash val="solid"/>
            <a:round/>
            <a:headEnd type="none" w="med" len="med"/>
            <a:tailEnd type="triangle" w="med" len="med"/>
          </a:ln>
        </p:spPr>
      </p:cxnSp>
      <p:cxnSp>
        <p:nvCxnSpPr>
          <p:cNvPr id="133" name="Google Shape;133;p22"/>
          <p:cNvCxnSpPr>
            <a:stCxn id="129" idx="0"/>
          </p:cNvCxnSpPr>
          <p:nvPr/>
        </p:nvCxnSpPr>
        <p:spPr>
          <a:xfrm rot="10800000">
            <a:off x="904100" y="3194675"/>
            <a:ext cx="5100" cy="343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39" name="Google Shape;139;p23"/>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PromQL</a:t>
            </a:r>
            <a:endParaRPr>
              <a:solidFill>
                <a:schemeClr val="lt1"/>
              </a:solidFill>
            </a:endParaRPr>
          </a:p>
        </p:txBody>
      </p:sp>
      <p:sp>
        <p:nvSpPr>
          <p:cNvPr id="140" name="Google Shape;140;p23"/>
          <p:cNvSpPr txBox="1"/>
          <p:nvPr/>
        </p:nvSpPr>
        <p:spPr>
          <a:xfrm>
            <a:off x="331525" y="863950"/>
            <a:ext cx="8559000" cy="36084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t>Example Queries:</a:t>
            </a:r>
            <a:endParaRPr sz="1800" b="1"/>
          </a:p>
          <a:p>
            <a:pPr marL="457200" lvl="0" indent="-342900" algn="l" rtl="0">
              <a:lnSpc>
                <a:spcPct val="200000"/>
              </a:lnSpc>
              <a:spcBef>
                <a:spcPts val="0"/>
              </a:spcBef>
              <a:spcAft>
                <a:spcPts val="0"/>
              </a:spcAft>
              <a:buSzPts val="1800"/>
              <a:buChar char="➔"/>
            </a:pPr>
            <a:r>
              <a:rPr lang="en" sz="1600" b="1"/>
              <a:t>Http_requests_total{status!~”4..”}</a:t>
            </a:r>
            <a:r>
              <a:rPr lang="en" sz="1800"/>
              <a:t> : </a:t>
            </a:r>
            <a:r>
              <a:rPr lang="en" sz="1600"/>
              <a:t>Query all HTTP status codes except 4xx ones.</a:t>
            </a:r>
            <a:endParaRPr sz="1600"/>
          </a:p>
          <a:p>
            <a:pPr marL="457200" lvl="0" indent="-342900" algn="l" rtl="0">
              <a:lnSpc>
                <a:spcPct val="200000"/>
              </a:lnSpc>
              <a:spcBef>
                <a:spcPts val="0"/>
              </a:spcBef>
              <a:spcAft>
                <a:spcPts val="0"/>
              </a:spcAft>
              <a:buSzPts val="1800"/>
              <a:buChar char="➔"/>
            </a:pPr>
            <a:r>
              <a:rPr lang="en" sz="1600" b="1"/>
              <a:t>rate(</a:t>
            </a:r>
            <a:r>
              <a:rPr lang="en" sz="1600" b="1">
                <a:solidFill>
                  <a:schemeClr val="dk1"/>
                </a:solidFill>
              </a:rPr>
              <a:t>Http_requests_total[5m]</a:t>
            </a:r>
            <a:r>
              <a:rPr lang="en" sz="1600" b="1"/>
              <a:t>)[30m:] </a:t>
            </a:r>
            <a:r>
              <a:rPr lang="en" sz="1800"/>
              <a:t>: </a:t>
            </a:r>
            <a:r>
              <a:rPr lang="en" sz="1600"/>
              <a:t>Returns the 5-minutes rate of the http_requests_total metric for the past 30 min.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46" name="Google Shape;146;p24"/>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Target Endpoints and Exporters</a:t>
            </a:r>
            <a:endParaRPr>
              <a:solidFill>
                <a:schemeClr val="lt1"/>
              </a:solidFill>
            </a:endParaRPr>
          </a:p>
        </p:txBody>
      </p:sp>
      <p:pic>
        <p:nvPicPr>
          <p:cNvPr id="147" name="Google Shape;147;p24"/>
          <p:cNvPicPr preferRelativeResize="0"/>
          <p:nvPr/>
        </p:nvPicPr>
        <p:blipFill>
          <a:blip r:embed="rId3">
            <a:alphaModFix/>
          </a:blip>
          <a:stretch>
            <a:fillRect/>
          </a:stretch>
        </p:blipFill>
        <p:spPr>
          <a:xfrm>
            <a:off x="381000" y="1444375"/>
            <a:ext cx="8083525" cy="2820562"/>
          </a:xfrm>
          <a:prstGeom prst="rect">
            <a:avLst/>
          </a:prstGeom>
          <a:noFill/>
          <a:ln>
            <a:noFill/>
          </a:ln>
        </p:spPr>
      </p:pic>
      <p:sp>
        <p:nvSpPr>
          <p:cNvPr id="148" name="Google Shape;148;p24"/>
          <p:cNvSpPr txBox="1"/>
          <p:nvPr/>
        </p:nvSpPr>
        <p:spPr>
          <a:xfrm>
            <a:off x="304800" y="673200"/>
            <a:ext cx="8618100" cy="533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solidFill>
                  <a:schemeClr val="dk1"/>
                </a:solidFill>
                <a:highlight>
                  <a:srgbClr val="FFFFFF"/>
                </a:highlight>
                <a:latin typeface="Trebuchet MS"/>
                <a:ea typeface="Trebuchet MS"/>
                <a:cs typeface="Trebuchet MS"/>
                <a:sym typeface="Trebuchet MS"/>
              </a:rPr>
              <a:t>In order to monitor anything with Prometheus, you need an exporter – a process that exposes metrics for Prometheus to harvest. </a:t>
            </a:r>
            <a:endParaRPr sz="1700">
              <a:latin typeface="Trebuchet MS"/>
              <a:ea typeface="Trebuchet MS"/>
              <a:cs typeface="Trebuchet MS"/>
              <a:sym typeface="Trebuchet MS"/>
            </a:endParaRPr>
          </a:p>
        </p:txBody>
      </p:sp>
      <p:sp>
        <p:nvSpPr>
          <p:cNvPr id="149" name="Google Shape;149;p24"/>
          <p:cNvSpPr txBox="1"/>
          <p:nvPr/>
        </p:nvSpPr>
        <p:spPr>
          <a:xfrm>
            <a:off x="0" y="4256375"/>
            <a:ext cx="8464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     The available exporters can be find from </a:t>
            </a:r>
            <a:r>
              <a:rPr lang="en" sz="1600">
                <a:solidFill>
                  <a:srgbClr val="292929"/>
                </a:solidFill>
                <a:highlight>
                  <a:srgbClr val="FFFFFF"/>
                </a:highlight>
                <a:uFill>
                  <a:noFill/>
                </a:uFill>
                <a:latin typeface="Georgia"/>
                <a:ea typeface="Georgia"/>
                <a:cs typeface="Georgia"/>
                <a:sym typeface="Georgia"/>
                <a:hlinkClick r:id="rId4">
                  <a:extLst>
                    <a:ext uri="{A12FA001-AC4F-418D-AE19-62706E023703}">
                      <ahyp:hlinkClr xmlns:ahyp="http://schemas.microsoft.com/office/drawing/2018/hyperlinkcolor" val="tx"/>
                    </a:ext>
                  </a:extLst>
                </a:hlinkClick>
              </a:rPr>
              <a:t>here: </a:t>
            </a:r>
            <a:r>
              <a:rPr lang="en" sz="1300" u="sng">
                <a:solidFill>
                  <a:schemeClr val="hlink"/>
                </a:solidFill>
                <a:hlinkClick r:id="rId4"/>
              </a:rPr>
              <a:t>https://prometheus.io/docs/instrumenting/exporters/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55" name="Google Shape;155;p25"/>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Monitoring your own application</a:t>
            </a:r>
            <a:endParaRPr>
              <a:solidFill>
                <a:schemeClr val="lt1"/>
              </a:solidFill>
            </a:endParaRPr>
          </a:p>
        </p:txBody>
      </p:sp>
      <p:sp>
        <p:nvSpPr>
          <p:cNvPr id="156" name="Google Shape;156;p25"/>
          <p:cNvSpPr txBox="1"/>
          <p:nvPr/>
        </p:nvSpPr>
        <p:spPr>
          <a:xfrm>
            <a:off x="381750" y="1158700"/>
            <a:ext cx="8237700" cy="22401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How many requests?</a:t>
            </a: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How many exceptions?</a:t>
            </a: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How many server resources are used?</a:t>
            </a:r>
            <a:endParaRPr sz="1800">
              <a:latin typeface="Trebuchet MS"/>
              <a:ea typeface="Trebuchet MS"/>
              <a:cs typeface="Trebuchet MS"/>
              <a:sym typeface="Trebuchet MS"/>
            </a:endParaRPr>
          </a:p>
          <a:p>
            <a:pPr marL="457200" lvl="0" indent="0" algn="l" rtl="0">
              <a:lnSpc>
                <a:spcPct val="200000"/>
              </a:lnSpc>
              <a:spcBef>
                <a:spcPts val="0"/>
              </a:spcBef>
              <a:spcAft>
                <a:spcPts val="0"/>
              </a:spcAft>
              <a:buNone/>
            </a:pPr>
            <a:endParaRPr sz="1800">
              <a:latin typeface="Trebuchet MS"/>
              <a:ea typeface="Trebuchet MS"/>
              <a:cs typeface="Trebuchet MS"/>
              <a:sym typeface="Trebuchet MS"/>
            </a:endParaRPr>
          </a:p>
          <a:p>
            <a:pPr marL="0" lvl="0" indent="0" algn="l" rtl="0">
              <a:lnSpc>
                <a:spcPct val="200000"/>
              </a:lnSpc>
              <a:spcBef>
                <a:spcPts val="0"/>
              </a:spcBef>
              <a:spcAft>
                <a:spcPts val="0"/>
              </a:spcAft>
              <a:buNone/>
            </a:pP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Example: </a:t>
            </a:r>
            <a:r>
              <a:rPr lang="en" sz="1800" b="1">
                <a:latin typeface="Trebuchet MS"/>
                <a:ea typeface="Trebuchet MS"/>
                <a:cs typeface="Trebuchet MS"/>
                <a:sym typeface="Trebuchet MS"/>
              </a:rPr>
              <a:t>micrometer </a:t>
            </a:r>
            <a:r>
              <a:rPr lang="en" sz="1800">
                <a:latin typeface="Trebuchet MS"/>
                <a:ea typeface="Trebuchet MS"/>
                <a:cs typeface="Trebuchet MS"/>
                <a:sym typeface="Trebuchet MS"/>
              </a:rPr>
              <a:t>pour spring boot</a:t>
            </a:r>
            <a:endParaRPr sz="1800">
              <a:latin typeface="Trebuchet MS"/>
              <a:ea typeface="Trebuchet MS"/>
              <a:cs typeface="Trebuchet MS"/>
              <a:sym typeface="Trebuchet MS"/>
            </a:endParaRPr>
          </a:p>
          <a:p>
            <a:pPr marL="0" lvl="0" indent="0" algn="l" rtl="0">
              <a:lnSpc>
                <a:spcPct val="150000"/>
              </a:lnSpc>
              <a:spcBef>
                <a:spcPts val="0"/>
              </a:spcBef>
              <a:spcAft>
                <a:spcPts val="0"/>
              </a:spcAft>
              <a:buNone/>
            </a:pPr>
            <a:endParaRPr sz="1800"/>
          </a:p>
        </p:txBody>
      </p:sp>
      <p:sp>
        <p:nvSpPr>
          <p:cNvPr id="157" name="Google Shape;157;p25"/>
          <p:cNvSpPr txBox="1"/>
          <p:nvPr/>
        </p:nvSpPr>
        <p:spPr>
          <a:xfrm>
            <a:off x="1133475" y="3140950"/>
            <a:ext cx="7186800" cy="536400"/>
          </a:xfrm>
          <a:prstGeom prst="rect">
            <a:avLst/>
          </a:prstGeom>
          <a:solidFill>
            <a:srgbClr val="FCE5CD"/>
          </a:solidFill>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chemeClr val="dk1"/>
                </a:solidFill>
              </a:rPr>
              <a:t>Also you can use client libraries to expose metrics endpoints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63" name="Google Shape;163;p26"/>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Configuring prometheus</a:t>
            </a:r>
            <a:endParaRPr>
              <a:solidFill>
                <a:schemeClr val="lt1"/>
              </a:solidFill>
            </a:endParaRPr>
          </a:p>
        </p:txBody>
      </p:sp>
      <p:sp>
        <p:nvSpPr>
          <p:cNvPr id="164" name="Google Shape;164;p26"/>
          <p:cNvSpPr txBox="1"/>
          <p:nvPr/>
        </p:nvSpPr>
        <p:spPr>
          <a:xfrm>
            <a:off x="210975" y="924200"/>
            <a:ext cx="5685900" cy="27324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SzPts val="1700"/>
              <a:buFont typeface="Trebuchet MS"/>
              <a:buChar char="➔"/>
            </a:pPr>
            <a:r>
              <a:rPr lang="en" sz="1700">
                <a:latin typeface="Trebuchet MS"/>
                <a:ea typeface="Trebuchet MS"/>
                <a:cs typeface="Trebuchet MS"/>
                <a:sym typeface="Trebuchet MS"/>
              </a:rPr>
              <a:t>How often Prometheus will scrape its targets</a:t>
            </a:r>
            <a:endParaRPr sz="1700">
              <a:latin typeface="Trebuchet MS"/>
              <a:ea typeface="Trebuchet MS"/>
              <a:cs typeface="Trebuchet MS"/>
              <a:sym typeface="Trebuchet MS"/>
            </a:endParaRPr>
          </a:p>
          <a:p>
            <a:pPr marL="457200" lvl="0" indent="-336550" algn="l" rtl="0">
              <a:lnSpc>
                <a:spcPct val="200000"/>
              </a:lnSpc>
              <a:spcBef>
                <a:spcPts val="0"/>
              </a:spcBef>
              <a:spcAft>
                <a:spcPts val="0"/>
              </a:spcAft>
              <a:buSzPts val="1700"/>
              <a:buFont typeface="Trebuchet MS"/>
              <a:buChar char="➔"/>
            </a:pPr>
            <a:r>
              <a:rPr lang="en" sz="1700">
                <a:latin typeface="Trebuchet MS"/>
                <a:ea typeface="Trebuchet MS"/>
                <a:cs typeface="Trebuchet MS"/>
                <a:sym typeface="Trebuchet MS"/>
              </a:rPr>
              <a:t>Rules for aggregating metric values or creating alerts when condition met</a:t>
            </a:r>
            <a:endParaRPr sz="1700">
              <a:latin typeface="Trebuchet MS"/>
              <a:ea typeface="Trebuchet MS"/>
              <a:cs typeface="Trebuchet MS"/>
              <a:sym typeface="Trebuchet MS"/>
            </a:endParaRPr>
          </a:p>
          <a:p>
            <a:pPr marL="457200" lvl="0" indent="-336550" algn="l" rtl="0">
              <a:lnSpc>
                <a:spcPct val="200000"/>
              </a:lnSpc>
              <a:spcBef>
                <a:spcPts val="0"/>
              </a:spcBef>
              <a:spcAft>
                <a:spcPts val="0"/>
              </a:spcAft>
              <a:buSzPts val="1700"/>
              <a:buFont typeface="Trebuchet MS"/>
              <a:buChar char="➔"/>
            </a:pPr>
            <a:r>
              <a:rPr lang="en" sz="1700">
                <a:latin typeface="Trebuchet MS"/>
                <a:ea typeface="Trebuchet MS"/>
                <a:cs typeface="Trebuchet MS"/>
                <a:sym typeface="Trebuchet MS"/>
              </a:rPr>
              <a:t>What resources Prometheus monitors</a:t>
            </a:r>
            <a:endParaRPr sz="1700">
              <a:latin typeface="Trebuchet MS"/>
              <a:ea typeface="Trebuchet MS"/>
              <a:cs typeface="Trebuchet MS"/>
              <a:sym typeface="Trebuchet MS"/>
            </a:endParaRPr>
          </a:p>
        </p:txBody>
      </p:sp>
      <p:pic>
        <p:nvPicPr>
          <p:cNvPr id="165" name="Google Shape;165;p26"/>
          <p:cNvPicPr preferRelativeResize="0"/>
          <p:nvPr/>
        </p:nvPicPr>
        <p:blipFill>
          <a:blip r:embed="rId3">
            <a:alphaModFix/>
          </a:blip>
          <a:stretch>
            <a:fillRect/>
          </a:stretch>
        </p:blipFill>
        <p:spPr>
          <a:xfrm>
            <a:off x="6049275" y="978000"/>
            <a:ext cx="2942325" cy="2500371"/>
          </a:xfrm>
          <a:prstGeom prst="rect">
            <a:avLst/>
          </a:prstGeom>
          <a:noFill/>
          <a:ln>
            <a:noFill/>
          </a:ln>
        </p:spPr>
      </p:pic>
      <p:sp>
        <p:nvSpPr>
          <p:cNvPr id="166" name="Google Shape;166;p26"/>
          <p:cNvSpPr txBox="1"/>
          <p:nvPr/>
        </p:nvSpPr>
        <p:spPr>
          <a:xfrm>
            <a:off x="6709175" y="3433975"/>
            <a:ext cx="16476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prometheus.yml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72" name="Google Shape;172;p27"/>
          <p:cNvSpPr txBox="1"/>
          <p:nvPr/>
        </p:nvSpPr>
        <p:spPr>
          <a:xfrm>
            <a:off x="76200" y="886525"/>
            <a:ext cx="8970900" cy="40059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50">
                <a:highlight>
                  <a:srgbClr val="FFFFFF"/>
                </a:highlight>
              </a:rPr>
              <a:t>AlertManager</a:t>
            </a:r>
            <a:r>
              <a:rPr lang="en" sz="1650">
                <a:solidFill>
                  <a:schemeClr val="dk1"/>
                </a:solidFill>
                <a:highlight>
                  <a:srgbClr val="FFFFFF"/>
                </a:highlight>
              </a:rPr>
              <a:t> is a single binary which handles alerts sent by Prometheus server and notifies end user through E-mail, Slack or other tools. </a:t>
            </a:r>
            <a:endParaRPr sz="1650">
              <a:solidFill>
                <a:schemeClr val="dk1"/>
              </a:solidFill>
              <a:highlight>
                <a:srgbClr val="FFFFFF"/>
              </a:highlight>
            </a:endParaRPr>
          </a:p>
          <a:p>
            <a:pPr marL="0" lvl="0" indent="0" algn="l" rtl="0">
              <a:lnSpc>
                <a:spcPct val="200000"/>
              </a:lnSpc>
              <a:spcBef>
                <a:spcPts val="0"/>
              </a:spcBef>
              <a:spcAft>
                <a:spcPts val="0"/>
              </a:spcAft>
              <a:buNone/>
            </a:pPr>
            <a:r>
              <a:rPr lang="en" sz="1650" b="1">
                <a:solidFill>
                  <a:schemeClr val="dk1"/>
                </a:solidFill>
                <a:highlight>
                  <a:srgbClr val="FFFFFF"/>
                </a:highlight>
              </a:rPr>
              <a:t>Example (custom rules)</a:t>
            </a:r>
            <a:r>
              <a:rPr lang="en" sz="1650">
                <a:solidFill>
                  <a:schemeClr val="dk1"/>
                </a:solidFill>
                <a:highlight>
                  <a:srgbClr val="FFFFFF"/>
                </a:highlight>
              </a:rPr>
              <a:t>:</a:t>
            </a:r>
            <a:endParaRPr sz="1650">
              <a:solidFill>
                <a:schemeClr val="dk1"/>
              </a:solidFill>
              <a:highlight>
                <a:srgbClr val="FFFFFF"/>
              </a:highlight>
            </a:endParaRPr>
          </a:p>
          <a:p>
            <a:pPr marL="457200" lvl="0" indent="-327025" algn="l" rtl="0">
              <a:lnSpc>
                <a:spcPct val="200000"/>
              </a:lnSpc>
              <a:spcBef>
                <a:spcPts val="0"/>
              </a:spcBef>
              <a:spcAft>
                <a:spcPts val="0"/>
              </a:spcAft>
              <a:buClr>
                <a:schemeClr val="dk1"/>
              </a:buClr>
              <a:buSzPts val="1550"/>
              <a:buChar char="➔"/>
            </a:pPr>
            <a:r>
              <a:rPr lang="en" sz="1550">
                <a:solidFill>
                  <a:schemeClr val="dk1"/>
                </a:solidFill>
                <a:highlight>
                  <a:srgbClr val="FFFFFF"/>
                </a:highlight>
              </a:rPr>
              <a:t>Is my server not running</a:t>
            </a:r>
            <a:endParaRPr sz="1550">
              <a:solidFill>
                <a:schemeClr val="dk1"/>
              </a:solidFill>
              <a:highlight>
                <a:srgbClr val="FFFFFF"/>
              </a:highlight>
            </a:endParaRPr>
          </a:p>
          <a:p>
            <a:pPr marL="457200" lvl="0" indent="-333375" algn="l" rtl="0">
              <a:lnSpc>
                <a:spcPct val="200000"/>
              </a:lnSpc>
              <a:spcBef>
                <a:spcPts val="0"/>
              </a:spcBef>
              <a:spcAft>
                <a:spcPts val="0"/>
              </a:spcAft>
              <a:buClr>
                <a:schemeClr val="dk1"/>
              </a:buClr>
              <a:buSzPts val="1650"/>
              <a:buChar char="➔"/>
            </a:pPr>
            <a:r>
              <a:rPr lang="en" sz="1650">
                <a:solidFill>
                  <a:schemeClr val="dk1"/>
                </a:solidFill>
                <a:highlight>
                  <a:schemeClr val="lt1"/>
                </a:highlight>
              </a:rPr>
              <a:t>Average response time greater than 500Ms</a:t>
            </a:r>
            <a:endParaRPr sz="1550">
              <a:solidFill>
                <a:schemeClr val="dk1"/>
              </a:solidFill>
              <a:highlight>
                <a:srgbClr val="FFFFFF"/>
              </a:highlight>
            </a:endParaRPr>
          </a:p>
          <a:p>
            <a:pPr marL="457200" lvl="0" indent="-327025" algn="l" rtl="0">
              <a:lnSpc>
                <a:spcPct val="200000"/>
              </a:lnSpc>
              <a:spcBef>
                <a:spcPts val="0"/>
              </a:spcBef>
              <a:spcAft>
                <a:spcPts val="0"/>
              </a:spcAft>
              <a:buClr>
                <a:schemeClr val="dk1"/>
              </a:buClr>
              <a:buSzPts val="1550"/>
              <a:buChar char="➔"/>
            </a:pPr>
            <a:r>
              <a:rPr lang="en" sz="1550">
                <a:solidFill>
                  <a:schemeClr val="dk1"/>
                </a:solidFill>
                <a:highlight>
                  <a:srgbClr val="FFFFFF"/>
                </a:highlight>
              </a:rPr>
              <a:t>Is my server’s memory usage greater than 95%.</a:t>
            </a:r>
            <a:endParaRPr sz="1550">
              <a:solidFill>
                <a:schemeClr val="dk1"/>
              </a:solidFill>
              <a:highlight>
                <a:srgbClr val="FFFFFF"/>
              </a:highlight>
            </a:endParaRPr>
          </a:p>
          <a:p>
            <a:pPr marL="457200" lvl="0" indent="-333375" algn="l" rtl="0">
              <a:lnSpc>
                <a:spcPct val="200000"/>
              </a:lnSpc>
              <a:spcBef>
                <a:spcPts val="0"/>
              </a:spcBef>
              <a:spcAft>
                <a:spcPts val="0"/>
              </a:spcAft>
              <a:buClr>
                <a:schemeClr val="dk1"/>
              </a:buClr>
              <a:buSzPts val="1650"/>
              <a:buChar char="➔"/>
            </a:pPr>
            <a:r>
              <a:rPr lang="en" sz="1650">
                <a:solidFill>
                  <a:schemeClr val="dk1"/>
                </a:solidFill>
                <a:highlight>
                  <a:schemeClr val="lt1"/>
                </a:highlight>
              </a:rPr>
              <a:t>Number of 404 errors greater than 10% of all requests.</a:t>
            </a:r>
            <a:endParaRPr sz="1650">
              <a:solidFill>
                <a:schemeClr val="dk1"/>
              </a:solidFill>
              <a:highlight>
                <a:schemeClr val="lt1"/>
              </a:highlight>
            </a:endParaRPr>
          </a:p>
          <a:p>
            <a:pPr marL="457200" lvl="0" indent="0" algn="l" rtl="0">
              <a:lnSpc>
                <a:spcPct val="200000"/>
              </a:lnSpc>
              <a:spcBef>
                <a:spcPts val="0"/>
              </a:spcBef>
              <a:spcAft>
                <a:spcPts val="0"/>
              </a:spcAft>
              <a:buNone/>
            </a:pPr>
            <a:endParaRPr sz="1650">
              <a:solidFill>
                <a:schemeClr val="dk1"/>
              </a:solidFill>
              <a:highlight>
                <a:srgbClr val="FFFFFF"/>
              </a:highlight>
            </a:endParaRPr>
          </a:p>
        </p:txBody>
      </p:sp>
      <p:sp>
        <p:nvSpPr>
          <p:cNvPr id="173" name="Google Shape;173;p27"/>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AlertManager</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79" name="Google Shape;179;p28"/>
          <p:cNvSpPr txBox="1"/>
          <p:nvPr/>
        </p:nvSpPr>
        <p:spPr>
          <a:xfrm>
            <a:off x="76200" y="1115125"/>
            <a:ext cx="8970900" cy="1758000"/>
          </a:xfrm>
          <a:prstGeom prst="rect">
            <a:avLst/>
          </a:prstGeom>
          <a:noFill/>
          <a:ln>
            <a:noFill/>
          </a:ln>
        </p:spPr>
        <p:txBody>
          <a:bodyPr spcFirstLastPara="1" wrap="square" lIns="91425" tIns="91425" rIns="91425" bIns="91425" anchor="t" anchorCtr="0">
            <a:noAutofit/>
          </a:bodyPr>
          <a:lstStyle/>
          <a:p>
            <a:pPr marL="4572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Is the open source analytics &amp; monitoring solution for every database.</a:t>
            </a:r>
            <a:endParaRPr sz="1850">
              <a:solidFill>
                <a:schemeClr val="dk1"/>
              </a:solidFill>
              <a:highlight>
                <a:srgbClr val="FFFFFF"/>
              </a:highlight>
            </a:endParaRPr>
          </a:p>
          <a:p>
            <a:pPr marL="4572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Grafana allows you to bring data from various data sources like </a:t>
            </a:r>
            <a:r>
              <a:rPr lang="en" sz="1850" u="sng">
                <a:solidFill>
                  <a:schemeClr val="dk1"/>
                </a:solidFill>
                <a:highlight>
                  <a:srgbClr val="FFFFFF"/>
                </a:highlight>
              </a:rPr>
              <a:t>Elasticsearch</a:t>
            </a:r>
            <a:r>
              <a:rPr lang="en" sz="1850">
                <a:solidFill>
                  <a:schemeClr val="dk1"/>
                </a:solidFill>
                <a:highlight>
                  <a:srgbClr val="FFFFFF"/>
                </a:highlight>
              </a:rPr>
              <a:t>, </a:t>
            </a:r>
            <a:r>
              <a:rPr lang="en" sz="1850" u="sng">
                <a:solidFill>
                  <a:schemeClr val="dk1"/>
                </a:solidFill>
                <a:highlight>
                  <a:srgbClr val="FFFFFF"/>
                </a:highlight>
              </a:rPr>
              <a:t>Prometheus</a:t>
            </a:r>
            <a:r>
              <a:rPr lang="en" sz="1850">
                <a:solidFill>
                  <a:schemeClr val="dk1"/>
                </a:solidFill>
                <a:highlight>
                  <a:srgbClr val="FFFFFF"/>
                </a:highlight>
              </a:rPr>
              <a:t>, </a:t>
            </a:r>
            <a:r>
              <a:rPr lang="en" sz="1850" u="sng">
                <a:solidFill>
                  <a:schemeClr val="dk1"/>
                </a:solidFill>
                <a:highlight>
                  <a:srgbClr val="FFFFFF"/>
                </a:highlight>
              </a:rPr>
              <a:t>Graphite</a:t>
            </a:r>
            <a:r>
              <a:rPr lang="en" sz="1850">
                <a:solidFill>
                  <a:schemeClr val="dk1"/>
                </a:solidFill>
                <a:highlight>
                  <a:srgbClr val="FFFFFF"/>
                </a:highlight>
              </a:rPr>
              <a:t>, </a:t>
            </a:r>
            <a:r>
              <a:rPr lang="en" sz="1850" u="sng">
                <a:solidFill>
                  <a:schemeClr val="dk1"/>
                </a:solidFill>
                <a:highlight>
                  <a:srgbClr val="FFFFFF"/>
                </a:highlight>
              </a:rPr>
              <a:t>InfluxDB </a:t>
            </a:r>
            <a:r>
              <a:rPr lang="en" sz="1850">
                <a:solidFill>
                  <a:schemeClr val="dk1"/>
                </a:solidFill>
                <a:highlight>
                  <a:srgbClr val="FFFFFF"/>
                </a:highlight>
              </a:rPr>
              <a:t>etc, and visualize them with beautiful graphs.</a:t>
            </a:r>
            <a:endParaRPr sz="1850">
              <a:solidFill>
                <a:schemeClr val="dk1"/>
              </a:solidFill>
              <a:highlight>
                <a:srgbClr val="FFFFFF"/>
              </a:highlight>
            </a:endParaRPr>
          </a:p>
          <a:p>
            <a:pPr marL="457200" lvl="0" indent="0" algn="l" rtl="0">
              <a:lnSpc>
                <a:spcPct val="200000"/>
              </a:lnSpc>
              <a:spcBef>
                <a:spcPts val="1100"/>
              </a:spcBef>
              <a:spcAft>
                <a:spcPts val="0"/>
              </a:spcAft>
              <a:buNone/>
            </a:pPr>
            <a:endParaRPr sz="1750">
              <a:solidFill>
                <a:schemeClr val="dk1"/>
              </a:solidFill>
              <a:highlight>
                <a:srgbClr val="FFFFFF"/>
              </a:highlight>
            </a:endParaRPr>
          </a:p>
          <a:p>
            <a:pPr marL="0" lvl="0" indent="0" algn="l" rtl="0">
              <a:lnSpc>
                <a:spcPct val="150000"/>
              </a:lnSpc>
              <a:spcBef>
                <a:spcPts val="1100"/>
              </a:spcBef>
              <a:spcAft>
                <a:spcPts val="0"/>
              </a:spcAft>
              <a:buNone/>
            </a:pPr>
            <a:endParaRPr sz="1450">
              <a:solidFill>
                <a:schemeClr val="dk1"/>
              </a:solidFill>
              <a:highlight>
                <a:srgbClr val="FFFFFF"/>
              </a:highlight>
              <a:latin typeface="Roboto"/>
              <a:ea typeface="Roboto"/>
              <a:cs typeface="Roboto"/>
              <a:sym typeface="Roboto"/>
            </a:endParaRPr>
          </a:p>
        </p:txBody>
      </p:sp>
      <p:sp>
        <p:nvSpPr>
          <p:cNvPr id="180" name="Google Shape;180;p28"/>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Grafana</a:t>
            </a:r>
            <a:endParaRPr>
              <a:solidFill>
                <a:schemeClr val="lt1"/>
              </a:solidFill>
            </a:endParaRPr>
          </a:p>
        </p:txBody>
      </p:sp>
      <p:pic>
        <p:nvPicPr>
          <p:cNvPr id="181" name="Google Shape;181;p28"/>
          <p:cNvPicPr preferRelativeResize="0"/>
          <p:nvPr/>
        </p:nvPicPr>
        <p:blipFill>
          <a:blip r:embed="rId3">
            <a:alphaModFix/>
          </a:blip>
          <a:stretch>
            <a:fillRect/>
          </a:stretch>
        </p:blipFill>
        <p:spPr>
          <a:xfrm>
            <a:off x="2864050" y="2873125"/>
            <a:ext cx="3000375" cy="15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87" name="Google Shape;187;p29"/>
          <p:cNvSpPr txBox="1"/>
          <p:nvPr/>
        </p:nvSpPr>
        <p:spPr>
          <a:xfrm>
            <a:off x="602750" y="962725"/>
            <a:ext cx="8444400" cy="3548100"/>
          </a:xfrm>
          <a:prstGeom prst="rect">
            <a:avLst/>
          </a:prstGeom>
          <a:noFill/>
          <a:ln>
            <a:noFill/>
          </a:ln>
        </p:spPr>
        <p:txBody>
          <a:bodyPr spcFirstLastPara="1" wrap="square" lIns="91425" tIns="91425" rIns="91425" bIns="91425" anchor="t" anchorCtr="0">
            <a:noAutofit/>
          </a:bodyPr>
          <a:lstStyle/>
          <a:p>
            <a:pPr marL="4572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Create graphs easily</a:t>
            </a:r>
            <a:endParaRPr sz="1750">
              <a:solidFill>
                <a:schemeClr val="dk1"/>
              </a:solidFill>
              <a:highlight>
                <a:srgbClr val="FFFFFF"/>
              </a:highlight>
            </a:endParaRPr>
          </a:p>
          <a:p>
            <a:pPr marL="4572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Visualize data in differents ways</a:t>
            </a:r>
            <a:endParaRPr sz="1750">
              <a:solidFill>
                <a:schemeClr val="dk1"/>
              </a:solidFill>
              <a:highlight>
                <a:srgbClr val="FFFFFF"/>
              </a:highlight>
            </a:endParaRPr>
          </a:p>
          <a:p>
            <a:pPr marL="4572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Show graphs for different time periods</a:t>
            </a:r>
            <a:endParaRPr sz="1750">
              <a:solidFill>
                <a:schemeClr val="dk1"/>
              </a:solidFill>
              <a:highlight>
                <a:srgbClr val="FFFFFF"/>
              </a:highlight>
            </a:endParaRPr>
          </a:p>
          <a:p>
            <a:pPr marL="4572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Create dashboard to be viewed by others</a:t>
            </a:r>
            <a:endParaRPr sz="1750">
              <a:solidFill>
                <a:schemeClr val="dk1"/>
              </a:solidFill>
              <a:highlight>
                <a:srgbClr val="FFFFFF"/>
              </a:highlight>
            </a:endParaRPr>
          </a:p>
          <a:p>
            <a:pPr marL="4572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Allows us to easily make changes</a:t>
            </a:r>
            <a:endParaRPr sz="1750">
              <a:solidFill>
                <a:schemeClr val="dk1"/>
              </a:solidFill>
              <a:highlight>
                <a:srgbClr val="FFFFFF"/>
              </a:highlight>
            </a:endParaRPr>
          </a:p>
        </p:txBody>
      </p:sp>
      <p:sp>
        <p:nvSpPr>
          <p:cNvPr id="188" name="Google Shape;188;p29"/>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Grafana features</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194" name="Google Shape;194;p30"/>
          <p:cNvSpPr txBox="1">
            <a:spLocks noGrp="1"/>
          </p:cNvSpPr>
          <p:nvPr>
            <p:ph type="subTitle" idx="1"/>
          </p:nvPr>
        </p:nvSpPr>
        <p:spPr>
          <a:xfrm>
            <a:off x="0" y="137160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Demo</a:t>
            </a:r>
            <a:endParaRPr>
              <a:solidFill>
                <a:schemeClr val="lt1"/>
              </a:solidFill>
            </a:endParaRPr>
          </a:p>
        </p:txBody>
      </p:sp>
      <p:pic>
        <p:nvPicPr>
          <p:cNvPr id="195" name="Google Shape;195;p30"/>
          <p:cNvPicPr preferRelativeResize="0"/>
          <p:nvPr/>
        </p:nvPicPr>
        <p:blipFill>
          <a:blip r:embed="rId3">
            <a:alphaModFix/>
          </a:blip>
          <a:stretch>
            <a:fillRect/>
          </a:stretch>
        </p:blipFill>
        <p:spPr>
          <a:xfrm>
            <a:off x="2639625" y="2106800"/>
            <a:ext cx="3384403" cy="203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01" name="Google Shape;201;p31"/>
          <p:cNvPicPr preferRelativeResize="0"/>
          <p:nvPr/>
        </p:nvPicPr>
        <p:blipFill>
          <a:blip r:embed="rId3">
            <a:alphaModFix/>
          </a:blip>
          <a:stretch>
            <a:fillRect/>
          </a:stretch>
        </p:blipFill>
        <p:spPr>
          <a:xfrm>
            <a:off x="2526700" y="295575"/>
            <a:ext cx="1317675" cy="1317675"/>
          </a:xfrm>
          <a:prstGeom prst="rect">
            <a:avLst/>
          </a:prstGeom>
          <a:noFill/>
          <a:ln>
            <a:noFill/>
          </a:ln>
        </p:spPr>
      </p:pic>
      <p:pic>
        <p:nvPicPr>
          <p:cNvPr id="202" name="Google Shape;202;p31"/>
          <p:cNvPicPr preferRelativeResize="0"/>
          <p:nvPr/>
        </p:nvPicPr>
        <p:blipFill>
          <a:blip r:embed="rId4">
            <a:alphaModFix/>
          </a:blip>
          <a:stretch>
            <a:fillRect/>
          </a:stretch>
        </p:blipFill>
        <p:spPr>
          <a:xfrm>
            <a:off x="4659075" y="164950"/>
            <a:ext cx="1803850" cy="948475"/>
          </a:xfrm>
          <a:prstGeom prst="rect">
            <a:avLst/>
          </a:prstGeom>
          <a:noFill/>
          <a:ln>
            <a:noFill/>
          </a:ln>
        </p:spPr>
      </p:pic>
      <p:pic>
        <p:nvPicPr>
          <p:cNvPr id="203" name="Google Shape;203;p31"/>
          <p:cNvPicPr preferRelativeResize="0"/>
          <p:nvPr/>
        </p:nvPicPr>
        <p:blipFill>
          <a:blip r:embed="rId5">
            <a:alphaModFix/>
          </a:blip>
          <a:stretch>
            <a:fillRect/>
          </a:stretch>
        </p:blipFill>
        <p:spPr>
          <a:xfrm>
            <a:off x="6044200" y="1724198"/>
            <a:ext cx="2541503" cy="1152475"/>
          </a:xfrm>
          <a:prstGeom prst="rect">
            <a:avLst/>
          </a:prstGeom>
          <a:noFill/>
          <a:ln>
            <a:noFill/>
          </a:ln>
        </p:spPr>
      </p:pic>
      <p:pic>
        <p:nvPicPr>
          <p:cNvPr id="204" name="Google Shape;204;p31"/>
          <p:cNvPicPr preferRelativeResize="0"/>
          <p:nvPr/>
        </p:nvPicPr>
        <p:blipFill>
          <a:blip r:embed="rId6">
            <a:alphaModFix/>
          </a:blip>
          <a:stretch>
            <a:fillRect/>
          </a:stretch>
        </p:blipFill>
        <p:spPr>
          <a:xfrm>
            <a:off x="3529850" y="3106442"/>
            <a:ext cx="2541500" cy="931658"/>
          </a:xfrm>
          <a:prstGeom prst="rect">
            <a:avLst/>
          </a:prstGeom>
          <a:noFill/>
          <a:ln>
            <a:noFill/>
          </a:ln>
        </p:spPr>
      </p:pic>
      <p:pic>
        <p:nvPicPr>
          <p:cNvPr id="205" name="Google Shape;205;p31"/>
          <p:cNvPicPr preferRelativeResize="0"/>
          <p:nvPr/>
        </p:nvPicPr>
        <p:blipFill>
          <a:blip r:embed="rId7">
            <a:alphaModFix/>
          </a:blip>
          <a:stretch>
            <a:fillRect/>
          </a:stretch>
        </p:blipFill>
        <p:spPr>
          <a:xfrm>
            <a:off x="651100" y="2114550"/>
            <a:ext cx="2362641" cy="791600"/>
          </a:xfrm>
          <a:prstGeom prst="rect">
            <a:avLst/>
          </a:prstGeom>
          <a:noFill/>
          <a:ln>
            <a:noFill/>
          </a:ln>
        </p:spPr>
      </p:pic>
      <p:pic>
        <p:nvPicPr>
          <p:cNvPr id="206" name="Google Shape;206;p31"/>
          <p:cNvPicPr preferRelativeResize="0"/>
          <p:nvPr/>
        </p:nvPicPr>
        <p:blipFill>
          <a:blip r:embed="rId8">
            <a:alphaModFix/>
          </a:blip>
          <a:stretch>
            <a:fillRect/>
          </a:stretch>
        </p:blipFill>
        <p:spPr>
          <a:xfrm>
            <a:off x="3566375" y="1671413"/>
            <a:ext cx="2362650" cy="1258037"/>
          </a:xfrm>
          <a:prstGeom prst="rect">
            <a:avLst/>
          </a:prstGeom>
          <a:noFill/>
          <a:ln>
            <a:noFill/>
          </a:ln>
        </p:spPr>
      </p:pic>
      <p:sp>
        <p:nvSpPr>
          <p:cNvPr id="207" name="Google Shape;207;p31"/>
          <p:cNvSpPr txBox="1"/>
          <p:nvPr/>
        </p:nvSpPr>
        <p:spPr>
          <a:xfrm>
            <a:off x="1300100" y="4245650"/>
            <a:ext cx="6564000" cy="528300"/>
          </a:xfrm>
          <a:prstGeom prst="rect">
            <a:avLst/>
          </a:prstGeom>
          <a:solidFill>
            <a:srgbClr val="FFF2CC"/>
          </a:solidFill>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Trebuchet MS"/>
                <a:ea typeface="Trebuchet MS"/>
                <a:cs typeface="Trebuchet MS"/>
                <a:sym typeface="Trebuchet MS"/>
              </a:rPr>
              <a:t>We will monitor all this targets using prometheus and grafana</a:t>
            </a:r>
            <a:endParaRPr sz="16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3" name="Google Shape;63;p14"/>
          <p:cNvSpPr txBox="1"/>
          <p:nvPr/>
        </p:nvSpPr>
        <p:spPr>
          <a:xfrm>
            <a:off x="210975" y="1115125"/>
            <a:ext cx="8835900" cy="3548100"/>
          </a:xfrm>
          <a:prstGeom prst="rect">
            <a:avLst/>
          </a:prstGeom>
          <a:noFill/>
          <a:ln>
            <a:noFill/>
          </a:ln>
        </p:spPr>
        <p:txBody>
          <a:bodyPr spcFirstLastPara="1" wrap="square" lIns="91425" tIns="91425" rIns="91425" bIns="91425" anchor="t" anchorCtr="0">
            <a:noAutofit/>
          </a:bodyPr>
          <a:lstStyle/>
          <a:p>
            <a:pPr marL="171450" lvl="0" indent="0" algn="l" rtl="0">
              <a:lnSpc>
                <a:spcPct val="200000"/>
              </a:lnSpc>
              <a:spcBef>
                <a:spcPts val="0"/>
              </a:spcBef>
              <a:spcAft>
                <a:spcPts val="0"/>
              </a:spcAft>
              <a:buNone/>
            </a:pPr>
            <a:r>
              <a:rPr lang="en" sz="1650">
                <a:solidFill>
                  <a:schemeClr val="dk1"/>
                </a:solidFill>
                <a:highlight>
                  <a:schemeClr val="lt1"/>
                </a:highlight>
                <a:latin typeface="Roboto"/>
                <a:ea typeface="Roboto"/>
                <a:cs typeface="Roboto"/>
                <a:sym typeface="Roboto"/>
              </a:rPr>
              <a:t>Monitoring is one of the fundamental tasks in any system. It can help us to detect problems and take action, or simply to know the current state of our systems.</a:t>
            </a:r>
            <a:endParaRPr sz="1650">
              <a:solidFill>
                <a:schemeClr val="dk1"/>
              </a:solidFill>
              <a:highlight>
                <a:schemeClr val="lt1"/>
              </a:highlight>
              <a:latin typeface="Roboto"/>
              <a:ea typeface="Roboto"/>
              <a:cs typeface="Roboto"/>
              <a:sym typeface="Roboto"/>
            </a:endParaRPr>
          </a:p>
          <a:p>
            <a:pPr marL="171450" lvl="0" indent="0" algn="l" rtl="0">
              <a:lnSpc>
                <a:spcPct val="200000"/>
              </a:lnSpc>
              <a:spcBef>
                <a:spcPts val="0"/>
              </a:spcBef>
              <a:spcAft>
                <a:spcPts val="0"/>
              </a:spcAft>
              <a:buNone/>
            </a:pPr>
            <a:endParaRPr sz="950">
              <a:solidFill>
                <a:schemeClr val="dk1"/>
              </a:solidFill>
              <a:highlight>
                <a:schemeClr val="lt1"/>
              </a:highlight>
              <a:latin typeface="Roboto"/>
              <a:ea typeface="Roboto"/>
              <a:cs typeface="Roboto"/>
              <a:sym typeface="Roboto"/>
            </a:endParaRPr>
          </a:p>
          <a:p>
            <a:pPr marL="457200" lvl="0" indent="-333375" algn="l" rtl="0">
              <a:lnSpc>
                <a:spcPct val="200000"/>
              </a:lnSpc>
              <a:spcBef>
                <a:spcPts val="0"/>
              </a:spcBef>
              <a:spcAft>
                <a:spcPts val="0"/>
              </a:spcAft>
              <a:buClr>
                <a:schemeClr val="dk1"/>
              </a:buClr>
              <a:buSzPts val="1650"/>
              <a:buFont typeface="Roboto"/>
              <a:buChar char="➔"/>
            </a:pPr>
            <a:r>
              <a:rPr lang="en" sz="1650">
                <a:solidFill>
                  <a:schemeClr val="dk1"/>
                </a:solidFill>
                <a:highlight>
                  <a:srgbClr val="FFFFFF"/>
                </a:highlight>
                <a:latin typeface="Roboto"/>
                <a:ea typeface="Roboto"/>
                <a:cs typeface="Roboto"/>
                <a:sym typeface="Roboto"/>
              </a:rPr>
              <a:t>helps you reduce (or even eliminate) downtime.</a:t>
            </a:r>
            <a:endParaRPr sz="1650">
              <a:solidFill>
                <a:schemeClr val="dk1"/>
              </a:solidFill>
              <a:highlight>
                <a:srgbClr val="FFFFFF"/>
              </a:highlight>
              <a:latin typeface="Roboto"/>
              <a:ea typeface="Roboto"/>
              <a:cs typeface="Roboto"/>
              <a:sym typeface="Roboto"/>
            </a:endParaRPr>
          </a:p>
          <a:p>
            <a:pPr marL="457200" lvl="0" indent="-333375" algn="l" rtl="0">
              <a:lnSpc>
                <a:spcPct val="150000"/>
              </a:lnSpc>
              <a:spcBef>
                <a:spcPts val="0"/>
              </a:spcBef>
              <a:spcAft>
                <a:spcPts val="0"/>
              </a:spcAft>
              <a:buClr>
                <a:schemeClr val="dk1"/>
              </a:buClr>
              <a:buSzPts val="1650"/>
              <a:buFont typeface="Roboto"/>
              <a:buChar char="➔"/>
            </a:pPr>
            <a:r>
              <a:rPr lang="en" sz="1650">
                <a:solidFill>
                  <a:schemeClr val="dk1"/>
                </a:solidFill>
                <a:highlight>
                  <a:schemeClr val="lt1"/>
                </a:highlight>
                <a:latin typeface="Roboto"/>
                <a:ea typeface="Roboto"/>
                <a:cs typeface="Roboto"/>
                <a:sym typeface="Roboto"/>
              </a:rPr>
              <a:t>You can detect problems, and solve them before they impact users</a:t>
            </a:r>
            <a:endParaRPr sz="1650">
              <a:solidFill>
                <a:schemeClr val="dk1"/>
              </a:solidFill>
              <a:highlight>
                <a:srgbClr val="FFFFFF"/>
              </a:highlight>
              <a:latin typeface="Roboto"/>
              <a:ea typeface="Roboto"/>
              <a:cs typeface="Roboto"/>
              <a:sym typeface="Roboto"/>
            </a:endParaRPr>
          </a:p>
          <a:p>
            <a:pPr marL="0" lvl="0" indent="0" algn="l" rtl="0">
              <a:lnSpc>
                <a:spcPct val="150000"/>
              </a:lnSpc>
              <a:spcBef>
                <a:spcPts val="0"/>
              </a:spcBef>
              <a:spcAft>
                <a:spcPts val="0"/>
              </a:spcAft>
              <a:buNone/>
            </a:pPr>
            <a:endParaRPr sz="1450">
              <a:solidFill>
                <a:schemeClr val="dk1"/>
              </a:solidFill>
              <a:highlight>
                <a:srgbClr val="FFFFFF"/>
              </a:highlight>
              <a:latin typeface="Roboto"/>
              <a:ea typeface="Roboto"/>
              <a:cs typeface="Roboto"/>
              <a:sym typeface="Roboto"/>
            </a:endParaRPr>
          </a:p>
        </p:txBody>
      </p:sp>
      <p:sp>
        <p:nvSpPr>
          <p:cNvPr id="64" name="Google Shape;64;p14"/>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Why monitoring?</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13" name="Google Shape;213;p32"/>
          <p:cNvSpPr txBox="1"/>
          <p:nvPr/>
        </p:nvSpPr>
        <p:spPr>
          <a:xfrm>
            <a:off x="76200" y="886525"/>
            <a:ext cx="8970900" cy="3776700"/>
          </a:xfrm>
          <a:prstGeom prst="rect">
            <a:avLst/>
          </a:prstGeom>
          <a:noFill/>
          <a:ln>
            <a:noFill/>
          </a:ln>
        </p:spPr>
        <p:txBody>
          <a:bodyPr spcFirstLastPara="1" wrap="square" lIns="91425" tIns="91425" rIns="91425" bIns="91425" anchor="t" anchorCtr="0">
            <a:noAutofit/>
          </a:bodyPr>
          <a:lstStyle/>
          <a:p>
            <a:pPr marL="457200" marR="1524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Have you ever wondered how you can monitor your entire Linux system performance easily?</a:t>
            </a:r>
            <a:endParaRPr sz="1850">
              <a:solidFill>
                <a:schemeClr val="dk1"/>
              </a:solidFill>
              <a:highlight>
                <a:srgbClr val="FFFFFF"/>
              </a:highlight>
            </a:endParaRPr>
          </a:p>
          <a:p>
            <a:pPr marL="457200" marR="1524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If you are looking for all those features, you are in the right place.</a:t>
            </a:r>
            <a:endParaRPr sz="1850">
              <a:solidFill>
                <a:schemeClr val="dk1"/>
              </a:solidFill>
              <a:highlight>
                <a:srgbClr val="FFFFFF"/>
              </a:highlight>
            </a:endParaRPr>
          </a:p>
          <a:p>
            <a:pPr marL="457200" marR="1524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Today we are taking a very special look at the Node Exporter, a Prometheus exporter specialized in exposing Linux metrics.</a:t>
            </a:r>
            <a:endParaRPr sz="1700">
              <a:solidFill>
                <a:srgbClr val="292929"/>
              </a:solidFill>
              <a:highlight>
                <a:srgbClr val="FFFFFF"/>
              </a:highlight>
              <a:latin typeface="Georgia"/>
              <a:ea typeface="Georgia"/>
              <a:cs typeface="Georgia"/>
              <a:sym typeface="Georgia"/>
            </a:endParaRPr>
          </a:p>
          <a:p>
            <a:pPr marL="0" lvl="0" indent="0" algn="l" rtl="0">
              <a:lnSpc>
                <a:spcPct val="200000"/>
              </a:lnSpc>
              <a:spcBef>
                <a:spcPts val="0"/>
              </a:spcBef>
              <a:spcAft>
                <a:spcPts val="0"/>
              </a:spcAft>
              <a:buClr>
                <a:schemeClr val="dk1"/>
              </a:buClr>
              <a:buSzPts val="1100"/>
              <a:buFont typeface="Arial"/>
              <a:buNone/>
            </a:pPr>
            <a:endParaRPr sz="1600">
              <a:solidFill>
                <a:srgbClr val="292929"/>
              </a:solidFill>
              <a:highlight>
                <a:srgbClr val="FFFFFF"/>
              </a:highlight>
              <a:latin typeface="Georgia"/>
              <a:ea typeface="Georgia"/>
              <a:cs typeface="Georgia"/>
              <a:sym typeface="Georgia"/>
            </a:endParaRPr>
          </a:p>
          <a:p>
            <a:pPr marL="0" lvl="0" indent="0" algn="l" rtl="0">
              <a:lnSpc>
                <a:spcPct val="150000"/>
              </a:lnSpc>
              <a:spcBef>
                <a:spcPts val="1100"/>
              </a:spcBef>
              <a:spcAft>
                <a:spcPts val="0"/>
              </a:spcAft>
              <a:buNone/>
            </a:pPr>
            <a:endParaRPr sz="1450">
              <a:solidFill>
                <a:schemeClr val="dk1"/>
              </a:solidFill>
              <a:highlight>
                <a:srgbClr val="FFFFFF"/>
              </a:highlight>
            </a:endParaRPr>
          </a:p>
        </p:txBody>
      </p:sp>
      <p:sp>
        <p:nvSpPr>
          <p:cNvPr id="214" name="Google Shape;214;p32"/>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Node Exporter</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20" name="Google Shape;220;p33"/>
          <p:cNvSpPr txBox="1"/>
          <p:nvPr/>
        </p:nvSpPr>
        <p:spPr>
          <a:xfrm>
            <a:off x="76200" y="886525"/>
            <a:ext cx="8970900" cy="371460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SzPts val="1700"/>
              <a:buChar char="➔"/>
            </a:pPr>
            <a:r>
              <a:rPr lang="en" sz="1700">
                <a:solidFill>
                  <a:schemeClr val="dk1"/>
                </a:solidFill>
                <a:highlight>
                  <a:srgbClr val="FFFFFF"/>
                </a:highlight>
              </a:rPr>
              <a:t>Spring Boot uses </a:t>
            </a:r>
            <a:r>
              <a:rPr lang="en" sz="1700">
                <a:solidFill>
                  <a:srgbClr val="419BE8"/>
                </a:solidFill>
                <a:highlight>
                  <a:srgbClr val="FFFFFF"/>
                </a:highlight>
                <a:uFill>
                  <a:noFill/>
                </a:uFill>
                <a:hlinkClick r:id="rId3">
                  <a:extLst>
                    <a:ext uri="{A12FA001-AC4F-418D-AE19-62706E023703}">
                      <ahyp:hlinkClr xmlns:ahyp="http://schemas.microsoft.com/office/drawing/2018/hyperlinkcolor" val="tx"/>
                    </a:ext>
                  </a:extLst>
                </a:hlinkClick>
              </a:rPr>
              <a:t>Micrometer</a:t>
            </a:r>
            <a:r>
              <a:rPr lang="en" sz="1700">
                <a:solidFill>
                  <a:schemeClr val="dk1"/>
                </a:solidFill>
                <a:highlight>
                  <a:srgbClr val="FFFFFF"/>
                </a:highlight>
              </a:rPr>
              <a:t>, an application metrics facade to integrate actuator metrics with external monitoring systems.</a:t>
            </a:r>
            <a:endParaRPr sz="1700">
              <a:solidFill>
                <a:schemeClr val="dk1"/>
              </a:solidFill>
              <a:highlight>
                <a:srgbClr val="FFFFFF"/>
              </a:highlight>
            </a:endParaRPr>
          </a:p>
          <a:p>
            <a:pPr marL="457200" lvl="0" indent="-336550" algn="l" rtl="0">
              <a:lnSpc>
                <a:spcPct val="200000"/>
              </a:lnSpc>
              <a:spcBef>
                <a:spcPts val="0"/>
              </a:spcBef>
              <a:spcAft>
                <a:spcPts val="0"/>
              </a:spcAft>
              <a:buClr>
                <a:schemeClr val="dk1"/>
              </a:buClr>
              <a:buSzPts val="1700"/>
              <a:buChar char="➔"/>
            </a:pPr>
            <a:r>
              <a:rPr lang="en" sz="1700">
                <a:solidFill>
                  <a:schemeClr val="dk1"/>
                </a:solidFill>
                <a:highlight>
                  <a:srgbClr val="FFFFFF"/>
                </a:highlight>
              </a:rPr>
              <a:t>Micrometer supports several monitoring systems like Netflix Atlas, AWS Cloudwatch, Datadog, InfluxData, SignalFx, Graphite, Wavefront, Prometheus etc.</a:t>
            </a:r>
            <a:endParaRPr sz="1700">
              <a:solidFill>
                <a:schemeClr val="dk1"/>
              </a:solidFill>
              <a:highlight>
                <a:srgbClr val="FFFFFF"/>
              </a:highlight>
            </a:endParaRPr>
          </a:p>
          <a:p>
            <a:pPr marL="457200" lvl="0" indent="-336550" algn="l" rtl="0">
              <a:lnSpc>
                <a:spcPct val="200000"/>
              </a:lnSpc>
              <a:spcBef>
                <a:spcPts val="0"/>
              </a:spcBef>
              <a:spcAft>
                <a:spcPts val="0"/>
              </a:spcAft>
              <a:buClr>
                <a:schemeClr val="dk1"/>
              </a:buClr>
              <a:buSzPts val="1700"/>
              <a:buChar char="➔"/>
            </a:pPr>
            <a:r>
              <a:rPr lang="en" sz="1700">
                <a:solidFill>
                  <a:schemeClr val="dk1"/>
                </a:solidFill>
                <a:highlight>
                  <a:schemeClr val="lt1"/>
                </a:highlight>
              </a:rPr>
              <a:t>You should use actuator</a:t>
            </a:r>
            <a:endParaRPr sz="1700">
              <a:solidFill>
                <a:schemeClr val="dk1"/>
              </a:solidFill>
              <a:highlight>
                <a:srgbClr val="FFFFFF"/>
              </a:highlight>
            </a:endParaRPr>
          </a:p>
          <a:p>
            <a:pPr marL="457200" lvl="0" indent="-336550" algn="l" rtl="0">
              <a:lnSpc>
                <a:spcPct val="200000"/>
              </a:lnSpc>
              <a:spcBef>
                <a:spcPts val="0"/>
              </a:spcBef>
              <a:spcAft>
                <a:spcPts val="0"/>
              </a:spcAft>
              <a:buClr>
                <a:schemeClr val="dk1"/>
              </a:buClr>
              <a:buSzPts val="1700"/>
              <a:buChar char="➔"/>
            </a:pPr>
            <a:r>
              <a:rPr lang="en" sz="1700">
                <a:solidFill>
                  <a:schemeClr val="dk1"/>
                </a:solidFill>
                <a:highlight>
                  <a:srgbClr val="FFFFFF"/>
                </a:highlight>
              </a:rPr>
              <a:t>To integrate actuator with Prometheus, you need to add the </a:t>
            </a:r>
            <a:r>
              <a:rPr lang="en" sz="1700">
                <a:solidFill>
                  <a:schemeClr val="dk1"/>
                </a:solidFill>
                <a:highlight>
                  <a:srgbClr val="F6F8FA"/>
                </a:highlight>
                <a:latin typeface="Courier New"/>
                <a:ea typeface="Courier New"/>
                <a:cs typeface="Courier New"/>
                <a:sym typeface="Courier New"/>
              </a:rPr>
              <a:t>micrometer-registry-prometheus</a:t>
            </a:r>
            <a:r>
              <a:rPr lang="en" sz="1700">
                <a:solidFill>
                  <a:schemeClr val="dk1"/>
                </a:solidFill>
                <a:highlight>
                  <a:srgbClr val="FFFFFF"/>
                </a:highlight>
              </a:rPr>
              <a:t> dependency.</a:t>
            </a:r>
            <a:endParaRPr sz="1700">
              <a:solidFill>
                <a:schemeClr val="dk1"/>
              </a:solidFill>
              <a:highlight>
                <a:srgbClr val="FFFFFF"/>
              </a:highlight>
            </a:endParaRPr>
          </a:p>
          <a:p>
            <a:pPr marL="0" lvl="0" indent="0" algn="l" rtl="0">
              <a:lnSpc>
                <a:spcPct val="150000"/>
              </a:lnSpc>
              <a:spcBef>
                <a:spcPts val="1100"/>
              </a:spcBef>
              <a:spcAft>
                <a:spcPts val="0"/>
              </a:spcAft>
              <a:buNone/>
            </a:pPr>
            <a:endParaRPr sz="1700">
              <a:solidFill>
                <a:schemeClr val="dk1"/>
              </a:solidFill>
              <a:highlight>
                <a:srgbClr val="FFFFFF"/>
              </a:highlight>
            </a:endParaRPr>
          </a:p>
        </p:txBody>
      </p:sp>
      <p:sp>
        <p:nvSpPr>
          <p:cNvPr id="221" name="Google Shape;221;p33"/>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Spring boot Application</a:t>
            </a:r>
            <a:endParaRPr>
              <a:solidFill>
                <a:schemeClr val="lt1"/>
              </a:solidFill>
            </a:endParaRPr>
          </a:p>
        </p:txBody>
      </p:sp>
      <p:pic>
        <p:nvPicPr>
          <p:cNvPr id="222" name="Google Shape;222;p33"/>
          <p:cNvPicPr preferRelativeResize="0"/>
          <p:nvPr/>
        </p:nvPicPr>
        <p:blipFill>
          <a:blip r:embed="rId4">
            <a:alphaModFix/>
          </a:blip>
          <a:stretch>
            <a:fillRect/>
          </a:stretch>
        </p:blipFill>
        <p:spPr>
          <a:xfrm>
            <a:off x="3141650" y="2982375"/>
            <a:ext cx="4703300" cy="400050"/>
          </a:xfrm>
          <a:prstGeom prst="rect">
            <a:avLst/>
          </a:prstGeom>
          <a:noFill/>
          <a:ln w="9525" cap="flat" cmpd="sng">
            <a:solidFill>
              <a:srgbClr val="FF99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28" name="Google Shape;228;p34"/>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a:solidFill>
                  <a:schemeClr val="lt1"/>
                </a:solidFill>
              </a:rPr>
              <a:t>Postgres / Sql Server Databases</a:t>
            </a:r>
            <a:endParaRPr sz="2600">
              <a:solidFill>
                <a:schemeClr val="lt1"/>
              </a:solidFill>
            </a:endParaRPr>
          </a:p>
          <a:p>
            <a:pPr marL="0" lvl="0" indent="0" algn="ctr" rtl="0">
              <a:spcBef>
                <a:spcPts val="0"/>
              </a:spcBef>
              <a:spcAft>
                <a:spcPts val="0"/>
              </a:spcAft>
              <a:buNone/>
            </a:pPr>
            <a:endParaRPr sz="2600">
              <a:solidFill>
                <a:schemeClr val="lt1"/>
              </a:solidFill>
            </a:endParaRPr>
          </a:p>
        </p:txBody>
      </p:sp>
      <p:sp>
        <p:nvSpPr>
          <p:cNvPr id="229" name="Google Shape;229;p34"/>
          <p:cNvSpPr txBox="1"/>
          <p:nvPr/>
        </p:nvSpPr>
        <p:spPr>
          <a:xfrm>
            <a:off x="610350" y="1054200"/>
            <a:ext cx="8177400" cy="3464100"/>
          </a:xfrm>
          <a:prstGeom prst="rect">
            <a:avLst/>
          </a:prstGeom>
          <a:noFill/>
          <a:ln>
            <a:noFill/>
          </a:ln>
        </p:spPr>
        <p:txBody>
          <a:bodyPr spcFirstLastPara="1" wrap="square" lIns="91425" tIns="91425" rIns="91425" bIns="91425" anchor="t" anchorCtr="0">
            <a:noAutofit/>
          </a:bodyPr>
          <a:lstStyle/>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We want to alert the average response time</a:t>
            </a:r>
            <a:endParaRPr sz="1750">
              <a:solidFill>
                <a:schemeClr val="dk1"/>
              </a:solidFill>
              <a:highlight>
                <a:srgbClr val="FFFFFF"/>
              </a:highlight>
            </a:endParaRPr>
          </a:p>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Viewing active sessions</a:t>
            </a:r>
            <a:endParaRPr sz="1750">
              <a:solidFill>
                <a:schemeClr val="dk1"/>
              </a:solidFill>
              <a:highlight>
                <a:srgbClr val="FFFFFF"/>
              </a:highlight>
            </a:endParaRPr>
          </a:p>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Shared buffers</a:t>
            </a:r>
            <a:endParaRPr sz="1750">
              <a:solidFill>
                <a:schemeClr val="dk1"/>
              </a:solidFill>
              <a:highlight>
                <a:srgbClr val="FFFFFF"/>
              </a:highlight>
            </a:endParaRPr>
          </a:p>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Transactions</a:t>
            </a:r>
            <a:endParaRPr sz="1750">
              <a:solidFill>
                <a:schemeClr val="dk1"/>
              </a:solidFill>
              <a:highlight>
                <a:srgbClr val="FFFFFF"/>
              </a:highlight>
            </a:endParaRPr>
          </a:p>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Number of active connection</a:t>
            </a:r>
            <a:endParaRPr sz="1750">
              <a:solidFill>
                <a:schemeClr val="dk1"/>
              </a:solidFill>
              <a:highlight>
                <a:srgbClr val="FFFFFF"/>
              </a:highlight>
            </a:endParaRPr>
          </a:p>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Percentage of memory utilization</a:t>
            </a:r>
            <a:endParaRPr sz="1750">
              <a:solidFill>
                <a:schemeClr val="dk1"/>
              </a:solidFill>
              <a:highlight>
                <a:srgbClr val="FFFFFF"/>
              </a:highlight>
            </a:endParaRPr>
          </a:p>
          <a:p>
            <a:pPr marL="152400" marR="152400" lvl="0" indent="0" algn="l" rtl="0">
              <a:lnSpc>
                <a:spcPct val="145000"/>
              </a:lnSpc>
              <a:spcBef>
                <a:spcPts val="0"/>
              </a:spcBef>
              <a:spcAft>
                <a:spcPts val="0"/>
              </a:spcAft>
              <a:buNone/>
            </a:pPr>
            <a:endParaRPr sz="165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5" name="Google Shape;235;p35"/>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a:solidFill>
                  <a:schemeClr val="lt1"/>
                </a:solidFill>
              </a:rPr>
              <a:t>Nginx</a:t>
            </a:r>
            <a:endParaRPr sz="2600">
              <a:solidFill>
                <a:schemeClr val="lt1"/>
              </a:solidFill>
            </a:endParaRPr>
          </a:p>
          <a:p>
            <a:pPr marL="0" lvl="0" indent="0" algn="ctr" rtl="0">
              <a:spcBef>
                <a:spcPts val="0"/>
              </a:spcBef>
              <a:spcAft>
                <a:spcPts val="0"/>
              </a:spcAft>
              <a:buNone/>
            </a:pPr>
            <a:endParaRPr sz="2600">
              <a:solidFill>
                <a:schemeClr val="lt1"/>
              </a:solidFill>
            </a:endParaRPr>
          </a:p>
        </p:txBody>
      </p:sp>
      <p:sp>
        <p:nvSpPr>
          <p:cNvPr id="236" name="Google Shape;236;p35"/>
          <p:cNvSpPr txBox="1"/>
          <p:nvPr/>
        </p:nvSpPr>
        <p:spPr>
          <a:xfrm>
            <a:off x="381750" y="994550"/>
            <a:ext cx="8639400" cy="3523800"/>
          </a:xfrm>
          <a:prstGeom prst="rect">
            <a:avLst/>
          </a:prstGeom>
          <a:noFill/>
          <a:ln>
            <a:noFill/>
          </a:ln>
        </p:spPr>
        <p:txBody>
          <a:bodyPr spcFirstLastPara="1" wrap="square" lIns="91425" tIns="91425" rIns="91425" bIns="91425" anchor="t" anchorCtr="0">
            <a:noAutofit/>
          </a:bodyPr>
          <a:lstStyle/>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NGINX Prometheus exporter fetches the metrics from a single NGINX, converts the metrics into appropriate Prometheus metrics types and finally exposes them via an HTTP server to be collected by </a:t>
            </a:r>
            <a:r>
              <a:rPr lang="en" sz="175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Prometheus</a:t>
            </a:r>
            <a:r>
              <a:rPr lang="en" sz="1750">
                <a:solidFill>
                  <a:schemeClr val="dk1"/>
                </a:solidFill>
                <a:highlight>
                  <a:srgbClr val="FFFFFF"/>
                </a:highlight>
              </a:rPr>
              <a:t>.</a:t>
            </a:r>
            <a:endParaRPr sz="1750">
              <a:solidFill>
                <a:schemeClr val="dk1"/>
              </a:solidFill>
              <a:highlight>
                <a:srgbClr val="FFFFFF"/>
              </a:highlight>
            </a:endParaRPr>
          </a:p>
          <a:p>
            <a:pPr marL="45720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rPr>
              <a:t>For NGINX, the following metrics are exported:</a:t>
            </a:r>
            <a:endParaRPr sz="1750">
              <a:solidFill>
                <a:schemeClr val="dk1"/>
              </a:solidFill>
              <a:highlight>
                <a:srgbClr val="FFFFFF"/>
              </a:highlight>
            </a:endParaRPr>
          </a:p>
          <a:p>
            <a:pPr marL="85725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uFill>
                  <a:noFill/>
                </a:uFill>
                <a:hlinkClick r:id="rId4">
                  <a:extLst>
                    <a:ext uri="{A12FA001-AC4F-418D-AE19-62706E023703}">
                      <ahyp:hlinkClr xmlns:ahyp="http://schemas.microsoft.com/office/drawing/2018/hyperlinkcolor" val="tx"/>
                    </a:ext>
                  </a:extLst>
                </a:hlinkClick>
              </a:rPr>
              <a:t>Connections</a:t>
            </a:r>
            <a:r>
              <a:rPr lang="en" sz="1750">
                <a:solidFill>
                  <a:schemeClr val="dk1"/>
                </a:solidFill>
                <a:highlight>
                  <a:srgbClr val="FFFFFF"/>
                </a:highlight>
              </a:rPr>
              <a:t>.</a:t>
            </a:r>
            <a:endParaRPr sz="1750">
              <a:solidFill>
                <a:schemeClr val="dk1"/>
              </a:solidFill>
              <a:highlight>
                <a:srgbClr val="FFFFFF"/>
              </a:highlight>
            </a:endParaRPr>
          </a:p>
          <a:p>
            <a:pPr marL="857250" marR="152400" lvl="0" indent="-339725" algn="l" rtl="0">
              <a:lnSpc>
                <a:spcPct val="200000"/>
              </a:lnSpc>
              <a:spcBef>
                <a:spcPts val="0"/>
              </a:spcBef>
              <a:spcAft>
                <a:spcPts val="0"/>
              </a:spcAft>
              <a:buClr>
                <a:schemeClr val="dk1"/>
              </a:buClr>
              <a:buSzPts val="1750"/>
              <a:buChar char="●"/>
            </a:pPr>
            <a:r>
              <a:rPr lang="en" sz="1750">
                <a:solidFill>
                  <a:schemeClr val="dk1"/>
                </a:solidFill>
                <a:highlight>
                  <a:srgbClr val="FFFFFF"/>
                </a:highlight>
                <a:uFill>
                  <a:noFill/>
                </a:uFill>
                <a:hlinkClick r:id="rId5">
                  <a:extLst>
                    <a:ext uri="{A12FA001-AC4F-418D-AE19-62706E023703}">
                      <ahyp:hlinkClr xmlns:ahyp="http://schemas.microsoft.com/office/drawing/2018/hyperlinkcolor" val="tx"/>
                    </a:ext>
                  </a:extLst>
                </a:hlinkClick>
              </a:rPr>
              <a:t>HTTP</a:t>
            </a:r>
            <a:r>
              <a:rPr lang="en" sz="1750">
                <a:solidFill>
                  <a:schemeClr val="dk1"/>
                </a:solidFill>
                <a:highlight>
                  <a:srgbClr val="FFFFFF"/>
                </a:highlight>
              </a:rPr>
              <a:t>.</a:t>
            </a:r>
            <a:endParaRPr sz="1200">
              <a:solidFill>
                <a:srgbClr val="24292E"/>
              </a:solidFill>
              <a:highlight>
                <a:srgbClr val="FFFFFF"/>
              </a:highlight>
            </a:endParaRPr>
          </a:p>
          <a:p>
            <a:pPr marL="457200" marR="152400" lvl="0" indent="0" algn="l" rtl="0">
              <a:lnSpc>
                <a:spcPct val="200000"/>
              </a:lnSpc>
              <a:spcBef>
                <a:spcPts val="0"/>
              </a:spcBef>
              <a:spcAft>
                <a:spcPts val="0"/>
              </a:spcAft>
              <a:buNone/>
            </a:pPr>
            <a:endParaRPr sz="1200">
              <a:solidFill>
                <a:srgbClr val="24292E"/>
              </a:solidFill>
              <a:highlight>
                <a:srgbClr val="FFFFFF"/>
              </a:highlight>
            </a:endParaRPr>
          </a:p>
          <a:p>
            <a:pPr marL="152400" marR="152400" lvl="0" indent="0" algn="l" rtl="0">
              <a:lnSpc>
                <a:spcPct val="145000"/>
              </a:lnSpc>
              <a:spcBef>
                <a:spcPts val="0"/>
              </a:spcBef>
              <a:spcAft>
                <a:spcPts val="0"/>
              </a:spcAft>
              <a:buNone/>
            </a:pPr>
            <a:endParaRPr sz="165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42" name="Google Shape;242;p36"/>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Kubernetes cluster</a:t>
            </a:r>
            <a:endParaRPr>
              <a:solidFill>
                <a:schemeClr val="lt1"/>
              </a:solidFill>
            </a:endParaRPr>
          </a:p>
          <a:p>
            <a:pPr marL="0" lvl="0" indent="0" algn="ctr" rtl="0">
              <a:spcBef>
                <a:spcPts val="0"/>
              </a:spcBef>
              <a:spcAft>
                <a:spcPts val="0"/>
              </a:spcAft>
              <a:buNone/>
            </a:pPr>
            <a:endParaRPr>
              <a:solidFill>
                <a:schemeClr val="lt1"/>
              </a:solidFill>
            </a:endParaRPr>
          </a:p>
        </p:txBody>
      </p:sp>
      <p:pic>
        <p:nvPicPr>
          <p:cNvPr id="243" name="Google Shape;243;p36"/>
          <p:cNvPicPr preferRelativeResize="0"/>
          <p:nvPr/>
        </p:nvPicPr>
        <p:blipFill>
          <a:blip r:embed="rId3">
            <a:alphaModFix/>
          </a:blip>
          <a:stretch>
            <a:fillRect/>
          </a:stretch>
        </p:blipFill>
        <p:spPr>
          <a:xfrm>
            <a:off x="3107050" y="2483050"/>
            <a:ext cx="4372399" cy="2410400"/>
          </a:xfrm>
          <a:prstGeom prst="rect">
            <a:avLst/>
          </a:prstGeom>
          <a:noFill/>
          <a:ln>
            <a:noFill/>
          </a:ln>
        </p:spPr>
      </p:pic>
      <p:sp>
        <p:nvSpPr>
          <p:cNvPr id="244" name="Google Shape;244;p36"/>
          <p:cNvSpPr txBox="1"/>
          <p:nvPr/>
        </p:nvSpPr>
        <p:spPr>
          <a:xfrm>
            <a:off x="0" y="825600"/>
            <a:ext cx="8739900" cy="3594600"/>
          </a:xfrm>
          <a:prstGeom prst="rect">
            <a:avLst/>
          </a:prstGeom>
          <a:noFill/>
          <a:ln>
            <a:noFill/>
          </a:ln>
        </p:spPr>
        <p:txBody>
          <a:bodyPr spcFirstLastPara="1" wrap="square" lIns="91425" tIns="91425" rIns="91425" bIns="91425" anchor="t" anchorCtr="0">
            <a:noAutofit/>
          </a:bodyPr>
          <a:lstStyle/>
          <a:p>
            <a:pPr marL="152400" marR="152400" lvl="0" indent="0" algn="l" rtl="0">
              <a:lnSpc>
                <a:spcPct val="145000"/>
              </a:lnSpc>
              <a:spcBef>
                <a:spcPts val="0"/>
              </a:spcBef>
              <a:spcAft>
                <a:spcPts val="0"/>
              </a:spcAft>
              <a:buNone/>
            </a:pPr>
            <a:r>
              <a:rPr lang="en" sz="1850">
                <a:solidFill>
                  <a:schemeClr val="dk1"/>
                </a:solidFill>
                <a:highlight>
                  <a:srgbClr val="FFFFFF"/>
                </a:highlight>
              </a:rPr>
              <a:t>Helm chart is the best way to deploy prometheus in k8s cluster. It create all configuration yml files in one command.</a:t>
            </a:r>
            <a:endParaRPr sz="1200">
              <a:solidFill>
                <a:srgbClr val="24292E"/>
              </a:solidFill>
              <a:highlight>
                <a:srgbClr val="F6F8FA"/>
              </a:highlight>
              <a:latin typeface="Courier New"/>
              <a:ea typeface="Courier New"/>
              <a:cs typeface="Courier New"/>
              <a:sym typeface="Courier New"/>
            </a:endParaRPr>
          </a:p>
          <a:p>
            <a:pPr marL="152400" marR="152400" lvl="0" indent="0" algn="l" rtl="0">
              <a:lnSpc>
                <a:spcPct val="145000"/>
              </a:lnSpc>
              <a:spcBef>
                <a:spcPts val="0"/>
              </a:spcBef>
              <a:spcAft>
                <a:spcPts val="0"/>
              </a:spcAft>
              <a:buNone/>
            </a:pPr>
            <a:r>
              <a:rPr lang="en" sz="1200">
                <a:solidFill>
                  <a:srgbClr val="24292E"/>
                </a:solidFill>
                <a:highlight>
                  <a:srgbClr val="F6F8FA"/>
                </a:highlight>
                <a:latin typeface="Courier New"/>
                <a:ea typeface="Courier New"/>
                <a:cs typeface="Courier New"/>
                <a:sym typeface="Courier New"/>
              </a:rPr>
              <a:t> </a:t>
            </a:r>
            <a:endParaRPr sz="1200">
              <a:solidFill>
                <a:srgbClr val="24292E"/>
              </a:solidFill>
              <a:highlight>
                <a:srgbClr val="F6F8FA"/>
              </a:highlight>
              <a:latin typeface="Courier New"/>
              <a:ea typeface="Courier New"/>
              <a:cs typeface="Courier New"/>
              <a:sym typeface="Courier New"/>
            </a:endParaRPr>
          </a:p>
          <a:p>
            <a:pPr marL="152400" marR="152400" lvl="0" indent="0" algn="l" rtl="0">
              <a:lnSpc>
                <a:spcPct val="145000"/>
              </a:lnSpc>
              <a:spcBef>
                <a:spcPts val="0"/>
              </a:spcBef>
              <a:spcAft>
                <a:spcPts val="0"/>
              </a:spcAft>
              <a:buNone/>
            </a:pPr>
            <a:r>
              <a:rPr lang="en" sz="1300">
                <a:solidFill>
                  <a:srgbClr val="24292E"/>
                </a:solidFill>
                <a:highlight>
                  <a:srgbClr val="F6F8FA"/>
                </a:highlight>
                <a:latin typeface="Courier New"/>
                <a:ea typeface="Courier New"/>
                <a:cs typeface="Courier New"/>
                <a:sym typeface="Courier New"/>
              </a:rPr>
              <a:t>helm install --name prometheus    stable/prometheus-operator </a:t>
            </a:r>
            <a:endParaRPr sz="1300">
              <a:solidFill>
                <a:srgbClr val="24292E"/>
              </a:solidFill>
              <a:highlight>
                <a:srgbClr val="F6F8FA"/>
              </a:highlight>
              <a:latin typeface="Courier New"/>
              <a:ea typeface="Courier New"/>
              <a:cs typeface="Courier New"/>
              <a:sym typeface="Courier New"/>
            </a:endParaRPr>
          </a:p>
          <a:p>
            <a:pPr marL="152400" marR="152400" lvl="0" indent="0" algn="l" rtl="0">
              <a:lnSpc>
                <a:spcPct val="145000"/>
              </a:lnSpc>
              <a:spcBef>
                <a:spcPts val="0"/>
              </a:spcBef>
              <a:spcAft>
                <a:spcPts val="0"/>
              </a:spcAft>
              <a:buNone/>
            </a:pPr>
            <a:endParaRPr sz="1300">
              <a:solidFill>
                <a:srgbClr val="24292E"/>
              </a:solidFill>
              <a:highlight>
                <a:srgbClr val="F6F8FA"/>
              </a:highlight>
              <a:latin typeface="Courier New"/>
              <a:ea typeface="Courier New"/>
              <a:cs typeface="Courier New"/>
              <a:sym typeface="Courier New"/>
            </a:endParaRPr>
          </a:p>
          <a:p>
            <a:pPr marL="152400" marR="152400" lvl="0" indent="0" algn="l" rtl="0">
              <a:lnSpc>
                <a:spcPct val="145000"/>
              </a:lnSpc>
              <a:spcBef>
                <a:spcPts val="0"/>
              </a:spcBef>
              <a:spcAft>
                <a:spcPts val="0"/>
              </a:spcAft>
              <a:buNone/>
            </a:pPr>
            <a:r>
              <a:rPr lang="en" sz="1300">
                <a:solidFill>
                  <a:srgbClr val="24292E"/>
                </a:solidFill>
                <a:highlight>
                  <a:srgbClr val="F6F8FA"/>
                </a:highlight>
                <a:latin typeface="Courier New"/>
                <a:ea typeface="Courier New"/>
                <a:cs typeface="Courier New"/>
                <a:sym typeface="Courier New"/>
              </a:rPr>
              <a:t>kubectl get all</a:t>
            </a:r>
            <a:endParaRPr sz="13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50" name="Google Shape;250;p37"/>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Conclusion</a:t>
            </a: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251" name="Google Shape;251;p37"/>
          <p:cNvSpPr txBox="1"/>
          <p:nvPr/>
        </p:nvSpPr>
        <p:spPr>
          <a:xfrm>
            <a:off x="442025" y="994550"/>
            <a:ext cx="8030400" cy="3737100"/>
          </a:xfrm>
          <a:prstGeom prst="rect">
            <a:avLst/>
          </a:prstGeom>
          <a:noFill/>
          <a:ln>
            <a:noFill/>
          </a:ln>
        </p:spPr>
        <p:txBody>
          <a:bodyPr spcFirstLastPara="1" wrap="square" lIns="91425" tIns="91425" rIns="91425" bIns="91425" anchor="t" anchorCtr="0">
            <a:noAutofit/>
          </a:bodyPr>
          <a:lstStyle/>
          <a:p>
            <a:pPr marL="0" marR="152400" lvl="0" indent="0" algn="l" rtl="0">
              <a:lnSpc>
                <a:spcPct val="200000"/>
              </a:lnSpc>
              <a:spcBef>
                <a:spcPts val="0"/>
              </a:spcBef>
              <a:spcAft>
                <a:spcPts val="0"/>
              </a:spcAft>
              <a:buNone/>
            </a:pPr>
            <a:r>
              <a:rPr lang="en" sz="1650" b="1">
                <a:solidFill>
                  <a:schemeClr val="dk1"/>
                </a:solidFill>
                <a:highlight>
                  <a:srgbClr val="FFFFFF"/>
                </a:highlight>
              </a:rPr>
              <a:t>Prometheus is:</a:t>
            </a:r>
            <a:endParaRPr sz="1650" b="1">
              <a:solidFill>
                <a:schemeClr val="dk1"/>
              </a:solidFill>
              <a:highlight>
                <a:srgbClr val="FFFFFF"/>
              </a:highlight>
            </a:endParaRPr>
          </a:p>
          <a:p>
            <a:pPr marL="685800" marR="1524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Full Java Client</a:t>
            </a:r>
            <a:endParaRPr sz="1650">
              <a:solidFill>
                <a:schemeClr val="dk1"/>
              </a:solidFill>
              <a:highlight>
                <a:srgbClr val="FFFFFF"/>
              </a:highlight>
            </a:endParaRPr>
          </a:p>
          <a:p>
            <a:pPr marL="685800" marR="1524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Simple handling</a:t>
            </a:r>
            <a:endParaRPr sz="1650">
              <a:solidFill>
                <a:schemeClr val="dk1"/>
              </a:solidFill>
              <a:highlight>
                <a:srgbClr val="FFFFFF"/>
              </a:highlight>
            </a:endParaRPr>
          </a:p>
          <a:p>
            <a:pPr marL="685800" marR="1524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Supported by grafana ( Graphs )</a:t>
            </a:r>
            <a:endParaRPr sz="1650">
              <a:solidFill>
                <a:schemeClr val="dk1"/>
              </a:solidFill>
              <a:highlight>
                <a:srgbClr val="FFFFFF"/>
              </a:highlight>
            </a:endParaRPr>
          </a:p>
          <a:p>
            <a:pPr marL="685800" marR="1524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Full monitoring thanks to numerous exporters and libraries</a:t>
            </a:r>
            <a:endParaRPr sz="1650">
              <a:solidFill>
                <a:schemeClr val="dk1"/>
              </a:solidFill>
              <a:highlight>
                <a:srgbClr val="FFFFFF"/>
              </a:highlight>
            </a:endParaRPr>
          </a:p>
          <a:p>
            <a:pPr marL="685800" marR="1524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Service discovery e.g (Consul)</a:t>
            </a:r>
            <a:endParaRPr sz="1650">
              <a:solidFill>
                <a:schemeClr val="dk1"/>
              </a:solidFill>
              <a:highlight>
                <a:srgbClr val="FFFFFF"/>
              </a:highlight>
            </a:endParaRPr>
          </a:p>
          <a:p>
            <a:pPr marL="685800" marR="1524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Alerting with AlertManager</a:t>
            </a:r>
            <a:endParaRPr sz="1650">
              <a:solidFill>
                <a:schemeClr val="dk1"/>
              </a:solidFill>
              <a:highlight>
                <a:srgbClr val="FFFFFF"/>
              </a:highlight>
            </a:endParaRPr>
          </a:p>
          <a:p>
            <a:pPr marL="152400" marR="152400" lvl="0" indent="0" algn="l" rtl="0">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 </a:t>
            </a:r>
            <a:endParaRPr sz="11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257" name="Google Shape;257;p38"/>
          <p:cNvPicPr preferRelativeResize="0"/>
          <p:nvPr/>
        </p:nvPicPr>
        <p:blipFill>
          <a:blip r:embed="rId3">
            <a:alphaModFix/>
          </a:blip>
          <a:stretch>
            <a:fillRect/>
          </a:stretch>
        </p:blipFill>
        <p:spPr>
          <a:xfrm>
            <a:off x="730875" y="383575"/>
            <a:ext cx="7583345" cy="416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0" name="Google Shape;70;p15"/>
          <p:cNvSpPr txBox="1"/>
          <p:nvPr/>
        </p:nvSpPr>
        <p:spPr>
          <a:xfrm>
            <a:off x="583625" y="886525"/>
            <a:ext cx="7795500" cy="2718300"/>
          </a:xfrm>
          <a:prstGeom prst="rect">
            <a:avLst/>
          </a:prstGeom>
          <a:noFill/>
          <a:ln>
            <a:noFill/>
          </a:ln>
        </p:spPr>
        <p:txBody>
          <a:bodyPr spcFirstLastPara="1" wrap="square" lIns="91425" tIns="91425" rIns="91425" bIns="91425" anchor="t" anchorCtr="0">
            <a:noAutofit/>
          </a:bodyPr>
          <a:lstStyle/>
          <a:p>
            <a:pPr marL="457200" lvl="0" indent="0" algn="l" rtl="0">
              <a:lnSpc>
                <a:spcPct val="200000"/>
              </a:lnSpc>
              <a:spcBef>
                <a:spcPts val="0"/>
              </a:spcBef>
              <a:spcAft>
                <a:spcPts val="0"/>
              </a:spcAft>
              <a:buNone/>
            </a:pPr>
            <a:r>
              <a:rPr lang="en" sz="1650">
                <a:solidFill>
                  <a:schemeClr val="dk1"/>
                </a:solidFill>
                <a:highlight>
                  <a:schemeClr val="lt1"/>
                </a:highlight>
                <a:latin typeface="Roboto"/>
                <a:ea typeface="Roboto"/>
                <a:cs typeface="Roboto"/>
                <a:sym typeface="Roboto"/>
              </a:rPr>
              <a:t>We can:</a:t>
            </a:r>
            <a:endParaRPr sz="1650">
              <a:solidFill>
                <a:schemeClr val="dk1"/>
              </a:solidFill>
              <a:highlight>
                <a:srgbClr val="FFFFFF"/>
              </a:highlight>
              <a:latin typeface="Roboto"/>
              <a:ea typeface="Roboto"/>
              <a:cs typeface="Roboto"/>
              <a:sym typeface="Roboto"/>
            </a:endParaRPr>
          </a:p>
          <a:p>
            <a:pPr marL="457200" lvl="0" indent="-333375" algn="l" rtl="0">
              <a:lnSpc>
                <a:spcPct val="200000"/>
              </a:lnSpc>
              <a:spcBef>
                <a:spcPts val="0"/>
              </a:spcBef>
              <a:spcAft>
                <a:spcPts val="0"/>
              </a:spcAft>
              <a:buClr>
                <a:schemeClr val="dk1"/>
              </a:buClr>
              <a:buSzPts val="1650"/>
              <a:buFont typeface="Roboto"/>
              <a:buChar char="➔"/>
            </a:pPr>
            <a:r>
              <a:rPr lang="en" sz="1650">
                <a:solidFill>
                  <a:schemeClr val="dk1"/>
                </a:solidFill>
                <a:highlight>
                  <a:srgbClr val="FFFFFF"/>
                </a:highlight>
                <a:latin typeface="Roboto"/>
                <a:ea typeface="Roboto"/>
                <a:cs typeface="Roboto"/>
                <a:sym typeface="Roboto"/>
              </a:rPr>
              <a:t>Expose Important </a:t>
            </a:r>
            <a:r>
              <a:rPr lang="en" sz="1650" b="1">
                <a:solidFill>
                  <a:schemeClr val="dk1"/>
                </a:solidFill>
                <a:highlight>
                  <a:srgbClr val="FFFFFF"/>
                </a:highlight>
                <a:latin typeface="Roboto"/>
                <a:ea typeface="Roboto"/>
                <a:cs typeface="Roboto"/>
                <a:sym typeface="Roboto"/>
              </a:rPr>
              <a:t>metrics (data) </a:t>
            </a:r>
            <a:r>
              <a:rPr lang="en" sz="1650">
                <a:solidFill>
                  <a:schemeClr val="dk1"/>
                </a:solidFill>
                <a:highlight>
                  <a:schemeClr val="lt1"/>
                </a:highlight>
                <a:latin typeface="Roboto"/>
                <a:ea typeface="Roboto"/>
                <a:cs typeface="Roboto"/>
                <a:sym typeface="Roboto"/>
              </a:rPr>
              <a:t>over time</a:t>
            </a:r>
            <a:endParaRPr sz="1650">
              <a:solidFill>
                <a:schemeClr val="dk1"/>
              </a:solidFill>
              <a:highlight>
                <a:srgbClr val="FFFFFF"/>
              </a:highlight>
              <a:latin typeface="Roboto"/>
              <a:ea typeface="Roboto"/>
              <a:cs typeface="Roboto"/>
              <a:sym typeface="Roboto"/>
            </a:endParaRPr>
          </a:p>
          <a:p>
            <a:pPr marL="457200" lvl="0" indent="-317500" algn="l" rtl="0">
              <a:lnSpc>
                <a:spcPct val="200000"/>
              </a:lnSpc>
              <a:spcBef>
                <a:spcPts val="0"/>
              </a:spcBef>
              <a:spcAft>
                <a:spcPts val="0"/>
              </a:spcAft>
              <a:buClr>
                <a:schemeClr val="dk1"/>
              </a:buClr>
              <a:buSzPts val="1400"/>
              <a:buFont typeface="Roboto"/>
              <a:buChar char="➔"/>
            </a:pPr>
            <a:r>
              <a:rPr lang="en" sz="1650">
                <a:solidFill>
                  <a:schemeClr val="dk1"/>
                </a:solidFill>
                <a:highlight>
                  <a:srgbClr val="FFFFFF"/>
                </a:highlight>
                <a:latin typeface="Roboto"/>
                <a:ea typeface="Roboto"/>
                <a:cs typeface="Roboto"/>
                <a:sym typeface="Roboto"/>
              </a:rPr>
              <a:t>Provide a way to configure rules, e.g </a:t>
            </a:r>
            <a:r>
              <a:rPr lang="en" sz="1350">
                <a:solidFill>
                  <a:schemeClr val="dk1"/>
                </a:solidFill>
                <a:highlight>
                  <a:srgbClr val="FFFFFF"/>
                </a:highlight>
                <a:latin typeface="Roboto"/>
                <a:ea typeface="Roboto"/>
                <a:cs typeface="Roboto"/>
                <a:sym typeface="Roboto"/>
              </a:rPr>
              <a:t>(Cpu usage /80%</a:t>
            </a:r>
            <a:r>
              <a:rPr lang="en" sz="1650">
                <a:solidFill>
                  <a:schemeClr val="dk1"/>
                </a:solidFill>
                <a:highlight>
                  <a:srgbClr val="FFFFFF"/>
                </a:highlight>
                <a:latin typeface="Roboto"/>
                <a:ea typeface="Roboto"/>
                <a:cs typeface="Roboto"/>
                <a:sym typeface="Roboto"/>
              </a:rPr>
              <a:t>)</a:t>
            </a:r>
            <a:endParaRPr sz="1650">
              <a:solidFill>
                <a:schemeClr val="dk1"/>
              </a:solidFill>
              <a:highlight>
                <a:srgbClr val="FFFFFF"/>
              </a:highlight>
              <a:latin typeface="Roboto"/>
              <a:ea typeface="Roboto"/>
              <a:cs typeface="Roboto"/>
              <a:sym typeface="Roboto"/>
            </a:endParaRPr>
          </a:p>
          <a:p>
            <a:pPr marL="457200" lvl="0" indent="-333375" algn="l" rtl="0">
              <a:lnSpc>
                <a:spcPct val="200000"/>
              </a:lnSpc>
              <a:spcBef>
                <a:spcPts val="0"/>
              </a:spcBef>
              <a:spcAft>
                <a:spcPts val="0"/>
              </a:spcAft>
              <a:buClr>
                <a:schemeClr val="dk1"/>
              </a:buClr>
              <a:buSzPts val="1650"/>
              <a:buFont typeface="Roboto"/>
              <a:buChar char="➔"/>
            </a:pPr>
            <a:r>
              <a:rPr lang="en" sz="1650">
                <a:solidFill>
                  <a:schemeClr val="dk1"/>
                </a:solidFill>
                <a:highlight>
                  <a:srgbClr val="FFFFFF"/>
                </a:highlight>
                <a:latin typeface="Roboto"/>
                <a:ea typeface="Roboto"/>
                <a:cs typeface="Roboto"/>
                <a:sym typeface="Roboto"/>
              </a:rPr>
              <a:t>Send alerts (email) when rules are broken</a:t>
            </a:r>
            <a:endParaRPr sz="1650">
              <a:solidFill>
                <a:schemeClr val="dk1"/>
              </a:solidFill>
              <a:highlight>
                <a:srgbClr val="FFFFFF"/>
              </a:highlight>
              <a:latin typeface="Roboto"/>
              <a:ea typeface="Roboto"/>
              <a:cs typeface="Roboto"/>
              <a:sym typeface="Roboto"/>
            </a:endParaRPr>
          </a:p>
          <a:p>
            <a:pPr marL="457200" lvl="0" indent="-333375" algn="l" rtl="0">
              <a:lnSpc>
                <a:spcPct val="200000"/>
              </a:lnSpc>
              <a:spcBef>
                <a:spcPts val="0"/>
              </a:spcBef>
              <a:spcAft>
                <a:spcPts val="0"/>
              </a:spcAft>
              <a:buClr>
                <a:schemeClr val="dk1"/>
              </a:buClr>
              <a:buSzPts val="1650"/>
              <a:buFont typeface="Roboto"/>
              <a:buChar char="➔"/>
            </a:pPr>
            <a:r>
              <a:rPr lang="en" sz="1650">
                <a:solidFill>
                  <a:schemeClr val="dk1"/>
                </a:solidFill>
                <a:highlight>
                  <a:srgbClr val="FFFFFF"/>
                </a:highlight>
                <a:latin typeface="Roboto"/>
                <a:ea typeface="Roboto"/>
                <a:cs typeface="Roboto"/>
                <a:sym typeface="Roboto"/>
              </a:rPr>
              <a:t>Provide visualization/Graphing</a:t>
            </a:r>
            <a:endParaRPr sz="1650">
              <a:solidFill>
                <a:schemeClr val="dk1"/>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endParaRPr sz="1650">
              <a:solidFill>
                <a:schemeClr val="dk1"/>
              </a:solidFill>
              <a:highlight>
                <a:srgbClr val="FFFFFF"/>
              </a:highlight>
              <a:latin typeface="Roboto"/>
              <a:ea typeface="Roboto"/>
              <a:cs typeface="Roboto"/>
              <a:sym typeface="Roboto"/>
            </a:endParaRPr>
          </a:p>
          <a:p>
            <a:pPr marL="0" lvl="0" indent="0" algn="l" rtl="0">
              <a:lnSpc>
                <a:spcPct val="150000"/>
              </a:lnSpc>
              <a:spcBef>
                <a:spcPts val="0"/>
              </a:spcBef>
              <a:spcAft>
                <a:spcPts val="0"/>
              </a:spcAft>
              <a:buNone/>
            </a:pPr>
            <a:endParaRPr sz="1450">
              <a:solidFill>
                <a:schemeClr val="dk1"/>
              </a:solidFill>
              <a:highlight>
                <a:srgbClr val="FFFFFF"/>
              </a:highlight>
              <a:latin typeface="Roboto"/>
              <a:ea typeface="Roboto"/>
              <a:cs typeface="Roboto"/>
              <a:sym typeface="Roboto"/>
            </a:endParaRPr>
          </a:p>
        </p:txBody>
      </p:sp>
      <p:sp>
        <p:nvSpPr>
          <p:cNvPr id="71" name="Google Shape;71;p15"/>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Monitoring </a:t>
            </a:r>
            <a:endParaRPr>
              <a:solidFill>
                <a:schemeClr val="lt1"/>
              </a:solidFill>
            </a:endParaRPr>
          </a:p>
        </p:txBody>
      </p:sp>
      <p:sp>
        <p:nvSpPr>
          <p:cNvPr id="72" name="Google Shape;72;p15"/>
          <p:cNvSpPr txBox="1"/>
          <p:nvPr/>
        </p:nvSpPr>
        <p:spPr>
          <a:xfrm>
            <a:off x="2043375" y="3732050"/>
            <a:ext cx="4691400" cy="505800"/>
          </a:xfrm>
          <a:prstGeom prst="rect">
            <a:avLst/>
          </a:prstGeom>
          <a:solidFill>
            <a:srgbClr val="FFE599"/>
          </a:solidFill>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Trebuchet MS"/>
                <a:ea typeface="Trebuchet MS"/>
                <a:cs typeface="Trebuchet MS"/>
                <a:sym typeface="Trebuchet MS"/>
              </a:rPr>
              <a:t>Monitoring tools: Sensu, Prometheus, Nagios</a:t>
            </a:r>
            <a:endParaRPr sz="16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78" name="Google Shape;78;p16"/>
          <p:cNvSpPr txBox="1"/>
          <p:nvPr/>
        </p:nvSpPr>
        <p:spPr>
          <a:xfrm>
            <a:off x="76200" y="886525"/>
            <a:ext cx="8970900" cy="4095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750" b="1">
                <a:solidFill>
                  <a:schemeClr val="dk1"/>
                </a:solidFill>
                <a:highlight>
                  <a:srgbClr val="FFFFFF"/>
                </a:highlight>
                <a:latin typeface="Roboto"/>
                <a:ea typeface="Roboto"/>
                <a:cs typeface="Roboto"/>
                <a:sym typeface="Roboto"/>
              </a:rPr>
              <a:t>Prometheus </a:t>
            </a:r>
            <a:r>
              <a:rPr lang="en" sz="1750">
                <a:solidFill>
                  <a:schemeClr val="dk1"/>
                </a:solidFill>
                <a:highlight>
                  <a:srgbClr val="FFFFFF"/>
                </a:highlight>
                <a:latin typeface="Roboto"/>
                <a:ea typeface="Roboto"/>
                <a:cs typeface="Roboto"/>
                <a:sym typeface="Roboto"/>
              </a:rPr>
              <a:t>is an in-memory dimensional time series database with a simple built-in UI, a custom query language. Prometheus is designed to scrape metrics from application instances periodically based on service discovery.</a:t>
            </a:r>
            <a:endParaRPr sz="1750">
              <a:solidFill>
                <a:schemeClr val="dk1"/>
              </a:solidFill>
              <a:highlight>
                <a:srgbClr val="FFFFFF"/>
              </a:highlight>
              <a:latin typeface="Roboto"/>
              <a:ea typeface="Roboto"/>
              <a:cs typeface="Roboto"/>
              <a:sym typeface="Roboto"/>
            </a:endParaRPr>
          </a:p>
          <a:p>
            <a:pPr marL="7493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A data scraper that </a:t>
            </a:r>
            <a:r>
              <a:rPr lang="en" sz="1650" i="1">
                <a:solidFill>
                  <a:schemeClr val="dk1"/>
                </a:solidFill>
                <a:highlight>
                  <a:srgbClr val="FFFFFF"/>
                </a:highlight>
              </a:rPr>
              <a:t>pulls</a:t>
            </a:r>
            <a:r>
              <a:rPr lang="en" sz="1650">
                <a:solidFill>
                  <a:schemeClr val="dk1"/>
                </a:solidFill>
                <a:highlight>
                  <a:srgbClr val="FFFFFF"/>
                </a:highlight>
              </a:rPr>
              <a:t> metrics data over HTTP periodically at a configured interval.</a:t>
            </a:r>
            <a:endParaRPr sz="1650">
              <a:solidFill>
                <a:schemeClr val="dk1"/>
              </a:solidFill>
              <a:highlight>
                <a:srgbClr val="FFFFFF"/>
              </a:highlight>
            </a:endParaRPr>
          </a:p>
          <a:p>
            <a:pPr marL="7493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A </a:t>
            </a:r>
            <a:r>
              <a:rPr lang="en" sz="165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time-series</a:t>
            </a:r>
            <a:r>
              <a:rPr lang="en" sz="1650">
                <a:solidFill>
                  <a:schemeClr val="dk1"/>
                </a:solidFill>
                <a:highlight>
                  <a:srgbClr val="FFFFFF"/>
                </a:highlight>
              </a:rPr>
              <a:t> database to store all the metrics data.</a:t>
            </a:r>
            <a:endParaRPr sz="1650">
              <a:solidFill>
                <a:schemeClr val="dk1"/>
              </a:solidFill>
              <a:highlight>
                <a:srgbClr val="FFFFFF"/>
              </a:highlight>
            </a:endParaRPr>
          </a:p>
          <a:p>
            <a:pPr marL="7493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A simple user interface where you can visualize, query, and monitor all the metrics.</a:t>
            </a:r>
            <a:endParaRPr sz="1650">
              <a:solidFill>
                <a:schemeClr val="dk1"/>
              </a:solidFill>
              <a:highlight>
                <a:srgbClr val="FFFFFF"/>
              </a:highlight>
            </a:endParaRPr>
          </a:p>
          <a:p>
            <a:pPr marL="7493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Written in Go, fully published in 2015.</a:t>
            </a:r>
            <a:endParaRPr sz="1650">
              <a:solidFill>
                <a:schemeClr val="dk1"/>
              </a:solidFill>
              <a:highlight>
                <a:srgbClr val="FFFFFF"/>
              </a:highlight>
            </a:endParaRPr>
          </a:p>
          <a:p>
            <a:pPr marL="749300" lvl="0" indent="-333375" algn="l" rtl="0">
              <a:lnSpc>
                <a:spcPct val="200000"/>
              </a:lnSpc>
              <a:spcBef>
                <a:spcPts val="0"/>
              </a:spcBef>
              <a:spcAft>
                <a:spcPts val="0"/>
              </a:spcAft>
              <a:buClr>
                <a:schemeClr val="dk1"/>
              </a:buClr>
              <a:buSzPts val="1650"/>
              <a:buChar char="➔"/>
            </a:pPr>
            <a:r>
              <a:rPr lang="en" sz="1650">
                <a:solidFill>
                  <a:schemeClr val="dk1"/>
                </a:solidFill>
                <a:highlight>
                  <a:srgbClr val="FFFFFF"/>
                </a:highlight>
              </a:rPr>
              <a:t>Second project hosted by </a:t>
            </a:r>
            <a:r>
              <a:rPr lang="en" sz="1650" b="1">
                <a:solidFill>
                  <a:schemeClr val="dk1"/>
                </a:solidFill>
                <a:highlight>
                  <a:srgbClr val="FFFFFF"/>
                </a:highlight>
              </a:rPr>
              <a:t>SNCF </a:t>
            </a:r>
            <a:r>
              <a:rPr lang="en" sz="1650">
                <a:solidFill>
                  <a:schemeClr val="dk1"/>
                </a:solidFill>
                <a:highlight>
                  <a:srgbClr val="FFFFFF"/>
                </a:highlight>
              </a:rPr>
              <a:t>after kubernetes</a:t>
            </a:r>
            <a:endParaRPr sz="1650">
              <a:solidFill>
                <a:schemeClr val="dk1"/>
              </a:solidFill>
              <a:highlight>
                <a:srgbClr val="FFFFFF"/>
              </a:highlight>
            </a:endParaRPr>
          </a:p>
          <a:p>
            <a:pPr marL="0" lvl="0" indent="0" algn="l" rtl="0">
              <a:lnSpc>
                <a:spcPct val="150000"/>
              </a:lnSpc>
              <a:spcBef>
                <a:spcPts val="2200"/>
              </a:spcBef>
              <a:spcAft>
                <a:spcPts val="0"/>
              </a:spcAft>
              <a:buNone/>
            </a:pPr>
            <a:endParaRPr sz="1450">
              <a:solidFill>
                <a:schemeClr val="dk1"/>
              </a:solidFill>
              <a:highlight>
                <a:srgbClr val="FFFFFF"/>
              </a:highlight>
              <a:latin typeface="Roboto"/>
              <a:ea typeface="Roboto"/>
              <a:cs typeface="Roboto"/>
              <a:sym typeface="Roboto"/>
            </a:endParaRPr>
          </a:p>
        </p:txBody>
      </p:sp>
      <p:sp>
        <p:nvSpPr>
          <p:cNvPr id="79" name="Google Shape;79;p16"/>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Prometheus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5" name="Google Shape;85;p17"/>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How prometheus works ?</a:t>
            </a:r>
            <a:endParaRPr>
              <a:solidFill>
                <a:schemeClr val="lt1"/>
              </a:solidFill>
            </a:endParaRPr>
          </a:p>
        </p:txBody>
      </p:sp>
      <p:pic>
        <p:nvPicPr>
          <p:cNvPr id="86" name="Google Shape;86;p17"/>
          <p:cNvPicPr preferRelativeResize="0"/>
          <p:nvPr/>
        </p:nvPicPr>
        <p:blipFill>
          <a:blip r:embed="rId3">
            <a:alphaModFix/>
          </a:blip>
          <a:stretch>
            <a:fillRect/>
          </a:stretch>
        </p:blipFill>
        <p:spPr>
          <a:xfrm>
            <a:off x="457200" y="978000"/>
            <a:ext cx="8005575" cy="36852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2" name="Google Shape;92;p18"/>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What does prometheus monitor?</a:t>
            </a:r>
            <a:endParaRPr>
              <a:solidFill>
                <a:schemeClr val="lt1"/>
              </a:solidFill>
            </a:endParaRPr>
          </a:p>
        </p:txBody>
      </p:sp>
      <p:sp>
        <p:nvSpPr>
          <p:cNvPr id="93" name="Google Shape;93;p18"/>
          <p:cNvSpPr txBox="1"/>
          <p:nvPr/>
        </p:nvSpPr>
        <p:spPr>
          <a:xfrm>
            <a:off x="401700" y="970375"/>
            <a:ext cx="8145000" cy="3548100"/>
          </a:xfrm>
          <a:prstGeom prst="rect">
            <a:avLst/>
          </a:prstGeom>
          <a:noFill/>
          <a:ln>
            <a:noFill/>
          </a:ln>
        </p:spPr>
        <p:txBody>
          <a:bodyPr spcFirstLastPara="1" wrap="square" lIns="91425" tIns="91425" rIns="91425" bIns="91425" anchor="t" anchorCtr="0">
            <a:noAutofit/>
          </a:bodyPr>
          <a:lstStyle/>
          <a:p>
            <a:pPr marL="4572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Linux / windows servers ( CPU status, memory, Disk space …)</a:t>
            </a:r>
            <a:endParaRPr sz="1850">
              <a:solidFill>
                <a:schemeClr val="dk1"/>
              </a:solidFill>
              <a:highlight>
                <a:srgbClr val="FFFFFF"/>
              </a:highlight>
            </a:endParaRPr>
          </a:p>
          <a:p>
            <a:pPr marL="4572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Apache server (On/Off  status…)</a:t>
            </a:r>
            <a:endParaRPr sz="1850">
              <a:solidFill>
                <a:schemeClr val="dk1"/>
              </a:solidFill>
              <a:highlight>
                <a:srgbClr val="FFFFFF"/>
              </a:highlight>
            </a:endParaRPr>
          </a:p>
          <a:p>
            <a:pPr marL="4572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Single application ( Exceptions, Requests count, client latency…)</a:t>
            </a:r>
            <a:endParaRPr sz="1850">
              <a:solidFill>
                <a:schemeClr val="dk1"/>
              </a:solidFill>
              <a:highlight>
                <a:srgbClr val="FFFFFF"/>
              </a:highlight>
            </a:endParaRPr>
          </a:p>
          <a:p>
            <a:pPr marL="457200" lvl="0" indent="-346075" algn="l" rtl="0">
              <a:lnSpc>
                <a:spcPct val="200000"/>
              </a:lnSpc>
              <a:spcBef>
                <a:spcPts val="0"/>
              </a:spcBef>
              <a:spcAft>
                <a:spcPts val="0"/>
              </a:spcAft>
              <a:buClr>
                <a:schemeClr val="dk1"/>
              </a:buClr>
              <a:buSzPts val="1850"/>
              <a:buChar char="➔"/>
            </a:pPr>
            <a:r>
              <a:rPr lang="en" sz="1850">
                <a:solidFill>
                  <a:schemeClr val="dk1"/>
                </a:solidFill>
                <a:highlight>
                  <a:srgbClr val="FFFFFF"/>
                </a:highlight>
              </a:rPr>
              <a:t>Service like database (status, Query Performance…)</a:t>
            </a:r>
            <a:endParaRPr sz="1850">
              <a:solidFill>
                <a:schemeClr val="dk1"/>
              </a:solidFill>
              <a:highlight>
                <a:srgbClr val="FFFFFF"/>
              </a:highlight>
            </a:endParaRPr>
          </a:p>
          <a:p>
            <a:pPr marL="0" lvl="0" indent="0" algn="l" rtl="0">
              <a:lnSpc>
                <a:spcPct val="150000"/>
              </a:lnSpc>
              <a:spcBef>
                <a:spcPts val="0"/>
              </a:spcBef>
              <a:spcAft>
                <a:spcPts val="0"/>
              </a:spcAft>
              <a:buNone/>
            </a:pPr>
            <a:endParaRPr sz="18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99" name="Google Shape;99;p19"/>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Prometheus </a:t>
            </a:r>
            <a:endParaRPr>
              <a:solidFill>
                <a:schemeClr val="lt1"/>
              </a:solidFill>
            </a:endParaRPr>
          </a:p>
        </p:txBody>
      </p:sp>
      <p:pic>
        <p:nvPicPr>
          <p:cNvPr id="100" name="Google Shape;100;p19"/>
          <p:cNvPicPr preferRelativeResize="0"/>
          <p:nvPr/>
        </p:nvPicPr>
        <p:blipFill>
          <a:blip r:embed="rId3">
            <a:alphaModFix/>
          </a:blip>
          <a:stretch>
            <a:fillRect/>
          </a:stretch>
        </p:blipFill>
        <p:spPr>
          <a:xfrm>
            <a:off x="533400" y="901800"/>
            <a:ext cx="7948642" cy="36852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06" name="Google Shape;106;p20"/>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lt1"/>
                </a:solidFill>
              </a:rPr>
              <a:t>Metrics</a:t>
            </a:r>
            <a:endParaRPr>
              <a:solidFill>
                <a:schemeClr val="lt1"/>
              </a:solidFill>
            </a:endParaRPr>
          </a:p>
          <a:p>
            <a:pPr marL="0" marR="0" lvl="0" indent="0" algn="ctr" rtl="0">
              <a:lnSpc>
                <a:spcPct val="100000"/>
              </a:lnSpc>
              <a:spcBef>
                <a:spcPts val="0"/>
              </a:spcBef>
              <a:spcAft>
                <a:spcPts val="0"/>
              </a:spcAft>
              <a:buNone/>
            </a:pPr>
            <a:endParaRPr>
              <a:solidFill>
                <a:schemeClr val="lt1"/>
              </a:solidFill>
            </a:endParaRPr>
          </a:p>
        </p:txBody>
      </p:sp>
      <p:sp>
        <p:nvSpPr>
          <p:cNvPr id="107" name="Google Shape;107;p20"/>
          <p:cNvSpPr txBox="1"/>
          <p:nvPr/>
        </p:nvSpPr>
        <p:spPr>
          <a:xfrm>
            <a:off x="150700" y="697325"/>
            <a:ext cx="8800200" cy="37632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None/>
            </a:pPr>
            <a:r>
              <a:rPr lang="en" sz="1500" b="1">
                <a:solidFill>
                  <a:schemeClr val="dk1"/>
                </a:solidFill>
                <a:highlight>
                  <a:srgbClr val="FFFFFF"/>
                </a:highlight>
                <a:latin typeface="Roboto"/>
                <a:ea typeface="Roboto"/>
                <a:cs typeface="Roboto"/>
                <a:sym typeface="Roboto"/>
              </a:rPr>
              <a:t>Metrics</a:t>
            </a:r>
            <a:r>
              <a:rPr lang="en" sz="1500">
                <a:solidFill>
                  <a:schemeClr val="dk1"/>
                </a:solidFill>
                <a:highlight>
                  <a:srgbClr val="FFFFFF"/>
                </a:highlight>
                <a:latin typeface="Roboto"/>
                <a:ea typeface="Roboto"/>
                <a:cs typeface="Roboto"/>
                <a:sym typeface="Roboto"/>
              </a:rPr>
              <a:t>: all data as </a:t>
            </a:r>
            <a:r>
              <a:rPr lang="en" sz="1500">
                <a:solidFill>
                  <a:schemeClr val="dk1"/>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time series</a:t>
            </a:r>
            <a:r>
              <a:rPr lang="en" sz="1500">
                <a:solidFill>
                  <a:schemeClr val="dk1"/>
                </a:solidFill>
                <a:highlight>
                  <a:srgbClr val="FFFFFF"/>
                </a:highlight>
                <a:latin typeface="Roboto"/>
                <a:ea typeface="Roboto"/>
                <a:cs typeface="Roboto"/>
                <a:sym typeface="Roboto"/>
              </a:rPr>
              <a:t> that prometheus can scrape it and stores it in his database.</a:t>
            </a:r>
            <a:endParaRPr sz="1500">
              <a:solidFill>
                <a:schemeClr val="dk1"/>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r>
              <a:rPr lang="en" sz="1500">
                <a:solidFill>
                  <a:schemeClr val="dk1"/>
                </a:solidFill>
                <a:highlight>
                  <a:srgbClr val="FFFFFF"/>
                </a:highlight>
                <a:latin typeface="Roboto"/>
                <a:ea typeface="Roboto"/>
                <a:cs typeface="Roboto"/>
                <a:sym typeface="Roboto"/>
              </a:rPr>
              <a:t>Metrics has two metadata lines: Help and Type</a:t>
            </a:r>
            <a:endParaRPr sz="1500">
              <a:solidFill>
                <a:schemeClr val="dk1"/>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r>
              <a:rPr lang="en" sz="1500" b="1">
                <a:solidFill>
                  <a:schemeClr val="dk1"/>
                </a:solidFill>
                <a:highlight>
                  <a:srgbClr val="FFFFFF"/>
                </a:highlight>
                <a:latin typeface="Roboto"/>
                <a:ea typeface="Roboto"/>
                <a:cs typeface="Roboto"/>
                <a:sym typeface="Roboto"/>
              </a:rPr>
              <a:t>Help</a:t>
            </a:r>
            <a:r>
              <a:rPr lang="en" sz="1500">
                <a:solidFill>
                  <a:schemeClr val="dk1"/>
                </a:solidFill>
                <a:highlight>
                  <a:srgbClr val="FFFFFF"/>
                </a:highlight>
                <a:latin typeface="Roboto"/>
                <a:ea typeface="Roboto"/>
                <a:cs typeface="Roboto"/>
                <a:sym typeface="Roboto"/>
              </a:rPr>
              <a:t>: description of what the metrics is.</a:t>
            </a:r>
            <a:endParaRPr sz="1500">
              <a:solidFill>
                <a:schemeClr val="dk1"/>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r>
              <a:rPr lang="en" sz="1500" b="1">
                <a:solidFill>
                  <a:schemeClr val="dk1"/>
                </a:solidFill>
                <a:highlight>
                  <a:srgbClr val="FFFFFF"/>
                </a:highlight>
                <a:latin typeface="Roboto"/>
                <a:ea typeface="Roboto"/>
                <a:cs typeface="Roboto"/>
                <a:sym typeface="Roboto"/>
              </a:rPr>
              <a:t>Type</a:t>
            </a:r>
            <a:r>
              <a:rPr lang="en" sz="1500">
                <a:solidFill>
                  <a:schemeClr val="dk1"/>
                </a:solidFill>
                <a:highlight>
                  <a:srgbClr val="FFFFFF"/>
                </a:highlight>
                <a:latin typeface="Roboto"/>
                <a:ea typeface="Roboto"/>
                <a:cs typeface="Roboto"/>
                <a:sym typeface="Roboto"/>
              </a:rPr>
              <a:t>:  we have 3 metrics types:</a:t>
            </a:r>
            <a:endParaRPr sz="1500">
              <a:solidFill>
                <a:schemeClr val="dk1"/>
              </a:solidFill>
              <a:highlight>
                <a:srgbClr val="FFFFFF"/>
              </a:highlight>
              <a:latin typeface="Roboto"/>
              <a:ea typeface="Roboto"/>
              <a:cs typeface="Roboto"/>
              <a:sym typeface="Roboto"/>
            </a:endParaRPr>
          </a:p>
          <a:p>
            <a:pPr marL="457200" lvl="0" indent="-323850" algn="l" rtl="0">
              <a:lnSpc>
                <a:spcPct val="200000"/>
              </a:lnSpc>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Count: how many times x happened?</a:t>
            </a:r>
            <a:endParaRPr sz="1500">
              <a:solidFill>
                <a:schemeClr val="dk1"/>
              </a:solidFill>
              <a:highlight>
                <a:srgbClr val="FFFFFF"/>
              </a:highlight>
              <a:latin typeface="Roboto"/>
              <a:ea typeface="Roboto"/>
              <a:cs typeface="Roboto"/>
              <a:sym typeface="Roboto"/>
            </a:endParaRPr>
          </a:p>
          <a:p>
            <a:pPr marL="457200" lvl="0" indent="-323850" algn="l" rtl="0">
              <a:lnSpc>
                <a:spcPct val="200000"/>
              </a:lnSpc>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Gauge: what is the current value of x now?</a:t>
            </a:r>
            <a:endParaRPr sz="1500">
              <a:solidFill>
                <a:schemeClr val="dk1"/>
              </a:solidFill>
              <a:highlight>
                <a:srgbClr val="FFFFFF"/>
              </a:highlight>
              <a:latin typeface="Roboto"/>
              <a:ea typeface="Roboto"/>
              <a:cs typeface="Roboto"/>
              <a:sym typeface="Roboto"/>
            </a:endParaRPr>
          </a:p>
          <a:p>
            <a:pPr marL="457200" lvl="0" indent="-323850" algn="l" rtl="0">
              <a:lnSpc>
                <a:spcPct val="200000"/>
              </a:lnSpc>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Histogram; How long or how big?</a:t>
            </a:r>
            <a:endParaRPr sz="1500">
              <a:solidFill>
                <a:schemeClr val="dk1"/>
              </a:solidFill>
              <a:highlight>
                <a:srgbClr val="FFFFFF"/>
              </a:highlight>
              <a:latin typeface="Roboto"/>
              <a:ea typeface="Roboto"/>
              <a:cs typeface="Roboto"/>
              <a:sym typeface="Roboto"/>
            </a:endParaRPr>
          </a:p>
        </p:txBody>
      </p:sp>
      <p:pic>
        <p:nvPicPr>
          <p:cNvPr id="108" name="Google Shape;108;p20"/>
          <p:cNvPicPr preferRelativeResize="0"/>
          <p:nvPr/>
        </p:nvPicPr>
        <p:blipFill>
          <a:blip r:embed="rId4">
            <a:alphaModFix/>
          </a:blip>
          <a:stretch>
            <a:fillRect/>
          </a:stretch>
        </p:blipFill>
        <p:spPr>
          <a:xfrm>
            <a:off x="4447900" y="1751400"/>
            <a:ext cx="4579202" cy="1922925"/>
          </a:xfrm>
          <a:prstGeom prst="rect">
            <a:avLst/>
          </a:prstGeom>
          <a:noFill/>
          <a:ln w="9525" cap="flat" cmpd="sng">
            <a:solidFill>
              <a:srgbClr val="FF9900"/>
            </a:solidFill>
            <a:prstDash val="solid"/>
            <a:round/>
            <a:headEnd type="none" w="sm" len="sm"/>
            <a:tailEnd type="none" w="sm" len="sm"/>
          </a:ln>
        </p:spPr>
      </p:pic>
      <p:sp>
        <p:nvSpPr>
          <p:cNvPr id="109" name="Google Shape;109;p20"/>
          <p:cNvSpPr txBox="1"/>
          <p:nvPr/>
        </p:nvSpPr>
        <p:spPr>
          <a:xfrm>
            <a:off x="5237500" y="3674325"/>
            <a:ext cx="3000000" cy="484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350">
                <a:solidFill>
                  <a:srgbClr val="55565B"/>
                </a:solidFill>
                <a:highlight>
                  <a:srgbClr val="FFFFFF"/>
                </a:highlight>
                <a:latin typeface="Roboto"/>
                <a:ea typeface="Roboto"/>
                <a:cs typeface="Roboto"/>
                <a:sym typeface="Roboto"/>
              </a:rPr>
              <a:t>OpenMetrics format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15" name="Google Shape;115;p21"/>
          <p:cNvSpPr txBox="1">
            <a:spLocks noGrp="1"/>
          </p:cNvSpPr>
          <p:nvPr>
            <p:ph type="subTitle" idx="1"/>
          </p:nvPr>
        </p:nvSpPr>
        <p:spPr>
          <a:xfrm>
            <a:off x="0" y="0"/>
            <a:ext cx="9144000" cy="673200"/>
          </a:xfrm>
          <a:prstGeom prst="rect">
            <a:avLst/>
          </a:prstGeom>
          <a:solidFill>
            <a:srgbClr val="E69138"/>
          </a:solidFill>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chemeClr val="lt1"/>
                </a:solidFill>
              </a:rPr>
              <a:t>Some examples of metrics</a:t>
            </a:r>
            <a:endParaRPr>
              <a:solidFill>
                <a:schemeClr val="lt1"/>
              </a:solidFill>
            </a:endParaRPr>
          </a:p>
        </p:txBody>
      </p:sp>
      <p:sp>
        <p:nvSpPr>
          <p:cNvPr id="116" name="Google Shape;116;p21"/>
          <p:cNvSpPr txBox="1"/>
          <p:nvPr/>
        </p:nvSpPr>
        <p:spPr>
          <a:xfrm>
            <a:off x="469004" y="944325"/>
            <a:ext cx="4031700" cy="552600"/>
          </a:xfrm>
          <a:prstGeom prst="rect">
            <a:avLst/>
          </a:prstGeom>
          <a:solidFill>
            <a:srgbClr val="FF00FF"/>
          </a:solid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a:solidFill>
                  <a:schemeClr val="lt1"/>
                </a:solidFill>
              </a:rPr>
              <a:t>Current memory usage             </a:t>
            </a:r>
            <a:r>
              <a:rPr lang="en" sz="1300" i="1">
                <a:solidFill>
                  <a:schemeClr val="lt1"/>
                </a:solidFill>
              </a:rPr>
              <a:t>gauge</a:t>
            </a:r>
            <a:endParaRPr sz="100" i="1"/>
          </a:p>
        </p:txBody>
      </p:sp>
      <p:sp>
        <p:nvSpPr>
          <p:cNvPr id="117" name="Google Shape;117;p21"/>
          <p:cNvSpPr txBox="1"/>
          <p:nvPr/>
        </p:nvSpPr>
        <p:spPr>
          <a:xfrm>
            <a:off x="4075479" y="1719938"/>
            <a:ext cx="4031700" cy="552600"/>
          </a:xfrm>
          <a:prstGeom prst="rect">
            <a:avLst/>
          </a:prstGeom>
          <a:solidFill>
            <a:srgbClr val="D5A6BD"/>
          </a:solid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a:solidFill>
                  <a:schemeClr val="lt1"/>
                </a:solidFill>
              </a:rPr>
              <a:t>HTTP request latency                </a:t>
            </a:r>
            <a:r>
              <a:rPr lang="en" sz="1300" i="1">
                <a:solidFill>
                  <a:schemeClr val="lt1"/>
                </a:solidFill>
              </a:rPr>
              <a:t>gauge</a:t>
            </a:r>
            <a:endParaRPr sz="1650">
              <a:solidFill>
                <a:schemeClr val="dk1"/>
              </a:solidFill>
              <a:highlight>
                <a:schemeClr val="lt1"/>
              </a:highlight>
              <a:latin typeface="Roboto"/>
              <a:ea typeface="Roboto"/>
              <a:cs typeface="Roboto"/>
              <a:sym typeface="Roboto"/>
            </a:endParaRPr>
          </a:p>
          <a:p>
            <a:pPr marL="0" lvl="0" indent="0" algn="l" rtl="0">
              <a:lnSpc>
                <a:spcPct val="200000"/>
              </a:lnSpc>
              <a:spcBef>
                <a:spcPts val="0"/>
              </a:spcBef>
              <a:spcAft>
                <a:spcPts val="0"/>
              </a:spcAft>
              <a:buNone/>
            </a:pPr>
            <a:endParaRPr sz="1800">
              <a:solidFill>
                <a:schemeClr val="lt1"/>
              </a:solidFill>
            </a:endParaRPr>
          </a:p>
        </p:txBody>
      </p:sp>
      <p:sp>
        <p:nvSpPr>
          <p:cNvPr id="118" name="Google Shape;118;p21"/>
          <p:cNvSpPr txBox="1"/>
          <p:nvPr/>
        </p:nvSpPr>
        <p:spPr>
          <a:xfrm>
            <a:off x="422875" y="4080350"/>
            <a:ext cx="4031700" cy="552600"/>
          </a:xfrm>
          <a:prstGeom prst="rect">
            <a:avLst/>
          </a:prstGeom>
          <a:solidFill>
            <a:srgbClr val="6AA84F"/>
          </a:solid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a:solidFill>
                  <a:schemeClr val="lt1"/>
                </a:solidFill>
              </a:rPr>
              <a:t>CPU usage                               </a:t>
            </a:r>
            <a:r>
              <a:rPr lang="en" i="1">
                <a:solidFill>
                  <a:schemeClr val="lt1"/>
                </a:solidFill>
              </a:rPr>
              <a:t>gauge </a:t>
            </a:r>
            <a:endParaRPr sz="1650">
              <a:solidFill>
                <a:schemeClr val="dk1"/>
              </a:solidFill>
              <a:highlight>
                <a:srgbClr val="FFFFFF"/>
              </a:highlight>
              <a:latin typeface="Roboto"/>
              <a:ea typeface="Roboto"/>
              <a:cs typeface="Roboto"/>
              <a:sym typeface="Roboto"/>
            </a:endParaRPr>
          </a:p>
          <a:p>
            <a:pPr marL="0" lvl="0" indent="0" algn="l" rtl="0">
              <a:lnSpc>
                <a:spcPct val="200000"/>
              </a:lnSpc>
              <a:spcBef>
                <a:spcPts val="0"/>
              </a:spcBef>
              <a:spcAft>
                <a:spcPts val="0"/>
              </a:spcAft>
              <a:buNone/>
            </a:pPr>
            <a:endParaRPr sz="1800">
              <a:solidFill>
                <a:schemeClr val="lt1"/>
              </a:solidFill>
            </a:endParaRPr>
          </a:p>
        </p:txBody>
      </p:sp>
      <p:sp>
        <p:nvSpPr>
          <p:cNvPr id="119" name="Google Shape;119;p21"/>
          <p:cNvSpPr txBox="1"/>
          <p:nvPr/>
        </p:nvSpPr>
        <p:spPr>
          <a:xfrm>
            <a:off x="469004" y="2495550"/>
            <a:ext cx="4031700" cy="552600"/>
          </a:xfrm>
          <a:prstGeom prst="rect">
            <a:avLst/>
          </a:prstGeom>
          <a:solidFill>
            <a:srgbClr val="DD7E6B"/>
          </a:solid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None/>
            </a:pPr>
            <a:r>
              <a:rPr lang="en" sz="1800">
                <a:solidFill>
                  <a:schemeClr val="lt1"/>
                </a:solidFill>
              </a:rPr>
              <a:t>Number of threads in use 	      </a:t>
            </a:r>
            <a:r>
              <a:rPr lang="en" i="1">
                <a:solidFill>
                  <a:schemeClr val="lt1"/>
                </a:solidFill>
              </a:rPr>
              <a:t>count</a:t>
            </a:r>
            <a:endParaRPr i="1">
              <a:solidFill>
                <a:schemeClr val="lt1"/>
              </a:solidFill>
            </a:endParaRPr>
          </a:p>
          <a:p>
            <a:pPr marL="0" marR="0" lvl="0" indent="0" algn="l" rtl="0">
              <a:lnSpc>
                <a:spcPct val="200000"/>
              </a:lnSpc>
              <a:spcBef>
                <a:spcPts val="0"/>
              </a:spcBef>
              <a:spcAft>
                <a:spcPts val="0"/>
              </a:spcAft>
              <a:buNone/>
            </a:pPr>
            <a:endParaRPr sz="1800">
              <a:solidFill>
                <a:schemeClr val="lt1"/>
              </a:solidFill>
            </a:endParaRPr>
          </a:p>
        </p:txBody>
      </p:sp>
      <p:sp>
        <p:nvSpPr>
          <p:cNvPr id="120" name="Google Shape;120;p21"/>
          <p:cNvSpPr txBox="1"/>
          <p:nvPr/>
        </p:nvSpPr>
        <p:spPr>
          <a:xfrm>
            <a:off x="4029375" y="3271150"/>
            <a:ext cx="4031700" cy="552600"/>
          </a:xfrm>
          <a:prstGeom prst="rect">
            <a:avLst/>
          </a:prstGeom>
          <a:solidFill>
            <a:srgbClr val="A2C4C9"/>
          </a:solid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a:solidFill>
                  <a:schemeClr val="lt1"/>
                </a:solidFill>
              </a:rPr>
              <a:t>Number of HTTP requests         </a:t>
            </a:r>
            <a:r>
              <a:rPr lang="en" i="1">
                <a:solidFill>
                  <a:schemeClr val="lt1"/>
                </a:solidFill>
              </a:rPr>
              <a:t>count</a:t>
            </a:r>
            <a:endParaRPr sz="1650">
              <a:solidFill>
                <a:schemeClr val="dk1"/>
              </a:solidFill>
              <a:highlight>
                <a:schemeClr val="lt1"/>
              </a:highlight>
              <a:latin typeface="Roboto"/>
              <a:ea typeface="Roboto"/>
              <a:cs typeface="Roboto"/>
              <a:sym typeface="Roboto"/>
            </a:endParaRPr>
          </a:p>
          <a:p>
            <a:pPr marL="0" lvl="0" indent="0" algn="l" rtl="0">
              <a:lnSpc>
                <a:spcPct val="200000"/>
              </a:lnSpc>
              <a:spcBef>
                <a:spcPts val="0"/>
              </a:spcBef>
              <a:spcAft>
                <a:spcPts val="0"/>
              </a:spcAft>
              <a:buNone/>
            </a:pPr>
            <a:endParaRPr sz="18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On-screen Show (16:9)</PresentationFormat>
  <Paragraphs>150</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Times New Roman</vt:lpstr>
      <vt:lpstr>Trebuchet MS</vt:lpstr>
      <vt:lpstr>Courier New</vt:lpstr>
      <vt:lpstr>Roboto</vt:lpstr>
      <vt:lpstr>Arial</vt:lpstr>
      <vt:lpstr>Georgia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Vishwa M S</cp:lastModifiedBy>
  <cp:revision>1</cp:revision>
  <dcterms:modified xsi:type="dcterms:W3CDTF">2025-10-25T03:24:54Z</dcterms:modified>
</cp:coreProperties>
</file>