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66" r:id="rId4"/>
    <p:sldId id="315" r:id="rId5"/>
    <p:sldId id="316" r:id="rId6"/>
    <p:sldId id="317" r:id="rId7"/>
    <p:sldId id="318" r:id="rId8"/>
    <p:sldId id="319" r:id="rId9"/>
    <p:sldId id="320" r:id="rId10"/>
    <p:sldId id="265" r:id="rId11"/>
    <p:sldId id="309" r:id="rId12"/>
    <p:sldId id="324" r:id="rId13"/>
    <p:sldId id="310" r:id="rId14"/>
    <p:sldId id="311" r:id="rId15"/>
    <p:sldId id="321" r:id="rId16"/>
    <p:sldId id="313" r:id="rId17"/>
    <p:sldId id="314" r:id="rId18"/>
    <p:sldId id="322" r:id="rId19"/>
    <p:sldId id="323" r:id="rId20"/>
    <p:sldId id="32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266"/>
            <p14:sldId id="315"/>
            <p14:sldId id="316"/>
            <p14:sldId id="317"/>
            <p14:sldId id="318"/>
            <p14:sldId id="319"/>
            <p14:sldId id="320"/>
            <p14:sldId id="265"/>
            <p14:sldId id="309"/>
            <p14:sldId id="324"/>
            <p14:sldId id="310"/>
            <p14:sldId id="311"/>
            <p14:sldId id="321"/>
            <p14:sldId id="313"/>
            <p14:sldId id="314"/>
            <p14:sldId id="322"/>
            <p14:sldId id="323"/>
            <p14:sldId id="32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AD93-F43D-4B4E-AF46-035A0A538904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2BB3-7E84-42BD-888F-8FC9CDACD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074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111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472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6639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9997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696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2174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5913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44764-9F6A-4361-94FD-A40D8F3A8BBC}"/>
              </a:ext>
            </a:extLst>
          </p:cNvPr>
          <p:cNvSpPr txBox="1"/>
          <p:nvPr userDrawn="1"/>
        </p:nvSpPr>
        <p:spPr>
          <a:xfrm>
            <a:off x="0" y="652383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ngravers MT" panose="02090707080505020304" pitchFamily="18" charset="0"/>
              </a:rPr>
              <a:t>DEVOPS -- Ansible</a:t>
            </a:r>
          </a:p>
        </p:txBody>
      </p:sp>
      <p:pic>
        <p:nvPicPr>
          <p:cNvPr id="10" name="Picture 2" descr="Image result for ansible symbol">
            <a:extLst>
              <a:ext uri="{FF2B5EF4-FFF2-40B4-BE49-F238E27FC236}">
                <a16:creationId xmlns:a16="http://schemas.microsoft.com/office/drawing/2014/main" id="{1539D65F-02C2-4E80-ACA3-1387E3A204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233" y="0"/>
            <a:ext cx="631767" cy="6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pic>
        <p:nvPicPr>
          <p:cNvPr id="11" name="Picture 2" descr="Image result for ansible symbol">
            <a:extLst>
              <a:ext uri="{FF2B5EF4-FFF2-40B4-BE49-F238E27FC236}">
                <a16:creationId xmlns:a16="http://schemas.microsoft.com/office/drawing/2014/main" id="{D2C18CB2-8943-4788-B589-85326EFC10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233" y="0"/>
            <a:ext cx="631767" cy="6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EC5CBD-905A-4A66-B659-4D30D60C086E}"/>
              </a:ext>
            </a:extLst>
          </p:cNvPr>
          <p:cNvSpPr txBox="1"/>
          <p:nvPr userDrawn="1"/>
        </p:nvSpPr>
        <p:spPr>
          <a:xfrm>
            <a:off x="0" y="652383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ngravers MT" panose="02090707080505020304" pitchFamily="18" charset="0"/>
              </a:rPr>
              <a:t>DEVOPS -- Ansible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A513E-9190-4747-ACB1-2A2C3D3886A2}"/>
              </a:ext>
            </a:extLst>
          </p:cNvPr>
          <p:cNvSpPr txBox="1"/>
          <p:nvPr userDrawn="1"/>
        </p:nvSpPr>
        <p:spPr>
          <a:xfrm>
            <a:off x="0" y="652383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ngravers MT" panose="02090707080505020304" pitchFamily="18" charset="0"/>
              </a:rPr>
              <a:t>DEVOPS -- Ansible</a:t>
            </a:r>
          </a:p>
        </p:txBody>
      </p:sp>
      <p:pic>
        <p:nvPicPr>
          <p:cNvPr id="11" name="Picture 2" descr="Image result for ansible symbol">
            <a:extLst>
              <a:ext uri="{FF2B5EF4-FFF2-40B4-BE49-F238E27FC236}">
                <a16:creationId xmlns:a16="http://schemas.microsoft.com/office/drawing/2014/main" id="{3983821A-8BBA-4CD4-81D6-AABF5BD8E0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233" y="0"/>
            <a:ext cx="631767" cy="6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pic>
        <p:nvPicPr>
          <p:cNvPr id="12" name="Picture 2" descr="Image result for ansible symbol">
            <a:extLst>
              <a:ext uri="{FF2B5EF4-FFF2-40B4-BE49-F238E27FC236}">
                <a16:creationId xmlns:a16="http://schemas.microsoft.com/office/drawing/2014/main" id="{51130950-EA42-483F-9B49-40E73D8064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233" y="0"/>
            <a:ext cx="631767" cy="6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E2CA81-B196-47DD-92BB-3FB08C7B06D8}"/>
              </a:ext>
            </a:extLst>
          </p:cNvPr>
          <p:cNvSpPr txBox="1"/>
          <p:nvPr userDrawn="1"/>
        </p:nvSpPr>
        <p:spPr>
          <a:xfrm>
            <a:off x="0" y="652383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ngravers MT" panose="02090707080505020304" pitchFamily="18" charset="0"/>
              </a:rPr>
              <a:t>DEVOPS -- Ansible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pic>
        <p:nvPicPr>
          <p:cNvPr id="7" name="Picture 2" descr="Image result for ansible symbol">
            <a:extLst>
              <a:ext uri="{FF2B5EF4-FFF2-40B4-BE49-F238E27FC236}">
                <a16:creationId xmlns:a16="http://schemas.microsoft.com/office/drawing/2014/main" id="{32978FBC-45BF-444F-BDAE-1552DEBACE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233" y="0"/>
            <a:ext cx="631767" cy="6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DC0A08-EA4A-405D-B65A-7022D23886B4}"/>
              </a:ext>
            </a:extLst>
          </p:cNvPr>
          <p:cNvSpPr txBox="1"/>
          <p:nvPr userDrawn="1"/>
        </p:nvSpPr>
        <p:spPr>
          <a:xfrm>
            <a:off x="0" y="652383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ngravers MT" panose="02090707080505020304" pitchFamily="18" charset="0"/>
              </a:rPr>
              <a:t>DEVOPS -- Ansible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B06E1-2D1F-4B9B-A246-4E838721F7C6}"/>
              </a:ext>
            </a:extLst>
          </p:cNvPr>
          <p:cNvSpPr txBox="1"/>
          <p:nvPr userDrawn="1"/>
        </p:nvSpPr>
        <p:spPr>
          <a:xfrm>
            <a:off x="0" y="652383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ngravers MT" panose="02090707080505020304" pitchFamily="18" charset="0"/>
              </a:rPr>
              <a:t>DEVOPS -- Ansible</a:t>
            </a:r>
          </a:p>
        </p:txBody>
      </p:sp>
      <p:pic>
        <p:nvPicPr>
          <p:cNvPr id="12" name="Picture 2" descr="Image result for ansible symbol">
            <a:extLst>
              <a:ext uri="{FF2B5EF4-FFF2-40B4-BE49-F238E27FC236}">
                <a16:creationId xmlns:a16="http://schemas.microsoft.com/office/drawing/2014/main" id="{AA5B3065-4B88-47F5-A6AB-6106CD40D0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233" y="0"/>
            <a:ext cx="631767" cy="6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62A7B-DC4D-49F7-8E20-33741E29B5F1}"/>
              </a:ext>
            </a:extLst>
          </p:cNvPr>
          <p:cNvSpPr txBox="1"/>
          <p:nvPr userDrawn="1"/>
        </p:nvSpPr>
        <p:spPr>
          <a:xfrm>
            <a:off x="0" y="652383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ngravers MT" panose="02090707080505020304" pitchFamily="18" charset="0"/>
              </a:rPr>
              <a:t>DEVOPS -- Ansible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694F7-9866-446D-B1B6-90E358F16C1F}"/>
              </a:ext>
            </a:extLst>
          </p:cNvPr>
          <p:cNvSpPr txBox="1"/>
          <p:nvPr userDrawn="1"/>
        </p:nvSpPr>
        <p:spPr>
          <a:xfrm>
            <a:off x="0" y="652383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ngravers MT" panose="02090707080505020304" pitchFamily="18" charset="0"/>
              </a:rPr>
              <a:t>DEVOPS -- Ansible</a:t>
            </a:r>
          </a:p>
        </p:txBody>
      </p:sp>
      <p:pic>
        <p:nvPicPr>
          <p:cNvPr id="6" name="Picture 2" descr="Image result for ansible symbol">
            <a:extLst>
              <a:ext uri="{FF2B5EF4-FFF2-40B4-BE49-F238E27FC236}">
                <a16:creationId xmlns:a16="http://schemas.microsoft.com/office/drawing/2014/main" id="{98777437-C919-4045-A9B3-10FDB7F579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233" y="0"/>
            <a:ext cx="631767" cy="63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D752CD-DAD2-4966-9050-C4BB5AC489CF}"/>
              </a:ext>
            </a:extLst>
          </p:cNvPr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417593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dirty="0"/>
              <a:t>Ansible – PLAYBOOK YAML Explained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88689" y="490129"/>
            <a:ext cx="9671290" cy="10047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Review on YAML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88688" y="150977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Maps, which are groups of name-value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Lists, which are individual items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Maps of maps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Maps of 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Lists of 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Lists of maps</a:t>
            </a:r>
          </a:p>
        </p:txBody>
      </p:sp>
    </p:spTree>
    <p:extLst>
      <p:ext uri="{BB962C8B-B14F-4D97-AF65-F5344CB8AC3E}">
        <p14:creationId xmlns:p14="http://schemas.microsoft.com/office/powerpoint/2010/main" val="276706494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4183-A164-4DFD-933E-7BD43725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Basic Steps to write playbook</a:t>
            </a:r>
            <a:endParaRPr lang="en-GB" dirty="0"/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45B03FE3-0CD3-4AA0-AFA9-AA176FDFB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250" y="1405730"/>
            <a:ext cx="10513500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Starts with --- </a:t>
            </a: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This Represents the beginning of the script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Target selection list ( Like hosts, user </a:t>
            </a:r>
            <a:r>
              <a:rPr lang="en-US" sz="2800" dirty="0" err="1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etc</a:t>
            </a: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Variable List (optional)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Tasks list</a:t>
            </a:r>
          </a:p>
          <a:p>
            <a:pPr marL="806958" lvl="1" indent="-514350">
              <a:buFont typeface="+mj-lt"/>
              <a:buAutoNum type="arabicParenR"/>
            </a:pPr>
            <a:r>
              <a:rPr lang="en-US" sz="26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List all the modules that needs to run in the particular order</a:t>
            </a:r>
          </a:p>
          <a:p>
            <a:pPr marL="806958" lvl="1" indent="-514350">
              <a:buFont typeface="+mj-lt"/>
              <a:buAutoNum type="arabicParenR"/>
            </a:pPr>
            <a:endParaRPr lang="en-US" sz="26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Wingdings" panose="05000000000000000000" pitchFamily="2" charset="2"/>
            </a:endParaRPr>
          </a:p>
          <a:p>
            <a:pPr marL="292608" lvl="1" indent="0">
              <a:buNone/>
            </a:pPr>
            <a:endParaRPr lang="en-US" sz="26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Wingdings" panose="05000000000000000000" pitchFamily="2" charset="2"/>
            </a:endParaRPr>
          </a:p>
          <a:p>
            <a:pPr marL="292608" lvl="1" indent="0">
              <a:buNone/>
            </a:pPr>
            <a:r>
              <a:rPr lang="en-US" sz="26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Note: These are steps for one play</a:t>
            </a:r>
          </a:p>
          <a:p>
            <a:pPr marL="292608" lvl="1" indent="0">
              <a:buNone/>
            </a:pPr>
            <a:r>
              <a:rPr lang="en-US" sz="26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	   Each play is a sequence and sequence values have maps.</a:t>
            </a:r>
          </a:p>
          <a:p>
            <a:pPr marL="292608" lvl="1" indent="0">
              <a:buNone/>
            </a:pPr>
            <a:endParaRPr lang="en-US" sz="26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5540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631077" y="252320"/>
            <a:ext cx="6143234" cy="11700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YAML Playbook example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55552" y="57055"/>
            <a:ext cx="7436982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name: Install httpd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hosts: web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become: true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Install httpd on web server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yum: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httpd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state: present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Insert index page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template: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index.html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/var/www/html/index.html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start the httpd service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service: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httpd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state: started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hape 124">
            <a:extLst>
              <a:ext uri="{FF2B5EF4-FFF2-40B4-BE49-F238E27FC236}">
                <a16:creationId xmlns:a16="http://schemas.microsoft.com/office/drawing/2014/main" id="{5DA85524-86AD-4D36-8123-5DEEBFF625C7}"/>
              </a:ext>
            </a:extLst>
          </p:cNvPr>
          <p:cNvSpPr txBox="1">
            <a:spLocks/>
          </p:cNvSpPr>
          <p:nvPr/>
        </p:nvSpPr>
        <p:spPr>
          <a:xfrm>
            <a:off x="7489147" y="3119282"/>
            <a:ext cx="4147302" cy="173565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Now lets understand the playbook in parts</a:t>
            </a:r>
          </a:p>
        </p:txBody>
      </p:sp>
    </p:spTree>
    <p:extLst>
      <p:ext uri="{BB962C8B-B14F-4D97-AF65-F5344CB8AC3E}">
        <p14:creationId xmlns:p14="http://schemas.microsoft.com/office/powerpoint/2010/main" val="3210517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9671289" cy="51839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201168" lvl="1" indent="0">
              <a:buNone/>
            </a:pP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GB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httpd</a:t>
            </a:r>
          </a:p>
          <a:p>
            <a:pPr marL="201168" lvl="1" indent="0">
              <a:buNone/>
            </a:pP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hosts: </a:t>
            </a:r>
            <a:r>
              <a:rPr lang="en-GB" sz="3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</a:p>
          <a:p>
            <a:pPr marL="201168" lvl="1" indent="0">
              <a:buNone/>
            </a:pP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become: </a:t>
            </a:r>
            <a:r>
              <a:rPr lang="en-GB" sz="3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201168" lvl="1" indent="0">
              <a:buNone/>
            </a:pP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3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pPr marL="201168" lvl="1" indent="0">
              <a:buNone/>
            </a:pPr>
            <a:r>
              <a:rPr lang="en-GB" sz="3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name: Install httpd</a:t>
            </a:r>
          </a:p>
          <a:p>
            <a:pPr marL="201168" lvl="1" indent="0">
              <a:buNone/>
            </a:pPr>
            <a:r>
              <a:rPr lang="en-GB" sz="3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yum:</a:t>
            </a:r>
          </a:p>
          <a:p>
            <a:pPr marL="201168" lvl="1" indent="0">
              <a:buNone/>
            </a:pPr>
            <a:r>
              <a:rPr lang="en-GB" sz="3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name: httpd</a:t>
            </a:r>
          </a:p>
          <a:p>
            <a:pPr marL="201168" lvl="1" indent="0">
              <a:buNone/>
            </a:pPr>
            <a:r>
              <a:rPr lang="en-GB" sz="3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state: present</a:t>
            </a:r>
          </a:p>
          <a:p>
            <a:pPr marL="201168" lvl="1" indent="0">
              <a:buNone/>
            </a:pPr>
            <a:endParaRPr lang="en-US" sz="1600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3127023" y="1031613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5131563" y="1031614"/>
            <a:ext cx="6625293" cy="39704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Delimiter between sets of YAML script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2174268-4DDA-4B23-A2DA-D675E48090A7}"/>
              </a:ext>
            </a:extLst>
          </p:cNvPr>
          <p:cNvSpPr/>
          <p:nvPr/>
        </p:nvSpPr>
        <p:spPr>
          <a:xfrm>
            <a:off x="6711245" y="1588722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124">
            <a:extLst>
              <a:ext uri="{FF2B5EF4-FFF2-40B4-BE49-F238E27FC236}">
                <a16:creationId xmlns:a16="http://schemas.microsoft.com/office/drawing/2014/main" id="{CC36A2F6-4994-4044-AE27-0180ED445FD7}"/>
              </a:ext>
            </a:extLst>
          </p:cNvPr>
          <p:cNvSpPr txBox="1">
            <a:spLocks/>
          </p:cNvSpPr>
          <p:nvPr/>
        </p:nvSpPr>
        <p:spPr>
          <a:xfrm>
            <a:off x="8107056" y="1588722"/>
            <a:ext cx="3463533" cy="39704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Description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057DD15-7B20-4863-B7FF-BD38B6D9F5D9}"/>
              </a:ext>
            </a:extLst>
          </p:cNvPr>
          <p:cNvSpPr/>
          <p:nvPr/>
        </p:nvSpPr>
        <p:spPr>
          <a:xfrm>
            <a:off x="6711245" y="2146771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24">
            <a:extLst>
              <a:ext uri="{FF2B5EF4-FFF2-40B4-BE49-F238E27FC236}">
                <a16:creationId xmlns:a16="http://schemas.microsoft.com/office/drawing/2014/main" id="{C38AF938-F4B8-4303-A1C5-190165527D80}"/>
              </a:ext>
            </a:extLst>
          </p:cNvPr>
          <p:cNvSpPr txBox="1">
            <a:spLocks/>
          </p:cNvSpPr>
          <p:nvPr/>
        </p:nvSpPr>
        <p:spPr>
          <a:xfrm>
            <a:off x="8107056" y="2146771"/>
            <a:ext cx="3463533" cy="39704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Define the hosts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67DBE74-BF05-4BDC-8868-11CCB2FBDD7E}"/>
              </a:ext>
            </a:extLst>
          </p:cNvPr>
          <p:cNvSpPr/>
          <p:nvPr/>
        </p:nvSpPr>
        <p:spPr>
          <a:xfrm>
            <a:off x="6720344" y="2670979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hape 124">
            <a:extLst>
              <a:ext uri="{FF2B5EF4-FFF2-40B4-BE49-F238E27FC236}">
                <a16:creationId xmlns:a16="http://schemas.microsoft.com/office/drawing/2014/main" id="{00EC94FF-CFC9-4F9C-814D-257BBF576356}"/>
              </a:ext>
            </a:extLst>
          </p:cNvPr>
          <p:cNvSpPr txBox="1">
            <a:spLocks/>
          </p:cNvSpPr>
          <p:nvPr/>
        </p:nvSpPr>
        <p:spPr>
          <a:xfrm>
            <a:off x="8116155" y="2670979"/>
            <a:ext cx="3463533" cy="39704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Run as root</a:t>
            </a:r>
          </a:p>
        </p:txBody>
      </p:sp>
    </p:spTree>
    <p:extLst>
      <p:ext uri="{BB962C8B-B14F-4D97-AF65-F5344CB8AC3E}">
        <p14:creationId xmlns:p14="http://schemas.microsoft.com/office/powerpoint/2010/main" val="1153221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6111-87EB-46DE-A5B8-7114E779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POINTS TO REMEMBER FOR YAML SCRIPTS</a:t>
            </a:r>
            <a:endParaRPr lang="en-GB" b="1" dirty="0"/>
          </a:p>
        </p:txBody>
      </p:sp>
      <p:sp>
        <p:nvSpPr>
          <p:cNvPr id="4" name="Shape 124">
            <a:extLst>
              <a:ext uri="{FF2B5EF4-FFF2-40B4-BE49-F238E27FC236}">
                <a16:creationId xmlns:a16="http://schemas.microsoft.com/office/drawing/2014/main" id="{FACCEE04-2FE0-4BCD-A109-0145BFB828DA}"/>
              </a:ext>
            </a:extLst>
          </p:cNvPr>
          <p:cNvSpPr txBox="1">
            <a:spLocks/>
          </p:cNvSpPr>
          <p:nvPr/>
        </p:nvSpPr>
        <p:spPr>
          <a:xfrm>
            <a:off x="543521" y="1718932"/>
            <a:ext cx="8492903" cy="445326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Indenting the lines are important</a:t>
            </a:r>
            <a:endParaRPr lang="en-US" sz="2800" b="1" dirty="0">
              <a:solidFill>
                <a:srgbClr val="C00000"/>
              </a:solidFill>
              <a:latin typeface="Trebuchet MS"/>
              <a:sym typeface="Trebuchet MS"/>
            </a:endParaRPr>
          </a:p>
          <a:p>
            <a:r>
              <a:rPr lang="en-US" sz="3200" b="1" dirty="0">
                <a:sym typeface="Trebuchet MS"/>
              </a:rPr>
              <a:t>Min is “1” space </a:t>
            </a:r>
          </a:p>
          <a:p>
            <a:r>
              <a:rPr lang="en-US" sz="3200" b="1" dirty="0">
                <a:sym typeface="Trebuchet MS"/>
              </a:rPr>
              <a:t>Indenting should be CONSISTENT</a:t>
            </a:r>
          </a:p>
          <a:p>
            <a:endParaRPr lang="en-US" sz="3200" b="1" dirty="0">
              <a:sym typeface="Trebuchet MS"/>
            </a:endParaRPr>
          </a:p>
          <a:p>
            <a:endParaRPr lang="en-US" sz="3200" b="1" dirty="0">
              <a:sym typeface="Trebuchet MS"/>
            </a:endParaRPr>
          </a:p>
          <a:p>
            <a:r>
              <a:rPr lang="en-US" sz="3200" b="1" dirty="0">
                <a:sym typeface="Trebuchet MS"/>
              </a:rPr>
              <a:t>***</a:t>
            </a:r>
            <a:r>
              <a:rPr lang="en-US" sz="3200" b="1" dirty="0">
                <a:solidFill>
                  <a:srgbClr val="FF0000"/>
                </a:solidFill>
                <a:sym typeface="Trebuchet MS"/>
              </a:rPr>
              <a:t>NEVER</a:t>
            </a:r>
            <a:r>
              <a:rPr lang="en-US" sz="3200" b="1" dirty="0">
                <a:sym typeface="Trebuchet MS"/>
              </a:rPr>
              <a:t> USE </a:t>
            </a:r>
            <a:r>
              <a:rPr lang="en-US" sz="3200" b="1" dirty="0">
                <a:solidFill>
                  <a:srgbClr val="FF0000"/>
                </a:solidFill>
                <a:sym typeface="Trebuchet MS"/>
              </a:rPr>
              <a:t>TABS</a:t>
            </a:r>
            <a:r>
              <a:rPr lang="en-US" sz="3200" b="1" dirty="0">
                <a:sym typeface="Trebuchet MS"/>
              </a:rPr>
              <a:t> in a </a:t>
            </a:r>
            <a:r>
              <a:rPr lang="en-US" sz="3200" b="1" dirty="0">
                <a:solidFill>
                  <a:srgbClr val="FF0000"/>
                </a:solidFill>
                <a:sym typeface="Trebuchet MS"/>
              </a:rPr>
              <a:t>YAML</a:t>
            </a:r>
            <a:r>
              <a:rPr lang="en-US" sz="3200" b="1" dirty="0">
                <a:sym typeface="Trebuchet MS"/>
              </a:rPr>
              <a:t> file***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2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4">
            <a:extLst>
              <a:ext uri="{FF2B5EF4-FFF2-40B4-BE49-F238E27FC236}">
                <a16:creationId xmlns:a16="http://schemas.microsoft.com/office/drawing/2014/main" id="{391018F7-36D9-4F7C-B2B5-4989E7C012EB}"/>
              </a:ext>
            </a:extLst>
          </p:cNvPr>
          <p:cNvSpPr txBox="1">
            <a:spLocks/>
          </p:cNvSpPr>
          <p:nvPr/>
        </p:nvSpPr>
        <p:spPr>
          <a:xfrm>
            <a:off x="531486" y="1174409"/>
            <a:ext cx="10158925" cy="17476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Trebuchet MS"/>
              <a:buNone/>
            </a:pPr>
            <a:r>
              <a:rPr lang="en-GB" sz="32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201168" lvl="1" indent="0">
              <a:buFont typeface="Trebuchet MS"/>
              <a:buNone/>
            </a:pPr>
            <a:r>
              <a:rPr lang="en-GB" sz="32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Install httpd</a:t>
            </a:r>
          </a:p>
          <a:p>
            <a:pPr marL="201168" lvl="1" indent="0">
              <a:buFont typeface="Trebuchet MS"/>
              <a:buNone/>
            </a:pPr>
            <a:r>
              <a:rPr lang="en-GB" sz="32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hosts: web</a:t>
            </a:r>
          </a:p>
          <a:p>
            <a:pPr marL="201168" lvl="1" indent="0">
              <a:buFont typeface="Trebuchet MS"/>
              <a:buNone/>
            </a:pPr>
            <a:r>
              <a:rPr lang="en-GB" sz="32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become: true</a:t>
            </a:r>
          </a:p>
          <a:p>
            <a:pPr marL="201168" lvl="1" indent="0">
              <a:buFont typeface="Trebuchet MS"/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pPr marL="201168" lvl="1" indent="0">
              <a:buFont typeface="Trebuchet MS"/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 name: </a:t>
            </a:r>
            <a:r>
              <a:rPr lang="en-GB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httpd on web server</a:t>
            </a:r>
          </a:p>
          <a:p>
            <a:pPr marL="201168" lvl="1" indent="0">
              <a:buFont typeface="Trebuchet MS"/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yum:</a:t>
            </a:r>
          </a:p>
          <a:p>
            <a:pPr marL="201168" lvl="1" indent="0">
              <a:buFont typeface="Trebuchet MS"/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</a:t>
            </a:r>
            <a:r>
              <a:rPr lang="en-GB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</a:p>
          <a:p>
            <a:pPr marL="201168" lvl="1" indent="0">
              <a:buFont typeface="Trebuchet MS"/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state: </a:t>
            </a:r>
            <a:r>
              <a:rPr lang="en-GB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</a:t>
            </a:r>
          </a:p>
          <a:p>
            <a:pPr marL="201168" lvl="1" indent="0">
              <a:buFont typeface="Trebuchet MS"/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72285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4396248" y="3167270"/>
            <a:ext cx="1921040" cy="26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6696637" y="3063992"/>
            <a:ext cx="5073313" cy="510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Define tasks to be executed</a:t>
            </a:r>
            <a:endParaRPr lang="en-US" sz="3000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ECCED74-AFBF-4FCF-9065-2C9C5D71E01C}"/>
              </a:ext>
            </a:extLst>
          </p:cNvPr>
          <p:cNvSpPr/>
          <p:nvPr/>
        </p:nvSpPr>
        <p:spPr>
          <a:xfrm>
            <a:off x="4444610" y="4193303"/>
            <a:ext cx="1337625" cy="2617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124">
            <a:extLst>
              <a:ext uri="{FF2B5EF4-FFF2-40B4-BE49-F238E27FC236}">
                <a16:creationId xmlns:a16="http://schemas.microsoft.com/office/drawing/2014/main" id="{78A15565-65B8-4C16-9407-9FC7AA6884D2}"/>
              </a:ext>
            </a:extLst>
          </p:cNvPr>
          <p:cNvSpPr txBox="1">
            <a:spLocks/>
          </p:cNvSpPr>
          <p:nvPr/>
        </p:nvSpPr>
        <p:spPr>
          <a:xfrm>
            <a:off x="5938909" y="4123145"/>
            <a:ext cx="5831041" cy="51027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Yum module </a:t>
            </a:r>
          </a:p>
          <a:p>
            <a:pPr marL="274320" lvl="2" indent="-91440"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200" b="1" dirty="0">
                <a:solidFill>
                  <a:srgbClr val="0070C0"/>
                </a:solidFill>
              </a:rPr>
              <a:t>Name of the App to be installed</a:t>
            </a:r>
          </a:p>
          <a:p>
            <a:pPr marL="274320" lvl="2" indent="-91440"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3200" b="1" dirty="0">
                <a:solidFill>
                  <a:srgbClr val="0070C0"/>
                </a:solidFill>
              </a:rPr>
              <a:t>Present , latest, absent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</a:p>
          <a:p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036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4">
            <a:extLst>
              <a:ext uri="{FF2B5EF4-FFF2-40B4-BE49-F238E27FC236}">
                <a16:creationId xmlns:a16="http://schemas.microsoft.com/office/drawing/2014/main" id="{29583910-3C55-4BFC-8410-CCE871B77BF0}"/>
              </a:ext>
            </a:extLst>
          </p:cNvPr>
          <p:cNvSpPr txBox="1">
            <a:spLocks/>
          </p:cNvSpPr>
          <p:nvPr/>
        </p:nvSpPr>
        <p:spPr>
          <a:xfrm>
            <a:off x="311354" y="931114"/>
            <a:ext cx="10352163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Trebuchet MS"/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tasks:</a:t>
            </a:r>
          </a:p>
          <a:p>
            <a:pPr marL="201168" lvl="1" indent="0">
              <a:buFont typeface="Trebuchet MS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Install httpd on web server</a:t>
            </a:r>
          </a:p>
          <a:p>
            <a:pPr marL="201168" lvl="1" indent="0">
              <a:buFont typeface="Trebuchet MS"/>
              <a:buNone/>
            </a:pP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yum:</a:t>
            </a:r>
          </a:p>
          <a:p>
            <a:pPr marL="201168" lvl="1" indent="0">
              <a:buFont typeface="Trebuchet MS"/>
              <a:buNone/>
            </a:pP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name: httpd</a:t>
            </a:r>
          </a:p>
          <a:p>
            <a:pPr marL="201168" lvl="1" indent="0">
              <a:buFont typeface="Trebuchet MS"/>
              <a:buNone/>
            </a:pP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state: present</a:t>
            </a:r>
          </a:p>
          <a:p>
            <a:pPr marL="201168" lvl="1" indent="0">
              <a:buFont typeface="Trebuchet MS"/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GB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index page</a:t>
            </a:r>
          </a:p>
          <a:p>
            <a:pPr marL="201168" lvl="1" indent="0">
              <a:buFont typeface="Trebuchet MS"/>
              <a:buNone/>
            </a:pP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template:</a:t>
            </a:r>
          </a:p>
          <a:p>
            <a:pPr marL="201168" lvl="1" indent="0">
              <a:buFont typeface="Trebuchet MS"/>
              <a:buNone/>
            </a:pP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  <a:p>
            <a:pPr marL="201168" lvl="1" indent="0">
              <a:buFont typeface="Trebuchet MS"/>
              <a:buNone/>
            </a:pP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/var/www/html/index.html</a:t>
            </a:r>
          </a:p>
          <a:p>
            <a:pPr marL="201168" lvl="1" indent="0">
              <a:buFont typeface="Trebuchet MS"/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start the httpd service</a:t>
            </a:r>
          </a:p>
          <a:p>
            <a:pPr marL="201168" lvl="1" indent="0">
              <a:buFont typeface="Trebuchet MS"/>
              <a:buNone/>
            </a:pP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service:	</a:t>
            </a:r>
          </a:p>
          <a:p>
            <a:pPr marL="201168" lvl="1" indent="0">
              <a:buFont typeface="Trebuchet MS"/>
              <a:buNone/>
            </a:pP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name: httpd</a:t>
            </a:r>
          </a:p>
          <a:p>
            <a:pPr marL="201168" lvl="1" indent="0">
              <a:buFont typeface="Trebuchet MS"/>
              <a:buNone/>
            </a:pPr>
            <a:r>
              <a:rPr lang="en-GB" sz="20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state: started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6214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5606704" y="3230479"/>
            <a:ext cx="2141621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7853626" y="2462227"/>
            <a:ext cx="4327122" cy="19149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This would copy the file from the Ansible server to the destination Host in the particular folder</a:t>
            </a:r>
            <a:endParaRPr lang="en-US" sz="3000" b="1" dirty="0">
              <a:solidFill>
                <a:srgbClr val="0070C0"/>
              </a:solidFill>
            </a:endParaRPr>
          </a:p>
          <a:p>
            <a:pPr lvl="1"/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595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4">
            <a:extLst>
              <a:ext uri="{FF2B5EF4-FFF2-40B4-BE49-F238E27FC236}">
                <a16:creationId xmlns:a16="http://schemas.microsoft.com/office/drawing/2014/main" id="{29583910-3C55-4BFC-8410-CCE871B77BF0}"/>
              </a:ext>
            </a:extLst>
          </p:cNvPr>
          <p:cNvSpPr txBox="1">
            <a:spLocks/>
          </p:cNvSpPr>
          <p:nvPr/>
        </p:nvSpPr>
        <p:spPr>
          <a:xfrm>
            <a:off x="311353" y="931114"/>
            <a:ext cx="10352163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Trebuchet MS"/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tasks:</a:t>
            </a:r>
          </a:p>
          <a:p>
            <a:pPr marL="201168" lvl="1" indent="0">
              <a:buFont typeface="Trebuchet MS"/>
              <a:buNone/>
            </a:pPr>
            <a:r>
              <a:rPr lang="en-GB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………..</a:t>
            </a:r>
          </a:p>
          <a:p>
            <a:pPr marL="201168" lvl="1" indent="0">
              <a:buFont typeface="Trebuchet MS"/>
              <a:buNone/>
            </a:pPr>
            <a:r>
              <a:rPr lang="en-GB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Insert index page</a:t>
            </a:r>
          </a:p>
          <a:p>
            <a:pPr marL="201168" lvl="1" indent="0">
              <a:buFont typeface="Trebuchet MS"/>
              <a:buNone/>
            </a:pPr>
            <a:r>
              <a:rPr lang="en-GB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marL="201168" lvl="1" indent="0">
              <a:buFont typeface="Trebuchet MS"/>
              <a:buNone/>
            </a:pPr>
            <a:r>
              <a:rPr lang="en-GB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index.html</a:t>
            </a:r>
          </a:p>
          <a:p>
            <a:pPr marL="201168" lvl="1" indent="0">
              <a:buFont typeface="Trebuchet MS"/>
              <a:buNone/>
            </a:pPr>
            <a:r>
              <a:rPr lang="en-GB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800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2800" b="1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/var/www/html/index.html</a:t>
            </a:r>
            <a:endParaRPr lang="en-GB" sz="3600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Font typeface="Trebuchet MS"/>
              <a:buNone/>
            </a:pP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</a:t>
            </a:r>
            <a:r>
              <a:rPr lang="en-GB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the httpd service</a:t>
            </a:r>
          </a:p>
          <a:p>
            <a:pPr marL="201168" lvl="1" indent="0">
              <a:buFont typeface="Trebuchet MS"/>
              <a:buNone/>
            </a:pP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service:	</a:t>
            </a:r>
          </a:p>
          <a:p>
            <a:pPr marL="201168" lvl="1" indent="0">
              <a:buFont typeface="Trebuchet MS"/>
              <a:buNone/>
            </a:pP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name: </a:t>
            </a:r>
            <a:r>
              <a:rPr lang="en-GB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</a:p>
          <a:p>
            <a:pPr marL="201168" lvl="1" indent="0">
              <a:buFont typeface="Trebuchet MS"/>
              <a:buNone/>
            </a:pPr>
            <a:r>
              <a:rPr lang="en-GB" sz="4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state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started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6214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5487435" y="4117090"/>
            <a:ext cx="2141621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7864878" y="4117090"/>
            <a:ext cx="4327122" cy="19149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Service module in </a:t>
            </a:r>
            <a:r>
              <a:rPr lang="en-US" sz="3200" b="1" dirty="0" err="1">
                <a:solidFill>
                  <a:srgbClr val="0070C0"/>
                </a:solidFill>
              </a:rPr>
              <a:t>linux</a:t>
            </a:r>
            <a:r>
              <a:rPr lang="en-US" sz="3200" b="1" dirty="0">
                <a:solidFill>
                  <a:srgbClr val="0070C0"/>
                </a:solidFill>
              </a:rPr>
              <a:t>, to start, enable, stop , restart the app/service.</a:t>
            </a:r>
            <a:endParaRPr lang="en-US" sz="3000" b="1" dirty="0">
              <a:solidFill>
                <a:srgbClr val="0070C0"/>
              </a:solidFill>
            </a:endParaRPr>
          </a:p>
          <a:p>
            <a:pPr lvl="1"/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83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24">
            <a:extLst>
              <a:ext uri="{FF2B5EF4-FFF2-40B4-BE49-F238E27FC236}">
                <a16:creationId xmlns:a16="http://schemas.microsoft.com/office/drawing/2014/main" id="{29583910-3C55-4BFC-8410-CCE871B77BF0}"/>
              </a:ext>
            </a:extLst>
          </p:cNvPr>
          <p:cNvSpPr txBox="1">
            <a:spLocks/>
          </p:cNvSpPr>
          <p:nvPr/>
        </p:nvSpPr>
        <p:spPr>
          <a:xfrm>
            <a:off x="294630" y="1119374"/>
            <a:ext cx="11602740" cy="166416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Trebuchet MS"/>
              <a:buNone/>
            </a:pPr>
            <a:r>
              <a:rPr lang="en-US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ansible-playbook &lt;</a:t>
            </a:r>
            <a:r>
              <a:rPr lang="en-US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filename.yml</a:t>
            </a:r>
            <a:r>
              <a:rPr lang="en-US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01168" lvl="1" indent="0">
              <a:buFont typeface="Trebuchet MS"/>
              <a:buNone/>
            </a:pPr>
            <a:endParaRPr lang="en-US" sz="4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Font typeface="Trebuchet MS"/>
              <a:buNone/>
            </a:pPr>
            <a:r>
              <a:rPr lang="en-US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that we have learned the playbook to be executed on a single group of host.</a:t>
            </a:r>
          </a:p>
          <a:p>
            <a:pPr marL="201168" lvl="1" indent="0">
              <a:buFont typeface="Trebuchet MS"/>
              <a:buNone/>
            </a:pPr>
            <a:endParaRPr lang="en-US" sz="4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Font typeface="Trebuchet MS"/>
              <a:buNone/>
            </a:pPr>
            <a:r>
              <a:rPr lang="en-US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Let’s further understand a complex playbook with multiple group and failure conditions.</a:t>
            </a:r>
          </a:p>
          <a:p>
            <a:pPr marL="201168" lvl="1" indent="0">
              <a:buFont typeface="Trebuchet MS"/>
              <a:buNone/>
            </a:pPr>
            <a:endParaRPr lang="en-US" sz="4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6214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Running the Ansible Playbook</a:t>
            </a:r>
          </a:p>
        </p:txBody>
      </p:sp>
    </p:spTree>
    <p:extLst>
      <p:ext uri="{BB962C8B-B14F-4D97-AF65-F5344CB8AC3E}">
        <p14:creationId xmlns:p14="http://schemas.microsoft.com/office/powerpoint/2010/main" val="375424071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C8AD-AD1E-4B92-9510-50346F66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21" y="316809"/>
            <a:ext cx="11469300" cy="800792"/>
          </a:xfrm>
        </p:spPr>
        <p:txBody>
          <a:bodyPr/>
          <a:lstStyle/>
          <a:p>
            <a:r>
              <a:rPr lang="en-US" b="1" dirty="0"/>
              <a:t>Tasks and Play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786D-81FD-4EF2-845C-57AE3942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521" y="1416244"/>
            <a:ext cx="5473458" cy="442019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Example</a:t>
            </a:r>
          </a:p>
          <a:p>
            <a:pPr marL="201168" lvl="1" indent="0">
              <a:buNone/>
            </a:pP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201168" lvl="1" indent="0">
              <a:buNone/>
            </a:pP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Create a file</a:t>
            </a:r>
          </a:p>
          <a:p>
            <a:pPr marL="201168" lvl="1" indent="0">
              <a:buNone/>
            </a:pP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hosts: </a:t>
            </a:r>
            <a:r>
              <a:rPr lang="en-GB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app_server</a:t>
            </a:r>
            <a:endParaRPr lang="en-GB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pPr marL="201168" lvl="1" indent="0">
              <a:buNone/>
            </a:pP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command: touch file1.txt</a:t>
            </a:r>
          </a:p>
          <a:p>
            <a:pPr marL="201168" lvl="1" indent="0">
              <a:buNone/>
            </a:pPr>
            <a:endParaRPr lang="en-GB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name: install web server</a:t>
            </a:r>
          </a:p>
          <a:p>
            <a:pPr marL="201168" lvl="1" indent="0">
              <a:buNone/>
            </a:pP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hosts: web</a:t>
            </a:r>
          </a:p>
          <a:p>
            <a:pPr marL="201168" lvl="1" indent="0">
              <a:buNone/>
            </a:pP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tasks:</a:t>
            </a:r>
          </a:p>
          <a:p>
            <a:pPr marL="201168" lvl="1" indent="0">
              <a:buNone/>
            </a:pPr>
            <a:r>
              <a:rPr lang="en-GB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 yum:</a:t>
            </a:r>
          </a:p>
          <a:p>
            <a:pPr marL="201168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name: httpd</a:t>
            </a:r>
          </a:p>
          <a:p>
            <a:pPr marL="201168" lvl="1" indent="0">
              <a:buNone/>
            </a:pPr>
            <a:r>
              <a:rPr lang="en-GB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state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present</a:t>
            </a:r>
            <a:endParaRPr lang="en-GB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GB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E449E1F-9347-4AE5-9D75-7190FE7C4814}"/>
              </a:ext>
            </a:extLst>
          </p:cNvPr>
          <p:cNvSpPr/>
          <p:nvPr/>
        </p:nvSpPr>
        <p:spPr>
          <a:xfrm>
            <a:off x="7435555" y="1763134"/>
            <a:ext cx="620889" cy="1512711"/>
          </a:xfrm>
          <a:prstGeom prst="righ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CCEF21C-F84E-45DE-9EED-00BCD9B7C1E7}"/>
              </a:ext>
            </a:extLst>
          </p:cNvPr>
          <p:cNvSpPr/>
          <p:nvPr/>
        </p:nvSpPr>
        <p:spPr>
          <a:xfrm>
            <a:off x="5511800" y="3643573"/>
            <a:ext cx="620889" cy="1798183"/>
          </a:xfrm>
          <a:prstGeom prst="righ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hape 124">
            <a:extLst>
              <a:ext uri="{FF2B5EF4-FFF2-40B4-BE49-F238E27FC236}">
                <a16:creationId xmlns:a16="http://schemas.microsoft.com/office/drawing/2014/main" id="{695EA193-AD7E-489D-A214-BCB6BB7D28EE}"/>
              </a:ext>
            </a:extLst>
          </p:cNvPr>
          <p:cNvSpPr txBox="1">
            <a:spLocks/>
          </p:cNvSpPr>
          <p:nvPr/>
        </p:nvSpPr>
        <p:spPr>
          <a:xfrm>
            <a:off x="8233589" y="2318377"/>
            <a:ext cx="1606499" cy="4833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Play - 1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7" name="Shape 124">
            <a:extLst>
              <a:ext uri="{FF2B5EF4-FFF2-40B4-BE49-F238E27FC236}">
                <a16:creationId xmlns:a16="http://schemas.microsoft.com/office/drawing/2014/main" id="{303B7D17-5FE3-48BF-A2F7-6BA30719B72F}"/>
              </a:ext>
            </a:extLst>
          </p:cNvPr>
          <p:cNvSpPr txBox="1">
            <a:spLocks/>
          </p:cNvSpPr>
          <p:nvPr/>
        </p:nvSpPr>
        <p:spPr>
          <a:xfrm>
            <a:off x="6406444" y="4300996"/>
            <a:ext cx="1606499" cy="4833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Play - 2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46A8066-A43C-4888-A324-CAECA9900DD5}"/>
              </a:ext>
            </a:extLst>
          </p:cNvPr>
          <p:cNvSpPr/>
          <p:nvPr/>
        </p:nvSpPr>
        <p:spPr>
          <a:xfrm>
            <a:off x="5573235" y="2765555"/>
            <a:ext cx="620889" cy="483335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hape 124">
            <a:extLst>
              <a:ext uri="{FF2B5EF4-FFF2-40B4-BE49-F238E27FC236}">
                <a16:creationId xmlns:a16="http://schemas.microsoft.com/office/drawing/2014/main" id="{94F20469-9CCD-4B09-B484-EE26F09EA736}"/>
              </a:ext>
            </a:extLst>
          </p:cNvPr>
          <p:cNvSpPr txBox="1">
            <a:spLocks/>
          </p:cNvSpPr>
          <p:nvPr/>
        </p:nvSpPr>
        <p:spPr>
          <a:xfrm>
            <a:off x="6278171" y="2765555"/>
            <a:ext cx="1606499" cy="4833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B050"/>
                </a:solidFill>
              </a:rPr>
              <a:t>Tasks</a:t>
            </a:r>
            <a:endParaRPr lang="en-US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839250" y="1405730"/>
            <a:ext cx="10513500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2800" dirty="0"/>
              <a:t>YAML, which stands for Yet Another Markup Language or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lang="en-US" sz="2800" dirty="0"/>
              <a:t>YAML </a:t>
            </a:r>
            <a:r>
              <a:rPr lang="en-US" sz="2800" dirty="0" err="1"/>
              <a:t>Ain’t</a:t>
            </a:r>
            <a:r>
              <a:rPr lang="en-US" sz="2800" dirty="0"/>
              <a:t> Markup Language (depending who you ask) </a:t>
            </a:r>
          </a:p>
          <a:p>
            <a:pPr marL="0" indent="0">
              <a:buNone/>
            </a:pPr>
            <a:endParaRPr sz="36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/>
              <a:t>Using YAML for definitions gives you a number of advantages, including:</a:t>
            </a:r>
          </a:p>
          <a:p>
            <a:pPr lvl="1">
              <a:buSzPct val="75000"/>
            </a:pPr>
            <a:r>
              <a:rPr lang="en-US" sz="2400" b="1" dirty="0"/>
              <a:t>Convenience:</a:t>
            </a:r>
            <a:r>
              <a:rPr lang="en-US" sz="2400" dirty="0"/>
              <a:t> You’ll no longer have to add all of your parameters to the command line</a:t>
            </a:r>
          </a:p>
          <a:p>
            <a:pPr lvl="1">
              <a:buSzPct val="75000"/>
            </a:pPr>
            <a:r>
              <a:rPr lang="en-US" sz="2400" b="1" dirty="0"/>
              <a:t>Maintenance:</a:t>
            </a:r>
            <a:r>
              <a:rPr lang="en-US" sz="2400" dirty="0"/>
              <a:t> YAML files can be added to source control, so you can track changes</a:t>
            </a:r>
          </a:p>
          <a:p>
            <a:pPr lvl="1">
              <a:buSzPct val="75000"/>
            </a:pPr>
            <a:r>
              <a:rPr lang="en-US" sz="2400" b="1" dirty="0"/>
              <a:t>Flexibility:</a:t>
            </a:r>
            <a:r>
              <a:rPr lang="en-US" sz="2400" dirty="0"/>
              <a:t> You’ll be able to create much more complex structures using YAML than you can on the command line</a:t>
            </a:r>
          </a:p>
          <a:p>
            <a:pPr lvl="1">
              <a:buSzPct val="75000"/>
            </a:pP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839250" y="401030"/>
            <a:ext cx="10513500" cy="10047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YAML?</a:t>
            </a:r>
          </a:p>
        </p:txBody>
      </p:sp>
    </p:spTree>
    <p:extLst>
      <p:ext uri="{BB962C8B-B14F-4D97-AF65-F5344CB8AC3E}">
        <p14:creationId xmlns:p14="http://schemas.microsoft.com/office/powerpoint/2010/main" val="1487852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9C74-1183-4406-933E-C42AE84B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Questions……….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EABC5-4FC8-4D8F-B9F7-7114AD15D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54" y="904728"/>
            <a:ext cx="7410434" cy="595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56BC-ACD0-48BF-8743-F81BA8EB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YAML?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9C4BA5-9958-4C21-A31B-1C5F02FB1A97}"/>
              </a:ext>
            </a:extLst>
          </p:cNvPr>
          <p:cNvSpPr txBox="1">
            <a:spLocks/>
          </p:cNvSpPr>
          <p:nvPr/>
        </p:nvSpPr>
        <p:spPr>
          <a:xfrm>
            <a:off x="692958" y="159482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34284" tIns="34284" rIns="34284" bIns="34284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YAML is a scripting language, means we can communicate with other languages using </a:t>
            </a:r>
            <a:r>
              <a:rPr lang="en-US" sz="2800" dirty="0" err="1"/>
              <a:t>yaml</a:t>
            </a:r>
            <a:r>
              <a:rPr lang="en-US" sz="2800" dirty="0">
                <a:sym typeface="Wingdings" panose="05000000000000000000" pitchFamily="2" charset="2"/>
              </a:rPr>
              <a:t>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Strictly speaking YAML is a superset of JSON with additional features like </a:t>
            </a:r>
            <a:r>
              <a:rPr lang="en-US" sz="2800" b="1" dirty="0"/>
              <a:t>new line </a:t>
            </a:r>
            <a:r>
              <a:rPr lang="en-US" sz="2800" dirty="0"/>
              <a:t>and </a:t>
            </a:r>
            <a:r>
              <a:rPr lang="en-US" sz="2800" b="1" dirty="0"/>
              <a:t>indentation</a:t>
            </a:r>
            <a:r>
              <a:rPr lang="en-US" sz="2800" dirty="0"/>
              <a:t>.</a:t>
            </a:r>
            <a:endParaRPr lang="en-US" sz="28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YAML is a case sensitive scripting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YAML does not allow the use of </a:t>
            </a:r>
            <a:r>
              <a:rPr lang="en-US" sz="2800" b="1" dirty="0">
                <a:solidFill>
                  <a:srgbClr val="FF0000"/>
                </a:solidFill>
              </a:rPr>
              <a:t>tabs for indentation like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Alternatively </a:t>
            </a:r>
            <a:r>
              <a:rPr lang="en-US" sz="2800" b="1" dirty="0">
                <a:solidFill>
                  <a:schemeClr val="tx1"/>
                </a:solidFill>
              </a:rPr>
              <a:t>space </a:t>
            </a:r>
            <a:r>
              <a:rPr lang="en-US" sz="2800" dirty="0">
                <a:solidFill>
                  <a:schemeClr val="tx1"/>
                </a:solidFill>
              </a:rPr>
              <a:t>is used for indentation.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There are three editions in YAML scripting: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5909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56BC-ACD0-48BF-8743-F81BA8EB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YAML?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9C4BA5-9958-4C21-A31B-1C5F02FB1A97}"/>
              </a:ext>
            </a:extLst>
          </p:cNvPr>
          <p:cNvSpPr txBox="1">
            <a:spLocks/>
          </p:cNvSpPr>
          <p:nvPr/>
        </p:nvSpPr>
        <p:spPr>
          <a:xfrm>
            <a:off x="692958" y="159482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34284" tIns="34284" rIns="34284" bIns="34284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There are three editions in YAML scripting: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1.2 </a:t>
            </a:r>
            <a:r>
              <a:rPr lang="en-US" sz="2400" dirty="0">
                <a:sym typeface="Wingdings" panose="05000000000000000000" pitchFamily="2" charset="2"/>
              </a:rPr>
              <a:t> third edition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1.1  second edition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1.0  first edition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YAML script extension: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.</a:t>
            </a:r>
            <a:r>
              <a:rPr lang="en-US" sz="2400" dirty="0" err="1"/>
              <a:t>yaml</a:t>
            </a:r>
            <a:endParaRPr lang="en-US" sz="2400" dirty="0"/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.</a:t>
            </a:r>
            <a:r>
              <a:rPr lang="en-US" sz="2400" dirty="0" err="1"/>
              <a:t>yml</a:t>
            </a:r>
            <a:endParaRPr lang="en-US" sz="2400" dirty="0"/>
          </a:p>
          <a:p>
            <a:pPr marL="818388" lvl="2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491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56BC-ACD0-48BF-8743-F81BA8EB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Data Types?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9C4BA5-9958-4C21-A31B-1C5F02FB1A97}"/>
              </a:ext>
            </a:extLst>
          </p:cNvPr>
          <p:cNvSpPr txBox="1">
            <a:spLocks/>
          </p:cNvSpPr>
          <p:nvPr/>
        </p:nvSpPr>
        <p:spPr>
          <a:xfrm>
            <a:off x="692958" y="1594826"/>
            <a:ext cx="10058400" cy="4946366"/>
          </a:xfrm>
          <a:prstGeom prst="rect">
            <a:avLst/>
          </a:prstGeom>
          <a:noFill/>
          <a:ln>
            <a:noFill/>
          </a:ln>
        </p:spPr>
        <p:txBody>
          <a:bodyPr vert="horz" lIns="34284" tIns="34284" rIns="34284" bIns="34284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Data Types also called as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Key is used to store any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Value can change depending on condition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Example: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xyz:340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test_int</a:t>
            </a:r>
            <a:r>
              <a:rPr lang="en-US" sz="2400" dirty="0">
                <a:solidFill>
                  <a:srgbClr val="0070C0"/>
                </a:solidFill>
              </a:rPr>
              <a:t>: 59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testname</a:t>
            </a:r>
            <a:r>
              <a:rPr lang="en-US" sz="2400" dirty="0">
                <a:solidFill>
                  <a:srgbClr val="0070C0"/>
                </a:solidFill>
              </a:rPr>
              <a:t>: “</a:t>
            </a:r>
            <a:r>
              <a:rPr lang="en-US" sz="2400" dirty="0" err="1">
                <a:solidFill>
                  <a:srgbClr val="0070C0"/>
                </a:solidFill>
              </a:rPr>
              <a:t>vishwacloudlab</a:t>
            </a:r>
            <a:r>
              <a:rPr lang="en-US" sz="2400" dirty="0">
                <a:solidFill>
                  <a:srgbClr val="0070C0"/>
                </a:solidFill>
              </a:rPr>
              <a:t>”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test_name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 err="1">
                <a:solidFill>
                  <a:srgbClr val="0070C0"/>
                </a:solidFill>
              </a:rPr>
              <a:t>vishwacloudlab</a:t>
            </a:r>
            <a:endParaRPr lang="en-US" sz="2400" dirty="0">
              <a:solidFill>
                <a:srgbClr val="0070C0"/>
              </a:solidFill>
            </a:endParaRP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testfloat</a:t>
            </a:r>
            <a:r>
              <a:rPr lang="en-US" sz="2400" dirty="0">
                <a:solidFill>
                  <a:srgbClr val="0070C0"/>
                </a:solidFill>
              </a:rPr>
              <a:t>: 39.0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testboolean</a:t>
            </a:r>
            <a:r>
              <a:rPr lang="en-US" sz="2400" dirty="0">
                <a:solidFill>
                  <a:srgbClr val="0070C0"/>
                </a:solidFill>
              </a:rPr>
              <a:t>: true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</a:rPr>
              <a:t>null_value</a:t>
            </a:r>
            <a:r>
              <a:rPr lang="en-US" sz="2400" dirty="0">
                <a:solidFill>
                  <a:srgbClr val="0070C0"/>
                </a:solidFill>
              </a:rPr>
              <a:t>: null</a:t>
            </a:r>
            <a:endParaRPr lang="en-US" sz="2200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665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56BC-ACD0-48BF-8743-F81BA8EB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Data Types Continued…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9C4BA5-9958-4C21-A31B-1C5F02FB1A97}"/>
              </a:ext>
            </a:extLst>
          </p:cNvPr>
          <p:cNvSpPr txBox="1">
            <a:spLocks/>
          </p:cNvSpPr>
          <p:nvPr/>
        </p:nvSpPr>
        <p:spPr>
          <a:xfrm>
            <a:off x="692958" y="1594826"/>
            <a:ext cx="10058400" cy="4946366"/>
          </a:xfrm>
          <a:prstGeom prst="rect">
            <a:avLst/>
          </a:prstGeom>
          <a:noFill/>
          <a:ln>
            <a:noFill/>
          </a:ln>
        </p:spPr>
        <p:txBody>
          <a:bodyPr vert="horz" lIns="34284" tIns="34284" rIns="34284" bIns="34284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These type of Data collections are called </a:t>
            </a:r>
            <a:r>
              <a:rPr lang="en-US" sz="3200" dirty="0">
                <a:highlight>
                  <a:srgbClr val="FFFF00"/>
                </a:highlight>
              </a:rPr>
              <a:t>Scalar</a:t>
            </a:r>
            <a:r>
              <a:rPr lang="en-US" sz="3200" dirty="0"/>
              <a:t> representation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Theses are rarely used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Commonly used is Multiple Key value 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Two types are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Sequential Data Collection.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Map data Collection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683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56BC-ACD0-48BF-8743-F81BA8EB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Data Types - </a:t>
            </a:r>
            <a:r>
              <a:rPr lang="en-US" dirty="0"/>
              <a:t>Sequential Data Collection.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9C4BA5-9958-4C21-A31B-1C5F02FB1A97}"/>
              </a:ext>
            </a:extLst>
          </p:cNvPr>
          <p:cNvSpPr txBox="1">
            <a:spLocks/>
          </p:cNvSpPr>
          <p:nvPr/>
        </p:nvSpPr>
        <p:spPr>
          <a:xfrm>
            <a:off x="543521" y="1321491"/>
            <a:ext cx="9898701" cy="4946366"/>
          </a:xfrm>
          <a:prstGeom prst="rect">
            <a:avLst/>
          </a:prstGeom>
          <a:noFill/>
          <a:ln>
            <a:noFill/>
          </a:ln>
        </p:spPr>
        <p:txBody>
          <a:bodyPr vert="horz" lIns="34284" tIns="34284" rIns="34284" bIns="34284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Sequential Data collection are also called YAML lists.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Example1 representation: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Chess players: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- player1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- “player2”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- player3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99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56BC-ACD0-48BF-8743-F81BA8EB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Data Types - </a:t>
            </a:r>
            <a:r>
              <a:rPr lang="en-US" dirty="0"/>
              <a:t>Map Data Collection.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9C4BA5-9958-4C21-A31B-1C5F02FB1A97}"/>
              </a:ext>
            </a:extLst>
          </p:cNvPr>
          <p:cNvSpPr txBox="1">
            <a:spLocks/>
          </p:cNvSpPr>
          <p:nvPr/>
        </p:nvSpPr>
        <p:spPr>
          <a:xfrm>
            <a:off x="543521" y="1321491"/>
            <a:ext cx="5100923" cy="4946366"/>
          </a:xfrm>
          <a:prstGeom prst="rect">
            <a:avLst/>
          </a:prstGeom>
          <a:noFill/>
          <a:ln>
            <a:noFill/>
          </a:ln>
        </p:spPr>
        <p:txBody>
          <a:bodyPr vert="horz" lIns="34284" tIns="34284" rIns="34284" bIns="34284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Map Data collection are also called YAML MAPS.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800" dirty="0"/>
              <a:t>Example2 representation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800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Chess_players_age</a:t>
            </a: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- player1: 56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- player2: 33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- player3: 42</a:t>
            </a:r>
            <a:endParaRPr lang="en-US" sz="2400" dirty="0">
              <a:solidFill>
                <a:srgbClr val="0070C0"/>
              </a:solidFill>
            </a:endParaRPr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endParaRPr lang="en-US" sz="2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543469-7D18-4F55-A27D-C396D76BD307}"/>
              </a:ext>
            </a:extLst>
          </p:cNvPr>
          <p:cNvSpPr txBox="1">
            <a:spLocks/>
          </p:cNvSpPr>
          <p:nvPr/>
        </p:nvSpPr>
        <p:spPr>
          <a:xfrm>
            <a:off x="6096000" y="1749778"/>
            <a:ext cx="5100923" cy="4995333"/>
          </a:xfrm>
          <a:prstGeom prst="rect">
            <a:avLst/>
          </a:prstGeom>
          <a:noFill/>
          <a:ln>
            <a:noFill/>
          </a:ln>
        </p:spPr>
        <p:txBody>
          <a:bodyPr vert="horz" lIns="34284" tIns="34284" rIns="34284" bIns="34284" rtlCol="0" anchor="t" anchorCtr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Example3 representation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800" dirty="0" err="1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Chess_players_Details</a:t>
            </a: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player1: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- Expert Level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- age: 56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player2: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- Beginner Level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- age: 33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player3: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- Legend Level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	- age:42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92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988689" y="490129"/>
            <a:ext cx="9671290" cy="10047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Data Types Conclusion: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88689" y="1509774"/>
            <a:ext cx="9671290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4000" dirty="0"/>
              <a:t>There are only </a:t>
            </a:r>
            <a:r>
              <a:rPr lang="en-US" sz="4000" b="1" dirty="0"/>
              <a:t>two</a:t>
            </a:r>
            <a:r>
              <a:rPr lang="en-US" sz="4000" dirty="0"/>
              <a:t> types of structures you need to know about in YAML:</a:t>
            </a:r>
          </a:p>
          <a:p>
            <a:endParaRPr lang="en-US" sz="4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/>
              <a:t>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/>
              <a:t>Maps</a:t>
            </a:r>
          </a:p>
          <a:p>
            <a:pPr marL="0" indent="0">
              <a:buNone/>
            </a:pP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That’s it. You might have maps of lists and lists of maps and so on……</a:t>
            </a: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9313</TotalTime>
  <Words>1072</Words>
  <Application>Microsoft Office PowerPoint</Application>
  <PresentationFormat>Widescreen</PresentationFormat>
  <Paragraphs>214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Courier New</vt:lpstr>
      <vt:lpstr>Engravers MT</vt:lpstr>
      <vt:lpstr>Trebuchet MS</vt:lpstr>
      <vt:lpstr>Office Theme</vt:lpstr>
      <vt:lpstr>Retrospect</vt:lpstr>
      <vt:lpstr>Ansible – PLAYBOOK YAML Explained</vt:lpstr>
      <vt:lpstr>What is YAML?</vt:lpstr>
      <vt:lpstr>What is YAML?</vt:lpstr>
      <vt:lpstr>What is YAML?</vt:lpstr>
      <vt:lpstr>What is Data Types?</vt:lpstr>
      <vt:lpstr>Data Types Continued…</vt:lpstr>
      <vt:lpstr>Data Types - Sequential Data Collection.</vt:lpstr>
      <vt:lpstr>Data Types - Map Data Collection.</vt:lpstr>
      <vt:lpstr>Data Types Conclusion:</vt:lpstr>
      <vt:lpstr>Review on YAML</vt:lpstr>
      <vt:lpstr>Basic Steps to write playbook</vt:lpstr>
      <vt:lpstr>YAML Playbook example</vt:lpstr>
      <vt:lpstr>Let’s look at each piece closer</vt:lpstr>
      <vt:lpstr>POINTS TO REMEMBER FOR YAML SCRIPTS</vt:lpstr>
      <vt:lpstr>Let’s look at each piece closer</vt:lpstr>
      <vt:lpstr>Let’s look at each piece closer</vt:lpstr>
      <vt:lpstr>Let’s look at each piece closer</vt:lpstr>
      <vt:lpstr>Running the Ansible Playbook</vt:lpstr>
      <vt:lpstr>Tasks and Play</vt:lpstr>
      <vt:lpstr>Questions……….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mainlaptop</cp:lastModifiedBy>
  <cp:revision>112</cp:revision>
  <dcterms:created xsi:type="dcterms:W3CDTF">2018-07-27T15:06:26Z</dcterms:created>
  <dcterms:modified xsi:type="dcterms:W3CDTF">2021-10-17T08:32:51Z</dcterms:modified>
</cp:coreProperties>
</file>