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95" r:id="rId5"/>
    <p:sldId id="296" r:id="rId6"/>
    <p:sldId id="313" r:id="rId7"/>
    <p:sldId id="297" r:id="rId8"/>
    <p:sldId id="298" r:id="rId9"/>
    <p:sldId id="299" r:id="rId10"/>
    <p:sldId id="300" r:id="rId11"/>
    <p:sldId id="303" r:id="rId12"/>
    <p:sldId id="301" r:id="rId13"/>
    <p:sldId id="307" r:id="rId14"/>
    <p:sldId id="302" r:id="rId15"/>
    <p:sldId id="310" r:id="rId16"/>
    <p:sldId id="311" r:id="rId17"/>
    <p:sldId id="308" r:id="rId18"/>
    <p:sldId id="304" r:id="rId19"/>
    <p:sldId id="305" r:id="rId20"/>
    <p:sldId id="306" r:id="rId21"/>
    <p:sldId id="309" r:id="rId22"/>
    <p:sldId id="3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57"/>
            <p14:sldId id="295"/>
            <p14:sldId id="296"/>
            <p14:sldId id="313"/>
            <p14:sldId id="297"/>
            <p14:sldId id="298"/>
            <p14:sldId id="299"/>
            <p14:sldId id="300"/>
            <p14:sldId id="303"/>
            <p14:sldId id="301"/>
            <p14:sldId id="307"/>
            <p14:sldId id="302"/>
            <p14:sldId id="310"/>
            <p14:sldId id="311"/>
            <p14:sldId id="308"/>
            <p14:sldId id="304"/>
            <p14:sldId id="305"/>
            <p14:sldId id="306"/>
            <p14:sldId id="30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1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12644" units="1/cm"/>
          <inkml:channelProperty channel="T" name="resolution" value="1" units="1/dev"/>
        </inkml:channelProperties>
      </inkml:inkSource>
      <inkml:timestamp xml:id="ts0" timeString="2022-09-19T11:00:3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18009 10072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30394-B44C-471E-B936-B442C0824CA6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4CB85E27-5482-4EA3-AAF5-3264075F13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9/19/2022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b="1" dirty="0"/>
              <a:t>Docker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8CCDD4-620F-1D87-23D2-76AF1D83E84C}"/>
                  </a:ext>
                </a:extLst>
              </p14:cNvPr>
              <p14:cNvContentPartPr/>
              <p14:nvPr/>
            </p14:nvContentPartPr>
            <p14:xfrm>
              <a:off x="6483240" y="36259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8CCDD4-620F-1D87-23D2-76AF1D83E8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3880" y="3616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7984-8E3D-4E38-A636-1764AFD6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Image vs. Container</a:t>
            </a:r>
            <a:endParaRPr lang="en-US" sz="6000" b="1" dirty="0"/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CE8666CA-B2C6-4ADA-BADE-E37DB0730002}"/>
              </a:ext>
            </a:extLst>
          </p:cNvPr>
          <p:cNvSpPr/>
          <p:nvPr/>
        </p:nvSpPr>
        <p:spPr>
          <a:xfrm>
            <a:off x="5493098" y="4732231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4C0BB-F558-4981-8FF5-14C769B4994E}"/>
              </a:ext>
            </a:extLst>
          </p:cNvPr>
          <p:cNvSpPr/>
          <p:nvPr/>
        </p:nvSpPr>
        <p:spPr>
          <a:xfrm>
            <a:off x="1095270" y="1909187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Base Image</a:t>
            </a:r>
          </a:p>
          <a:p>
            <a:pPr algn="ctr"/>
            <a:r>
              <a:rPr lang="de-CH" i="1" dirty="0"/>
              <a:t>ubuntu:latest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74FADE-BF12-4A35-B393-9E8895F888D6}"/>
              </a:ext>
            </a:extLst>
          </p:cNvPr>
          <p:cNvSpPr/>
          <p:nvPr/>
        </p:nvSpPr>
        <p:spPr>
          <a:xfrm>
            <a:off x="5285433" y="1909186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736D45-DD43-4178-A5A0-53E3D73080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13538" y="2265903"/>
            <a:ext cx="24718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9412F1-54A5-4ACF-8430-003142EF61C3}"/>
              </a:ext>
            </a:extLst>
          </p:cNvPr>
          <p:cNvSpPr txBox="1"/>
          <p:nvPr/>
        </p:nvSpPr>
        <p:spPr>
          <a:xfrm>
            <a:off x="3753660" y="1918565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34DB37DB-351F-4D2C-91C8-A538B263357C}"/>
              </a:ext>
            </a:extLst>
          </p:cNvPr>
          <p:cNvSpPr/>
          <p:nvPr/>
        </p:nvSpPr>
        <p:spPr>
          <a:xfrm>
            <a:off x="5285433" y="3322385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cid1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C2E343-7DC9-4034-A188-7379FC55152C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144567" y="2622619"/>
            <a:ext cx="0" cy="69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41DC61-B980-4F4D-A4B0-D788B5A3D559}"/>
              </a:ext>
            </a:extLst>
          </p:cNvPr>
          <p:cNvSpPr txBox="1"/>
          <p:nvPr/>
        </p:nvSpPr>
        <p:spPr>
          <a:xfrm>
            <a:off x="6115623" y="2781003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cmd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/>
              <a:t>new state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E675B-EAF2-43B4-B2A0-C9B93384413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2829812" y="3676645"/>
            <a:ext cx="2455621" cy="2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9C475-1BA1-452C-AF10-CB7B1E6BD119}"/>
              </a:ext>
            </a:extLst>
          </p:cNvPr>
          <p:cNvSpPr/>
          <p:nvPr/>
        </p:nvSpPr>
        <p:spPr>
          <a:xfrm>
            <a:off x="1111544" y="3319928"/>
            <a:ext cx="1718268" cy="7134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New Image</a:t>
            </a:r>
          </a:p>
          <a:p>
            <a:pPr algn="ctr"/>
            <a:r>
              <a:rPr lang="de-CH" dirty="0"/>
              <a:t>iid1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EB436-AF7D-4E30-8FEF-01B222D63D7D}"/>
              </a:ext>
            </a:extLst>
          </p:cNvPr>
          <p:cNvSpPr txBox="1"/>
          <p:nvPr/>
        </p:nvSpPr>
        <p:spPr>
          <a:xfrm>
            <a:off x="3609666" y="3322385"/>
            <a:ext cx="9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commit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D8374C-12D3-4DD1-AB61-82D1A3AE9807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H="1" flipV="1">
            <a:off x="1954404" y="2622620"/>
            <a:ext cx="16274" cy="697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8E572C-5FEA-4D30-9F11-1E0479F71C4C}"/>
              </a:ext>
            </a:extLst>
          </p:cNvPr>
          <p:cNvSpPr txBox="1"/>
          <p:nvPr/>
        </p:nvSpPr>
        <p:spPr>
          <a:xfrm>
            <a:off x="1931226" y="2801546"/>
            <a:ext cx="14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base image</a:t>
            </a:r>
            <a:endParaRPr lang="en-US" dirty="0"/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B041DB85-7A30-4045-A047-C98DE9BA4F29}"/>
              </a:ext>
            </a:extLst>
          </p:cNvPr>
          <p:cNvSpPr/>
          <p:nvPr/>
        </p:nvSpPr>
        <p:spPr>
          <a:xfrm>
            <a:off x="5340698" y="4378867"/>
            <a:ext cx="1718268" cy="71343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Container</a:t>
            </a:r>
          </a:p>
          <a:p>
            <a:pPr algn="ctr"/>
            <a:r>
              <a:rPr lang="de-CH" dirty="0"/>
              <a:t>cid2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2C278-B57F-45D0-9E10-2CE7ADB3C4F0}"/>
              </a:ext>
            </a:extLst>
          </p:cNvPr>
          <p:cNvCxnSpPr>
            <a:stCxn id="13" idx="2"/>
            <a:endCxn id="17" idx="1"/>
          </p:cNvCxnSpPr>
          <p:nvPr/>
        </p:nvCxnSpPr>
        <p:spPr>
          <a:xfrm>
            <a:off x="1970678" y="4033361"/>
            <a:ext cx="3370020" cy="70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393CF0-F8ED-4142-8F7E-24B67DC923FF}"/>
              </a:ext>
            </a:extLst>
          </p:cNvPr>
          <p:cNvSpPr txBox="1"/>
          <p:nvPr/>
        </p:nvSpPr>
        <p:spPr>
          <a:xfrm>
            <a:off x="3814849" y="4045976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6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50D8-CA05-4C6B-A3DA-F697B03D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Terminology - Image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33B7-ABBD-4BF8-B76A-F8560D8A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255043"/>
            <a:ext cx="10699972" cy="5071615"/>
          </a:xfrm>
        </p:spPr>
        <p:txBody>
          <a:bodyPr>
            <a:normAutofit lnSpcReduction="10000"/>
          </a:bodyPr>
          <a:lstStyle/>
          <a:p>
            <a:r>
              <a:rPr lang="de-CH" sz="4000" dirty="0"/>
              <a:t>Persisted snapshot that can be run</a:t>
            </a:r>
          </a:p>
          <a:p>
            <a:r>
              <a:rPr lang="de-CH" sz="4000" dirty="0"/>
              <a:t># docker images 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3600" i="1" dirty="0"/>
              <a:t>images: </a:t>
            </a:r>
            <a:r>
              <a:rPr lang="de-CH" sz="3600" dirty="0"/>
              <a:t>List all local images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3600" i="1" dirty="0"/>
              <a:t>run</a:t>
            </a:r>
            <a:r>
              <a:rPr lang="de-CH" sz="3600" dirty="0"/>
              <a:t>: Create a container from an image and execute a command in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3600" i="1" dirty="0"/>
              <a:t>tag</a:t>
            </a:r>
            <a:r>
              <a:rPr lang="de-CH" sz="3600" dirty="0"/>
              <a:t>: Tag an image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3600" i="1" dirty="0"/>
              <a:t>pull</a:t>
            </a:r>
            <a:r>
              <a:rPr lang="de-CH" sz="3600" dirty="0"/>
              <a:t>: Download image from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CH" sz="3600" i="1" dirty="0"/>
              <a:t>rmi</a:t>
            </a:r>
            <a:r>
              <a:rPr lang="de-CH" sz="3600" dirty="0"/>
              <a:t>: Delete a local image</a:t>
            </a:r>
          </a:p>
          <a:p>
            <a:pPr lvl="2"/>
            <a:r>
              <a:rPr lang="de-CH" sz="2800" dirty="0"/>
              <a:t>This will also remove intermediate images if no longer used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237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56C-6380-4808-B863-DAEFD524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Publish Port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20E1-5879-4A96-A6AE-D00AE6A92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756547"/>
          </a:xfrm>
        </p:spPr>
        <p:txBody>
          <a:bodyPr>
            <a:normAutofit/>
          </a:bodyPr>
          <a:lstStyle/>
          <a:p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–t –p 8080:80 ubuntu nc –l 80</a:t>
            </a:r>
          </a:p>
          <a:p>
            <a:pPr marL="201168" lvl="1" indent="0">
              <a:buNone/>
            </a:pPr>
            <a:r>
              <a:rPr lang="de-CH" sz="3600" dirty="0"/>
              <a:t>-- Map container port 80 to host port 8080</a:t>
            </a:r>
          </a:p>
          <a:p>
            <a:pPr marL="201168" lvl="1" indent="0">
              <a:buNone/>
            </a:pPr>
            <a:r>
              <a:rPr lang="de-CH" sz="3600" dirty="0"/>
              <a:t>-- Check on host: nc localhost 8080</a:t>
            </a:r>
          </a:p>
          <a:p>
            <a:r>
              <a:rPr lang="de-CH" sz="4000" dirty="0"/>
              <a:t>Link with other docker container</a:t>
            </a:r>
          </a:p>
          <a:p>
            <a:pPr marL="201168" lvl="1" indent="0">
              <a:buNone/>
            </a:pPr>
            <a:r>
              <a:rPr lang="de-CH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 docker run -ti --link containerName:alias ubuntu</a:t>
            </a:r>
          </a:p>
          <a:p>
            <a:pPr marL="201168" lvl="1" indent="0">
              <a:buNone/>
            </a:pPr>
            <a:r>
              <a:rPr lang="de-CH" sz="3600" dirty="0"/>
              <a:t>--  See link info with </a:t>
            </a:r>
            <a:r>
              <a:rPr lang="de-CH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4728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F25-5677-43A9-A69E-96C5A23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Terminology - Container</a:t>
            </a:r>
            <a:endParaRPr lang="en-US" sz="6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9B19-E577-4E54-8CFF-04A1EDBBAF0E}"/>
              </a:ext>
            </a:extLst>
          </p:cNvPr>
          <p:cNvSpPr txBox="1">
            <a:spLocks/>
          </p:cNvSpPr>
          <p:nvPr/>
        </p:nvSpPr>
        <p:spPr>
          <a:xfrm>
            <a:off x="692957" y="1062681"/>
            <a:ext cx="9217162" cy="55087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sz="3600" dirty="0"/>
              <a:t>  Runnable instance of an image</a:t>
            </a:r>
          </a:p>
          <a:p>
            <a:pPr marL="201168" lvl="1" indent="0">
              <a:buNone/>
            </a:pPr>
            <a:r>
              <a:rPr lang="de-CH" sz="3400" dirty="0"/>
              <a:t># </a:t>
            </a:r>
            <a:r>
              <a:rPr lang="de-CH" sz="3400" b="1" dirty="0"/>
              <a:t>docker </a:t>
            </a:r>
            <a:r>
              <a:rPr lang="de-CH" sz="3200" b="1" dirty="0"/>
              <a:t>ps</a:t>
            </a:r>
          </a:p>
          <a:p>
            <a:pPr marL="201168" lvl="1" indent="0">
              <a:buNone/>
            </a:pPr>
            <a:r>
              <a:rPr lang="de-CH" sz="3200" b="1" dirty="0"/>
              <a:t>	-- </a:t>
            </a:r>
            <a:r>
              <a:rPr lang="de-CH" sz="3200" dirty="0"/>
              <a:t>ps: List all running containers</a:t>
            </a:r>
          </a:p>
          <a:p>
            <a:pPr marL="201168" lvl="1" indent="0">
              <a:buNone/>
            </a:pPr>
            <a:r>
              <a:rPr lang="de-CH" sz="3200" dirty="0"/>
              <a:t># </a:t>
            </a:r>
            <a:r>
              <a:rPr lang="de-CH" sz="3200" b="1" dirty="0"/>
              <a:t>docker ps -a</a:t>
            </a:r>
            <a:endParaRPr lang="de-CH" sz="3200" i="1" dirty="0"/>
          </a:p>
          <a:p>
            <a:pPr marL="201168" lvl="1" indent="0">
              <a:buNone/>
            </a:pPr>
            <a:r>
              <a:rPr lang="de-CH" sz="3200" i="1" dirty="0"/>
              <a:t>	-- ps –a</a:t>
            </a:r>
            <a:r>
              <a:rPr lang="de-CH" sz="3200" dirty="0"/>
              <a:t>: List all containers (incl. stopped)</a:t>
            </a:r>
          </a:p>
          <a:p>
            <a:pPr marL="201168" lvl="1" indent="0">
              <a:buNone/>
            </a:pPr>
            <a:r>
              <a:rPr lang="de-CH" sz="3200" dirty="0"/>
              <a:t># </a:t>
            </a:r>
            <a:r>
              <a:rPr lang="de-CH" sz="3200" b="1" dirty="0"/>
              <a:t>docker top ContainerName/ID</a:t>
            </a:r>
          </a:p>
          <a:p>
            <a:pPr marL="201168" lvl="1" indent="0">
              <a:buNone/>
            </a:pPr>
            <a:r>
              <a:rPr lang="de-CH" sz="3200" i="1" dirty="0"/>
              <a:t>	-- top</a:t>
            </a:r>
            <a:r>
              <a:rPr lang="de-CH" sz="3200" dirty="0"/>
              <a:t>: Display processes of a container</a:t>
            </a:r>
          </a:p>
          <a:p>
            <a:pPr marL="201168" lvl="1" indent="0">
              <a:buNone/>
            </a:pPr>
            <a:r>
              <a:rPr lang="de-CH" sz="3200" dirty="0"/>
              <a:t># </a:t>
            </a:r>
            <a:r>
              <a:rPr lang="de-CH" sz="3200" b="1" dirty="0"/>
              <a:t>docker start ContainerName/ID</a:t>
            </a:r>
          </a:p>
          <a:p>
            <a:pPr marL="201168" lvl="1" indent="0">
              <a:buNone/>
            </a:pPr>
            <a:r>
              <a:rPr lang="de-CH" sz="3200" i="1" dirty="0"/>
              <a:t>	-- start</a:t>
            </a:r>
            <a:r>
              <a:rPr lang="de-CH" sz="3200" dirty="0"/>
              <a:t>: Start a stopped container</a:t>
            </a:r>
          </a:p>
          <a:p>
            <a:pPr marL="201168" lvl="1" indent="0">
              <a:buNone/>
            </a:pPr>
            <a:r>
              <a:rPr lang="de-CH" sz="3200" dirty="0"/>
              <a:t>#</a:t>
            </a:r>
            <a:r>
              <a:rPr lang="de-CH" sz="3200" b="1" dirty="0"/>
              <a:t> docker stop ContainerName/ID</a:t>
            </a:r>
          </a:p>
          <a:p>
            <a:pPr marL="201168" lvl="1" indent="0">
              <a:buNone/>
            </a:pPr>
            <a:r>
              <a:rPr lang="de-CH" sz="3200" i="1" dirty="0"/>
              <a:t>	-- stop</a:t>
            </a:r>
            <a:r>
              <a:rPr lang="de-CH" sz="3200" dirty="0"/>
              <a:t>: Stop a running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F25-5677-43A9-A69E-96C5A233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Terminology - Container</a:t>
            </a:r>
            <a:endParaRPr lang="en-US" sz="6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59B19-E577-4E54-8CFF-04A1EDBBAF0E}"/>
              </a:ext>
            </a:extLst>
          </p:cNvPr>
          <p:cNvSpPr txBox="1">
            <a:spLocks/>
          </p:cNvSpPr>
          <p:nvPr/>
        </p:nvSpPr>
        <p:spPr>
          <a:xfrm>
            <a:off x="692957" y="1062681"/>
            <a:ext cx="9217162" cy="550871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CH" sz="3600" dirty="0"/>
              <a:t>  Runnable instance of an image</a:t>
            </a:r>
          </a:p>
          <a:p>
            <a:pPr marL="201168" lvl="1" indent="0">
              <a:buNone/>
            </a:pPr>
            <a:r>
              <a:rPr lang="de-CH" sz="3600" dirty="0"/>
              <a:t># </a:t>
            </a:r>
            <a:r>
              <a:rPr lang="de-CH" sz="3600" b="1" dirty="0"/>
              <a:t>docker pause ContainerName/ID</a:t>
            </a:r>
          </a:p>
          <a:p>
            <a:pPr marL="201168" lvl="1" indent="0">
              <a:buNone/>
            </a:pPr>
            <a:r>
              <a:rPr lang="de-CH" sz="3200" i="1" dirty="0"/>
              <a:t>	-- pause</a:t>
            </a:r>
            <a:r>
              <a:rPr lang="de-CH" sz="3200" dirty="0"/>
              <a:t>: Pause all processes within a container</a:t>
            </a:r>
          </a:p>
          <a:p>
            <a:pPr marL="201168" lvl="1" indent="0">
              <a:buNone/>
            </a:pPr>
            <a:r>
              <a:rPr lang="de-CH" sz="3200" dirty="0"/>
              <a:t>	-- </a:t>
            </a:r>
            <a:r>
              <a:rPr lang="de-CH" sz="3200" i="1" dirty="0"/>
              <a:t>unpause:</a:t>
            </a:r>
            <a:r>
              <a:rPr lang="de-CH" sz="3200" dirty="0"/>
              <a:t> resumes the container</a:t>
            </a:r>
          </a:p>
          <a:p>
            <a:pPr marL="201168" lvl="1" indent="0">
              <a:buNone/>
            </a:pPr>
            <a:r>
              <a:rPr lang="de-CH" sz="3200" dirty="0"/>
              <a:t>#</a:t>
            </a:r>
            <a:r>
              <a:rPr lang="de-CH" sz="3200" b="1" dirty="0"/>
              <a:t> docker stats ContainerName/ID</a:t>
            </a:r>
          </a:p>
          <a:p>
            <a:pPr marL="201168" lvl="1" indent="0">
              <a:buNone/>
            </a:pPr>
            <a:r>
              <a:rPr lang="de-CH" sz="3200" dirty="0"/>
              <a:t>	--</a:t>
            </a:r>
            <a:r>
              <a:rPr lang="de-CH" sz="3200" i="1" dirty="0"/>
              <a:t>stats: </a:t>
            </a:r>
          </a:p>
          <a:p>
            <a:pPr marL="201168" lvl="1" indent="0">
              <a:buNone/>
            </a:pPr>
            <a:r>
              <a:rPr lang="de-CH" sz="3200" dirty="0"/>
              <a:t># </a:t>
            </a:r>
            <a:r>
              <a:rPr lang="de-CH" sz="3200" b="1" dirty="0"/>
              <a:t>docker rm ContainerName/ID</a:t>
            </a:r>
          </a:p>
          <a:p>
            <a:pPr marL="201168" lvl="1" indent="0">
              <a:buNone/>
            </a:pPr>
            <a:r>
              <a:rPr lang="de-CH" sz="3200" i="1" dirty="0"/>
              <a:t>	-- rm</a:t>
            </a:r>
            <a:r>
              <a:rPr lang="de-CH" sz="3200" dirty="0"/>
              <a:t>: Delete a container</a:t>
            </a:r>
          </a:p>
          <a:p>
            <a:pPr marL="201168" lvl="1" indent="0">
              <a:buNone/>
            </a:pPr>
            <a:r>
              <a:rPr lang="de-CH" sz="3200" dirty="0"/>
              <a:t># </a:t>
            </a:r>
            <a:r>
              <a:rPr lang="de-CH" sz="3200" b="1" dirty="0"/>
              <a:t>docker rm ContainerName/ID</a:t>
            </a:r>
          </a:p>
          <a:p>
            <a:pPr marL="201168" lvl="1" indent="0">
              <a:buNone/>
            </a:pPr>
            <a:r>
              <a:rPr lang="de-CH" sz="3200" dirty="0"/>
              <a:t>	-- </a:t>
            </a:r>
            <a:r>
              <a:rPr lang="de-CH" sz="3200" i="1" dirty="0"/>
              <a:t>kill</a:t>
            </a:r>
            <a:r>
              <a:rPr lang="de-CH" sz="3200" dirty="0"/>
              <a:t>: kills the container abruptly</a:t>
            </a:r>
          </a:p>
          <a:p>
            <a:pPr marL="201168" lvl="1" indent="0">
              <a:buNone/>
            </a:pPr>
            <a:r>
              <a:rPr lang="de-CH" sz="3200" dirty="0"/>
              <a:t>#</a:t>
            </a:r>
            <a:r>
              <a:rPr lang="de-CH" sz="3200" b="1" dirty="0"/>
              <a:t> docker commit ContainerName/ID</a:t>
            </a:r>
          </a:p>
          <a:p>
            <a:pPr marL="201168" lvl="1" indent="0">
              <a:buNone/>
            </a:pPr>
            <a:r>
              <a:rPr lang="de-CH" sz="3200" i="1" dirty="0"/>
              <a:t>	-- commit</a:t>
            </a:r>
            <a:r>
              <a:rPr lang="de-CH" sz="3200" dirty="0"/>
              <a:t>: Create an image from a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D44F-35B5-4ACF-BBFB-0E4DF65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stop vs kill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66852-C8DD-4CBC-B391-5D84CAC5B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958" y="1638054"/>
            <a:ext cx="10984177" cy="473975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docker kill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will stop the main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entrypoint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process/program abruptly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docker stop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will try to stop it gracefully (will ask politely :P)</a:t>
            </a:r>
          </a:p>
          <a:p>
            <a:pPr lvl="1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By running </a:t>
            </a:r>
            <a:r>
              <a:rPr lang="en-US" altLang="en-US" sz="2400" b="1" dirty="0">
                <a:solidFill>
                  <a:srgbClr val="242729"/>
                </a:solidFill>
                <a:cs typeface="Arial" panose="020B0604020202020204" pitchFamily="34" charset="0"/>
              </a:rPr>
              <a:t>docker events 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after </a:t>
            </a:r>
            <a:r>
              <a:rPr lang="en-US" altLang="en-US" sz="2400" b="1" dirty="0">
                <a:solidFill>
                  <a:srgbClr val="242729"/>
                </a:solidFill>
                <a:cs typeface="Arial" panose="020B0604020202020204" pitchFamily="34" charset="0"/>
              </a:rPr>
              <a:t>docker stop 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shows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	kill (signal 15): where signal 15 = SIGTERM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	die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	stop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By running </a:t>
            </a:r>
            <a:r>
              <a:rPr lang="en-US" altLang="en-US" sz="2400" b="1" dirty="0">
                <a:solidFill>
                  <a:srgbClr val="242729"/>
                </a:solidFill>
                <a:cs typeface="Arial" panose="020B0604020202020204" pitchFamily="34" charset="0"/>
              </a:rPr>
              <a:t>docker events 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after </a:t>
            </a:r>
            <a:r>
              <a:rPr lang="en-US" altLang="en-US" sz="2400" b="1" dirty="0">
                <a:solidFill>
                  <a:srgbClr val="242729"/>
                </a:solidFill>
                <a:cs typeface="Arial" panose="020B0604020202020204" pitchFamily="34" charset="0"/>
              </a:rPr>
              <a:t>docker kill </a:t>
            </a:r>
            <a:r>
              <a:rPr lang="en-US" altLang="en-US" sz="2400" dirty="0">
                <a:solidFill>
                  <a:srgbClr val="242729"/>
                </a:solidFill>
                <a:cs typeface="Arial" panose="020B0604020202020204" pitchFamily="34" charset="0"/>
              </a:rPr>
              <a:t>shows events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42729"/>
              </a:solidFill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	kill (signal 9): where signal 9 = SIGKILL</a:t>
            </a: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altLang="en-US" dirty="0">
                <a:solidFill>
                  <a:srgbClr val="242729"/>
                </a:solidFill>
                <a:cs typeface="Arial" panose="020B0604020202020204" pitchFamily="34" charset="0"/>
              </a:rPr>
              <a:t>	Die (exit Code 137)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1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EB7E-DEEC-49B8-AA1A-C37E89E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Docker Hub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B0C5-D392-4AB9-A6EB-616E54E1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400" dirty="0"/>
              <a:t>Public repository of Docker images</a:t>
            </a:r>
          </a:p>
          <a:p>
            <a:pPr lvl="1"/>
            <a:r>
              <a:rPr lang="en-US" sz="4000" dirty="0">
                <a:hlinkClick r:id="rId2"/>
              </a:rPr>
              <a:t>https://hub.docker.com/</a:t>
            </a:r>
            <a:endParaRPr lang="en-US" sz="4000" dirty="0"/>
          </a:p>
          <a:p>
            <a:pPr lvl="1"/>
            <a:r>
              <a:rPr lang="de-CH" sz="4000" dirty="0"/>
              <a:t>docker search [term]</a:t>
            </a:r>
          </a:p>
          <a:p>
            <a:r>
              <a:rPr lang="de-CH" sz="4400" dirty="0"/>
              <a:t>Automated: Has been automatically built from Dockerfile</a:t>
            </a:r>
          </a:p>
          <a:p>
            <a:pPr lvl="1"/>
            <a:r>
              <a:rPr lang="de-CH" sz="4000" dirty="0"/>
              <a:t>Source for build is available on GitHub</a:t>
            </a:r>
            <a:endParaRPr lang="en-US" sz="40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6474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7CC6-1D53-4854-B8CD-D1CC05D3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Dockerfile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565D-62EA-4B3D-9237-9D82B446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Create images automatically using a build script: «Dockerfile»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Can be versioned in a version control system like Git or SVN, along with all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Docker Hub can automatically build images based on dockerfiles on Github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471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72C0-D354-4BAD-AB79-5D0C701F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Dockerfile Example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B666-8316-434B-9775-F727BE28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484698"/>
          </a:xfrm>
        </p:spPr>
        <p:txBody>
          <a:bodyPr>
            <a:normAutofit/>
          </a:bodyPr>
          <a:lstStyle/>
          <a:p>
            <a:r>
              <a:rPr lang="de-CH" sz="4000" dirty="0"/>
              <a:t>Dockerfile:</a:t>
            </a:r>
            <a:endParaRPr lang="en-US" sz="4000" dirty="0"/>
          </a:p>
          <a:p>
            <a:pPr marL="201168" lvl="1" indent="0">
              <a:buNone/>
            </a:pPr>
            <a:r>
              <a:rPr lang="de-CH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FROM ubuntu</a:t>
            </a:r>
            <a:br>
              <a:rPr lang="de-CH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ENV DOCK_MESSAGE Hello My World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ADD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/files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CMD ["bash", "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someScript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[DockerFileDir]</a:t>
            </a:r>
          </a:p>
          <a:p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inspect [imageId]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302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9A4-0767-42FA-A778-9C062EA8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Mount Volumes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1C0A-3471-4C72-89A4-6E6F5F99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</a:t>
            </a:r>
            <a:r>
              <a:rPr lang="de-CH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–v /hostLog:/log</a:t>
            </a:r>
            <a:r>
              <a:rPr lang="de-CH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ubuntu</a:t>
            </a:r>
          </a:p>
          <a:p>
            <a:r>
              <a:rPr lang="de-CH" sz="4400" dirty="0"/>
              <a:t>Run second container: Volume can be shared</a:t>
            </a:r>
          </a:p>
          <a:p>
            <a:pPr lvl="1"/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–ti --volumes-from firstContainerName ubuntu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675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>
            <a:normAutofit/>
          </a:bodyPr>
          <a:lstStyle/>
          <a:p>
            <a:r>
              <a:rPr lang="de-CH" dirty="0"/>
              <a:t>Agenda</a:t>
            </a:r>
            <a:endParaRPr lang="en-US" b="1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AA363DB9-62B5-4547-9F12-3DB8A65ABBBD}"/>
              </a:ext>
            </a:extLst>
          </p:cNvPr>
          <p:cNvSpPr txBox="1">
            <a:spLocks/>
          </p:cNvSpPr>
          <p:nvPr/>
        </p:nvSpPr>
        <p:spPr>
          <a:xfrm>
            <a:off x="767080" y="1379753"/>
            <a:ext cx="8673482" cy="519164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600" dirty="0"/>
              <a:t>What is Docker?</a:t>
            </a:r>
          </a:p>
          <a:p>
            <a:pPr lvl="1"/>
            <a:r>
              <a:rPr lang="de-CH" sz="3200" dirty="0"/>
              <a:t>Docker vs. Virtual Machine</a:t>
            </a:r>
          </a:p>
          <a:p>
            <a:pPr lvl="1"/>
            <a:r>
              <a:rPr lang="de-CH" sz="3200" dirty="0"/>
              <a:t>History, Status, Run Platforms</a:t>
            </a:r>
          </a:p>
          <a:p>
            <a:pPr lvl="1"/>
            <a:r>
              <a:rPr lang="de-CH" sz="3200" dirty="0"/>
              <a:t>Hello World</a:t>
            </a:r>
          </a:p>
          <a:p>
            <a:r>
              <a:rPr lang="de-CH" sz="3600" dirty="0"/>
              <a:t>Images and Containers</a:t>
            </a:r>
          </a:p>
          <a:p>
            <a:r>
              <a:rPr lang="de-CH" sz="3600" dirty="0"/>
              <a:t>Volume Mounting, Port Publishing, Linking</a:t>
            </a:r>
          </a:p>
          <a:p>
            <a:r>
              <a:rPr lang="de-CH" sz="3600" dirty="0"/>
              <a:t>Around Docker, Docker Use Cases</a:t>
            </a:r>
          </a:p>
          <a:p>
            <a:r>
              <a:rPr lang="de-CH" sz="3600" dirty="0"/>
              <a:t>Hands-On Workshop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96EC-FAF7-4697-B6A1-99DFFC6F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Docker Use Cases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A8D4-774C-4476-B7EE-B428CF85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7" y="1594825"/>
            <a:ext cx="11045961" cy="49765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Development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Environments for Integration Tests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Quick evaluation of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Microservices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Multi-Tenancy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Unified execution environment (dev </a:t>
            </a:r>
            <a:r>
              <a:rPr lang="de-CH" sz="3600" dirty="0">
                <a:sym typeface="Wingdings" panose="05000000000000000000" pitchFamily="2" charset="2"/>
              </a:rPr>
              <a:t> test  prod (local, VM, cloud, ...)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848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C2E3C4-16DD-4798-AE00-300207BDE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6" y="253681"/>
            <a:ext cx="7453801" cy="6350638"/>
          </a:xfrm>
        </p:spPr>
      </p:pic>
    </p:spTree>
    <p:extLst>
      <p:ext uri="{BB962C8B-B14F-4D97-AF65-F5344CB8AC3E}">
        <p14:creationId xmlns:p14="http://schemas.microsoft.com/office/powerpoint/2010/main" val="13011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b="1" dirty="0"/>
              <a:t>What is Docker?</a:t>
            </a:r>
            <a:endParaRPr lang="en-US" sz="5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9044166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4400" i="1" dirty="0"/>
              <a:t>Docker is an open-source project that automates the deployment of applications inside software containers, by providing an additional layer of abstraction and automation of operating system–level virtualization on Linux.</a:t>
            </a:r>
          </a:p>
        </p:txBody>
      </p:sp>
    </p:spTree>
    <p:extLst>
      <p:ext uri="{BB962C8B-B14F-4D97-AF65-F5344CB8AC3E}">
        <p14:creationId xmlns:p14="http://schemas.microsoft.com/office/powerpoint/2010/main" val="34093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0B8-2881-4AA9-9490-3820759C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Docker vs. Virtual Machine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4761E-861B-4664-A89C-D64C04E1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520" y="1642387"/>
            <a:ext cx="4230838" cy="47192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47088-A94C-447A-B493-EFDD0CE27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95" y="2828802"/>
            <a:ext cx="4398026" cy="353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0B8-2881-4AA9-9490-3820759C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Docker vs. Virtual Machine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47088-A94C-447A-B493-EFDD0CE2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5" y="2828802"/>
            <a:ext cx="4398026" cy="3532841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11539FD6-935A-4B67-8D21-E7DD6615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42" y="2332568"/>
            <a:ext cx="42100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1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AC5-EB5E-4837-8F70-9CA5E513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Docker Technology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4499C-C51C-4310-BC27-BC3CCABB096F}"/>
              </a:ext>
            </a:extLst>
          </p:cNvPr>
          <p:cNvSpPr txBox="1">
            <a:spLocks/>
          </p:cNvSpPr>
          <p:nvPr/>
        </p:nvSpPr>
        <p:spPr>
          <a:xfrm>
            <a:off x="692957" y="1553230"/>
            <a:ext cx="8500469" cy="33153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4800" dirty="0"/>
              <a:t>libvirt: Platform Virtualization</a:t>
            </a:r>
          </a:p>
          <a:p>
            <a:r>
              <a:rPr lang="de-CH" sz="4800" dirty="0"/>
              <a:t>LXC (LinuX Containers): Multiple isolated Linux systems (containers) on a single host</a:t>
            </a:r>
          </a:p>
          <a:p>
            <a:r>
              <a:rPr lang="de-CH" sz="4800" dirty="0"/>
              <a:t>Layered File System</a:t>
            </a:r>
            <a:endParaRPr lang="en-US"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AA0E54-347A-4896-AC3A-CE33B09E6C0B}"/>
              </a:ext>
            </a:extLst>
          </p:cNvPr>
          <p:cNvGrpSpPr/>
          <p:nvPr/>
        </p:nvGrpSpPr>
        <p:grpSpPr>
          <a:xfrm>
            <a:off x="7944796" y="3395651"/>
            <a:ext cx="4247204" cy="2669628"/>
            <a:chOff x="5200008" y="3331779"/>
            <a:chExt cx="4247204" cy="2669628"/>
          </a:xfrm>
        </p:grpSpPr>
        <p:pic>
          <p:nvPicPr>
            <p:cNvPr id="6" name="Picture 2" descr="https://docs.docker.com/terms/images/docker-filesystems-multilayer.png">
              <a:extLst>
                <a:ext uri="{FF2B5EF4-FFF2-40B4-BE49-F238E27FC236}">
                  <a16:creationId xmlns:a16="http://schemas.microsoft.com/office/drawing/2014/main" id="{1F51ED77-F1AA-4630-B39B-3D058A98E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0008" y="3331779"/>
              <a:ext cx="3559504" cy="2669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B7BDFC-6D1F-4D9F-AA3F-5F8EA80139F6}"/>
                </a:ext>
              </a:extLst>
            </p:cNvPr>
            <p:cNvSpPr txBox="1"/>
            <p:nvPr/>
          </p:nvSpPr>
          <p:spPr>
            <a:xfrm>
              <a:off x="6011614" y="5735708"/>
              <a:ext cx="34355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/>
                <a:t>[Source: https://docs.docker.com/terms/layer/]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55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6670-426E-4840-88E8-98F18743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Docker History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21E50-B00B-461A-B1B4-DD0FB2051FC9}"/>
              </a:ext>
            </a:extLst>
          </p:cNvPr>
          <p:cNvSpPr txBox="1">
            <a:spLocks/>
          </p:cNvSpPr>
          <p:nvPr/>
        </p:nvSpPr>
        <p:spPr>
          <a:xfrm>
            <a:off x="692958" y="1454376"/>
            <a:ext cx="10058400" cy="432858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3600" dirty="0"/>
              <a:t>2013-03: Releases as Open Source</a:t>
            </a:r>
          </a:p>
          <a:p>
            <a:r>
              <a:rPr lang="de-CH" sz="3600" dirty="0"/>
              <a:t>2013-09: Red Hat collaboration (Fedora, RHEL, OpenShift)</a:t>
            </a:r>
          </a:p>
          <a:p>
            <a:r>
              <a:rPr lang="de-CH" sz="3600" dirty="0"/>
              <a:t>2014-03: 34th most starred GitHub project</a:t>
            </a:r>
          </a:p>
          <a:p>
            <a:r>
              <a:rPr lang="de-CH" sz="3600" dirty="0"/>
              <a:t>2014-05: JAX Innovation Award (most innovative open technology)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22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5F5D-13E5-4D5D-A845-A3031D40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5400" b="1" dirty="0"/>
              <a:t>Run Platforms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71E1-E2F4-4F49-9E4B-0BC7E546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Various Linux distributions (Ubuntu, Fedora, RHEL, Centos, openSUSE, ...)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Cloud (Amazon EC2, Google Compute Engine, Rackspace)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sz="3600" dirty="0"/>
              <a:t>2014-10: Microsoft announces plans to integrate Docker with next release of Windows Server</a:t>
            </a:r>
            <a:endParaRPr lang="en-US" sz="3600" dirty="0"/>
          </a:p>
          <a:p>
            <a:pPr>
              <a:buFont typeface="Wingdings" panose="05000000000000000000" pitchFamily="2" charset="2"/>
              <a:buChar char="Ø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367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33E-9C1A-4742-B837-F96CBDF2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6000" b="1" dirty="0"/>
              <a:t>Hello World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056B-08BC-45B6-A21A-5956EC6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800" b="1" dirty="0"/>
              <a:t>Simple Command - Ad-Hoc Container</a:t>
            </a:r>
          </a:p>
          <a:p>
            <a:r>
              <a:rPr lang="de-CH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ubuntu echo Hello World</a:t>
            </a:r>
          </a:p>
          <a:p>
            <a:pPr marL="201168" lvl="1" indent="0">
              <a:buNone/>
            </a:pPr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-- docker images [-a]</a:t>
            </a:r>
          </a:p>
          <a:p>
            <a:pPr marL="201168" lvl="1" indent="0">
              <a:buNone/>
            </a:pPr>
            <a:r>
              <a:rPr lang="de-CH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-- docker ps –a</a:t>
            </a:r>
            <a:endParaRPr lang="de-CH" sz="44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00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9360</TotalTime>
  <Words>805</Words>
  <Application>Microsoft Office PowerPoint</Application>
  <PresentationFormat>Widescreen</PresentationFormat>
  <Paragraphs>136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Rounded MT Bold</vt:lpstr>
      <vt:lpstr>Calibri</vt:lpstr>
      <vt:lpstr>Calibri Light</vt:lpstr>
      <vt:lpstr>Courier New</vt:lpstr>
      <vt:lpstr>Engravers MT</vt:lpstr>
      <vt:lpstr>Wingdings</vt:lpstr>
      <vt:lpstr>Office Theme</vt:lpstr>
      <vt:lpstr>Retrospect</vt:lpstr>
      <vt:lpstr>Docker Concepts</vt:lpstr>
      <vt:lpstr>Agenda</vt:lpstr>
      <vt:lpstr>What is Docker?</vt:lpstr>
      <vt:lpstr>Docker vs. Virtual Machine</vt:lpstr>
      <vt:lpstr>Docker vs. Virtual Machine</vt:lpstr>
      <vt:lpstr>Docker Technology</vt:lpstr>
      <vt:lpstr>Docker History</vt:lpstr>
      <vt:lpstr>Run Platforms</vt:lpstr>
      <vt:lpstr>Hello World</vt:lpstr>
      <vt:lpstr>Image vs. Container</vt:lpstr>
      <vt:lpstr>Terminology - Image</vt:lpstr>
      <vt:lpstr>Publish Port</vt:lpstr>
      <vt:lpstr>Terminology - Container</vt:lpstr>
      <vt:lpstr>Terminology - Container</vt:lpstr>
      <vt:lpstr>Difference between stop vs kill</vt:lpstr>
      <vt:lpstr>Docker Hub</vt:lpstr>
      <vt:lpstr>Dockerfile</vt:lpstr>
      <vt:lpstr>Dockerfile Example</vt:lpstr>
      <vt:lpstr>Mount Volumes</vt:lpstr>
      <vt:lpstr>Docker Use Cases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57</cp:revision>
  <dcterms:created xsi:type="dcterms:W3CDTF">2018-07-27T15:06:26Z</dcterms:created>
  <dcterms:modified xsi:type="dcterms:W3CDTF">2022-09-19T14:51:57Z</dcterms:modified>
</cp:coreProperties>
</file>