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12" r:id="rId3"/>
    <p:sldId id="266" r:id="rId4"/>
    <p:sldId id="314" r:id="rId5"/>
    <p:sldId id="320" r:id="rId6"/>
    <p:sldId id="321" r:id="rId7"/>
    <p:sldId id="322" r:id="rId8"/>
    <p:sldId id="334" r:id="rId9"/>
    <p:sldId id="324" r:id="rId10"/>
    <p:sldId id="328" r:id="rId11"/>
    <p:sldId id="329" r:id="rId12"/>
    <p:sldId id="330" r:id="rId13"/>
    <p:sldId id="335" r:id="rId14"/>
    <p:sldId id="323" r:id="rId15"/>
    <p:sldId id="327" r:id="rId16"/>
    <p:sldId id="331" r:id="rId17"/>
    <p:sldId id="332" r:id="rId18"/>
    <p:sldId id="333" r:id="rId19"/>
    <p:sldId id="31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693F3-6D3D-4647-A5DA-FACFEF8A9F0C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FE63B-B591-444B-8D12-FB333018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47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60745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63375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15281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95847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46553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3734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Copy vs ADD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was there a need to add a new, similar command?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fact that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had so many functionalities proved to be problematic in practice, as it behaved extremely unpredictable.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 of such unreliable performance often came down to copying when you wanted to extract and extracting when you wanted to copy.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couldn’t completely replace the command due to its many existing usages.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avoid backward compatibility, the safest option was to add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command – a less diverse yet more reliable command.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1632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Copy vs ADD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was there a need to add a new, similar command?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fact that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had so many functionalities proved to be problematic in practice, as it behaved extremely unpredictable.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 of such unreliable performance often came down to copying when you wanted to extract and extracting when you wanted to copy.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couldn’t completely replace the command due to its many existing usages.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avoid backward compatibility, the safest option was to add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command – a less diverse yet more reliable command.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51492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17582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43616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1392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4144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Vishwanath M S</a:t>
            </a:r>
          </a:p>
          <a:p>
            <a:r>
              <a:rPr lang="en-US" dirty="0"/>
              <a:t>Vishwacloudlab.com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01000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834958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543521" y="316808"/>
            <a:ext cx="11469300" cy="1004683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t" anchorCtr="0"/>
          <a:lstStyle>
            <a:lvl1pPr rtl="0">
              <a:spcBef>
                <a:spcPts val="0"/>
              </a:spcBef>
              <a:defRPr/>
            </a:lvl1pPr>
            <a:lvl2pPr indent="114297" rtl="0">
              <a:spcBef>
                <a:spcPts val="0"/>
              </a:spcBef>
              <a:defRPr/>
            </a:lvl2pPr>
            <a:lvl3pPr indent="228594" rtl="0">
              <a:spcBef>
                <a:spcPts val="0"/>
              </a:spcBef>
              <a:defRPr/>
            </a:lvl3pPr>
            <a:lvl4pPr indent="342891" rtl="0">
              <a:spcBef>
                <a:spcPts val="0"/>
              </a:spcBef>
              <a:defRPr/>
            </a:lvl4pPr>
            <a:lvl5pPr indent="457189" rtl="0">
              <a:spcBef>
                <a:spcPts val="0"/>
              </a:spcBef>
              <a:defRPr/>
            </a:lvl5pPr>
            <a:lvl6pPr indent="571486" rtl="0">
              <a:spcBef>
                <a:spcPts val="0"/>
              </a:spcBef>
              <a:defRPr/>
            </a:lvl6pPr>
            <a:lvl7pPr indent="685783" rtl="0">
              <a:spcBef>
                <a:spcPts val="0"/>
              </a:spcBef>
              <a:defRPr/>
            </a:lvl7pPr>
            <a:lvl8pPr indent="800080" rtl="0">
              <a:spcBef>
                <a:spcPts val="0"/>
              </a:spcBef>
              <a:defRPr/>
            </a:lvl8pPr>
            <a:lvl9pPr indent="914377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543520" y="1416244"/>
            <a:ext cx="7804547" cy="4420195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buFont typeface="Trebuchet MS"/>
              <a:buChar char="-"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662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594826"/>
            <a:ext cx="1005840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1358" y="5985653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9BFA76-0105-486A-B33D-6A52929CEC3D}"/>
              </a:ext>
            </a:extLst>
          </p:cNvPr>
          <p:cNvSpPr txBox="1"/>
          <p:nvPr userDrawn="1"/>
        </p:nvSpPr>
        <p:spPr>
          <a:xfrm>
            <a:off x="0" y="6506086"/>
            <a:ext cx="348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Engravers MT" panose="02090707080505020304" pitchFamily="18" charset="0"/>
              </a:rPr>
              <a:t>DEVOPS - Docker</a:t>
            </a:r>
          </a:p>
        </p:txBody>
      </p:sp>
      <p:pic>
        <p:nvPicPr>
          <p:cNvPr id="1026" name="Picture 2" descr="docker - Docker Hub">
            <a:extLst>
              <a:ext uri="{FF2B5EF4-FFF2-40B4-BE49-F238E27FC236}">
                <a16:creationId xmlns:a16="http://schemas.microsoft.com/office/drawing/2014/main" id="{BD4670FC-1FFC-43BF-A342-676CC1E666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166" y="0"/>
            <a:ext cx="920834" cy="82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43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6815" y="5936522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85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344724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217503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22472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23466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85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184262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03344B-D0D9-437D-8838-1FD1C4F164B7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646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021EC1-E4B6-4332-AEF1-C7424A16BC98}" type="slidenum">
              <a:rPr lang="en-US" smtClean="0">
                <a:solidFill>
                  <a:srgbClr val="46464A"/>
                </a:solidFill>
              </a:rPr>
              <a:pPr/>
              <a:t>‹#›</a:t>
            </a:fld>
            <a:endParaRPr lang="en-US">
              <a:solidFill>
                <a:srgbClr val="46464A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  <a:endParaRPr lang="en-US" dirty="0">
              <a:solidFill>
                <a:srgbClr val="FFFFFF">
                  <a:lumMod val="50000"/>
                </a:srgbClr>
              </a:solidFill>
              <a:latin typeface="Engravers MT" panose="0209070708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3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21896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03344B-D0D9-437D-8838-1FD1C4F164B7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4058" y="609466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articles/dockerfile_best-practice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.file/ur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46248"/>
          </a:xfrm>
        </p:spPr>
        <p:txBody>
          <a:bodyPr>
            <a:normAutofit/>
          </a:bodyPr>
          <a:lstStyle/>
          <a:p>
            <a:r>
              <a:rPr lang="en-US" sz="7200" b="1" dirty="0"/>
              <a:t>Docker -- </a:t>
            </a:r>
            <a:r>
              <a:rPr lang="en-US" sz="7200" b="1" dirty="0" err="1"/>
              <a:t>Dockerfile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683000"/>
            <a:ext cx="10058400" cy="2487141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endParaRPr lang="en-US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endParaRPr lang="en-US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VishwanaTH</a:t>
            </a:r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m s</a:t>
            </a:r>
          </a:p>
          <a:p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342163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 err="1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Dockerfile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 </a:t>
            </a:r>
            <a:r>
              <a:rPr lang="en-US" sz="4267" b="1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CMD</a:t>
            </a:r>
            <a:endParaRPr lang="en-US" sz="4267" b="1" dirty="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xfrm>
            <a:off x="692958" y="924266"/>
            <a:ext cx="10950402" cy="402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chemeClr val="tx1"/>
                </a:solidFill>
              </a:rPr>
              <a:t>CMD </a:t>
            </a:r>
            <a:r>
              <a:rPr lang="en-GB" sz="40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CMD is used to identify what should be executed when the container comes 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If a </a:t>
            </a:r>
            <a:r>
              <a:rPr lang="en-US" sz="2800" dirty="0" err="1">
                <a:solidFill>
                  <a:schemeClr val="tx1"/>
                </a:solidFill>
              </a:rPr>
              <a:t>Dockerfile</a:t>
            </a:r>
            <a:r>
              <a:rPr lang="en-US" sz="2800" dirty="0">
                <a:solidFill>
                  <a:schemeClr val="tx1"/>
                </a:solidFill>
              </a:rPr>
              <a:t> has multiple CMDs, it only applies the instructions from the last one.</a:t>
            </a: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Eg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: --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CMD [“script.sh”, “run”]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CMD [“python”, “app1.py”]</a:t>
            </a:r>
          </a:p>
          <a:p>
            <a:pPr marL="0" indent="0">
              <a:buNone/>
            </a:pPr>
            <a:endParaRPr lang="en-GB" sz="28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147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 err="1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Dockerfile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 </a:t>
            </a:r>
            <a:r>
              <a:rPr lang="en-US" sz="4267" b="1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ENTRYPOINT</a:t>
            </a:r>
            <a:endParaRPr lang="en-US" sz="4267" b="1" dirty="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xfrm>
            <a:off x="692958" y="1011352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chemeClr val="tx1"/>
                </a:solidFill>
              </a:rPr>
              <a:t>ENTRYPOINT </a:t>
            </a:r>
            <a:r>
              <a:rPr lang="en-GB" sz="40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ENTRYPOINT is used to identify what should be executed when the container comes 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However, the user </a:t>
            </a:r>
            <a:r>
              <a:rPr lang="en-US" sz="2800">
                <a:solidFill>
                  <a:schemeClr val="tx1"/>
                </a:solidFill>
              </a:rPr>
              <a:t>DOES NOT has </a:t>
            </a:r>
            <a:r>
              <a:rPr lang="en-US" sz="2800" dirty="0">
                <a:solidFill>
                  <a:schemeClr val="tx1"/>
                </a:solidFill>
              </a:rPr>
              <a:t>the option to override either of these values at run time.</a:t>
            </a: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Eg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: --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docker run  --</a:t>
            </a: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entrypoint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  ping  localhost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28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1637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 err="1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Dockerfile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 </a:t>
            </a:r>
            <a:r>
              <a:rPr lang="en-US" sz="4267" b="1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ENTRYPOINT vs CMD</a:t>
            </a:r>
            <a:endParaRPr lang="en-US" sz="4267" b="1" dirty="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xfrm>
            <a:off x="692958" y="1002643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chemeClr val="tx1"/>
                </a:solidFill>
              </a:rPr>
              <a:t>CMD </a:t>
            </a:r>
            <a:r>
              <a:rPr lang="en-GB" sz="40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When we want the user of the image to have the flexibility to run whichever executable they choose when starting the container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chemeClr val="tx1"/>
                </a:solidFill>
              </a:rPr>
              <a:t>ENTRYPOINT </a:t>
            </a:r>
            <a:r>
              <a:rPr lang="en-GB" sz="40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It Should be used in scenarios where we want the container to behave exclusively as if it were the executable it’s wrapping.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When we don’t want or expect the user to override the executable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28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4934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Building an Image</a:t>
            </a:r>
            <a:endParaRPr lang="en-US" sz="4267" b="1" dirty="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docker build .  -t   </a:t>
            </a: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vishwacloudlab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/tomcat-cust01:v1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Dockerfile</a:t>
            </a: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 contains set of instructions, to inform Docker how to build the image.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Docker daemon does actual build process.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We can reduce build overhead by using </a:t>
            </a:r>
            <a:r>
              <a:rPr lang="en-GB" sz="2800" b="1" i="1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r>
              <a:rPr lang="en-GB" sz="2800" b="1" i="1" dirty="0" err="1">
                <a:solidFill>
                  <a:schemeClr val="tx1"/>
                </a:solidFill>
                <a:sym typeface="Wingdings" panose="05000000000000000000" pitchFamily="2" charset="2"/>
              </a:rPr>
              <a:t>dockerignore</a:t>
            </a: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1" i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1" i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28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6986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3D93-5A2D-4213-BD19-C3C817EF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Custom image on the central repo</a:t>
            </a:r>
          </a:p>
        </p:txBody>
      </p:sp>
      <p:sp>
        <p:nvSpPr>
          <p:cNvPr id="4" name="Shape 129">
            <a:extLst>
              <a:ext uri="{FF2B5EF4-FFF2-40B4-BE49-F238E27FC236}">
                <a16:creationId xmlns:a16="http://schemas.microsoft.com/office/drawing/2014/main" id="{3F24EF34-F893-479B-BFA9-502C5526E4F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As best practice we will need to upload the image to central repo. 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Internal docker registry for private images.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Docker hub for Public and private images but stored in the cloud.</a:t>
            </a:r>
          </a:p>
          <a:p>
            <a:pPr marL="292608" lvl="1" indent="0">
              <a:buNone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92608" lvl="1" indent="0">
              <a:buNone/>
            </a:pPr>
            <a:r>
              <a:rPr lang="en-GB" sz="3600" b="1" dirty="0">
                <a:solidFill>
                  <a:srgbClr val="C00000"/>
                </a:solidFill>
                <a:sym typeface="Wingdings" panose="05000000000000000000" pitchFamily="2" charset="2"/>
              </a:rPr>
              <a:t>Docker push   &lt;&lt;docker hub id&gt;&gt;/cust-01:v1</a:t>
            </a:r>
          </a:p>
          <a:p>
            <a:pPr marL="292608" lvl="1" indent="0">
              <a:buNone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3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21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3D93-5A2D-4213-BD19-C3C817EF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Dockerfile</a:t>
            </a:r>
            <a:r>
              <a:rPr lang="en-IN" b="1" dirty="0"/>
              <a:t>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DC57A-FBED-4BB7-80CA-23395141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9A72E8-AB8E-493C-A931-23B7D69A932D}"/>
              </a:ext>
            </a:extLst>
          </p:cNvPr>
          <p:cNvSpPr/>
          <p:nvPr/>
        </p:nvSpPr>
        <p:spPr>
          <a:xfrm>
            <a:off x="543520" y="1526739"/>
            <a:ext cx="1034976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IN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3600" dirty="0" err="1">
                <a:latin typeface="Consolas" panose="020B0609020204030204" pitchFamily="49" charset="0"/>
              </a:rPr>
              <a:t>httpd:latest</a:t>
            </a:r>
            <a:endParaRPr lang="en-IN" sz="3600" dirty="0">
              <a:latin typeface="Consolas" panose="020B0609020204030204" pitchFamily="49" charset="0"/>
            </a:endParaRPr>
          </a:p>
          <a:p>
            <a:r>
              <a:rPr lang="en-IN" sz="3600" dirty="0">
                <a:solidFill>
                  <a:srgbClr val="569CD6"/>
                </a:solidFill>
                <a:latin typeface="Consolas" panose="020B0609020204030204" pitchFamily="49" charset="0"/>
              </a:rPr>
              <a:t>ADD</a:t>
            </a:r>
            <a:r>
              <a:rPr lang="en-IN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3600" dirty="0">
                <a:latin typeface="Consolas" panose="020B0609020204030204" pitchFamily="49" charset="0"/>
              </a:rPr>
              <a:t>. /code</a:t>
            </a:r>
          </a:p>
          <a:p>
            <a:r>
              <a:rPr lang="en-IN" sz="3600" dirty="0">
                <a:solidFill>
                  <a:srgbClr val="569CD6"/>
                </a:solidFill>
                <a:latin typeface="Consolas" panose="020B0609020204030204" pitchFamily="49" charset="0"/>
              </a:rPr>
              <a:t>WORKDIR</a:t>
            </a:r>
            <a:r>
              <a:rPr lang="en-IN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3600" dirty="0">
                <a:latin typeface="Consolas" panose="020B0609020204030204" pitchFamily="49" charset="0"/>
              </a:rPr>
              <a:t>/code</a:t>
            </a:r>
          </a:p>
          <a:p>
            <a:r>
              <a:rPr lang="en-IN" sz="3600" dirty="0">
                <a:solidFill>
                  <a:srgbClr val="569CD6"/>
                </a:solidFill>
                <a:latin typeface="Consolas" panose="020B0609020204030204" pitchFamily="49" charset="0"/>
              </a:rPr>
              <a:t>RUN</a:t>
            </a:r>
            <a:r>
              <a:rPr lang="en-IN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3600" dirty="0">
                <a:latin typeface="Consolas" panose="020B0609020204030204" pitchFamily="49" charset="0"/>
              </a:rPr>
              <a:t>echo “hello world”</a:t>
            </a:r>
          </a:p>
          <a:p>
            <a:r>
              <a:rPr lang="en-IN" sz="3600" dirty="0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IN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3600" dirty="0">
                <a:latin typeface="Consolas" panose="020B0609020204030204" pitchFamily="49" charset="0"/>
              </a:rPr>
              <a:t>NAME World </a:t>
            </a:r>
          </a:p>
          <a:p>
            <a:r>
              <a:rPr lang="en-IN" sz="3600" dirty="0">
                <a:solidFill>
                  <a:srgbClr val="569CD6"/>
                </a:solidFill>
                <a:latin typeface="Consolas" panose="020B0609020204030204" pitchFamily="49" charset="0"/>
              </a:rPr>
              <a:t>EXPOSE</a:t>
            </a:r>
            <a:r>
              <a:rPr lang="en-IN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3600" dirty="0">
                <a:latin typeface="Consolas" panose="020B0609020204030204" pitchFamily="49" charset="0"/>
              </a:rPr>
              <a:t>80</a:t>
            </a:r>
          </a:p>
          <a:p>
            <a:r>
              <a:rPr lang="en-IN" sz="3600" dirty="0">
                <a:solidFill>
                  <a:srgbClr val="569CD6"/>
                </a:solidFill>
                <a:latin typeface="Consolas" panose="020B0609020204030204" pitchFamily="49" charset="0"/>
              </a:rPr>
              <a:t>CMD</a:t>
            </a:r>
            <a:r>
              <a:rPr lang="en-IN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3600" dirty="0">
                <a:latin typeface="Consolas" panose="020B0609020204030204" pitchFamily="49" charset="0"/>
              </a:rPr>
              <a:t>[“script1.sh", “run"]</a:t>
            </a:r>
          </a:p>
          <a:p>
            <a:br>
              <a:rPr lang="en-IN" sz="3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IN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2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3D93-5A2D-4213-BD19-C3C817EF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Dockerfile</a:t>
            </a:r>
            <a:r>
              <a:rPr lang="en-IN" b="1" dirty="0"/>
              <a:t> Best Practices</a:t>
            </a:r>
          </a:p>
        </p:txBody>
      </p:sp>
      <p:sp>
        <p:nvSpPr>
          <p:cNvPr id="5" name="Shape 129">
            <a:extLst>
              <a:ext uri="{FF2B5EF4-FFF2-40B4-BE49-F238E27FC236}">
                <a16:creationId xmlns:a16="http://schemas.microsoft.com/office/drawing/2014/main" id="{66C71F90-698C-41A4-BA72-85977F5363D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2958" y="1594826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Use </a:t>
            </a:r>
            <a:r>
              <a:rPr lang="en-GB" sz="3200" b="1" i="1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r>
              <a:rPr lang="en-GB" sz="3200" b="1" i="1" dirty="0" err="1">
                <a:solidFill>
                  <a:schemeClr val="tx1"/>
                </a:solidFill>
                <a:sym typeface="Wingdings" panose="05000000000000000000" pitchFamily="2" charset="2"/>
              </a:rPr>
              <a:t>dockerignore</a:t>
            </a: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 to avoid adding unnecessary files to your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Don’t run </a:t>
            </a:r>
            <a:r>
              <a:rPr lang="en-GB" sz="3200" b="1" i="1" dirty="0">
                <a:solidFill>
                  <a:schemeClr val="tx1"/>
                </a:solidFill>
                <a:sym typeface="Wingdings" panose="05000000000000000000" pitchFamily="2" charset="2"/>
              </a:rPr>
              <a:t>“yum update” or “apt-update” </a:t>
            </a:r>
            <a:r>
              <a:rPr lang="en-GB" sz="3200" i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on a single 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This will cause caching issues if the referenced archive gets updated, which will make your subsequent </a:t>
            </a:r>
            <a:r>
              <a:rPr lang="en-GB" sz="3200" b="1" i="1" dirty="0">
                <a:solidFill>
                  <a:schemeClr val="tx1"/>
                </a:solidFill>
                <a:sym typeface="Wingdings" panose="05000000000000000000" pitchFamily="2" charset="2"/>
              </a:rPr>
              <a:t>apt-get</a:t>
            </a: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 install fail without comment.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Avoid installing unnecessary packages.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3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90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3D93-5A2D-4213-BD19-C3C817EF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Dockerfile</a:t>
            </a:r>
            <a:r>
              <a:rPr lang="en-IN" b="1" dirty="0"/>
              <a:t> Best Practices -- Continued</a:t>
            </a:r>
          </a:p>
        </p:txBody>
      </p:sp>
      <p:sp>
        <p:nvSpPr>
          <p:cNvPr id="5" name="Shape 129">
            <a:extLst>
              <a:ext uri="{FF2B5EF4-FFF2-40B4-BE49-F238E27FC236}">
                <a16:creationId xmlns:a16="http://schemas.microsoft.com/office/drawing/2014/main" id="{66C71F90-698C-41A4-BA72-85977F5363D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2958" y="1594826"/>
            <a:ext cx="10802356" cy="402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Always use version tags in </a:t>
            </a:r>
            <a:r>
              <a:rPr lang="en-GB" sz="3200" b="1" dirty="0">
                <a:solidFill>
                  <a:schemeClr val="tx1"/>
                </a:solidFill>
                <a:sym typeface="Wingdings" panose="05000000000000000000" pitchFamily="2" charset="2"/>
              </a:rPr>
              <a:t>“FROM</a:t>
            </a: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” statements. Avoid :latest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Avoid  </a:t>
            </a:r>
            <a:r>
              <a:rPr lang="en-GB" sz="3200" b="1" i="1" dirty="0">
                <a:solidFill>
                  <a:schemeClr val="tx1"/>
                </a:solidFill>
                <a:sym typeface="Wingdings" panose="05000000000000000000" pitchFamily="2" charset="2"/>
              </a:rPr>
              <a:t>run + commit, </a:t>
            </a: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 use a </a:t>
            </a:r>
            <a:r>
              <a:rPr lang="en-GB" sz="3200" b="1" i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GB" sz="3200" b="1" i="1" dirty="0" err="1">
                <a:solidFill>
                  <a:schemeClr val="tx1"/>
                </a:solidFill>
                <a:sym typeface="Wingdings" panose="05000000000000000000" pitchFamily="2" charset="2"/>
              </a:rPr>
              <a:t>Dockerfile</a:t>
            </a:r>
            <a:r>
              <a:rPr lang="en-GB" sz="3200" b="1" i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 instead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Installing </a:t>
            </a:r>
            <a:r>
              <a:rPr lang="en-GB" sz="3200" b="1" i="1" dirty="0" err="1">
                <a:solidFill>
                  <a:schemeClr val="tx1"/>
                </a:solidFill>
                <a:sym typeface="Wingdings" panose="05000000000000000000" pitchFamily="2" charset="2"/>
              </a:rPr>
              <a:t>ssh</a:t>
            </a:r>
            <a:r>
              <a:rPr lang="en-GB" sz="3200" b="1" i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 into a container is </a:t>
            </a:r>
            <a:r>
              <a:rPr lang="en-GB" sz="3200" b="1" i="1" dirty="0">
                <a:solidFill>
                  <a:schemeClr val="tx1"/>
                </a:solidFill>
                <a:sym typeface="Wingdings" panose="05000000000000000000" pitchFamily="2" charset="2"/>
              </a:rPr>
              <a:t>NOT  GOOD</a:t>
            </a: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One Process per container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Leverage and understand the cache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3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52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80FB-10C3-4927-8F5B-22F951FF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98667-3DF0-4C5C-959E-D54F8B515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Dockerfile</a:t>
            </a:r>
            <a:r>
              <a:rPr lang="en-US" sz="4000" b="1" dirty="0"/>
              <a:t> Best Practices -- </a:t>
            </a:r>
            <a:r>
              <a:rPr lang="en-US" sz="4000" dirty="0"/>
              <a:t> </a:t>
            </a:r>
            <a:r>
              <a:rPr lang="en-US" sz="4000" i="1" dirty="0">
                <a:hlinkClick r:id="rId2"/>
              </a:rPr>
              <a:t>https://docs.docker.com/articles/dockerfile_best-practices/</a:t>
            </a:r>
            <a:endParaRPr lang="en-US" sz="4000" i="1" dirty="0"/>
          </a:p>
          <a:p>
            <a:endParaRPr lang="en-IN" sz="4000" b="1" i="1" dirty="0"/>
          </a:p>
        </p:txBody>
      </p:sp>
    </p:spTree>
    <p:extLst>
      <p:ext uri="{BB962C8B-B14F-4D97-AF65-F5344CB8AC3E}">
        <p14:creationId xmlns:p14="http://schemas.microsoft.com/office/powerpoint/2010/main" val="229165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D3B27D14-ADEA-4D31-B720-4C0F3D0B9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099" y="175304"/>
            <a:ext cx="7453801" cy="6350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31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3838C29-62F4-4DF1-AC0A-BB1E405AAC7D}"/>
              </a:ext>
            </a:extLst>
          </p:cNvPr>
          <p:cNvSpPr txBox="1">
            <a:spLocks/>
          </p:cNvSpPr>
          <p:nvPr/>
        </p:nvSpPr>
        <p:spPr>
          <a:xfrm>
            <a:off x="845358" y="439003"/>
            <a:ext cx="10058400" cy="968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DockerFile</a:t>
            </a:r>
            <a:r>
              <a:rPr lang="en-US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 Basics</a:t>
            </a:r>
            <a:endParaRPr lang="en-US" b="1" dirty="0"/>
          </a:p>
        </p:txBody>
      </p:sp>
      <p:sp>
        <p:nvSpPr>
          <p:cNvPr id="4" name="Shape 129">
            <a:extLst>
              <a:ext uri="{FF2B5EF4-FFF2-40B4-BE49-F238E27FC236}">
                <a16:creationId xmlns:a16="http://schemas.microsoft.com/office/drawing/2014/main" id="{633501CD-4D62-43A2-9CC3-71E5D32404A7}"/>
              </a:ext>
            </a:extLst>
          </p:cNvPr>
          <p:cNvSpPr txBox="1">
            <a:spLocks/>
          </p:cNvSpPr>
          <p:nvPr/>
        </p:nvSpPr>
        <p:spPr>
          <a:xfrm>
            <a:off x="839250" y="1405730"/>
            <a:ext cx="10923772" cy="316627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tx1"/>
                </a:solidFill>
              </a:rPr>
              <a:t>Docker images are built from a base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tx1"/>
                </a:solidFill>
              </a:rPr>
              <a:t>Base images are built up using simple instructions such as	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chemeClr val="tx1"/>
                </a:solidFill>
              </a:rPr>
              <a:t>Run</a:t>
            </a:r>
            <a:r>
              <a:rPr lang="en-GB" sz="3600" dirty="0">
                <a:solidFill>
                  <a:schemeClr val="tx1"/>
                </a:solidFill>
              </a:rPr>
              <a:t> a command.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chemeClr val="tx1"/>
                </a:solidFill>
              </a:rPr>
              <a:t>Add</a:t>
            </a:r>
            <a:r>
              <a:rPr lang="en-GB" sz="3600" dirty="0">
                <a:solidFill>
                  <a:schemeClr val="tx1"/>
                </a:solidFill>
              </a:rPr>
              <a:t> a file or directory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tx1"/>
                </a:solidFill>
              </a:rPr>
              <a:t>Create an </a:t>
            </a:r>
            <a:r>
              <a:rPr lang="en-GB" sz="3600" b="1" dirty="0">
                <a:solidFill>
                  <a:schemeClr val="tx1"/>
                </a:solidFill>
              </a:rPr>
              <a:t>Env</a:t>
            </a:r>
            <a:r>
              <a:rPr lang="en-GB" sz="3600" dirty="0">
                <a:solidFill>
                  <a:schemeClr val="tx1"/>
                </a:solidFill>
              </a:rPr>
              <a:t> Variable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tx1"/>
                </a:solidFill>
              </a:rPr>
              <a:t>What process to </a:t>
            </a:r>
            <a:r>
              <a:rPr lang="en-GB" sz="3600" b="1" dirty="0">
                <a:solidFill>
                  <a:schemeClr val="tx1"/>
                </a:solidFill>
              </a:rPr>
              <a:t>run when launching a container</a:t>
            </a:r>
            <a:r>
              <a:rPr lang="en-GB" sz="3600" dirty="0">
                <a:solidFill>
                  <a:schemeClr val="tx1"/>
                </a:solidFill>
              </a:rPr>
              <a:t> from this image.</a:t>
            </a:r>
          </a:p>
        </p:txBody>
      </p:sp>
    </p:spTree>
    <p:extLst>
      <p:ext uri="{BB962C8B-B14F-4D97-AF65-F5344CB8AC3E}">
        <p14:creationId xmlns:p14="http://schemas.microsoft.com/office/powerpoint/2010/main" val="204438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Images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Docker images are read only templates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Docker Image VS Container: What is the difference?">
            <a:extLst>
              <a:ext uri="{FF2B5EF4-FFF2-40B4-BE49-F238E27FC236}">
                <a16:creationId xmlns:a16="http://schemas.microsoft.com/office/drawing/2014/main" id="{CD40804F-2B33-4F94-9C12-589845A7D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23" y="2321169"/>
            <a:ext cx="6173299" cy="429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29">
            <a:extLst>
              <a:ext uri="{FF2B5EF4-FFF2-40B4-BE49-F238E27FC236}">
                <a16:creationId xmlns:a16="http://schemas.microsoft.com/office/drawing/2014/main" id="{C9F8AEC7-07AF-46E2-97E9-17E1681DFDEB}"/>
              </a:ext>
            </a:extLst>
          </p:cNvPr>
          <p:cNvSpPr txBox="1">
            <a:spLocks/>
          </p:cNvSpPr>
          <p:nvPr/>
        </p:nvSpPr>
        <p:spPr>
          <a:xfrm>
            <a:off x="839250" y="2872154"/>
            <a:ext cx="4750473" cy="374150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Each </a:t>
            </a:r>
            <a:r>
              <a:rPr lang="en-GB" sz="3200" b="1" i="1" dirty="0">
                <a:solidFill>
                  <a:schemeClr val="tx1"/>
                </a:solidFill>
              </a:rPr>
              <a:t>Image</a:t>
            </a:r>
            <a:r>
              <a:rPr lang="en-GB" sz="3200" dirty="0">
                <a:solidFill>
                  <a:schemeClr val="tx1"/>
                </a:solidFill>
              </a:rPr>
              <a:t> consists of a series of layers using the union file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When ever an image is changed a </a:t>
            </a:r>
            <a:r>
              <a:rPr lang="en-GB" sz="3200" b="1" i="1" dirty="0">
                <a:solidFill>
                  <a:schemeClr val="tx1"/>
                </a:solidFill>
              </a:rPr>
              <a:t>new layer</a:t>
            </a:r>
            <a:r>
              <a:rPr lang="en-GB" sz="3200" dirty="0">
                <a:solidFill>
                  <a:schemeClr val="tx1"/>
                </a:solidFill>
              </a:rPr>
              <a:t> is created.</a:t>
            </a:r>
          </a:p>
        </p:txBody>
      </p:sp>
    </p:spTree>
    <p:extLst>
      <p:ext uri="{BB962C8B-B14F-4D97-AF65-F5344CB8AC3E}">
        <p14:creationId xmlns:p14="http://schemas.microsoft.com/office/powerpoint/2010/main" val="14878522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 err="1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Dockerfile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 </a:t>
            </a:r>
            <a:r>
              <a:rPr lang="en-US" sz="4267" b="1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FROM</a:t>
            </a:r>
            <a:endParaRPr lang="en-US" sz="4267" b="1" dirty="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xfrm>
            <a:off x="692957" y="1141980"/>
            <a:ext cx="10506265" cy="402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chemeClr val="tx1"/>
                </a:solidFill>
              </a:rPr>
              <a:t>FROM </a:t>
            </a:r>
            <a:r>
              <a:rPr lang="en-GB" sz="40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This sets the Base Image for subsequent instructions.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Every </a:t>
            </a:r>
            <a:r>
              <a:rPr lang="en-GB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Dockerfile</a:t>
            </a: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 must have FROM, to start from the Base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Eg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: -- FROM </a:t>
            </a: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tomcat:latest</a:t>
            </a:r>
            <a:endParaRPr lang="en-GB" sz="28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This would check if the image is available in the local machine, if not it would download from the central docker hub either from Private or Public.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581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 err="1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Dockerfile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 </a:t>
            </a:r>
            <a:r>
              <a:rPr lang="en-US" sz="4267" b="1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ENV &amp; EXPOSE</a:t>
            </a:r>
            <a:endParaRPr lang="en-US" sz="4267" b="1" dirty="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xfrm>
            <a:off x="692958" y="1098437"/>
            <a:ext cx="11220368" cy="402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chemeClr val="tx1"/>
                </a:solidFill>
              </a:rPr>
              <a:t>ENV </a:t>
            </a:r>
            <a:r>
              <a:rPr lang="en-GB" sz="40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This is an additional option for providing required environment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Eg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: -- ENV  TOMCAT_VERSION 8.1.0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Eg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: -- ENV  </a:t>
            </a:r>
            <a:r>
              <a:rPr lang="en-GB" sz="2800" b="1">
                <a:solidFill>
                  <a:srgbClr val="C00000"/>
                </a:solidFill>
                <a:sym typeface="Wingdings" panose="05000000000000000000" pitchFamily="2" charset="2"/>
              </a:rPr>
              <a:t>var1 testing</a:t>
            </a:r>
            <a:endParaRPr lang="en-GB" sz="28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chemeClr val="tx1"/>
                </a:solidFill>
              </a:rPr>
              <a:t>EXPOSE </a:t>
            </a:r>
            <a:r>
              <a:rPr lang="en-GB" sz="40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This informs Docker that the container will listen on the specified network ports at runtime, to interconnect containers using </a:t>
            </a:r>
            <a:r>
              <a:rPr lang="en-GB" sz="2800" b="1" i="1" dirty="0">
                <a:solidFill>
                  <a:schemeClr val="tx1"/>
                </a:solidFill>
                <a:sym typeface="Wingdings" panose="05000000000000000000" pitchFamily="2" charset="2"/>
              </a:rPr>
              <a:t>links.</a:t>
            </a: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Eg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: -- EXPOSE 8080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0807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 err="1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Dockerfile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 </a:t>
            </a:r>
            <a:r>
              <a:rPr lang="en-US" sz="4267" b="1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RUN</a:t>
            </a:r>
            <a:endParaRPr lang="en-US" sz="4267" b="1" dirty="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xfrm>
            <a:off x="692958" y="1002643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chemeClr val="tx1"/>
                </a:solidFill>
              </a:rPr>
              <a:t>RUN </a:t>
            </a:r>
            <a:r>
              <a:rPr lang="en-GB" sz="40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This will execute any commands in a new layer on top of the current image and commit the results.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The resulting committed image will be used for the next step in the </a:t>
            </a:r>
            <a:r>
              <a:rPr lang="en-GB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Dockerfile</a:t>
            </a: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Eg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: -- RUN yum update   &amp;&amp;    yum install –y  httpd  </a:t>
            </a: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wget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This would update and install “httpd” &amp; “</a:t>
            </a:r>
            <a:r>
              <a:rPr lang="en-GB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wget</a:t>
            </a: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” on the Base image on the </a:t>
            </a:r>
            <a:r>
              <a:rPr lang="en-GB" sz="2800" b="1" dirty="0">
                <a:solidFill>
                  <a:schemeClr val="tx1"/>
                </a:solidFill>
                <a:sym typeface="Wingdings" panose="05000000000000000000" pitchFamily="2" charset="2"/>
              </a:rPr>
              <a:t>new layer.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203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 err="1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Dockerfile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 </a:t>
            </a:r>
            <a:r>
              <a:rPr lang="en-US" sz="4267" b="1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ADD &amp; COPY</a:t>
            </a:r>
            <a:endParaRPr lang="en-US" sz="4267" b="1" dirty="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Shape 129">
            <a:extLst>
              <a:ext uri="{FF2B5EF4-FFF2-40B4-BE49-F238E27FC236}">
                <a16:creationId xmlns:a16="http://schemas.microsoft.com/office/drawing/2014/main" id="{E4E64F59-C32F-4296-B08E-1E79AA5E364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chemeClr val="tx1"/>
                </a:solidFill>
              </a:rPr>
              <a:t>ADD </a:t>
            </a:r>
            <a:r>
              <a:rPr lang="en-GB" sz="40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Eg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: -- ADD 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  <a:hlinkClick r:id="rId3"/>
              </a:rPr>
              <a:t>http://source.file/url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    /</a:t>
            </a: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dst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/path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Eg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: -- ADD   source.file.tar.gz    /</a:t>
            </a: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dst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/path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chemeClr val="tx1"/>
                </a:solidFill>
              </a:rPr>
              <a:t>COPY </a:t>
            </a:r>
            <a:r>
              <a:rPr lang="en-GB" sz="40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Eg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: -- COPY /source/file/path   /</a:t>
            </a: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dst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/path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1825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 err="1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Dockerfile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 </a:t>
            </a:r>
            <a:r>
              <a:rPr lang="en-US" sz="4267" b="1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ADD &amp; COPY</a:t>
            </a:r>
            <a:endParaRPr lang="en-US" sz="4267" b="1" dirty="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BE3948E-F466-43D3-AF97-AEDE8B19312C}"/>
              </a:ext>
            </a:extLst>
          </p:cNvPr>
          <p:cNvGraphicFramePr>
            <a:graphicFrameLocks noGrp="1"/>
          </p:cNvGraphicFramePr>
          <p:nvPr/>
        </p:nvGraphicFramePr>
        <p:xfrm>
          <a:off x="692958" y="1239814"/>
          <a:ext cx="10942443" cy="268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9950">
                  <a:extLst>
                    <a:ext uri="{9D8B030D-6E8A-4147-A177-3AD203B41FA5}">
                      <a16:colId xmlns:a16="http://schemas.microsoft.com/office/drawing/2014/main" val="2352045971"/>
                    </a:ext>
                  </a:extLst>
                </a:gridCol>
                <a:gridCol w="3516923">
                  <a:extLst>
                    <a:ext uri="{9D8B030D-6E8A-4147-A177-3AD203B41FA5}">
                      <a16:colId xmlns:a16="http://schemas.microsoft.com/office/drawing/2014/main" val="2884168538"/>
                    </a:ext>
                  </a:extLst>
                </a:gridCol>
                <a:gridCol w="3235570">
                  <a:extLst>
                    <a:ext uri="{9D8B030D-6E8A-4147-A177-3AD203B41FA5}">
                      <a16:colId xmlns:a16="http://schemas.microsoft.com/office/drawing/2014/main" val="3197159438"/>
                    </a:ext>
                  </a:extLst>
                </a:gridCol>
              </a:tblGrid>
              <a:tr h="647974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rebuchet MS"/>
                          <a:ea typeface="Trebuchet MS"/>
                          <a:cs typeface="Trebuchet MS"/>
                          <a:sym typeface="Wingdings" panose="05000000000000000000" pitchFamily="2" charset="2"/>
                        </a:rPr>
                        <a:t>ADD</a:t>
                      </a:r>
                      <a:endParaRPr lang="en-IN" sz="3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rebuchet MS"/>
                          <a:ea typeface="Trebuchet MS"/>
                          <a:cs typeface="Trebuchet MS"/>
                          <a:sym typeface="Wingdings" panose="05000000000000000000" pitchFamily="2" charset="2"/>
                        </a:rPr>
                        <a:t>COPY</a:t>
                      </a:r>
                      <a:endParaRPr lang="en-IN" sz="3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5375"/>
                  </a:ext>
                </a:extLst>
              </a:tr>
              <a:tr h="660235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Can copy file from URL to the DST container 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59927"/>
                  </a:ext>
                </a:extLst>
              </a:tr>
              <a:tr h="647974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Copies and extract compressed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926647"/>
                  </a:ext>
                </a:extLst>
              </a:tr>
              <a:tr h="726577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Duplicate file/Dir in a specified location in their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54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578047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 err="1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Dockerfile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 </a:t>
            </a:r>
            <a:r>
              <a:rPr lang="en-US" sz="4267" b="1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WORKDIR</a:t>
            </a:r>
            <a:endParaRPr lang="en-US" sz="4267" b="1" dirty="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xfrm>
            <a:off x="692958" y="1002643"/>
            <a:ext cx="10806084" cy="402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chemeClr val="tx1"/>
                </a:solidFill>
              </a:rPr>
              <a:t>WORKDIR </a:t>
            </a:r>
            <a:r>
              <a:rPr lang="en-GB" sz="40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This sets the working directory for any RUN, CMD, ENTRYPOINT, &amp; COPY that follow it.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We could use it multiple times in the same </a:t>
            </a:r>
            <a:r>
              <a:rPr lang="en-GB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Dockerfile</a:t>
            </a: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The relative path provided would be relative to the path of the previous WORKDIR instruction.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Eg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: -- WORKDIR $MY_HOME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WORKDIR /app1  absolute 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WORKDIR fold1  relative 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716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11020</TotalTime>
  <Words>1069</Words>
  <Application>Microsoft Office PowerPoint</Application>
  <PresentationFormat>Widescreen</PresentationFormat>
  <Paragraphs>169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Rounded MT Bold</vt:lpstr>
      <vt:lpstr>Calibri</vt:lpstr>
      <vt:lpstr>Calibri Light</vt:lpstr>
      <vt:lpstr>Consolas</vt:lpstr>
      <vt:lpstr>Engravers MT</vt:lpstr>
      <vt:lpstr>Trebuchet MS</vt:lpstr>
      <vt:lpstr>Wingdings</vt:lpstr>
      <vt:lpstr>Retrospect</vt:lpstr>
      <vt:lpstr>Docker -- Dockerfile</vt:lpstr>
      <vt:lpstr>PowerPoint Presentation</vt:lpstr>
      <vt:lpstr>Docker Images</vt:lpstr>
      <vt:lpstr>Dockerfile  FROM</vt:lpstr>
      <vt:lpstr>Dockerfile  ENV &amp; EXPOSE</vt:lpstr>
      <vt:lpstr>Dockerfile  RUN</vt:lpstr>
      <vt:lpstr>Dockerfile  ADD &amp; COPY</vt:lpstr>
      <vt:lpstr>Dockerfile  ADD &amp; COPY</vt:lpstr>
      <vt:lpstr>Dockerfile  WORKDIR</vt:lpstr>
      <vt:lpstr>Dockerfile  CMD</vt:lpstr>
      <vt:lpstr>Dockerfile  ENTRYPOINT</vt:lpstr>
      <vt:lpstr>Dockerfile  ENTRYPOINT vs CMD</vt:lpstr>
      <vt:lpstr>Building an Image</vt:lpstr>
      <vt:lpstr>Custom image on the central repo</vt:lpstr>
      <vt:lpstr>Dockerfile example</vt:lpstr>
      <vt:lpstr>Dockerfile Best Practices</vt:lpstr>
      <vt:lpstr>Dockerfile Best Practices -- Continued</vt:lpstr>
      <vt:lpstr>References</vt:lpstr>
      <vt:lpstr>PowerPoint Presentation</vt:lpstr>
    </vt:vector>
  </TitlesOfParts>
  <Company>EMC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– S3- Glacier</dc:title>
  <dc:creator>S, Vishwanath</dc:creator>
  <cp:lastModifiedBy>Vishwa M S</cp:lastModifiedBy>
  <cp:revision>67</cp:revision>
  <dcterms:created xsi:type="dcterms:W3CDTF">2018-07-27T15:06:26Z</dcterms:created>
  <dcterms:modified xsi:type="dcterms:W3CDTF">2025-02-12T04:52:00Z</dcterms:modified>
</cp:coreProperties>
</file>