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16"/>
  </p:notesMasterIdLst>
  <p:sldIdLst>
    <p:sldId id="284" r:id="rId2"/>
    <p:sldId id="269" r:id="rId3"/>
    <p:sldId id="257" r:id="rId4"/>
    <p:sldId id="262" r:id="rId5"/>
    <p:sldId id="266" r:id="rId6"/>
    <p:sldId id="285" r:id="rId7"/>
    <p:sldId id="261" r:id="rId8"/>
    <p:sldId id="263" r:id="rId9"/>
    <p:sldId id="270" r:id="rId10"/>
    <p:sldId id="286" r:id="rId11"/>
    <p:sldId id="289" r:id="rId12"/>
    <p:sldId id="287" r:id="rId13"/>
    <p:sldId id="290" r:id="rId14"/>
    <p:sldId id="28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0A6"/>
    <a:srgbClr val="E6BA1A"/>
    <a:srgbClr val="9F619F"/>
    <a:srgbClr val="FEDFA0"/>
    <a:srgbClr val="FDAA03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3876B-FF1F-41B7-9279-F0E8DCECC6AB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495F16DA-075C-4CE9-9D2C-DB5600E7A97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altLang="en-US" sz="5300" b="1" u="none" dirty="0">
              <a:solidFill>
                <a:srgbClr val="002060"/>
              </a:solidFill>
            </a:rPr>
            <a:t>AWS Introduction</a:t>
          </a:r>
          <a:endParaRPr lang="en-US" sz="4400" b="1" u="none" dirty="0">
            <a:solidFill>
              <a:srgbClr val="002060"/>
            </a:solidFill>
          </a:endParaRPr>
        </a:p>
        <a:p>
          <a:r>
            <a:rPr lang="en-US" sz="2400" b="0" u="none" dirty="0">
              <a:solidFill>
                <a:srgbClr val="002060"/>
              </a:solidFill>
            </a:rPr>
            <a:t>Presented by </a:t>
          </a:r>
          <a:r>
            <a:rPr lang="en-US" sz="2400" b="1" u="none" dirty="0">
              <a:solidFill>
                <a:srgbClr val="002060"/>
              </a:solidFill>
            </a:rPr>
            <a:t>Vishwanath M S</a:t>
          </a:r>
        </a:p>
        <a:p>
          <a:r>
            <a:rPr lang="en-US" sz="2400" b="1" u="none" dirty="0">
              <a:solidFill>
                <a:srgbClr val="002060"/>
              </a:solidFill>
            </a:rPr>
            <a:t>Cloud Architect</a:t>
          </a:r>
        </a:p>
        <a:p>
          <a:endParaRPr lang="en-IN" sz="5300" dirty="0"/>
        </a:p>
      </dgm:t>
    </dgm:pt>
    <dgm:pt modelId="{7111BA8F-0F04-4F19-9964-ED7BA9084FCB}" type="parTrans" cxnId="{31D6382D-A3A2-484E-8092-61ADC5F98B6A}">
      <dgm:prSet/>
      <dgm:spPr/>
      <dgm:t>
        <a:bodyPr/>
        <a:lstStyle/>
        <a:p>
          <a:endParaRPr lang="en-IN"/>
        </a:p>
      </dgm:t>
    </dgm:pt>
    <dgm:pt modelId="{4BCF7D94-4658-4AAC-A988-282BF766B1D1}" type="sibTrans" cxnId="{31D6382D-A3A2-484E-8092-61ADC5F98B6A}">
      <dgm:prSet/>
      <dgm:spPr/>
      <dgm:t>
        <a:bodyPr/>
        <a:lstStyle/>
        <a:p>
          <a:endParaRPr lang="en-IN"/>
        </a:p>
      </dgm:t>
    </dgm:pt>
    <dgm:pt modelId="{D93A2D6A-0333-41C2-9924-292368237F6A}" type="pres">
      <dgm:prSet presAssocID="{3C53876B-FF1F-41B7-9279-F0E8DCECC6AB}" presName="Name0" presStyleCnt="0">
        <dgm:presLayoutVars>
          <dgm:resizeHandles/>
        </dgm:presLayoutVars>
      </dgm:prSet>
      <dgm:spPr/>
    </dgm:pt>
    <dgm:pt modelId="{102D66A5-C3EA-4076-9AED-17229189D176}" type="pres">
      <dgm:prSet presAssocID="{495F16DA-075C-4CE9-9D2C-DB5600E7A972}" presName="text" presStyleLbl="node1" presStyleIdx="0" presStyleCnt="1" custScaleX="170962" custLinFactNeighborX="-401" custLinFactNeighborY="-1303">
        <dgm:presLayoutVars>
          <dgm:bulletEnabled val="1"/>
        </dgm:presLayoutVars>
      </dgm:prSet>
      <dgm:spPr/>
    </dgm:pt>
  </dgm:ptLst>
  <dgm:cxnLst>
    <dgm:cxn modelId="{31D6382D-A3A2-484E-8092-61ADC5F98B6A}" srcId="{3C53876B-FF1F-41B7-9279-F0E8DCECC6AB}" destId="{495F16DA-075C-4CE9-9D2C-DB5600E7A972}" srcOrd="0" destOrd="0" parTransId="{7111BA8F-0F04-4F19-9964-ED7BA9084FCB}" sibTransId="{4BCF7D94-4658-4AAC-A988-282BF766B1D1}"/>
    <dgm:cxn modelId="{4EF6DFB3-4A24-4947-BF6B-8EB7074D8473}" type="presOf" srcId="{495F16DA-075C-4CE9-9D2C-DB5600E7A972}" destId="{102D66A5-C3EA-4076-9AED-17229189D176}" srcOrd="0" destOrd="0" presId="urn:diagrams.loki3.com/VaryingWidthList"/>
    <dgm:cxn modelId="{53AA2AF6-8787-46A7-AE97-E18FB59E269E}" type="presOf" srcId="{3C53876B-FF1F-41B7-9279-F0E8DCECC6AB}" destId="{D93A2D6A-0333-41C2-9924-292368237F6A}" srcOrd="0" destOrd="0" presId="urn:diagrams.loki3.com/VaryingWidthList"/>
    <dgm:cxn modelId="{2C15DB18-7567-4CB2-AB71-73E1DA3129D2}" type="presParOf" srcId="{D93A2D6A-0333-41C2-9924-292368237F6A}" destId="{102D66A5-C3EA-4076-9AED-17229189D176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72428-B365-47CA-A5E3-08DCEA94BE3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19AB233-6BE4-433A-AB9A-3AB56D6E078C}">
      <dgm:prSet/>
      <dgm:spPr>
        <a:solidFill>
          <a:schemeClr val="accent1"/>
        </a:solidFill>
      </dgm:spPr>
      <dgm:t>
        <a:bodyPr/>
        <a:lstStyle/>
        <a:p>
          <a:pPr algn="ctr" rtl="0"/>
          <a:r>
            <a:rPr lang="en-IN" baseline="0" dirty="0">
              <a:solidFill>
                <a:schemeClr val="bg1"/>
              </a:solidFill>
            </a:rPr>
            <a:t>Agenda</a:t>
          </a:r>
          <a:endParaRPr lang="en-IN" dirty="0">
            <a:solidFill>
              <a:schemeClr val="bg1"/>
            </a:solidFill>
          </a:endParaRPr>
        </a:p>
      </dgm:t>
    </dgm:pt>
    <dgm:pt modelId="{94B21FF9-F1F4-4815-B09B-EFA120925178}" type="parTrans" cxnId="{A11BDAF0-E1D2-429E-B29E-B8EBA0874AB9}">
      <dgm:prSet/>
      <dgm:spPr/>
      <dgm:t>
        <a:bodyPr/>
        <a:lstStyle/>
        <a:p>
          <a:endParaRPr lang="en-IN"/>
        </a:p>
      </dgm:t>
    </dgm:pt>
    <dgm:pt modelId="{601D6647-214F-4E7F-9273-67560B1E4557}" type="sibTrans" cxnId="{A11BDAF0-E1D2-429E-B29E-B8EBA0874AB9}">
      <dgm:prSet/>
      <dgm:spPr/>
      <dgm:t>
        <a:bodyPr/>
        <a:lstStyle/>
        <a:p>
          <a:endParaRPr lang="en-IN"/>
        </a:p>
      </dgm:t>
    </dgm:pt>
    <dgm:pt modelId="{78B82A98-CECB-4635-93C6-97BB0116E35F}" type="pres">
      <dgm:prSet presAssocID="{8E472428-B365-47CA-A5E3-08DCEA94BE38}" presName="linear" presStyleCnt="0">
        <dgm:presLayoutVars>
          <dgm:animLvl val="lvl"/>
          <dgm:resizeHandles val="exact"/>
        </dgm:presLayoutVars>
      </dgm:prSet>
      <dgm:spPr/>
    </dgm:pt>
    <dgm:pt modelId="{481F0BE5-830A-4F5B-B5FA-8C029D354421}" type="pres">
      <dgm:prSet presAssocID="{C19AB233-6BE4-433A-AB9A-3AB56D6E078C}" presName="parentText" presStyleLbl="node1" presStyleIdx="0" presStyleCnt="1" custLinFactNeighborY="6715">
        <dgm:presLayoutVars>
          <dgm:chMax val="0"/>
          <dgm:bulletEnabled val="1"/>
        </dgm:presLayoutVars>
      </dgm:prSet>
      <dgm:spPr/>
    </dgm:pt>
  </dgm:ptLst>
  <dgm:cxnLst>
    <dgm:cxn modelId="{C6D5E314-3DD5-4A6D-AA38-09CC871B3D14}" type="presOf" srcId="{C19AB233-6BE4-433A-AB9A-3AB56D6E078C}" destId="{481F0BE5-830A-4F5B-B5FA-8C029D354421}" srcOrd="0" destOrd="0" presId="urn:microsoft.com/office/officeart/2005/8/layout/vList2"/>
    <dgm:cxn modelId="{6919765C-1B8E-4989-8BA8-DAA39DEACD9C}" type="presOf" srcId="{8E472428-B365-47CA-A5E3-08DCEA94BE38}" destId="{78B82A98-CECB-4635-93C6-97BB0116E35F}" srcOrd="0" destOrd="0" presId="urn:microsoft.com/office/officeart/2005/8/layout/vList2"/>
    <dgm:cxn modelId="{A11BDAF0-E1D2-429E-B29E-B8EBA0874AB9}" srcId="{8E472428-B365-47CA-A5E3-08DCEA94BE38}" destId="{C19AB233-6BE4-433A-AB9A-3AB56D6E078C}" srcOrd="0" destOrd="0" parTransId="{94B21FF9-F1F4-4815-B09B-EFA120925178}" sibTransId="{601D6647-214F-4E7F-9273-67560B1E4557}"/>
    <dgm:cxn modelId="{27495CEB-B626-44E7-9870-CF2303C03D70}" type="presParOf" srcId="{78B82A98-CECB-4635-93C6-97BB0116E35F}" destId="{481F0BE5-830A-4F5B-B5FA-8C029D3544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C7ACCF-09D4-4D69-9572-2AB438755EC6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8EE1FE4-9E9E-4F41-999E-2183528812E2}">
      <dgm:prSet/>
      <dgm:spPr/>
      <dgm:t>
        <a:bodyPr/>
        <a:lstStyle/>
        <a:p>
          <a:pPr rtl="0"/>
          <a:r>
            <a:rPr lang="en-US" b="0" dirty="0"/>
            <a:t>The 5 Pillars of the AWS Well-Architected Framework</a:t>
          </a:r>
          <a:endParaRPr lang="en-IN" b="0" dirty="0"/>
        </a:p>
      </dgm:t>
    </dgm:pt>
    <dgm:pt modelId="{5B16D031-02AD-440F-9596-005A95AC3A83}" type="parTrans" cxnId="{BB63729B-5342-4A24-9A51-1EA155214375}">
      <dgm:prSet/>
      <dgm:spPr/>
      <dgm:t>
        <a:bodyPr/>
        <a:lstStyle/>
        <a:p>
          <a:endParaRPr lang="en-IN"/>
        </a:p>
      </dgm:t>
    </dgm:pt>
    <dgm:pt modelId="{26F3CEB3-1A8E-4E3C-8760-891133949D3E}" type="sibTrans" cxnId="{BB63729B-5342-4A24-9A51-1EA155214375}">
      <dgm:prSet/>
      <dgm:spPr/>
      <dgm:t>
        <a:bodyPr/>
        <a:lstStyle/>
        <a:p>
          <a:endParaRPr lang="en-IN"/>
        </a:p>
      </dgm:t>
    </dgm:pt>
    <dgm:pt modelId="{22C6F0AE-A41C-40B2-A542-3DC8CFA43D34}">
      <dgm:prSet/>
      <dgm:spPr/>
      <dgm:t>
        <a:bodyPr/>
        <a:lstStyle/>
        <a:p>
          <a:pPr rtl="0"/>
          <a:r>
            <a:rPr lang="en-US" b="0" dirty="0"/>
            <a:t>Regions and Availability Zone</a:t>
          </a:r>
          <a:endParaRPr lang="en-IN" b="0" dirty="0"/>
        </a:p>
      </dgm:t>
    </dgm:pt>
    <dgm:pt modelId="{39E464E8-8A80-482B-9047-F2DE07B95F5B}" type="parTrans" cxnId="{8041AB2F-EB84-4BED-81D3-8E7D2043FCD4}">
      <dgm:prSet/>
      <dgm:spPr/>
    </dgm:pt>
    <dgm:pt modelId="{138FD99E-D6C3-4DAB-BDB3-1A58EDFC1470}" type="sibTrans" cxnId="{8041AB2F-EB84-4BED-81D3-8E7D2043FCD4}">
      <dgm:prSet/>
      <dgm:spPr/>
    </dgm:pt>
    <dgm:pt modelId="{6AE7149B-2059-481D-B8C8-CEC7DE68CFFC}">
      <dgm:prSet/>
      <dgm:spPr/>
      <dgm:t>
        <a:bodyPr/>
        <a:lstStyle/>
        <a:p>
          <a:pPr rtl="0"/>
          <a:r>
            <a:rPr lang="en-IN" dirty="0"/>
            <a:t>Your Questions</a:t>
          </a:r>
        </a:p>
      </dgm:t>
    </dgm:pt>
    <dgm:pt modelId="{CEEF4D80-DAE7-49AF-A78C-81692E8C8760}" type="parTrans" cxnId="{E626FBF2-5C2F-4788-94A4-8B53302AA489}">
      <dgm:prSet/>
      <dgm:spPr/>
    </dgm:pt>
    <dgm:pt modelId="{4949B9FC-77CB-40A8-BB21-7CE73A62AD09}" type="sibTrans" cxnId="{E626FBF2-5C2F-4788-94A4-8B53302AA489}">
      <dgm:prSet/>
      <dgm:spPr/>
    </dgm:pt>
    <dgm:pt modelId="{7E9704A6-122C-4CB1-8655-FA6A3BE51232}" type="pres">
      <dgm:prSet presAssocID="{81C7ACCF-09D4-4D69-9572-2AB438755EC6}" presName="linear" presStyleCnt="0">
        <dgm:presLayoutVars>
          <dgm:animLvl val="lvl"/>
          <dgm:resizeHandles val="exact"/>
        </dgm:presLayoutVars>
      </dgm:prSet>
      <dgm:spPr/>
    </dgm:pt>
    <dgm:pt modelId="{BF81063F-E6C2-4703-BCB2-BD5EA06A4E0F}" type="pres">
      <dgm:prSet presAssocID="{98EE1FE4-9E9E-4F41-999E-2183528812E2}" presName="parentText" presStyleLbl="node1" presStyleIdx="0" presStyleCnt="3" custLinFactNeighborX="565">
        <dgm:presLayoutVars>
          <dgm:chMax val="0"/>
          <dgm:bulletEnabled val="1"/>
        </dgm:presLayoutVars>
      </dgm:prSet>
      <dgm:spPr/>
    </dgm:pt>
    <dgm:pt modelId="{A7B267EC-CBAA-40C5-8881-C38C804E6D70}" type="pres">
      <dgm:prSet presAssocID="{26F3CEB3-1A8E-4E3C-8760-891133949D3E}" presName="spacer" presStyleCnt="0"/>
      <dgm:spPr/>
    </dgm:pt>
    <dgm:pt modelId="{DF0EA26C-ABD8-4FEC-98ED-77768B134164}" type="pres">
      <dgm:prSet presAssocID="{22C6F0AE-A41C-40B2-A542-3DC8CFA4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56C8EE-2E29-4855-9400-236709CAD2F2}" type="pres">
      <dgm:prSet presAssocID="{138FD99E-D6C3-4DAB-BDB3-1A58EDFC1470}" presName="spacer" presStyleCnt="0"/>
      <dgm:spPr/>
    </dgm:pt>
    <dgm:pt modelId="{6DCF2905-3CEC-4264-9F7B-9A27D020AD1D}" type="pres">
      <dgm:prSet presAssocID="{6AE7149B-2059-481D-B8C8-CEC7DE68CF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D68701-4CF5-4D49-A6D5-D5C2ED7FC6AA}" type="presOf" srcId="{81C7ACCF-09D4-4D69-9572-2AB438755EC6}" destId="{7E9704A6-122C-4CB1-8655-FA6A3BE51232}" srcOrd="0" destOrd="0" presId="urn:microsoft.com/office/officeart/2005/8/layout/vList2"/>
    <dgm:cxn modelId="{C38E1129-A68D-4E82-A7AA-3AAC87BC217D}" type="presOf" srcId="{6AE7149B-2059-481D-B8C8-CEC7DE68CFFC}" destId="{6DCF2905-3CEC-4264-9F7B-9A27D020AD1D}" srcOrd="0" destOrd="0" presId="urn:microsoft.com/office/officeart/2005/8/layout/vList2"/>
    <dgm:cxn modelId="{8041AB2F-EB84-4BED-81D3-8E7D2043FCD4}" srcId="{81C7ACCF-09D4-4D69-9572-2AB438755EC6}" destId="{22C6F0AE-A41C-40B2-A542-3DC8CFA43D34}" srcOrd="1" destOrd="0" parTransId="{39E464E8-8A80-482B-9047-F2DE07B95F5B}" sibTransId="{138FD99E-D6C3-4DAB-BDB3-1A58EDFC1470}"/>
    <dgm:cxn modelId="{EB84A032-5D1D-453D-A82D-50EFCD0719CF}" type="presOf" srcId="{98EE1FE4-9E9E-4F41-999E-2183528812E2}" destId="{BF81063F-E6C2-4703-BCB2-BD5EA06A4E0F}" srcOrd="0" destOrd="0" presId="urn:microsoft.com/office/officeart/2005/8/layout/vList2"/>
    <dgm:cxn modelId="{BB63729B-5342-4A24-9A51-1EA155214375}" srcId="{81C7ACCF-09D4-4D69-9572-2AB438755EC6}" destId="{98EE1FE4-9E9E-4F41-999E-2183528812E2}" srcOrd="0" destOrd="0" parTransId="{5B16D031-02AD-440F-9596-005A95AC3A83}" sibTransId="{26F3CEB3-1A8E-4E3C-8760-891133949D3E}"/>
    <dgm:cxn modelId="{EC8325BC-F2DC-4055-94AA-9E12AD70453D}" type="presOf" srcId="{22C6F0AE-A41C-40B2-A542-3DC8CFA43D34}" destId="{DF0EA26C-ABD8-4FEC-98ED-77768B134164}" srcOrd="0" destOrd="0" presId="urn:microsoft.com/office/officeart/2005/8/layout/vList2"/>
    <dgm:cxn modelId="{E626FBF2-5C2F-4788-94A4-8B53302AA489}" srcId="{81C7ACCF-09D4-4D69-9572-2AB438755EC6}" destId="{6AE7149B-2059-481D-B8C8-CEC7DE68CFFC}" srcOrd="2" destOrd="0" parTransId="{CEEF4D80-DAE7-49AF-A78C-81692E8C8760}" sibTransId="{4949B9FC-77CB-40A8-BB21-7CE73A62AD09}"/>
    <dgm:cxn modelId="{4E5629D2-C00F-407D-80BF-D78DF37CEF35}" type="presParOf" srcId="{7E9704A6-122C-4CB1-8655-FA6A3BE51232}" destId="{BF81063F-E6C2-4703-BCB2-BD5EA06A4E0F}" srcOrd="0" destOrd="0" presId="urn:microsoft.com/office/officeart/2005/8/layout/vList2"/>
    <dgm:cxn modelId="{6BDC5FE1-FF3B-45D1-A689-FCE2E23D52AA}" type="presParOf" srcId="{7E9704A6-122C-4CB1-8655-FA6A3BE51232}" destId="{A7B267EC-CBAA-40C5-8881-C38C804E6D70}" srcOrd="1" destOrd="0" presId="urn:microsoft.com/office/officeart/2005/8/layout/vList2"/>
    <dgm:cxn modelId="{823D481D-A7C4-4C91-874F-F38DC1FA7BAB}" type="presParOf" srcId="{7E9704A6-122C-4CB1-8655-FA6A3BE51232}" destId="{DF0EA26C-ABD8-4FEC-98ED-77768B134164}" srcOrd="2" destOrd="0" presId="urn:microsoft.com/office/officeart/2005/8/layout/vList2"/>
    <dgm:cxn modelId="{B59EB124-8F25-4DF7-BA7F-E43992698D56}" type="presParOf" srcId="{7E9704A6-122C-4CB1-8655-FA6A3BE51232}" destId="{9056C8EE-2E29-4855-9400-236709CAD2F2}" srcOrd="3" destOrd="0" presId="urn:microsoft.com/office/officeart/2005/8/layout/vList2"/>
    <dgm:cxn modelId="{4D2BD55E-D03A-4432-8917-E6B79FD14AA4}" type="presParOf" srcId="{7E9704A6-122C-4CB1-8655-FA6A3BE51232}" destId="{6DCF2905-3CEC-4264-9F7B-9A27D020AD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CEFD56-6724-44ED-8C95-68C35DB140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5FE608-C0F3-4F22-9E5A-E1916AD0A8BA}">
      <dgm:prSet custT="1"/>
      <dgm:spPr/>
      <dgm:t>
        <a:bodyPr/>
        <a:lstStyle/>
        <a:p>
          <a:pPr algn="ctr" rtl="0"/>
          <a:r>
            <a:rPr lang="en-IN" sz="4000" baseline="0" dirty="0"/>
            <a:t>Concepts of Region and AZ and Edge Location</a:t>
          </a:r>
          <a:endParaRPr lang="en-IN" sz="4000" dirty="0"/>
        </a:p>
      </dgm:t>
    </dgm:pt>
    <dgm:pt modelId="{0D21951E-0115-4566-9E0E-BBFBBE0D3717}" type="parTrans" cxnId="{9ABB86F6-83F9-465A-A784-E8F4485FDEE5}">
      <dgm:prSet/>
      <dgm:spPr/>
      <dgm:t>
        <a:bodyPr/>
        <a:lstStyle/>
        <a:p>
          <a:endParaRPr lang="en-IN"/>
        </a:p>
      </dgm:t>
    </dgm:pt>
    <dgm:pt modelId="{FA168BB8-D126-4320-9C6E-2C6A0DD3A71C}" type="sibTrans" cxnId="{9ABB86F6-83F9-465A-A784-E8F4485FDEE5}">
      <dgm:prSet/>
      <dgm:spPr/>
      <dgm:t>
        <a:bodyPr/>
        <a:lstStyle/>
        <a:p>
          <a:endParaRPr lang="en-IN"/>
        </a:p>
      </dgm:t>
    </dgm:pt>
    <dgm:pt modelId="{C375BE94-3F46-47DE-ACDC-60B4B72E7B6C}" type="pres">
      <dgm:prSet presAssocID="{0ACEFD56-6724-44ED-8C95-68C35DB14026}" presName="linear" presStyleCnt="0">
        <dgm:presLayoutVars>
          <dgm:animLvl val="lvl"/>
          <dgm:resizeHandles val="exact"/>
        </dgm:presLayoutVars>
      </dgm:prSet>
      <dgm:spPr/>
    </dgm:pt>
    <dgm:pt modelId="{5323B56A-D668-4254-A9CD-60EAAA828D40}" type="pres">
      <dgm:prSet presAssocID="{2F5FE608-C0F3-4F22-9E5A-E1916AD0A8B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DC1581-7009-4651-A72D-D39EB299473F}" type="presOf" srcId="{0ACEFD56-6724-44ED-8C95-68C35DB14026}" destId="{C375BE94-3F46-47DE-ACDC-60B4B72E7B6C}" srcOrd="0" destOrd="0" presId="urn:microsoft.com/office/officeart/2005/8/layout/vList2"/>
    <dgm:cxn modelId="{75BD6ABB-C778-4135-99AE-0215ECC2EF2B}" type="presOf" srcId="{2F5FE608-C0F3-4F22-9E5A-E1916AD0A8BA}" destId="{5323B56A-D668-4254-A9CD-60EAAA828D40}" srcOrd="0" destOrd="0" presId="urn:microsoft.com/office/officeart/2005/8/layout/vList2"/>
    <dgm:cxn modelId="{9ABB86F6-83F9-465A-A784-E8F4485FDEE5}" srcId="{0ACEFD56-6724-44ED-8C95-68C35DB14026}" destId="{2F5FE608-C0F3-4F22-9E5A-E1916AD0A8BA}" srcOrd="0" destOrd="0" parTransId="{0D21951E-0115-4566-9E0E-BBFBBE0D3717}" sibTransId="{FA168BB8-D126-4320-9C6E-2C6A0DD3A71C}"/>
    <dgm:cxn modelId="{68FBCEBE-6F69-4A3B-BAB9-46B766A87E98}" type="presParOf" srcId="{C375BE94-3F46-47DE-ACDC-60B4B72E7B6C}" destId="{5323B56A-D668-4254-A9CD-60EAAA828D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D66A5-C3EA-4076-9AED-17229189D176}">
      <dsp:nvSpPr>
        <dsp:cNvPr id="0" name=""/>
        <dsp:cNvSpPr/>
      </dsp:nvSpPr>
      <dsp:spPr>
        <a:xfrm>
          <a:off x="514192" y="0"/>
          <a:ext cx="6770095" cy="5493745"/>
        </a:xfrm>
        <a:prstGeom prst="rect">
          <a:avLst/>
        </a:prstGeom>
        <a:solidFill>
          <a:schemeClr val="bg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20" tIns="134620" rIns="134620" bIns="13462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5300" b="1" u="none" kern="1200" dirty="0">
              <a:solidFill>
                <a:srgbClr val="002060"/>
              </a:solidFill>
            </a:rPr>
            <a:t>AWS Introduction</a:t>
          </a:r>
          <a:endParaRPr lang="en-US" sz="4400" b="1" u="none" kern="1200" dirty="0">
            <a:solidFill>
              <a:srgbClr val="002060"/>
            </a:solidFill>
          </a:endParaRPr>
        </a:p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solidFill>
                <a:srgbClr val="002060"/>
              </a:solidFill>
            </a:rPr>
            <a:t>Presented by </a:t>
          </a:r>
          <a:r>
            <a:rPr lang="en-US" sz="2400" b="1" u="none" kern="1200" dirty="0">
              <a:solidFill>
                <a:srgbClr val="002060"/>
              </a:solidFill>
            </a:rPr>
            <a:t>Vishwanath M S</a:t>
          </a:r>
        </a:p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solidFill>
                <a:srgbClr val="002060"/>
              </a:solidFill>
            </a:rPr>
            <a:t>Cloud Architect</a:t>
          </a:r>
        </a:p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 dirty="0"/>
        </a:p>
      </dsp:txBody>
      <dsp:txXfrm>
        <a:off x="514192" y="0"/>
        <a:ext cx="6770095" cy="5493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0BE5-830A-4F5B-B5FA-8C029D354421}">
      <dsp:nvSpPr>
        <dsp:cNvPr id="0" name=""/>
        <dsp:cNvSpPr/>
      </dsp:nvSpPr>
      <dsp:spPr>
        <a:xfrm>
          <a:off x="0" y="19801"/>
          <a:ext cx="8991600" cy="1123199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baseline="0" dirty="0">
              <a:solidFill>
                <a:schemeClr val="bg1"/>
              </a:solidFill>
            </a:rPr>
            <a:t>Agenda</a:t>
          </a:r>
          <a:endParaRPr lang="en-IN" sz="4800" kern="1200" dirty="0">
            <a:solidFill>
              <a:schemeClr val="bg1"/>
            </a:solidFill>
          </a:endParaRPr>
        </a:p>
      </dsp:txBody>
      <dsp:txXfrm>
        <a:off x="54830" y="74631"/>
        <a:ext cx="8881940" cy="1013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1063F-E6C2-4703-BCB2-BD5EA06A4E0F}">
      <dsp:nvSpPr>
        <dsp:cNvPr id="0" name=""/>
        <dsp:cNvSpPr/>
      </dsp:nvSpPr>
      <dsp:spPr>
        <a:xfrm>
          <a:off x="0" y="4002"/>
          <a:ext cx="75438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The 5 Pillars of the AWS Well-Architected Framework</a:t>
          </a:r>
          <a:endParaRPr lang="en-IN" sz="3400" b="0" kern="1200" dirty="0"/>
        </a:p>
      </dsp:txBody>
      <dsp:txXfrm>
        <a:off x="62141" y="66143"/>
        <a:ext cx="7419518" cy="1148678"/>
      </dsp:txXfrm>
    </dsp:sp>
    <dsp:sp modelId="{DF0EA26C-ABD8-4FEC-98ED-77768B134164}">
      <dsp:nvSpPr>
        <dsp:cNvPr id="0" name=""/>
        <dsp:cNvSpPr/>
      </dsp:nvSpPr>
      <dsp:spPr>
        <a:xfrm>
          <a:off x="0" y="1374882"/>
          <a:ext cx="75438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Regions and Availability Zone</a:t>
          </a:r>
          <a:endParaRPr lang="en-IN" sz="3400" b="0" kern="1200" dirty="0"/>
        </a:p>
      </dsp:txBody>
      <dsp:txXfrm>
        <a:off x="62141" y="1437023"/>
        <a:ext cx="7419518" cy="1148678"/>
      </dsp:txXfrm>
    </dsp:sp>
    <dsp:sp modelId="{6DCF2905-3CEC-4264-9F7B-9A27D020AD1D}">
      <dsp:nvSpPr>
        <dsp:cNvPr id="0" name=""/>
        <dsp:cNvSpPr/>
      </dsp:nvSpPr>
      <dsp:spPr>
        <a:xfrm>
          <a:off x="0" y="2745762"/>
          <a:ext cx="7543800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Your Questions</a:t>
          </a:r>
        </a:p>
      </dsp:txBody>
      <dsp:txXfrm>
        <a:off x="62141" y="2807903"/>
        <a:ext cx="741951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3B56A-D668-4254-A9CD-60EAAA828D40}">
      <dsp:nvSpPr>
        <dsp:cNvPr id="0" name=""/>
        <dsp:cNvSpPr/>
      </dsp:nvSpPr>
      <dsp:spPr>
        <a:xfrm>
          <a:off x="0" y="354"/>
          <a:ext cx="8991600" cy="1281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baseline="0" dirty="0"/>
            <a:t>Concepts of Region and AZ and Edge Location</a:t>
          </a:r>
          <a:endParaRPr lang="en-IN" sz="4000" kern="1200" dirty="0"/>
        </a:p>
      </dsp:txBody>
      <dsp:txXfrm>
        <a:off x="62541" y="62895"/>
        <a:ext cx="8866518" cy="115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F6CD0A1-9943-4094-9080-3EF0B4A9C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4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CD0A1-9943-4094-9080-3EF0B4A9CF3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45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4B22-8FC1-4B23-83C0-CC7D320ECE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6326-6D22-4EB5-9A4A-1D85DA97A9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0D023-1EF2-483E-81C3-13ACA66F66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BD7A1-6227-4CC7-A546-23C11D98C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C412F-FA18-4E49-B2D5-2DB0DB8651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BFED-3249-4AAD-A1CD-4C717FE416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A5AC-EAD6-4085-9A53-C34F335883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8A5E-7CFB-4F21-878D-C054AD1A08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7DEC-92F4-4E9E-8CF9-EDD303ACF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173F7-20DC-45CD-994D-EAE7161CA7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186A8-ABAD-4480-9236-2FD7A6C9D5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6AE6751-7647-4156-B395-4027BD5807E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6" r:id="rId2"/>
    <p:sldLayoutId id="2147484092" r:id="rId3"/>
    <p:sldLayoutId id="2147484087" r:id="rId4"/>
    <p:sldLayoutId id="2147484088" r:id="rId5"/>
    <p:sldLayoutId id="2147484089" r:id="rId6"/>
    <p:sldLayoutId id="2147484093" r:id="rId7"/>
    <p:sldLayoutId id="2147484094" r:id="rId8"/>
    <p:sldLayoutId id="2147484095" r:id="rId9"/>
    <p:sldLayoutId id="2147484090" r:id="rId10"/>
    <p:sldLayoutId id="2147484096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hyperlink" Target="https://docs.aws.amazon.com/AWSEC2/latest/UserGuide/using-regions-availability-zon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1FFA-F69C-487F-9185-C20070D21814}" type="slidenum">
              <a:rPr lang="en-US" altLang="en-US"/>
              <a:pPr/>
              <a:t>1</a:t>
            </a:fld>
            <a:endParaRPr lang="en-US" alt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2960996"/>
              </p:ext>
            </p:extLst>
          </p:nvPr>
        </p:nvGraphicFramePr>
        <p:xfrm>
          <a:off x="627960" y="297455"/>
          <a:ext cx="7830240" cy="5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10842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Regions and Availability Zone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C7AD02-B92B-4A89-AE5A-C49D49A3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4CCDD-AB44-48FB-9237-03DF309E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37" y="2057400"/>
            <a:ext cx="5287260" cy="419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D98ECD-6C8F-49D7-B4F8-BFEB1956B775}"/>
              </a:ext>
            </a:extLst>
          </p:cNvPr>
          <p:cNvSpPr/>
          <p:nvPr/>
        </p:nvSpPr>
        <p:spPr>
          <a:xfrm>
            <a:off x="457200" y="182880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AZ is a datacenter owned and operated by 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AZ’s are represented by a Region Code, followed by a letter identifier,  </a:t>
            </a:r>
            <a:r>
              <a:rPr lang="en-US" b="1" dirty="0"/>
              <a:t>us-east-1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&lt;10ms latency between AZ’s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3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E4F9-1E06-4248-AD1D-7616CA3A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AWS Edge Network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17E-0AE0-4AFF-9ECB-E5A424F6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An Edge Location is an </a:t>
            </a:r>
            <a:r>
              <a:rPr lang="en-IN" sz="3200" dirty="0" err="1"/>
              <a:t>datacenter</a:t>
            </a:r>
            <a:r>
              <a:rPr lang="en-IN" sz="3200" dirty="0"/>
              <a:t> owned by a trusted partner of AWS which has a direct connection to the AWS network.</a:t>
            </a:r>
          </a:p>
          <a:p>
            <a:r>
              <a:rPr lang="en-IN" sz="3200" b="1" dirty="0"/>
              <a:t>Services Offered at AWS Edge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Amazon CloudFront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Amazon Route 53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AWS firewall Manager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AWS Shield 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AWS WAF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2902F-76A2-4CAD-A3DE-962BD758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7AE8E-4607-45C3-BE01-90EC908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38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C7AD02-B92B-4A89-AE5A-C49D49A3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14B1731-445A-4A5F-8905-F591B5401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70" y="365126"/>
            <a:ext cx="8764859" cy="5791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3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B62A-C6A8-4C09-86A6-53F76392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GovCloud (US)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7E47A-9AF8-4464-8FA8-133C1155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6FA96-A5C9-44C5-9ACE-7A835DF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D5DB0-27AA-4FE5-BB9D-87A27E6AD8D8}"/>
              </a:ext>
            </a:extLst>
          </p:cNvPr>
          <p:cNvSpPr/>
          <p:nvPr/>
        </p:nvSpPr>
        <p:spPr>
          <a:xfrm>
            <a:off x="457200" y="18288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GovCloud regions allow customers to host sensitive </a:t>
            </a:r>
            <a:r>
              <a:rPr lang="en-US" b="1" dirty="0"/>
              <a:t>Controlled Unclassified Information</a:t>
            </a:r>
            <a:r>
              <a:rPr lang="en-US" dirty="0"/>
              <a:t> and other types of regulated workloads.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GovCloud Regions are only operated by employees who are U.S Citizens, on U.S Soil.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Customers can architect secure cloud solutions that comply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FedRAMP High baseline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DOJ’s Criminal Justice Information systems (CJIS) Security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U.S International Traffic in Arms Regulations (ITAR)</a:t>
            </a:r>
          </a:p>
        </p:txBody>
      </p:sp>
    </p:spTree>
    <p:extLst>
      <p:ext uri="{BB962C8B-B14F-4D97-AF65-F5344CB8AC3E}">
        <p14:creationId xmlns:p14="http://schemas.microsoft.com/office/powerpoint/2010/main" val="409273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1084262"/>
          </a:xfrm>
        </p:spPr>
        <p:txBody>
          <a:bodyPr>
            <a:normAutofit/>
          </a:bodyPr>
          <a:lstStyle/>
          <a:p>
            <a:r>
              <a:rPr lang="en-US" b="1" dirty="0"/>
              <a:t>Ref Link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C7AD02-B92B-4A89-AE5A-C49D49A3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D2909-4EAC-40DE-8FFD-5522878DB3EC}"/>
              </a:ext>
            </a:extLst>
          </p:cNvPr>
          <p:cNvSpPr/>
          <p:nvPr/>
        </p:nvSpPr>
        <p:spPr>
          <a:xfrm>
            <a:off x="822324" y="2133600"/>
            <a:ext cx="7543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https://docs.aws.amazon.com/AWSEC2/latest/UserGuide/using-regions-availability-zones.html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https://aws.amazon.com/about-aws/global-infrastructure/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5147384"/>
              </p:ext>
            </p:extLst>
          </p:nvPr>
        </p:nvGraphicFramePr>
        <p:xfrm>
          <a:off x="76200" y="76200"/>
          <a:ext cx="8991600" cy="114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8678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9E86-0905-4746-B4AE-AEA3B4D7D16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1072203"/>
            <a:ext cx="7543800" cy="607353"/>
          </a:xfrm>
        </p:spPr>
        <p:txBody>
          <a:bodyPr>
            <a:noAutofit/>
          </a:bodyPr>
          <a:lstStyle/>
          <a:p>
            <a:r>
              <a:rPr lang="en-US" sz="3600" b="1" dirty="0"/>
              <a:t>The 5 Pillars of the AWS Well-Architected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310" y="1762124"/>
            <a:ext cx="8078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Cost Optimization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Reliability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Operational Excellence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Performance Efficiency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Security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Note: -- Abbreviation -- (CROPS)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02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Cost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Design Principles</a:t>
            </a:r>
          </a:p>
          <a:p>
            <a:r>
              <a:rPr lang="en-US" sz="2400" dirty="0"/>
              <a:t>There are five design principles for cost optimization in the cloud: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Adopt a consumption model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Measure overall efficiency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Stop spending money on data center operations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Analyze and attribute expenditure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managed services to reduce cost of ownership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98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Design Principles</a:t>
            </a:r>
          </a:p>
          <a:p>
            <a:r>
              <a:rPr lang="en-US" sz="2800" dirty="0"/>
              <a:t>There are five design principles for reliability in the cloud: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Test recovery procedures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Automatically recover from failure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Scale horizontally to increase aggregate system availability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Stop guessing capacity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Manage change in automation</a:t>
            </a:r>
          </a:p>
          <a:p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E4AFA2-947C-41DE-946C-BD043D0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9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Operational 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Design Principles</a:t>
            </a:r>
          </a:p>
          <a:p>
            <a:r>
              <a:rPr lang="en-US" sz="2800" dirty="0"/>
              <a:t>There are six design principles for operational excellence in the cloud: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Perform operations as code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Annotate documentation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Make frequent, small, reversible changes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Refine operations procedures frequently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Anticipate failure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Learn from all operational failures</a:t>
            </a:r>
          </a:p>
          <a:p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E8BAB9-5D9A-405C-8B80-96A13DA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50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Design Principles</a:t>
            </a:r>
          </a:p>
          <a:p>
            <a:r>
              <a:rPr lang="en-US" sz="2800" dirty="0"/>
              <a:t>There are five design principles for performance efficiency in the cloud: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Democratize advanced technologies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Go global in minutes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serverless</a:t>
            </a:r>
            <a:r>
              <a:rPr lang="en-US" sz="2400" dirty="0"/>
              <a:t> architectures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Experiment more often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Mechanical sympathy</a:t>
            </a:r>
          </a:p>
          <a:p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788761-9A99-4FD6-A70C-4274F7FA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83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Design Principles</a:t>
            </a:r>
          </a:p>
          <a:p>
            <a:r>
              <a:rPr lang="en-US" sz="2800" dirty="0"/>
              <a:t>There are six design principles for security in the cloud: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Implement a strong identity foundation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Enable traceability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Apply security at all layers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Automate security best practices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Protect data in transit and at rest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Prepare for security events</a:t>
            </a:r>
          </a:p>
          <a:p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C7AD02-B92B-4A89-AE5A-C49D49A3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8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03386268"/>
              </p:ext>
            </p:extLst>
          </p:nvPr>
        </p:nvGraphicFramePr>
        <p:xfrm>
          <a:off x="76200" y="0"/>
          <a:ext cx="8991600" cy="128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7A77-92E4-47B7-81E5-7DAF05721EC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has 22 regions , out of which 3 are China Regions, which are not accessible.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region has min of 2 (Availability Zone) and max of 6 AZ.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Total of 69 Availability Zone and each Availability Zone could have multiple Datacenter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Availability Zone are interconnected with HIGH BANDWIDTH (BACKHOLE LINK, more than 1000Gbps)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Region is also connected with other region. (The speed might be less when compared to above).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941</TotalTime>
  <Words>655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Verdana</vt:lpstr>
      <vt:lpstr>Retrospect</vt:lpstr>
      <vt:lpstr>PowerPoint Presentation</vt:lpstr>
      <vt:lpstr>PowerPoint Presentation</vt:lpstr>
      <vt:lpstr>The 5 Pillars of the AWS Well-Architected Framework</vt:lpstr>
      <vt:lpstr>Cost Optimization</vt:lpstr>
      <vt:lpstr>Reliability</vt:lpstr>
      <vt:lpstr>Operational Excellence</vt:lpstr>
      <vt:lpstr>Performance Efficiency</vt:lpstr>
      <vt:lpstr>Security</vt:lpstr>
      <vt:lpstr>PowerPoint Presentation</vt:lpstr>
      <vt:lpstr>Regions and Availability Zone</vt:lpstr>
      <vt:lpstr>AWS Edge Network Locations</vt:lpstr>
      <vt:lpstr>PowerPoint Presentation</vt:lpstr>
      <vt:lpstr>GovCloud (US)</vt:lpstr>
      <vt:lpstr>Ref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CTFL</dc:title>
  <dc:creator>NIKHIL</dc:creator>
  <cp:lastModifiedBy>Vishwa M S</cp:lastModifiedBy>
  <cp:revision>88</cp:revision>
  <dcterms:created xsi:type="dcterms:W3CDTF">2010-03-22T18:52:47Z</dcterms:created>
  <dcterms:modified xsi:type="dcterms:W3CDTF">2025-03-21T03:55:44Z</dcterms:modified>
</cp:coreProperties>
</file>