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notesMasterIdLst>
    <p:notesMasterId r:id="rId16"/>
  </p:notesMasterIdLst>
  <p:sldIdLst>
    <p:sldId id="284" r:id="rId2"/>
    <p:sldId id="269" r:id="rId3"/>
    <p:sldId id="289" r:id="rId4"/>
    <p:sldId id="260" r:id="rId5"/>
    <p:sldId id="287" r:id="rId6"/>
    <p:sldId id="288" r:id="rId7"/>
    <p:sldId id="291" r:id="rId8"/>
    <p:sldId id="295" r:id="rId9"/>
    <p:sldId id="296" r:id="rId10"/>
    <p:sldId id="293" r:id="rId11"/>
    <p:sldId id="292" r:id="rId12"/>
    <p:sldId id="283" r:id="rId13"/>
    <p:sldId id="294" r:id="rId14"/>
    <p:sldId id="29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0A6"/>
    <a:srgbClr val="E6BA1A"/>
    <a:srgbClr val="9F619F"/>
    <a:srgbClr val="FEDFA0"/>
    <a:srgbClr val="FDAA03"/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1" autoAdjust="0"/>
    <p:restoredTop sz="94679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3876B-FF1F-41B7-9279-F0E8DCECC6AB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495F16DA-075C-4CE9-9D2C-DB5600E7A972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4400" b="1" u="none" dirty="0">
              <a:solidFill>
                <a:srgbClr val="002060"/>
              </a:solidFill>
            </a:rPr>
            <a:t>AWS IAM users</a:t>
          </a:r>
        </a:p>
        <a:p>
          <a:r>
            <a:rPr lang="en-US" sz="2400" b="0" u="none" dirty="0">
              <a:solidFill>
                <a:srgbClr val="002060"/>
              </a:solidFill>
            </a:rPr>
            <a:t>Present by </a:t>
          </a:r>
          <a:r>
            <a:rPr lang="en-US" sz="2400" b="1" u="none" dirty="0">
              <a:solidFill>
                <a:srgbClr val="002060"/>
              </a:solidFill>
            </a:rPr>
            <a:t>Vishwanath M S </a:t>
          </a:r>
        </a:p>
        <a:p>
          <a:r>
            <a:rPr lang="en-US" sz="2400" b="1" u="none" dirty="0">
              <a:solidFill>
                <a:srgbClr val="002060"/>
              </a:solidFill>
            </a:rPr>
            <a:t>Cloud Architect</a:t>
          </a:r>
        </a:p>
        <a:p>
          <a:endParaRPr lang="en-IN" sz="5300" dirty="0"/>
        </a:p>
      </dgm:t>
    </dgm:pt>
    <dgm:pt modelId="{7111BA8F-0F04-4F19-9964-ED7BA9084FCB}" type="parTrans" cxnId="{31D6382D-A3A2-484E-8092-61ADC5F98B6A}">
      <dgm:prSet/>
      <dgm:spPr/>
      <dgm:t>
        <a:bodyPr/>
        <a:lstStyle/>
        <a:p>
          <a:endParaRPr lang="en-IN"/>
        </a:p>
      </dgm:t>
    </dgm:pt>
    <dgm:pt modelId="{4BCF7D94-4658-4AAC-A988-282BF766B1D1}" type="sibTrans" cxnId="{31D6382D-A3A2-484E-8092-61ADC5F98B6A}">
      <dgm:prSet/>
      <dgm:spPr/>
      <dgm:t>
        <a:bodyPr/>
        <a:lstStyle/>
        <a:p>
          <a:endParaRPr lang="en-IN"/>
        </a:p>
      </dgm:t>
    </dgm:pt>
    <dgm:pt modelId="{D93A2D6A-0333-41C2-9924-292368237F6A}" type="pres">
      <dgm:prSet presAssocID="{3C53876B-FF1F-41B7-9279-F0E8DCECC6AB}" presName="Name0" presStyleCnt="0">
        <dgm:presLayoutVars>
          <dgm:resizeHandles/>
        </dgm:presLayoutVars>
      </dgm:prSet>
      <dgm:spPr/>
    </dgm:pt>
    <dgm:pt modelId="{102D66A5-C3EA-4076-9AED-17229189D176}" type="pres">
      <dgm:prSet presAssocID="{495F16DA-075C-4CE9-9D2C-DB5600E7A972}" presName="text" presStyleLbl="node1" presStyleIdx="0" presStyleCnt="1" custScaleX="170962" custLinFactNeighborX="-401" custLinFactNeighborY="-1303">
        <dgm:presLayoutVars>
          <dgm:bulletEnabled val="1"/>
        </dgm:presLayoutVars>
      </dgm:prSet>
      <dgm:spPr/>
    </dgm:pt>
  </dgm:ptLst>
  <dgm:cxnLst>
    <dgm:cxn modelId="{31D6382D-A3A2-484E-8092-61ADC5F98B6A}" srcId="{3C53876B-FF1F-41B7-9279-F0E8DCECC6AB}" destId="{495F16DA-075C-4CE9-9D2C-DB5600E7A972}" srcOrd="0" destOrd="0" parTransId="{7111BA8F-0F04-4F19-9964-ED7BA9084FCB}" sibTransId="{4BCF7D94-4658-4AAC-A988-282BF766B1D1}"/>
    <dgm:cxn modelId="{4EF6DFB3-4A24-4947-BF6B-8EB7074D8473}" type="presOf" srcId="{495F16DA-075C-4CE9-9D2C-DB5600E7A972}" destId="{102D66A5-C3EA-4076-9AED-17229189D176}" srcOrd="0" destOrd="0" presId="urn:diagrams.loki3.com/VaryingWidthList"/>
    <dgm:cxn modelId="{53AA2AF6-8787-46A7-AE97-E18FB59E269E}" type="presOf" srcId="{3C53876B-FF1F-41B7-9279-F0E8DCECC6AB}" destId="{D93A2D6A-0333-41C2-9924-292368237F6A}" srcOrd="0" destOrd="0" presId="urn:diagrams.loki3.com/VaryingWidthList"/>
    <dgm:cxn modelId="{2C15DB18-7567-4CB2-AB71-73E1DA3129D2}" type="presParOf" srcId="{D93A2D6A-0333-41C2-9924-292368237F6A}" destId="{102D66A5-C3EA-4076-9AED-17229189D176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472428-B365-47CA-A5E3-08DCEA94BE3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C19AB233-6BE4-433A-AB9A-3AB56D6E078C}">
      <dgm:prSet/>
      <dgm:spPr>
        <a:solidFill>
          <a:schemeClr val="accent1"/>
        </a:solidFill>
      </dgm:spPr>
      <dgm:t>
        <a:bodyPr/>
        <a:lstStyle/>
        <a:p>
          <a:pPr algn="ctr" rtl="0"/>
          <a:r>
            <a:rPr lang="en-IN" baseline="0" dirty="0">
              <a:solidFill>
                <a:schemeClr val="bg1"/>
              </a:solidFill>
            </a:rPr>
            <a:t>Agenda</a:t>
          </a:r>
          <a:endParaRPr lang="en-IN" dirty="0">
            <a:solidFill>
              <a:schemeClr val="bg1"/>
            </a:solidFill>
          </a:endParaRPr>
        </a:p>
      </dgm:t>
    </dgm:pt>
    <dgm:pt modelId="{94B21FF9-F1F4-4815-B09B-EFA120925178}" type="parTrans" cxnId="{A11BDAF0-E1D2-429E-B29E-B8EBA0874AB9}">
      <dgm:prSet/>
      <dgm:spPr/>
      <dgm:t>
        <a:bodyPr/>
        <a:lstStyle/>
        <a:p>
          <a:endParaRPr lang="en-IN"/>
        </a:p>
      </dgm:t>
    </dgm:pt>
    <dgm:pt modelId="{601D6647-214F-4E7F-9273-67560B1E4557}" type="sibTrans" cxnId="{A11BDAF0-E1D2-429E-B29E-B8EBA0874AB9}">
      <dgm:prSet/>
      <dgm:spPr/>
      <dgm:t>
        <a:bodyPr/>
        <a:lstStyle/>
        <a:p>
          <a:endParaRPr lang="en-IN"/>
        </a:p>
      </dgm:t>
    </dgm:pt>
    <dgm:pt modelId="{78B82A98-CECB-4635-93C6-97BB0116E35F}" type="pres">
      <dgm:prSet presAssocID="{8E472428-B365-47CA-A5E3-08DCEA94BE38}" presName="linear" presStyleCnt="0">
        <dgm:presLayoutVars>
          <dgm:animLvl val="lvl"/>
          <dgm:resizeHandles val="exact"/>
        </dgm:presLayoutVars>
      </dgm:prSet>
      <dgm:spPr/>
    </dgm:pt>
    <dgm:pt modelId="{481F0BE5-830A-4F5B-B5FA-8C029D354421}" type="pres">
      <dgm:prSet presAssocID="{C19AB233-6BE4-433A-AB9A-3AB56D6E078C}" presName="parentText" presStyleLbl="node1" presStyleIdx="0" presStyleCnt="1" custLinFactNeighborY="6715">
        <dgm:presLayoutVars>
          <dgm:chMax val="0"/>
          <dgm:bulletEnabled val="1"/>
        </dgm:presLayoutVars>
      </dgm:prSet>
      <dgm:spPr/>
    </dgm:pt>
  </dgm:ptLst>
  <dgm:cxnLst>
    <dgm:cxn modelId="{C6D5E314-3DD5-4A6D-AA38-09CC871B3D14}" type="presOf" srcId="{C19AB233-6BE4-433A-AB9A-3AB56D6E078C}" destId="{481F0BE5-830A-4F5B-B5FA-8C029D354421}" srcOrd="0" destOrd="0" presId="urn:microsoft.com/office/officeart/2005/8/layout/vList2"/>
    <dgm:cxn modelId="{6919765C-1B8E-4989-8BA8-DAA39DEACD9C}" type="presOf" srcId="{8E472428-B365-47CA-A5E3-08DCEA94BE38}" destId="{78B82A98-CECB-4635-93C6-97BB0116E35F}" srcOrd="0" destOrd="0" presId="urn:microsoft.com/office/officeart/2005/8/layout/vList2"/>
    <dgm:cxn modelId="{A11BDAF0-E1D2-429E-B29E-B8EBA0874AB9}" srcId="{8E472428-B365-47CA-A5E3-08DCEA94BE38}" destId="{C19AB233-6BE4-433A-AB9A-3AB56D6E078C}" srcOrd="0" destOrd="0" parTransId="{94B21FF9-F1F4-4815-B09B-EFA120925178}" sibTransId="{601D6647-214F-4E7F-9273-67560B1E4557}"/>
    <dgm:cxn modelId="{27495CEB-B626-44E7-9870-CF2303C03D70}" type="presParOf" srcId="{78B82A98-CECB-4635-93C6-97BB0116E35F}" destId="{481F0BE5-830A-4F5B-B5FA-8C029D3544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C7ACCF-09D4-4D69-9572-2AB438755EC6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8EE1FE4-9E9E-4F41-999E-2183528812E2}">
      <dgm:prSet/>
      <dgm:spPr/>
      <dgm:t>
        <a:bodyPr/>
        <a:lstStyle/>
        <a:p>
          <a:pPr rtl="0"/>
          <a:r>
            <a:rPr lang="en-IN" dirty="0"/>
            <a:t>What is AWS IAM?</a:t>
          </a:r>
        </a:p>
      </dgm:t>
    </dgm:pt>
    <dgm:pt modelId="{5B16D031-02AD-440F-9596-005A95AC3A83}" type="parTrans" cxnId="{BB63729B-5342-4A24-9A51-1EA155214375}">
      <dgm:prSet/>
      <dgm:spPr/>
      <dgm:t>
        <a:bodyPr/>
        <a:lstStyle/>
        <a:p>
          <a:endParaRPr lang="en-IN"/>
        </a:p>
      </dgm:t>
    </dgm:pt>
    <dgm:pt modelId="{26F3CEB3-1A8E-4E3C-8760-891133949D3E}" type="sibTrans" cxnId="{BB63729B-5342-4A24-9A51-1EA155214375}">
      <dgm:prSet/>
      <dgm:spPr/>
      <dgm:t>
        <a:bodyPr/>
        <a:lstStyle/>
        <a:p>
          <a:endParaRPr lang="en-IN"/>
        </a:p>
      </dgm:t>
    </dgm:pt>
    <dgm:pt modelId="{C660C0B5-3080-4808-9CBA-7D382C41FA21}">
      <dgm:prSet/>
      <dgm:spPr/>
      <dgm:t>
        <a:bodyPr/>
        <a:lstStyle/>
        <a:p>
          <a:pPr rtl="0"/>
          <a:r>
            <a:rPr lang="en-IN" dirty="0"/>
            <a:t>What is policy</a:t>
          </a:r>
        </a:p>
      </dgm:t>
    </dgm:pt>
    <dgm:pt modelId="{0C8C9145-E6B1-439E-A807-E5F622A49F1B}" type="parTrans" cxnId="{06853F0E-DAA9-442C-BDE2-77D843C253BC}">
      <dgm:prSet/>
      <dgm:spPr/>
      <dgm:t>
        <a:bodyPr/>
        <a:lstStyle/>
        <a:p>
          <a:endParaRPr lang="en-US"/>
        </a:p>
      </dgm:t>
    </dgm:pt>
    <dgm:pt modelId="{44B4B524-3A06-473C-AF34-E39646C38D98}" type="sibTrans" cxnId="{06853F0E-DAA9-442C-BDE2-77D843C253BC}">
      <dgm:prSet/>
      <dgm:spPr/>
      <dgm:t>
        <a:bodyPr/>
        <a:lstStyle/>
        <a:p>
          <a:endParaRPr lang="en-US"/>
        </a:p>
      </dgm:t>
    </dgm:pt>
    <dgm:pt modelId="{22C6F0AE-A41C-40B2-A542-3DC8CFA43D34}">
      <dgm:prSet/>
      <dgm:spPr/>
      <dgm:t>
        <a:bodyPr/>
        <a:lstStyle/>
        <a:p>
          <a:pPr rtl="0"/>
          <a:r>
            <a:rPr lang="en-IN" dirty="0"/>
            <a:t>What are Roles</a:t>
          </a:r>
        </a:p>
      </dgm:t>
    </dgm:pt>
    <dgm:pt modelId="{39E464E8-8A80-482B-9047-F2DE07B95F5B}" type="parTrans" cxnId="{8041AB2F-EB84-4BED-81D3-8E7D2043FCD4}">
      <dgm:prSet/>
      <dgm:spPr/>
      <dgm:t>
        <a:bodyPr/>
        <a:lstStyle/>
        <a:p>
          <a:endParaRPr lang="en-IN"/>
        </a:p>
      </dgm:t>
    </dgm:pt>
    <dgm:pt modelId="{138FD99E-D6C3-4DAB-BDB3-1A58EDFC1470}" type="sibTrans" cxnId="{8041AB2F-EB84-4BED-81D3-8E7D2043FCD4}">
      <dgm:prSet/>
      <dgm:spPr/>
      <dgm:t>
        <a:bodyPr/>
        <a:lstStyle/>
        <a:p>
          <a:endParaRPr lang="en-IN"/>
        </a:p>
      </dgm:t>
    </dgm:pt>
    <dgm:pt modelId="{6AE7149B-2059-481D-B8C8-CEC7DE68CFFC}">
      <dgm:prSet/>
      <dgm:spPr/>
      <dgm:t>
        <a:bodyPr/>
        <a:lstStyle/>
        <a:p>
          <a:pPr rtl="0"/>
          <a:r>
            <a:rPr lang="en-IN" dirty="0"/>
            <a:t>Your Questions</a:t>
          </a:r>
        </a:p>
      </dgm:t>
    </dgm:pt>
    <dgm:pt modelId="{CEEF4D80-DAE7-49AF-A78C-81692E8C8760}" type="parTrans" cxnId="{E626FBF2-5C2F-4788-94A4-8B53302AA489}">
      <dgm:prSet/>
      <dgm:spPr/>
      <dgm:t>
        <a:bodyPr/>
        <a:lstStyle/>
        <a:p>
          <a:endParaRPr lang="en-IN"/>
        </a:p>
      </dgm:t>
    </dgm:pt>
    <dgm:pt modelId="{4949B9FC-77CB-40A8-BB21-7CE73A62AD09}" type="sibTrans" cxnId="{E626FBF2-5C2F-4788-94A4-8B53302AA489}">
      <dgm:prSet/>
      <dgm:spPr/>
      <dgm:t>
        <a:bodyPr/>
        <a:lstStyle/>
        <a:p>
          <a:endParaRPr lang="en-IN"/>
        </a:p>
      </dgm:t>
    </dgm:pt>
    <dgm:pt modelId="{3595EF93-D33B-4E23-947E-AFFE176B473B}">
      <dgm:prSet/>
      <dgm:spPr/>
      <dgm:t>
        <a:bodyPr/>
        <a:lstStyle/>
        <a:p>
          <a:pPr rtl="0"/>
          <a:r>
            <a:rPr lang="en-IN" dirty="0"/>
            <a:t>What is MFA?</a:t>
          </a:r>
        </a:p>
      </dgm:t>
    </dgm:pt>
    <dgm:pt modelId="{D7AF5FF2-5A78-416D-9528-F8CBBC64A66C}" type="parTrans" cxnId="{4AAC3407-C1CD-4282-B4A0-E427FDBD7D1B}">
      <dgm:prSet/>
      <dgm:spPr/>
      <dgm:t>
        <a:bodyPr/>
        <a:lstStyle/>
        <a:p>
          <a:endParaRPr lang="en-IN"/>
        </a:p>
      </dgm:t>
    </dgm:pt>
    <dgm:pt modelId="{535DC16F-0C1B-4CBE-80CE-8BA6691E4EBE}" type="sibTrans" cxnId="{4AAC3407-C1CD-4282-B4A0-E427FDBD7D1B}">
      <dgm:prSet/>
      <dgm:spPr/>
      <dgm:t>
        <a:bodyPr/>
        <a:lstStyle/>
        <a:p>
          <a:endParaRPr lang="en-IN"/>
        </a:p>
      </dgm:t>
    </dgm:pt>
    <dgm:pt modelId="{28CB75FB-08D1-479E-A42A-0EE1FA4605BE}">
      <dgm:prSet/>
      <dgm:spPr/>
      <dgm:t>
        <a:bodyPr/>
        <a:lstStyle/>
        <a:p>
          <a:pPr rtl="0"/>
          <a:r>
            <a:rPr lang="en-IN" dirty="0"/>
            <a:t>Demo</a:t>
          </a:r>
        </a:p>
      </dgm:t>
    </dgm:pt>
    <dgm:pt modelId="{4895ECFC-ACC8-4365-809B-E77DA3B71D66}" type="parTrans" cxnId="{F97B1494-E8EC-4A0B-9C4C-6F6D778E9699}">
      <dgm:prSet/>
      <dgm:spPr/>
      <dgm:t>
        <a:bodyPr/>
        <a:lstStyle/>
        <a:p>
          <a:endParaRPr lang="en-IN"/>
        </a:p>
      </dgm:t>
    </dgm:pt>
    <dgm:pt modelId="{E7BF273D-9075-4318-84B8-1EC060DB020A}" type="sibTrans" cxnId="{F97B1494-E8EC-4A0B-9C4C-6F6D778E9699}">
      <dgm:prSet/>
      <dgm:spPr/>
      <dgm:t>
        <a:bodyPr/>
        <a:lstStyle/>
        <a:p>
          <a:endParaRPr lang="en-IN"/>
        </a:p>
      </dgm:t>
    </dgm:pt>
    <dgm:pt modelId="{4D70BE08-311D-4D6A-9D81-34121A977D56}">
      <dgm:prSet/>
      <dgm:spPr/>
      <dgm:t>
        <a:bodyPr/>
        <a:lstStyle/>
        <a:p>
          <a:pPr rtl="0"/>
          <a:r>
            <a:rPr lang="en-IN" dirty="0"/>
            <a:t>User Creation?</a:t>
          </a:r>
        </a:p>
      </dgm:t>
    </dgm:pt>
    <dgm:pt modelId="{2F63B368-8081-419D-8D1D-B6FFFA60F2F9}" type="parTrans" cxnId="{B4704B86-AC83-43D5-B48B-09AE48861641}">
      <dgm:prSet/>
      <dgm:spPr/>
      <dgm:t>
        <a:bodyPr/>
        <a:lstStyle/>
        <a:p>
          <a:endParaRPr lang="en-IN"/>
        </a:p>
      </dgm:t>
    </dgm:pt>
    <dgm:pt modelId="{75B77919-CB10-4202-93FF-DBE30C8627AF}" type="sibTrans" cxnId="{B4704B86-AC83-43D5-B48B-09AE48861641}">
      <dgm:prSet/>
      <dgm:spPr/>
      <dgm:t>
        <a:bodyPr/>
        <a:lstStyle/>
        <a:p>
          <a:endParaRPr lang="en-IN"/>
        </a:p>
      </dgm:t>
    </dgm:pt>
    <dgm:pt modelId="{7E9704A6-122C-4CB1-8655-FA6A3BE51232}" type="pres">
      <dgm:prSet presAssocID="{81C7ACCF-09D4-4D69-9572-2AB438755EC6}" presName="linear" presStyleCnt="0">
        <dgm:presLayoutVars>
          <dgm:animLvl val="lvl"/>
          <dgm:resizeHandles val="exact"/>
        </dgm:presLayoutVars>
      </dgm:prSet>
      <dgm:spPr/>
    </dgm:pt>
    <dgm:pt modelId="{BF81063F-E6C2-4703-BCB2-BD5EA06A4E0F}" type="pres">
      <dgm:prSet presAssocID="{98EE1FE4-9E9E-4F41-999E-2183528812E2}" presName="parentText" presStyleLbl="node1" presStyleIdx="0" presStyleCnt="7" custLinFactNeighborX="565">
        <dgm:presLayoutVars>
          <dgm:chMax val="0"/>
          <dgm:bulletEnabled val="1"/>
        </dgm:presLayoutVars>
      </dgm:prSet>
      <dgm:spPr/>
    </dgm:pt>
    <dgm:pt modelId="{A7B267EC-CBAA-40C5-8881-C38C804E6D70}" type="pres">
      <dgm:prSet presAssocID="{26F3CEB3-1A8E-4E3C-8760-891133949D3E}" presName="spacer" presStyleCnt="0"/>
      <dgm:spPr/>
    </dgm:pt>
    <dgm:pt modelId="{6FEAE721-6330-4799-906D-6132287DC854}" type="pres">
      <dgm:prSet presAssocID="{4D70BE08-311D-4D6A-9D81-34121A977D56}" presName="parentText" presStyleLbl="node1" presStyleIdx="1" presStyleCnt="7" custLinFactNeighborX="565">
        <dgm:presLayoutVars>
          <dgm:chMax val="0"/>
          <dgm:bulletEnabled val="1"/>
        </dgm:presLayoutVars>
      </dgm:prSet>
      <dgm:spPr/>
    </dgm:pt>
    <dgm:pt modelId="{840750B6-3854-4B4E-B27C-5787D0D0519E}" type="pres">
      <dgm:prSet presAssocID="{75B77919-CB10-4202-93FF-DBE30C8627AF}" presName="spacer" presStyleCnt="0"/>
      <dgm:spPr/>
    </dgm:pt>
    <dgm:pt modelId="{23536BCB-8063-48D5-A6B4-6D9424052B59}" type="pres">
      <dgm:prSet presAssocID="{C660C0B5-3080-4808-9CBA-7D382C41FA21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690E160-0F44-435C-926F-621F30FB51BD}" type="pres">
      <dgm:prSet presAssocID="{44B4B524-3A06-473C-AF34-E39646C38D98}" presName="spacer" presStyleCnt="0"/>
      <dgm:spPr/>
    </dgm:pt>
    <dgm:pt modelId="{DF0EA26C-ABD8-4FEC-98ED-77768B134164}" type="pres">
      <dgm:prSet presAssocID="{22C6F0AE-A41C-40B2-A542-3DC8CFA43D34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9056C8EE-2E29-4855-9400-236709CAD2F2}" type="pres">
      <dgm:prSet presAssocID="{138FD99E-D6C3-4DAB-BDB3-1A58EDFC1470}" presName="spacer" presStyleCnt="0"/>
      <dgm:spPr/>
    </dgm:pt>
    <dgm:pt modelId="{F8F9E23E-089E-4EA9-A10A-194EBC5F402B}" type="pres">
      <dgm:prSet presAssocID="{3595EF93-D33B-4E23-947E-AFFE176B473B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E24027EB-370F-4868-94D8-0E7E02CDD53B}" type="pres">
      <dgm:prSet presAssocID="{535DC16F-0C1B-4CBE-80CE-8BA6691E4EBE}" presName="spacer" presStyleCnt="0"/>
      <dgm:spPr/>
    </dgm:pt>
    <dgm:pt modelId="{FCB7F136-C9E2-4DEC-BC26-F3AA2EF64343}" type="pres">
      <dgm:prSet presAssocID="{28CB75FB-08D1-479E-A42A-0EE1FA4605B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8430A21-0B19-45DD-9FB2-2E8EBF3A76A1}" type="pres">
      <dgm:prSet presAssocID="{E7BF273D-9075-4318-84B8-1EC060DB020A}" presName="spacer" presStyleCnt="0"/>
      <dgm:spPr/>
    </dgm:pt>
    <dgm:pt modelId="{6DCF2905-3CEC-4264-9F7B-9A27D020AD1D}" type="pres">
      <dgm:prSet presAssocID="{6AE7149B-2059-481D-B8C8-CEC7DE68CFFC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A3D68701-4CF5-4D49-A6D5-D5C2ED7FC6AA}" type="presOf" srcId="{81C7ACCF-09D4-4D69-9572-2AB438755EC6}" destId="{7E9704A6-122C-4CB1-8655-FA6A3BE51232}" srcOrd="0" destOrd="0" presId="urn:microsoft.com/office/officeart/2005/8/layout/vList2"/>
    <dgm:cxn modelId="{35132504-DA8E-48A4-8CFC-9CAE2D5B0C0C}" type="presOf" srcId="{28CB75FB-08D1-479E-A42A-0EE1FA4605BE}" destId="{FCB7F136-C9E2-4DEC-BC26-F3AA2EF64343}" srcOrd="0" destOrd="0" presId="urn:microsoft.com/office/officeart/2005/8/layout/vList2"/>
    <dgm:cxn modelId="{4AAC3407-C1CD-4282-B4A0-E427FDBD7D1B}" srcId="{81C7ACCF-09D4-4D69-9572-2AB438755EC6}" destId="{3595EF93-D33B-4E23-947E-AFFE176B473B}" srcOrd="4" destOrd="0" parTransId="{D7AF5FF2-5A78-416D-9528-F8CBBC64A66C}" sibTransId="{535DC16F-0C1B-4CBE-80CE-8BA6691E4EBE}"/>
    <dgm:cxn modelId="{06853F0E-DAA9-442C-BDE2-77D843C253BC}" srcId="{81C7ACCF-09D4-4D69-9572-2AB438755EC6}" destId="{C660C0B5-3080-4808-9CBA-7D382C41FA21}" srcOrd="2" destOrd="0" parTransId="{0C8C9145-E6B1-439E-A807-E5F622A49F1B}" sibTransId="{44B4B524-3A06-473C-AF34-E39646C38D98}"/>
    <dgm:cxn modelId="{93E7A628-AA24-4905-97C4-C3FCEF7C92A1}" type="presOf" srcId="{3595EF93-D33B-4E23-947E-AFFE176B473B}" destId="{F8F9E23E-089E-4EA9-A10A-194EBC5F402B}" srcOrd="0" destOrd="0" presId="urn:microsoft.com/office/officeart/2005/8/layout/vList2"/>
    <dgm:cxn modelId="{C38E1129-A68D-4E82-A7AA-3AAC87BC217D}" type="presOf" srcId="{6AE7149B-2059-481D-B8C8-CEC7DE68CFFC}" destId="{6DCF2905-3CEC-4264-9F7B-9A27D020AD1D}" srcOrd="0" destOrd="0" presId="urn:microsoft.com/office/officeart/2005/8/layout/vList2"/>
    <dgm:cxn modelId="{8041AB2F-EB84-4BED-81D3-8E7D2043FCD4}" srcId="{81C7ACCF-09D4-4D69-9572-2AB438755EC6}" destId="{22C6F0AE-A41C-40B2-A542-3DC8CFA43D34}" srcOrd="3" destOrd="0" parTransId="{39E464E8-8A80-482B-9047-F2DE07B95F5B}" sibTransId="{138FD99E-D6C3-4DAB-BDB3-1A58EDFC1470}"/>
    <dgm:cxn modelId="{EB84A032-5D1D-453D-A82D-50EFCD0719CF}" type="presOf" srcId="{98EE1FE4-9E9E-4F41-999E-2183528812E2}" destId="{BF81063F-E6C2-4703-BCB2-BD5EA06A4E0F}" srcOrd="0" destOrd="0" presId="urn:microsoft.com/office/officeart/2005/8/layout/vList2"/>
    <dgm:cxn modelId="{946A6F50-55F6-450B-990C-FA2B5876FBF6}" type="presOf" srcId="{4D70BE08-311D-4D6A-9D81-34121A977D56}" destId="{6FEAE721-6330-4799-906D-6132287DC854}" srcOrd="0" destOrd="0" presId="urn:microsoft.com/office/officeart/2005/8/layout/vList2"/>
    <dgm:cxn modelId="{FFC4C07B-2E78-4528-B747-8F2C07BD49FA}" type="presOf" srcId="{C660C0B5-3080-4808-9CBA-7D382C41FA21}" destId="{23536BCB-8063-48D5-A6B4-6D9424052B59}" srcOrd="0" destOrd="0" presId="urn:microsoft.com/office/officeart/2005/8/layout/vList2"/>
    <dgm:cxn modelId="{B4704B86-AC83-43D5-B48B-09AE48861641}" srcId="{81C7ACCF-09D4-4D69-9572-2AB438755EC6}" destId="{4D70BE08-311D-4D6A-9D81-34121A977D56}" srcOrd="1" destOrd="0" parTransId="{2F63B368-8081-419D-8D1D-B6FFFA60F2F9}" sibTransId="{75B77919-CB10-4202-93FF-DBE30C8627AF}"/>
    <dgm:cxn modelId="{F97B1494-E8EC-4A0B-9C4C-6F6D778E9699}" srcId="{81C7ACCF-09D4-4D69-9572-2AB438755EC6}" destId="{28CB75FB-08D1-479E-A42A-0EE1FA4605BE}" srcOrd="5" destOrd="0" parTransId="{4895ECFC-ACC8-4365-809B-E77DA3B71D66}" sibTransId="{E7BF273D-9075-4318-84B8-1EC060DB020A}"/>
    <dgm:cxn modelId="{BB63729B-5342-4A24-9A51-1EA155214375}" srcId="{81C7ACCF-09D4-4D69-9572-2AB438755EC6}" destId="{98EE1FE4-9E9E-4F41-999E-2183528812E2}" srcOrd="0" destOrd="0" parTransId="{5B16D031-02AD-440F-9596-005A95AC3A83}" sibTransId="{26F3CEB3-1A8E-4E3C-8760-891133949D3E}"/>
    <dgm:cxn modelId="{EC8325BC-F2DC-4055-94AA-9E12AD70453D}" type="presOf" srcId="{22C6F0AE-A41C-40B2-A542-3DC8CFA43D34}" destId="{DF0EA26C-ABD8-4FEC-98ED-77768B134164}" srcOrd="0" destOrd="0" presId="urn:microsoft.com/office/officeart/2005/8/layout/vList2"/>
    <dgm:cxn modelId="{E626FBF2-5C2F-4788-94A4-8B53302AA489}" srcId="{81C7ACCF-09D4-4D69-9572-2AB438755EC6}" destId="{6AE7149B-2059-481D-B8C8-CEC7DE68CFFC}" srcOrd="6" destOrd="0" parTransId="{CEEF4D80-DAE7-49AF-A78C-81692E8C8760}" sibTransId="{4949B9FC-77CB-40A8-BB21-7CE73A62AD09}"/>
    <dgm:cxn modelId="{4E5629D2-C00F-407D-80BF-D78DF37CEF35}" type="presParOf" srcId="{7E9704A6-122C-4CB1-8655-FA6A3BE51232}" destId="{BF81063F-E6C2-4703-BCB2-BD5EA06A4E0F}" srcOrd="0" destOrd="0" presId="urn:microsoft.com/office/officeart/2005/8/layout/vList2"/>
    <dgm:cxn modelId="{6BDC5FE1-FF3B-45D1-A689-FCE2E23D52AA}" type="presParOf" srcId="{7E9704A6-122C-4CB1-8655-FA6A3BE51232}" destId="{A7B267EC-CBAA-40C5-8881-C38C804E6D70}" srcOrd="1" destOrd="0" presId="urn:microsoft.com/office/officeart/2005/8/layout/vList2"/>
    <dgm:cxn modelId="{308BDBAE-6D8C-48BA-816F-71971F65055F}" type="presParOf" srcId="{7E9704A6-122C-4CB1-8655-FA6A3BE51232}" destId="{6FEAE721-6330-4799-906D-6132287DC854}" srcOrd="2" destOrd="0" presId="urn:microsoft.com/office/officeart/2005/8/layout/vList2"/>
    <dgm:cxn modelId="{5E2A1C16-5D85-497D-B9AD-C78A53E37DD1}" type="presParOf" srcId="{7E9704A6-122C-4CB1-8655-FA6A3BE51232}" destId="{840750B6-3854-4B4E-B27C-5787D0D0519E}" srcOrd="3" destOrd="0" presId="urn:microsoft.com/office/officeart/2005/8/layout/vList2"/>
    <dgm:cxn modelId="{49015EDC-5432-40C0-B27F-86830BDA312A}" type="presParOf" srcId="{7E9704A6-122C-4CB1-8655-FA6A3BE51232}" destId="{23536BCB-8063-48D5-A6B4-6D9424052B59}" srcOrd="4" destOrd="0" presId="urn:microsoft.com/office/officeart/2005/8/layout/vList2"/>
    <dgm:cxn modelId="{2EC99386-16FC-4A5B-BC70-55A395290B67}" type="presParOf" srcId="{7E9704A6-122C-4CB1-8655-FA6A3BE51232}" destId="{6690E160-0F44-435C-926F-621F30FB51BD}" srcOrd="5" destOrd="0" presId="urn:microsoft.com/office/officeart/2005/8/layout/vList2"/>
    <dgm:cxn modelId="{823D481D-A7C4-4C91-874F-F38DC1FA7BAB}" type="presParOf" srcId="{7E9704A6-122C-4CB1-8655-FA6A3BE51232}" destId="{DF0EA26C-ABD8-4FEC-98ED-77768B134164}" srcOrd="6" destOrd="0" presId="urn:microsoft.com/office/officeart/2005/8/layout/vList2"/>
    <dgm:cxn modelId="{B59EB124-8F25-4DF7-BA7F-E43992698D56}" type="presParOf" srcId="{7E9704A6-122C-4CB1-8655-FA6A3BE51232}" destId="{9056C8EE-2E29-4855-9400-236709CAD2F2}" srcOrd="7" destOrd="0" presId="urn:microsoft.com/office/officeart/2005/8/layout/vList2"/>
    <dgm:cxn modelId="{78C9AFF9-E3E6-4FE1-AB5F-CB7C3F099880}" type="presParOf" srcId="{7E9704A6-122C-4CB1-8655-FA6A3BE51232}" destId="{F8F9E23E-089E-4EA9-A10A-194EBC5F402B}" srcOrd="8" destOrd="0" presId="urn:microsoft.com/office/officeart/2005/8/layout/vList2"/>
    <dgm:cxn modelId="{F9EFE768-063E-4B2E-B3B1-2BE0FD99C547}" type="presParOf" srcId="{7E9704A6-122C-4CB1-8655-FA6A3BE51232}" destId="{E24027EB-370F-4868-94D8-0E7E02CDD53B}" srcOrd="9" destOrd="0" presId="urn:microsoft.com/office/officeart/2005/8/layout/vList2"/>
    <dgm:cxn modelId="{77889229-9A1C-4F54-ADB8-B10FBC6B448F}" type="presParOf" srcId="{7E9704A6-122C-4CB1-8655-FA6A3BE51232}" destId="{FCB7F136-C9E2-4DEC-BC26-F3AA2EF64343}" srcOrd="10" destOrd="0" presId="urn:microsoft.com/office/officeart/2005/8/layout/vList2"/>
    <dgm:cxn modelId="{39F3615A-B50E-4D06-BE97-33E18E5BA694}" type="presParOf" srcId="{7E9704A6-122C-4CB1-8655-FA6A3BE51232}" destId="{58430A21-0B19-45DD-9FB2-2E8EBF3A76A1}" srcOrd="11" destOrd="0" presId="urn:microsoft.com/office/officeart/2005/8/layout/vList2"/>
    <dgm:cxn modelId="{4D2BD55E-D03A-4432-8917-E6B79FD14AA4}" type="presParOf" srcId="{7E9704A6-122C-4CB1-8655-FA6A3BE51232}" destId="{6DCF2905-3CEC-4264-9F7B-9A27D020AD1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3409C5-FE71-48F6-8577-6AD4BCADB2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E9766D-FFD3-4809-8A95-0E0650D110C8}">
      <dgm:prSet/>
      <dgm:spPr/>
      <dgm:t>
        <a:bodyPr/>
        <a:lstStyle/>
        <a:p>
          <a:pPr algn="ctr" rtl="0"/>
          <a:endParaRPr lang="en-IN" dirty="0"/>
        </a:p>
      </dgm:t>
    </dgm:pt>
    <dgm:pt modelId="{33E5AB54-D0F0-4AAA-9439-4A4A3F601301}" type="parTrans" cxnId="{EC88012F-BB06-4BD1-9108-855200E7FD76}">
      <dgm:prSet/>
      <dgm:spPr/>
      <dgm:t>
        <a:bodyPr/>
        <a:lstStyle/>
        <a:p>
          <a:endParaRPr lang="en-IN"/>
        </a:p>
      </dgm:t>
    </dgm:pt>
    <dgm:pt modelId="{B85B584C-2904-48DB-8DDC-43D4E92D1E9A}" type="sibTrans" cxnId="{EC88012F-BB06-4BD1-9108-855200E7FD76}">
      <dgm:prSet/>
      <dgm:spPr/>
      <dgm:t>
        <a:bodyPr/>
        <a:lstStyle/>
        <a:p>
          <a:endParaRPr lang="en-IN"/>
        </a:p>
      </dgm:t>
    </dgm:pt>
    <dgm:pt modelId="{4273C56E-A1ED-4206-83B7-75FA6A0E598B}" type="pres">
      <dgm:prSet presAssocID="{E73409C5-FE71-48F6-8577-6AD4BCADB2F8}" presName="linear" presStyleCnt="0">
        <dgm:presLayoutVars>
          <dgm:animLvl val="lvl"/>
          <dgm:resizeHandles val="exact"/>
        </dgm:presLayoutVars>
      </dgm:prSet>
      <dgm:spPr/>
    </dgm:pt>
    <dgm:pt modelId="{FBBAF60A-8D9A-4C4B-8377-31000A69F0D7}" type="pres">
      <dgm:prSet presAssocID="{DCE9766D-FFD3-4809-8A95-0E0650D110C8}" presName="parentText" presStyleLbl="node1" presStyleIdx="0" presStyleCnt="1" custLinFactY="59843" custLinFactNeighborX="3232" custLinFactNeighborY="100000">
        <dgm:presLayoutVars>
          <dgm:chMax val="0"/>
          <dgm:bulletEnabled val="1"/>
        </dgm:presLayoutVars>
      </dgm:prSet>
      <dgm:spPr/>
    </dgm:pt>
  </dgm:ptLst>
  <dgm:cxnLst>
    <dgm:cxn modelId="{EC88012F-BB06-4BD1-9108-855200E7FD76}" srcId="{E73409C5-FE71-48F6-8577-6AD4BCADB2F8}" destId="{DCE9766D-FFD3-4809-8A95-0E0650D110C8}" srcOrd="0" destOrd="0" parTransId="{33E5AB54-D0F0-4AAA-9439-4A4A3F601301}" sibTransId="{B85B584C-2904-48DB-8DDC-43D4E92D1E9A}"/>
    <dgm:cxn modelId="{CBBA7BA0-ABAE-4E76-AF32-091F353BEFA2}" type="presOf" srcId="{DCE9766D-FFD3-4809-8A95-0E0650D110C8}" destId="{FBBAF60A-8D9A-4C4B-8377-31000A69F0D7}" srcOrd="0" destOrd="0" presId="urn:microsoft.com/office/officeart/2005/8/layout/vList2"/>
    <dgm:cxn modelId="{175C4ED2-206E-4CB6-8404-95B8953DD4DC}" type="presOf" srcId="{E73409C5-FE71-48F6-8577-6AD4BCADB2F8}" destId="{4273C56E-A1ED-4206-83B7-75FA6A0E598B}" srcOrd="0" destOrd="0" presId="urn:microsoft.com/office/officeart/2005/8/layout/vList2"/>
    <dgm:cxn modelId="{481538F6-9FD5-4B0C-81B2-56F22CC0114F}" type="presParOf" srcId="{4273C56E-A1ED-4206-83B7-75FA6A0E598B}" destId="{FBBAF60A-8D9A-4C4B-8377-31000A69F0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D66A5-C3EA-4076-9AED-17229189D176}">
      <dsp:nvSpPr>
        <dsp:cNvPr id="0" name=""/>
        <dsp:cNvSpPr/>
      </dsp:nvSpPr>
      <dsp:spPr>
        <a:xfrm>
          <a:off x="2407890" y="0"/>
          <a:ext cx="3000383" cy="5493745"/>
        </a:xfrm>
        <a:prstGeom prst="rect">
          <a:avLst/>
        </a:prstGeom>
        <a:solidFill>
          <a:schemeClr val="bg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u="none" kern="1200" dirty="0">
              <a:solidFill>
                <a:srgbClr val="002060"/>
              </a:solidFill>
            </a:rPr>
            <a:t>AWS IAM users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u="none" kern="1200" dirty="0">
              <a:solidFill>
                <a:srgbClr val="002060"/>
              </a:solidFill>
            </a:rPr>
            <a:t>Present by </a:t>
          </a:r>
          <a:r>
            <a:rPr lang="en-US" sz="2400" b="1" u="none" kern="1200" dirty="0">
              <a:solidFill>
                <a:srgbClr val="002060"/>
              </a:solidFill>
            </a:rPr>
            <a:t>Vishwanath M S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>
              <a:solidFill>
                <a:srgbClr val="002060"/>
              </a:solidFill>
            </a:rPr>
            <a:t>Cloud Architect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300" kern="1200" dirty="0"/>
        </a:p>
      </dsp:txBody>
      <dsp:txXfrm>
        <a:off x="2407890" y="0"/>
        <a:ext cx="3000383" cy="5493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F0BE5-830A-4F5B-B5FA-8C029D354421}">
      <dsp:nvSpPr>
        <dsp:cNvPr id="0" name=""/>
        <dsp:cNvSpPr/>
      </dsp:nvSpPr>
      <dsp:spPr>
        <a:xfrm>
          <a:off x="0" y="19801"/>
          <a:ext cx="8991600" cy="1123199"/>
        </a:xfrm>
        <a:prstGeom prst="roundRect">
          <a:avLst/>
        </a:prstGeom>
        <a:solidFill>
          <a:schemeClr val="accent1"/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baseline="0" dirty="0">
              <a:solidFill>
                <a:schemeClr val="bg1"/>
              </a:solidFill>
            </a:rPr>
            <a:t>Agenda</a:t>
          </a:r>
          <a:endParaRPr lang="en-IN" sz="4800" kern="1200" dirty="0">
            <a:solidFill>
              <a:schemeClr val="bg1"/>
            </a:solidFill>
          </a:endParaRPr>
        </a:p>
      </dsp:txBody>
      <dsp:txXfrm>
        <a:off x="54830" y="74631"/>
        <a:ext cx="8881940" cy="1013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1063F-E6C2-4703-BCB2-BD5EA06A4E0F}">
      <dsp:nvSpPr>
        <dsp:cNvPr id="0" name=""/>
        <dsp:cNvSpPr/>
      </dsp:nvSpPr>
      <dsp:spPr>
        <a:xfrm>
          <a:off x="0" y="19482"/>
          <a:ext cx="7543800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What is AWS IAM?</a:t>
          </a:r>
        </a:p>
      </dsp:txBody>
      <dsp:txXfrm>
        <a:off x="25130" y="44612"/>
        <a:ext cx="7493540" cy="464540"/>
      </dsp:txXfrm>
    </dsp:sp>
    <dsp:sp modelId="{6FEAE721-6330-4799-906D-6132287DC854}">
      <dsp:nvSpPr>
        <dsp:cNvPr id="0" name=""/>
        <dsp:cNvSpPr/>
      </dsp:nvSpPr>
      <dsp:spPr>
        <a:xfrm>
          <a:off x="0" y="597642"/>
          <a:ext cx="7543800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User Creation?</a:t>
          </a:r>
        </a:p>
      </dsp:txBody>
      <dsp:txXfrm>
        <a:off x="25130" y="622772"/>
        <a:ext cx="7493540" cy="464540"/>
      </dsp:txXfrm>
    </dsp:sp>
    <dsp:sp modelId="{23536BCB-8063-48D5-A6B4-6D9424052B59}">
      <dsp:nvSpPr>
        <dsp:cNvPr id="0" name=""/>
        <dsp:cNvSpPr/>
      </dsp:nvSpPr>
      <dsp:spPr>
        <a:xfrm>
          <a:off x="0" y="1175802"/>
          <a:ext cx="7543800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What is policy</a:t>
          </a:r>
        </a:p>
      </dsp:txBody>
      <dsp:txXfrm>
        <a:off x="25130" y="1200932"/>
        <a:ext cx="7493540" cy="464540"/>
      </dsp:txXfrm>
    </dsp:sp>
    <dsp:sp modelId="{DF0EA26C-ABD8-4FEC-98ED-77768B134164}">
      <dsp:nvSpPr>
        <dsp:cNvPr id="0" name=""/>
        <dsp:cNvSpPr/>
      </dsp:nvSpPr>
      <dsp:spPr>
        <a:xfrm>
          <a:off x="0" y="1753962"/>
          <a:ext cx="7543800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What are Roles</a:t>
          </a:r>
        </a:p>
      </dsp:txBody>
      <dsp:txXfrm>
        <a:off x="25130" y="1779092"/>
        <a:ext cx="7493540" cy="464540"/>
      </dsp:txXfrm>
    </dsp:sp>
    <dsp:sp modelId="{F8F9E23E-089E-4EA9-A10A-194EBC5F402B}">
      <dsp:nvSpPr>
        <dsp:cNvPr id="0" name=""/>
        <dsp:cNvSpPr/>
      </dsp:nvSpPr>
      <dsp:spPr>
        <a:xfrm>
          <a:off x="0" y="2332122"/>
          <a:ext cx="7543800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What is MFA?</a:t>
          </a:r>
        </a:p>
      </dsp:txBody>
      <dsp:txXfrm>
        <a:off x="25130" y="2357252"/>
        <a:ext cx="7493540" cy="464540"/>
      </dsp:txXfrm>
    </dsp:sp>
    <dsp:sp modelId="{FCB7F136-C9E2-4DEC-BC26-F3AA2EF64343}">
      <dsp:nvSpPr>
        <dsp:cNvPr id="0" name=""/>
        <dsp:cNvSpPr/>
      </dsp:nvSpPr>
      <dsp:spPr>
        <a:xfrm>
          <a:off x="0" y="2910282"/>
          <a:ext cx="7543800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Demo</a:t>
          </a:r>
        </a:p>
      </dsp:txBody>
      <dsp:txXfrm>
        <a:off x="25130" y="2935412"/>
        <a:ext cx="7493540" cy="464540"/>
      </dsp:txXfrm>
    </dsp:sp>
    <dsp:sp modelId="{6DCF2905-3CEC-4264-9F7B-9A27D020AD1D}">
      <dsp:nvSpPr>
        <dsp:cNvPr id="0" name=""/>
        <dsp:cNvSpPr/>
      </dsp:nvSpPr>
      <dsp:spPr>
        <a:xfrm>
          <a:off x="0" y="3488442"/>
          <a:ext cx="7543800" cy="5148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Your Questions</a:t>
          </a:r>
        </a:p>
      </dsp:txBody>
      <dsp:txXfrm>
        <a:off x="25130" y="3513572"/>
        <a:ext cx="7493540" cy="4645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AF60A-8D9A-4C4B-8377-31000A69F0D7}">
      <dsp:nvSpPr>
        <dsp:cNvPr id="0" name=""/>
        <dsp:cNvSpPr/>
      </dsp:nvSpPr>
      <dsp:spPr>
        <a:xfrm>
          <a:off x="0" y="154799"/>
          <a:ext cx="8991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59399" y="214198"/>
        <a:ext cx="8872802" cy="1098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1T05:59:25.9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13565 15350 0,'0'-52'0,"0"25"16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24.27184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5-03-21T06:12:34.7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15743 7452 0</inkml:trace>
  <inkml:trace contextRef="#ctx0" brushRef="#br0" timeOffset="9073.4">17632 11729 0,'27'0'94,"25"0"-94,-26-26 15,27-1-15,-1 27 0,-25 0 0,-1 0 0,26 0 0,-25-26 0,-1 0 0,0 26 32,0-26-32,1 26 0,25 0 0,-26-27 0,53 1 0,0 26 0,-27 0 15,27 0-15,26-26 0,26-26 16,-26 52-16,52-53 0,-25 27 0,-27 0 16,0-1-16,-27 1 0,1 26 0,-27 0 15,27 0-15,-26 0 0,-1 0 16,-26 0-16,1 0 15,-1 0-15,0 0 16,0 0 0,1 0-1,-1 0-15,0 0 32,0 0-1,1 0-31,-1 0 31,0 0-31,0 0 16,0 0-16,1 0 15,-1 0-15,0 0 16,0 0 0,1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F6CD0A1-9943-4094-9080-3EF0B4A9C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442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CD0A1-9943-4094-9080-3EF0B4A9CF3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455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AWS Policy Types – Speaker Notes</a:t>
            </a:r>
          </a:p>
          <a:p>
            <a:pPr>
              <a:buNone/>
            </a:pPr>
            <a:r>
              <a:rPr lang="en-US" dirty="0"/>
              <a:t>AWS provides multiple types of policies to manage permissions and security across accounts and resources. These policies define what actions can be performed, by whom, and under what conditions.</a:t>
            </a:r>
          </a:p>
          <a:p>
            <a:pPr>
              <a:buNone/>
            </a:pPr>
            <a:r>
              <a:rPr lang="en-US" b="1" dirty="0"/>
              <a:t>1. Identity-Based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policies are </a:t>
            </a:r>
            <a:r>
              <a:rPr lang="en-US" b="1" dirty="0"/>
              <a:t>attached to IAM users, groups, and roles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</a:t>
            </a:r>
            <a:r>
              <a:rPr lang="en-US" b="1" dirty="0"/>
              <a:t>permissions for identities</a:t>
            </a:r>
            <a:r>
              <a:rPr lang="en-US" dirty="0"/>
              <a:t> (who can do what).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Allowing an IAM role to access an S3 bucket.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Case:</a:t>
            </a:r>
            <a:r>
              <a:rPr lang="en-US" dirty="0"/>
              <a:t> Grant a developer access to EC2 and Lambda.</a:t>
            </a:r>
          </a:p>
          <a:p>
            <a:pPr>
              <a:buNone/>
            </a:pPr>
            <a:r>
              <a:rPr lang="en-US" b="1" dirty="0"/>
              <a:t>2. Resource-Based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Attached directly to </a:t>
            </a:r>
            <a:r>
              <a:rPr lang="en-US" b="1" dirty="0"/>
              <a:t>AWS resources</a:t>
            </a:r>
            <a:r>
              <a:rPr lang="en-US" dirty="0"/>
              <a:t> (e.g., S3 buckets, Lambda functions).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</a:t>
            </a:r>
            <a:r>
              <a:rPr lang="en-US" b="1" dirty="0"/>
              <a:t>who (which IAM identities, AWS accounts) can access the resource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An </a:t>
            </a:r>
            <a:r>
              <a:rPr lang="en-US" b="1" dirty="0"/>
              <a:t>S3 bucket policy</a:t>
            </a:r>
            <a:r>
              <a:rPr lang="en-US" dirty="0"/>
              <a:t> that allows another AWS account to access the bucket.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Case:</a:t>
            </a:r>
            <a:r>
              <a:rPr lang="en-US" dirty="0"/>
              <a:t> Share an S3 bucket between multiple AWS accounts.</a:t>
            </a:r>
          </a:p>
          <a:p>
            <a:pPr>
              <a:buNone/>
            </a:pPr>
            <a:r>
              <a:rPr lang="en-US" b="1" dirty="0"/>
              <a:t>3. Permissions Boundaries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Defines the </a:t>
            </a:r>
            <a:r>
              <a:rPr lang="en-US" b="1" dirty="0"/>
              <a:t>maximum permissions</a:t>
            </a:r>
            <a:r>
              <a:rPr lang="en-US" dirty="0"/>
              <a:t> that an IAM role or user can have.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Even if an identity-based policy grants full access, it </a:t>
            </a:r>
            <a:r>
              <a:rPr lang="en-US" b="1" dirty="0"/>
              <a:t>cannot exceed the permissions boundary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A developer role has "</a:t>
            </a:r>
            <a:r>
              <a:rPr lang="en-US" dirty="0" err="1"/>
              <a:t>AdministratorAccess</a:t>
            </a:r>
            <a:r>
              <a:rPr lang="en-US" dirty="0"/>
              <a:t>" but is restricted from deleting resources.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Case:</a:t>
            </a:r>
            <a:r>
              <a:rPr lang="en-US" dirty="0"/>
              <a:t> Prevent users from creating EC2 instances beyond a certain size.</a:t>
            </a:r>
          </a:p>
          <a:p>
            <a:pPr>
              <a:buNone/>
            </a:pPr>
            <a:r>
              <a:rPr lang="en-US" b="1" dirty="0"/>
              <a:t>4. AWS Organizations Service Control Policies (SCPs)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to manage permissions at the </a:t>
            </a:r>
            <a:r>
              <a:rPr lang="en-US" b="1" dirty="0"/>
              <a:t>organizational level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Applied to AWS accounts in an Organization</a:t>
            </a:r>
            <a:r>
              <a:rPr lang="en-US" dirty="0"/>
              <a:t> but do </a:t>
            </a:r>
            <a:r>
              <a:rPr lang="en-US" b="1" dirty="0"/>
              <a:t>not grant permissions themselves</a:t>
            </a:r>
            <a:r>
              <a:rPr lang="en-US" dirty="0"/>
              <a:t> (only restrict).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Prevent all accounts in an Organization from creating IAM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Case:</a:t>
            </a:r>
            <a:r>
              <a:rPr lang="en-US" dirty="0"/>
              <a:t> Ensure compliance by blocking specific actions across multiple AWS accounts.</a:t>
            </a:r>
          </a:p>
          <a:p>
            <a:pPr>
              <a:buNone/>
            </a:pPr>
            <a:r>
              <a:rPr lang="en-US" b="1" dirty="0"/>
              <a:t>5. Access Control Lists (ACLs)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Used for network and resource access control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Unlike identity-based policies, ACLs </a:t>
            </a:r>
            <a:r>
              <a:rPr lang="en-US" b="1" dirty="0"/>
              <a:t>do not use IAM roles or users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b="1" dirty="0"/>
              <a:t>S3 ACLs</a:t>
            </a:r>
            <a:r>
              <a:rPr lang="en-US" dirty="0"/>
              <a:t> define access permissions at the object level for other AWS accounts.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Case:</a:t>
            </a:r>
            <a:r>
              <a:rPr lang="en-US" dirty="0"/>
              <a:t> Share an S3 object with an external AWS account without using a full policy.</a:t>
            </a:r>
          </a:p>
          <a:p>
            <a:pPr>
              <a:buNone/>
            </a:pPr>
            <a:r>
              <a:rPr lang="en-US" b="1" dirty="0"/>
              <a:t>6. Session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Temporary permissions assigned to federated users or roles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when </a:t>
            </a:r>
            <a:r>
              <a:rPr lang="en-US" b="1" dirty="0"/>
              <a:t>assuming a role using AWS STS (Security Token Service)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Example: A federated user assumes a role but has restricted permissions for only certain 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Case:</a:t>
            </a:r>
            <a:r>
              <a:rPr lang="en-US" dirty="0"/>
              <a:t> Grant temporary permissions to an external contractor for specific tasks.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6CD0A1-9943-4094-9080-3EF0B4A9CF3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712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34B22-8FC1-4B23-83C0-CC7D320ECE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96326-6D22-4EB5-9A4A-1D85DA97A9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0D023-1EF2-483E-81C3-13ACA66F66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BD7A1-6227-4CC7-A546-23C11D98C9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C412F-FA18-4E49-B2D5-2DB0DB8651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7BFED-3249-4AAD-A1CD-4C717FE416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EA5AC-EAD6-4085-9A53-C34F335883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C8A5E-7CFB-4F21-878D-C054AD1A08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A7DEC-92F4-4E9E-8CF9-EDD303ACF5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173F7-20DC-45CD-994D-EAE7161CA7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186A8-ABAD-4480-9236-2FD7A6C9D5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66AE6751-7647-4156-B395-4027BD5807E8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86" r:id="rId2"/>
    <p:sldLayoutId id="2147484092" r:id="rId3"/>
    <p:sldLayoutId id="2147484087" r:id="rId4"/>
    <p:sldLayoutId id="2147484088" r:id="rId5"/>
    <p:sldLayoutId id="2147484089" r:id="rId6"/>
    <p:sldLayoutId id="2147484093" r:id="rId7"/>
    <p:sldLayoutId id="2147484094" r:id="rId8"/>
    <p:sldLayoutId id="2147484095" r:id="rId9"/>
    <p:sldLayoutId id="2147484090" r:id="rId10"/>
    <p:sldLayoutId id="2147484096" r:id="rId1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iam/faqs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image" Target="../media/image1.png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customXml" Target="../ink/ink1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ignin.aws.amazon.com/consol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1FFA-F69C-487F-9185-C20070D21814}" type="slidenum">
              <a:rPr lang="en-US" altLang="en-US"/>
              <a:pPr/>
              <a:t>1</a:t>
            </a:fld>
            <a:endParaRPr lang="en-US" alt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59256219"/>
              </p:ext>
            </p:extLst>
          </p:nvPr>
        </p:nvGraphicFramePr>
        <p:xfrm>
          <a:off x="627960" y="297455"/>
          <a:ext cx="7830240" cy="549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What is Roles?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19" y="1861012"/>
            <a:ext cx="7543800" cy="37157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IAM Roles are used to gain access to one of the AWS service via another AWS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Simple terms, AWS is going to authorize the access between 2 of the AWS service in your account on behalf of YOU.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6022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What is MFA?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19" y="1861012"/>
            <a:ext cx="7543800" cy="37157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 extra Authentication code along with the username and password.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could use hardware MFA device or Virtual MFA device.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2050" name="Picture 2" descr="Tutorial: Enable Your Users to Configure Their Own Credentials and ...">
            <a:extLst>
              <a:ext uri="{FF2B5EF4-FFF2-40B4-BE49-F238E27FC236}">
                <a16:creationId xmlns:a16="http://schemas.microsoft.com/office/drawing/2014/main" id="{BB94DF47-A6D2-4753-A321-C47BF0D09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480" y="3048000"/>
            <a:ext cx="7377719" cy="3227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0897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71745507"/>
              </p:ext>
            </p:extLst>
          </p:nvPr>
        </p:nvGraphicFramePr>
        <p:xfrm>
          <a:off x="76200" y="76201"/>
          <a:ext cx="899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06F9-73BA-414A-9D12-2F4B8A1B6F13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BB543A-0CEB-4839-9C56-05EDFAB8A032}"/>
              </a:ext>
            </a:extLst>
          </p:cNvPr>
          <p:cNvSpPr/>
          <p:nvPr/>
        </p:nvSpPr>
        <p:spPr>
          <a:xfrm>
            <a:off x="838200" y="2209800"/>
            <a:ext cx="5791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6600" dirty="0"/>
              <a:t>Questions?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465E8-9FB4-47EC-95C2-661FBA3C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EA322-A1C0-4AE8-98D5-E6814F949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8A5E-7CFB-4F21-878D-C054AD1A0898}" type="slidenum">
              <a:rPr lang="en-US" altLang="en-US" smtClean="0"/>
              <a:pPr/>
              <a:t>13</a:t>
            </a:fld>
            <a:endParaRPr lang="en-US" alt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5F1F02F-367C-4402-BD54-100E55EE5A09}"/>
              </a:ext>
            </a:extLst>
          </p:cNvPr>
          <p:cNvGrpSpPr/>
          <p:nvPr/>
        </p:nvGrpSpPr>
        <p:grpSpPr>
          <a:xfrm>
            <a:off x="76200" y="2820600"/>
            <a:ext cx="8991600" cy="1216800"/>
            <a:chOff x="0" y="154799"/>
            <a:chExt cx="8991600" cy="12168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B45EBB6-0065-487B-862D-9ED09B5B446B}"/>
                </a:ext>
              </a:extLst>
            </p:cNvPr>
            <p:cNvSpPr/>
            <p:nvPr/>
          </p:nvSpPr>
          <p:spPr>
            <a:xfrm>
              <a:off x="0" y="154799"/>
              <a:ext cx="8991600" cy="1216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C72D0AD4-634D-4411-8728-F8035D39E68C}"/>
                </a:ext>
              </a:extLst>
            </p:cNvPr>
            <p:cNvSpPr txBox="1"/>
            <p:nvPr/>
          </p:nvSpPr>
          <p:spPr>
            <a:xfrm>
              <a:off x="59399" y="214198"/>
              <a:ext cx="88728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6500" kern="1200" dirty="0"/>
                <a:t>DEMO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4366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395A-6807-47B5-BE1F-66374B5F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AWS Reference links for further 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A041C-1996-4444-BC08-B5060373B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3C8A5E-7CFB-4F21-878D-C054AD1A0898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95511-92DD-43E6-BFC7-ECC1EA65DFD5}"/>
              </a:ext>
            </a:extLst>
          </p:cNvPr>
          <p:cNvSpPr/>
          <p:nvPr/>
        </p:nvSpPr>
        <p:spPr>
          <a:xfrm>
            <a:off x="822324" y="2286000"/>
            <a:ext cx="75866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https://aws.amazon.com/iam/faqs/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829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35147384"/>
              </p:ext>
            </p:extLst>
          </p:nvPr>
        </p:nvGraphicFramePr>
        <p:xfrm>
          <a:off x="76200" y="76200"/>
          <a:ext cx="8991600" cy="1143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8914982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9E86-0905-4746-B4AE-AEA3B4D7D163}" type="slidenum">
              <a:rPr lang="en-US" altLang="en-US"/>
              <a:pPr/>
              <a:t>2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D575B73-54DB-2936-98E8-505F825E6FBC}"/>
                  </a:ext>
                </a:extLst>
              </p14:cNvPr>
              <p14:cNvContentPartPr/>
              <p14:nvPr/>
            </p14:nvContentPartPr>
            <p14:xfrm>
              <a:off x="4883400" y="5497560"/>
              <a:ext cx="360" cy="28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D575B73-54DB-2936-98E8-505F825E6FB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74040" y="5488200"/>
                <a:ext cx="19080" cy="475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AWS IAM?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19" y="1861012"/>
            <a:ext cx="7543800" cy="3715790"/>
          </a:xfrm>
        </p:spPr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800" dirty="0"/>
              <a:t>AWS IAM can be used to </a:t>
            </a:r>
            <a:r>
              <a:rPr lang="en-US" sz="2800" b="1" dirty="0"/>
              <a:t>securely control individual</a:t>
            </a:r>
            <a:r>
              <a:rPr lang="en-US" sz="2800" dirty="0"/>
              <a:t> and </a:t>
            </a:r>
            <a:r>
              <a:rPr lang="en-US" sz="2800" b="1" dirty="0"/>
              <a:t>group</a:t>
            </a:r>
            <a:r>
              <a:rPr lang="en-US" sz="2800" dirty="0"/>
              <a:t> access to your AWS resources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800" dirty="0"/>
              <a:t>Permissions in the policies determine whether the request is allowed or denied.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800" dirty="0"/>
              <a:t>AWS supports six types of policies: </a:t>
            </a:r>
            <a:r>
              <a:rPr lang="en-US" sz="2800" b="1" dirty="0"/>
              <a:t>identity-based policies</a:t>
            </a:r>
            <a:r>
              <a:rPr lang="en-US" sz="2800" dirty="0"/>
              <a:t>, </a:t>
            </a:r>
            <a:r>
              <a:rPr lang="en-US" sz="2800" b="1" dirty="0"/>
              <a:t>resource-based policies</a:t>
            </a:r>
            <a:r>
              <a:rPr lang="en-US" sz="2800" dirty="0"/>
              <a:t>, </a:t>
            </a:r>
            <a:r>
              <a:rPr lang="en-US" sz="2800" b="1" dirty="0"/>
              <a:t>permissions boundaries</a:t>
            </a:r>
            <a:r>
              <a:rPr lang="en-US" sz="2800" dirty="0"/>
              <a:t>, </a:t>
            </a:r>
            <a:r>
              <a:rPr lang="en-US" sz="2800" b="1" dirty="0"/>
              <a:t>Organizations SCPs</a:t>
            </a:r>
            <a:r>
              <a:rPr lang="en-US" sz="2800" dirty="0"/>
              <a:t>, </a:t>
            </a:r>
            <a:r>
              <a:rPr lang="en-US" sz="2800" b="1" dirty="0"/>
              <a:t>ACLs</a:t>
            </a:r>
            <a:r>
              <a:rPr lang="en-US" sz="2800" dirty="0"/>
              <a:t>, and </a:t>
            </a:r>
            <a:r>
              <a:rPr lang="en-US" sz="2800" b="1" dirty="0"/>
              <a:t>session policies</a:t>
            </a:r>
            <a:r>
              <a:rPr lang="en-US" sz="2800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3</a:t>
            </a:fld>
            <a:endParaRPr lang="en-US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8E66E3B-B178-7211-D7DD-824B4A9AB82E}"/>
                  </a:ext>
                </a:extLst>
              </p14:cNvPr>
              <p14:cNvContentPartPr/>
              <p14:nvPr/>
            </p14:nvContentPartPr>
            <p14:xfrm>
              <a:off x="5667480" y="2682720"/>
              <a:ext cx="1596960" cy="1540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8E66E3B-B178-7211-D7DD-824B4A9AB82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8120" y="2673360"/>
                <a:ext cx="1615680" cy="155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66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19" y="1861012"/>
            <a:ext cx="7543800" cy="3715790"/>
          </a:xfrm>
        </p:spPr>
        <p:txBody>
          <a:bodyPr>
            <a:norm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/>
              <a:t>Programmatic Access</a:t>
            </a:r>
            <a:r>
              <a:rPr lang="en-US" dirty="0"/>
              <a:t> used for AWS API, CLI and SDK’s and works on</a:t>
            </a:r>
          </a:p>
          <a:p>
            <a:pPr marL="476631" lvl="1" indent="-257175">
              <a:buFont typeface="Arial" panose="020B0604020202020204" pitchFamily="34" charset="0"/>
              <a:buChar char="•"/>
            </a:pPr>
            <a:r>
              <a:rPr lang="en-US" dirty="0"/>
              <a:t>Access Key ID </a:t>
            </a:r>
          </a:p>
          <a:p>
            <a:pPr marL="476631" lvl="1" indent="-257175">
              <a:buFont typeface="Arial" panose="020B0604020202020204" pitchFamily="34" charset="0"/>
              <a:buChar char="•"/>
            </a:pPr>
            <a:r>
              <a:rPr lang="en-US" dirty="0"/>
              <a:t>Secret Access key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While creating the user, AWS creates an one time show of “Secret Access key” similar to your private keys.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b="1" dirty="0"/>
              <a:t>Console Access</a:t>
            </a:r>
            <a:r>
              <a:rPr lang="en-US" dirty="0"/>
              <a:t> used to login to AWS via GUI works on</a:t>
            </a:r>
            <a:endParaRPr lang="en-US" sz="2400" dirty="0"/>
          </a:p>
          <a:p>
            <a:pPr marL="476631" lvl="1" indent="-257175">
              <a:buFont typeface="Arial" panose="020B0604020202020204" pitchFamily="34" charset="0"/>
              <a:buChar char="•"/>
            </a:pPr>
            <a:r>
              <a:rPr lang="en-US" dirty="0"/>
              <a:t>Username</a:t>
            </a:r>
          </a:p>
          <a:p>
            <a:pPr marL="476631" lvl="1" indent="-257175">
              <a:buFont typeface="Arial" panose="020B0604020202020204" pitchFamily="34" charset="0"/>
              <a:buChar char="•"/>
            </a:pPr>
            <a:r>
              <a:rPr lang="en-US" dirty="0"/>
              <a:t>Password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705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User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19" y="1861012"/>
            <a:ext cx="7543800" cy="37157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GUI user access the below link is used.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hlinkClick r:id="rId2"/>
              </a:rPr>
              <a:t>https://signin.aws.amazon.com/console</a:t>
            </a:r>
            <a:endParaRPr lang="en-US" sz="2400" dirty="0"/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We need to provide, Account number, Username and Password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While creation a users, 3 options are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Assign it to a Group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Copy the Existing permission from one of the user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200" dirty="0"/>
              <a:t>Assign the policy on the user Directly.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36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What is policy?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19" y="1861012"/>
            <a:ext cx="7543800" cy="371579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IAM Policies define permissions for an action to be performed.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same policy is applicable for Management Console, AWS CLI and AW API.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1085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IN" dirty="0"/>
              <a:t>Policy Details</a:t>
            </a:r>
          </a:p>
        </p:txBody>
      </p:sp>
      <p:pic>
        <p:nvPicPr>
          <p:cNvPr id="1028" name="Picture 4" descr="Policies and Permissions - AWS Identity and Access Management">
            <a:extLst>
              <a:ext uri="{FF2B5EF4-FFF2-40B4-BE49-F238E27FC236}">
                <a16:creationId xmlns:a16="http://schemas.microsoft.com/office/drawing/2014/main" id="{F6382A42-BE3C-43CA-A18F-4A4997527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7498094" cy="449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946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10752-649A-BA2D-9433-5C2FB403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Details – Principle 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3078F-0DE1-9D80-E8B3-CB6706BE0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"Effect": "Allow",</a:t>
            </a:r>
          </a:p>
          <a:p>
            <a:r>
              <a:rPr lang="en-US" dirty="0"/>
              <a:t>  "Principal": {</a:t>
            </a:r>
          </a:p>
          <a:p>
            <a:r>
              <a:rPr lang="en-US" dirty="0"/>
              <a:t>    "AWS": "</a:t>
            </a:r>
            <a:r>
              <a:rPr lang="en-US" dirty="0" err="1"/>
              <a:t>arn:aws:iam</a:t>
            </a:r>
            <a:r>
              <a:rPr lang="en-US" dirty="0"/>
              <a:t>::987654321098:root"</a:t>
            </a:r>
          </a:p>
          <a:p>
            <a:r>
              <a:rPr lang="en-US" dirty="0"/>
              <a:t>  },</a:t>
            </a:r>
          </a:p>
          <a:p>
            <a:r>
              <a:rPr lang="en-US" dirty="0"/>
              <a:t>  "Action": "s3:PutObject",</a:t>
            </a:r>
          </a:p>
          <a:p>
            <a:r>
              <a:rPr lang="en-US" dirty="0"/>
              <a:t>  "Resource": "arn:aws:s3:::my-bucket/*"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700092-82A2-CA5B-9A66-9F69C179B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F62E6-C0CE-507B-DCF9-BD2C42A5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501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95269-3A44-549E-7347-97300FB8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– Condition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242D9-497C-3FD7-9B19-C463A79AF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</a:p>
          <a:p>
            <a:r>
              <a:rPr lang="en-US" dirty="0"/>
              <a:t>  "Effect": "Allow",</a:t>
            </a:r>
          </a:p>
          <a:p>
            <a:r>
              <a:rPr lang="en-US" dirty="0"/>
              <a:t>  "Action": "s3:*",</a:t>
            </a:r>
          </a:p>
          <a:p>
            <a:r>
              <a:rPr lang="en-US" dirty="0"/>
              <a:t>  "Resource": "arn:aws:s3:::my-secure-bucket/*",</a:t>
            </a:r>
          </a:p>
          <a:p>
            <a:r>
              <a:rPr lang="en-US" dirty="0"/>
              <a:t>  "Condition": {</a:t>
            </a:r>
          </a:p>
          <a:p>
            <a:r>
              <a:rPr lang="en-US" dirty="0"/>
              <a:t>    "</a:t>
            </a:r>
            <a:r>
              <a:rPr lang="en-US" dirty="0" err="1"/>
              <a:t>IpAddress</a:t>
            </a:r>
            <a:r>
              <a:rPr lang="en-US" dirty="0"/>
              <a:t>": {</a:t>
            </a:r>
          </a:p>
          <a:p>
            <a:r>
              <a:rPr lang="en-US" dirty="0"/>
              <a:t>      "</a:t>
            </a:r>
            <a:r>
              <a:rPr lang="en-US" dirty="0" err="1"/>
              <a:t>aws:SourceIp</a:t>
            </a:r>
            <a:r>
              <a:rPr lang="en-US" dirty="0"/>
              <a:t>": "192.168.1.0/24"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98AD9-C905-8C64-B481-F60A6D2E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Yes-M Systems LLC, AWS Course, http://myyesm.com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A0F6D8-8D95-8756-F0F0-C6EB17041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59573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ramond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1769</TotalTime>
  <Words>891</Words>
  <Application>Microsoft Office PowerPoint</Application>
  <PresentationFormat>On-screen Show (4:3)</PresentationFormat>
  <Paragraphs>115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Garamond</vt:lpstr>
      <vt:lpstr>Verdana</vt:lpstr>
      <vt:lpstr>Retrospect</vt:lpstr>
      <vt:lpstr>PowerPoint Presentation</vt:lpstr>
      <vt:lpstr>PowerPoint Presentation</vt:lpstr>
      <vt:lpstr>What is AWS IAM?</vt:lpstr>
      <vt:lpstr>User Creation</vt:lpstr>
      <vt:lpstr>User Creation</vt:lpstr>
      <vt:lpstr>What is policy?</vt:lpstr>
      <vt:lpstr>Policy Details</vt:lpstr>
      <vt:lpstr>Policy Details – Principle ex</vt:lpstr>
      <vt:lpstr>Policy – Condition - Example</vt:lpstr>
      <vt:lpstr>What is Roles?</vt:lpstr>
      <vt:lpstr>What is MFA?</vt:lpstr>
      <vt:lpstr>PowerPoint Presentation</vt:lpstr>
      <vt:lpstr>PowerPoint Presentation</vt:lpstr>
      <vt:lpstr>AWS Reference links for further read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CTFL</dc:title>
  <dc:creator>NIKHIL</dc:creator>
  <cp:lastModifiedBy>Vishwa M S</cp:lastModifiedBy>
  <cp:revision>91</cp:revision>
  <dcterms:created xsi:type="dcterms:W3CDTF">2010-03-22T18:52:47Z</dcterms:created>
  <dcterms:modified xsi:type="dcterms:W3CDTF">2025-03-21T06:54:47Z</dcterms:modified>
</cp:coreProperties>
</file>