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19"/>
  </p:notesMasterIdLst>
  <p:sldIdLst>
    <p:sldId id="284" r:id="rId2"/>
    <p:sldId id="269" r:id="rId3"/>
    <p:sldId id="289" r:id="rId4"/>
    <p:sldId id="293" r:id="rId5"/>
    <p:sldId id="292" r:id="rId6"/>
    <p:sldId id="273" r:id="rId7"/>
    <p:sldId id="294" r:id="rId8"/>
    <p:sldId id="295" r:id="rId9"/>
    <p:sldId id="300" r:id="rId10"/>
    <p:sldId id="301" r:id="rId11"/>
    <p:sldId id="290" r:id="rId12"/>
    <p:sldId id="298" r:id="rId13"/>
    <p:sldId id="296" r:id="rId14"/>
    <p:sldId id="297" r:id="rId15"/>
    <p:sldId id="272" r:id="rId16"/>
    <p:sldId id="283" r:id="rId17"/>
    <p:sldId id="29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0A6"/>
    <a:srgbClr val="E6BA1A"/>
    <a:srgbClr val="9F619F"/>
    <a:srgbClr val="FEDFA0"/>
    <a:srgbClr val="FDAA03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3876B-FF1F-41B7-9279-F0E8DCECC6AB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495F16DA-075C-4CE9-9D2C-DB5600E7A97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4400" b="1" u="none" dirty="0">
              <a:solidFill>
                <a:srgbClr val="002060"/>
              </a:solidFill>
            </a:rPr>
            <a:t>AWS Compute Services</a:t>
          </a:r>
        </a:p>
        <a:p>
          <a:r>
            <a:rPr lang="en-US" sz="2400" b="0" u="none" dirty="0">
              <a:solidFill>
                <a:srgbClr val="002060"/>
              </a:solidFill>
            </a:rPr>
            <a:t>Present by </a:t>
          </a:r>
          <a:r>
            <a:rPr lang="en-US" sz="2400" b="1" u="none" dirty="0">
              <a:solidFill>
                <a:srgbClr val="002060"/>
              </a:solidFill>
            </a:rPr>
            <a:t>Vishwanath M S </a:t>
          </a:r>
        </a:p>
        <a:p>
          <a:r>
            <a:rPr lang="en-US" sz="2400" b="1" u="none" dirty="0">
              <a:solidFill>
                <a:srgbClr val="002060"/>
              </a:solidFill>
            </a:rPr>
            <a:t>Cloud Architect</a:t>
          </a:r>
        </a:p>
        <a:p>
          <a:endParaRPr lang="en-IN" sz="5300" dirty="0"/>
        </a:p>
      </dgm:t>
    </dgm:pt>
    <dgm:pt modelId="{7111BA8F-0F04-4F19-9964-ED7BA9084FCB}" type="parTrans" cxnId="{31D6382D-A3A2-484E-8092-61ADC5F98B6A}">
      <dgm:prSet/>
      <dgm:spPr/>
      <dgm:t>
        <a:bodyPr/>
        <a:lstStyle/>
        <a:p>
          <a:endParaRPr lang="en-IN"/>
        </a:p>
      </dgm:t>
    </dgm:pt>
    <dgm:pt modelId="{4BCF7D94-4658-4AAC-A988-282BF766B1D1}" type="sibTrans" cxnId="{31D6382D-A3A2-484E-8092-61ADC5F98B6A}">
      <dgm:prSet/>
      <dgm:spPr/>
      <dgm:t>
        <a:bodyPr/>
        <a:lstStyle/>
        <a:p>
          <a:endParaRPr lang="en-IN"/>
        </a:p>
      </dgm:t>
    </dgm:pt>
    <dgm:pt modelId="{D93A2D6A-0333-41C2-9924-292368237F6A}" type="pres">
      <dgm:prSet presAssocID="{3C53876B-FF1F-41B7-9279-F0E8DCECC6AB}" presName="Name0" presStyleCnt="0">
        <dgm:presLayoutVars>
          <dgm:resizeHandles/>
        </dgm:presLayoutVars>
      </dgm:prSet>
      <dgm:spPr/>
    </dgm:pt>
    <dgm:pt modelId="{102D66A5-C3EA-4076-9AED-17229189D176}" type="pres">
      <dgm:prSet presAssocID="{495F16DA-075C-4CE9-9D2C-DB5600E7A972}" presName="text" presStyleLbl="node1" presStyleIdx="0" presStyleCnt="1" custScaleX="249018" custLinFactNeighborX="-401" custLinFactNeighborY="-1303">
        <dgm:presLayoutVars>
          <dgm:bulletEnabled val="1"/>
        </dgm:presLayoutVars>
      </dgm:prSet>
      <dgm:spPr/>
    </dgm:pt>
  </dgm:ptLst>
  <dgm:cxnLst>
    <dgm:cxn modelId="{31D6382D-A3A2-484E-8092-61ADC5F98B6A}" srcId="{3C53876B-FF1F-41B7-9279-F0E8DCECC6AB}" destId="{495F16DA-075C-4CE9-9D2C-DB5600E7A972}" srcOrd="0" destOrd="0" parTransId="{7111BA8F-0F04-4F19-9964-ED7BA9084FCB}" sibTransId="{4BCF7D94-4658-4AAC-A988-282BF766B1D1}"/>
    <dgm:cxn modelId="{4EF6DFB3-4A24-4947-BF6B-8EB7074D8473}" type="presOf" srcId="{495F16DA-075C-4CE9-9D2C-DB5600E7A972}" destId="{102D66A5-C3EA-4076-9AED-17229189D176}" srcOrd="0" destOrd="0" presId="urn:diagrams.loki3.com/VaryingWidthList"/>
    <dgm:cxn modelId="{53AA2AF6-8787-46A7-AE97-E18FB59E269E}" type="presOf" srcId="{3C53876B-FF1F-41B7-9279-F0E8DCECC6AB}" destId="{D93A2D6A-0333-41C2-9924-292368237F6A}" srcOrd="0" destOrd="0" presId="urn:diagrams.loki3.com/VaryingWidthList"/>
    <dgm:cxn modelId="{2C15DB18-7567-4CB2-AB71-73E1DA3129D2}" type="presParOf" srcId="{D93A2D6A-0333-41C2-9924-292368237F6A}" destId="{102D66A5-C3EA-4076-9AED-17229189D176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72428-B365-47CA-A5E3-08DCEA94BE3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19AB233-6BE4-433A-AB9A-3AB56D6E078C}">
      <dgm:prSet/>
      <dgm:spPr>
        <a:solidFill>
          <a:schemeClr val="accent1"/>
        </a:solidFill>
      </dgm:spPr>
      <dgm:t>
        <a:bodyPr/>
        <a:lstStyle/>
        <a:p>
          <a:pPr algn="ctr" rtl="0"/>
          <a:r>
            <a:rPr lang="en-IN" baseline="0" dirty="0">
              <a:solidFill>
                <a:schemeClr val="bg1"/>
              </a:solidFill>
            </a:rPr>
            <a:t>Agenda</a:t>
          </a:r>
          <a:endParaRPr lang="en-IN" dirty="0">
            <a:solidFill>
              <a:schemeClr val="bg1"/>
            </a:solidFill>
          </a:endParaRPr>
        </a:p>
      </dgm:t>
    </dgm:pt>
    <dgm:pt modelId="{94B21FF9-F1F4-4815-B09B-EFA120925178}" type="parTrans" cxnId="{A11BDAF0-E1D2-429E-B29E-B8EBA0874AB9}">
      <dgm:prSet/>
      <dgm:spPr/>
      <dgm:t>
        <a:bodyPr/>
        <a:lstStyle/>
        <a:p>
          <a:endParaRPr lang="en-IN"/>
        </a:p>
      </dgm:t>
    </dgm:pt>
    <dgm:pt modelId="{601D6647-214F-4E7F-9273-67560B1E4557}" type="sibTrans" cxnId="{A11BDAF0-E1D2-429E-B29E-B8EBA0874AB9}">
      <dgm:prSet/>
      <dgm:spPr/>
      <dgm:t>
        <a:bodyPr/>
        <a:lstStyle/>
        <a:p>
          <a:endParaRPr lang="en-IN"/>
        </a:p>
      </dgm:t>
    </dgm:pt>
    <dgm:pt modelId="{78B82A98-CECB-4635-93C6-97BB0116E35F}" type="pres">
      <dgm:prSet presAssocID="{8E472428-B365-47CA-A5E3-08DCEA94BE38}" presName="linear" presStyleCnt="0">
        <dgm:presLayoutVars>
          <dgm:animLvl val="lvl"/>
          <dgm:resizeHandles val="exact"/>
        </dgm:presLayoutVars>
      </dgm:prSet>
      <dgm:spPr/>
    </dgm:pt>
    <dgm:pt modelId="{481F0BE5-830A-4F5B-B5FA-8C029D354421}" type="pres">
      <dgm:prSet presAssocID="{C19AB233-6BE4-433A-AB9A-3AB56D6E078C}" presName="parentText" presStyleLbl="node1" presStyleIdx="0" presStyleCnt="1" custLinFactNeighborY="6715">
        <dgm:presLayoutVars>
          <dgm:chMax val="0"/>
          <dgm:bulletEnabled val="1"/>
        </dgm:presLayoutVars>
      </dgm:prSet>
      <dgm:spPr/>
    </dgm:pt>
  </dgm:ptLst>
  <dgm:cxnLst>
    <dgm:cxn modelId="{C6D5E314-3DD5-4A6D-AA38-09CC871B3D14}" type="presOf" srcId="{C19AB233-6BE4-433A-AB9A-3AB56D6E078C}" destId="{481F0BE5-830A-4F5B-B5FA-8C029D354421}" srcOrd="0" destOrd="0" presId="urn:microsoft.com/office/officeart/2005/8/layout/vList2"/>
    <dgm:cxn modelId="{6919765C-1B8E-4989-8BA8-DAA39DEACD9C}" type="presOf" srcId="{8E472428-B365-47CA-A5E3-08DCEA94BE38}" destId="{78B82A98-CECB-4635-93C6-97BB0116E35F}" srcOrd="0" destOrd="0" presId="urn:microsoft.com/office/officeart/2005/8/layout/vList2"/>
    <dgm:cxn modelId="{A11BDAF0-E1D2-429E-B29E-B8EBA0874AB9}" srcId="{8E472428-B365-47CA-A5E3-08DCEA94BE38}" destId="{C19AB233-6BE4-433A-AB9A-3AB56D6E078C}" srcOrd="0" destOrd="0" parTransId="{94B21FF9-F1F4-4815-B09B-EFA120925178}" sibTransId="{601D6647-214F-4E7F-9273-67560B1E4557}"/>
    <dgm:cxn modelId="{27495CEB-B626-44E7-9870-CF2303C03D70}" type="presParOf" srcId="{78B82A98-CECB-4635-93C6-97BB0116E35F}" destId="{481F0BE5-830A-4F5B-B5FA-8C029D3544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C7ACCF-09D4-4D69-9572-2AB438755EC6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8EE1FE4-9E9E-4F41-999E-2183528812E2}">
      <dgm:prSet/>
      <dgm:spPr/>
      <dgm:t>
        <a:bodyPr/>
        <a:lstStyle/>
        <a:p>
          <a:pPr rtl="0"/>
          <a:r>
            <a:rPr lang="en-US" b="0" dirty="0"/>
            <a:t>AWS Networking</a:t>
          </a:r>
          <a:endParaRPr lang="en-IN" b="0" dirty="0"/>
        </a:p>
      </dgm:t>
    </dgm:pt>
    <dgm:pt modelId="{5B16D031-02AD-440F-9596-005A95AC3A83}" type="parTrans" cxnId="{BB63729B-5342-4A24-9A51-1EA155214375}">
      <dgm:prSet/>
      <dgm:spPr/>
      <dgm:t>
        <a:bodyPr/>
        <a:lstStyle/>
        <a:p>
          <a:endParaRPr lang="en-IN"/>
        </a:p>
      </dgm:t>
    </dgm:pt>
    <dgm:pt modelId="{26F3CEB3-1A8E-4E3C-8760-891133949D3E}" type="sibTrans" cxnId="{BB63729B-5342-4A24-9A51-1EA155214375}">
      <dgm:prSet/>
      <dgm:spPr/>
      <dgm:t>
        <a:bodyPr/>
        <a:lstStyle/>
        <a:p>
          <a:endParaRPr lang="en-IN"/>
        </a:p>
      </dgm:t>
    </dgm:pt>
    <dgm:pt modelId="{C660C0B5-3080-4808-9CBA-7D382C41FA21}">
      <dgm:prSet/>
      <dgm:spPr/>
      <dgm:t>
        <a:bodyPr/>
        <a:lstStyle/>
        <a:p>
          <a:pPr rtl="0"/>
          <a:r>
            <a:rPr lang="en-US" b="0" dirty="0"/>
            <a:t>EC2-Pricing</a:t>
          </a:r>
          <a:endParaRPr lang="en-IN" b="0" dirty="0"/>
        </a:p>
      </dgm:t>
    </dgm:pt>
    <dgm:pt modelId="{0C8C9145-E6B1-439E-A807-E5F622A49F1B}" type="parTrans" cxnId="{06853F0E-DAA9-442C-BDE2-77D843C253BC}">
      <dgm:prSet/>
      <dgm:spPr/>
      <dgm:t>
        <a:bodyPr/>
        <a:lstStyle/>
        <a:p>
          <a:endParaRPr lang="en-US"/>
        </a:p>
      </dgm:t>
    </dgm:pt>
    <dgm:pt modelId="{44B4B524-3A06-473C-AF34-E39646C38D98}" type="sibTrans" cxnId="{06853F0E-DAA9-442C-BDE2-77D843C253BC}">
      <dgm:prSet/>
      <dgm:spPr/>
      <dgm:t>
        <a:bodyPr/>
        <a:lstStyle/>
        <a:p>
          <a:endParaRPr lang="en-US"/>
        </a:p>
      </dgm:t>
    </dgm:pt>
    <dgm:pt modelId="{22C6F0AE-A41C-40B2-A542-3DC8CFA43D34}">
      <dgm:prSet/>
      <dgm:spPr/>
      <dgm:t>
        <a:bodyPr/>
        <a:lstStyle/>
        <a:p>
          <a:pPr rtl="0"/>
          <a:r>
            <a:rPr lang="en-US" b="0" dirty="0"/>
            <a:t>Free Services</a:t>
          </a:r>
          <a:endParaRPr lang="en-IN" b="0" dirty="0"/>
        </a:p>
      </dgm:t>
    </dgm:pt>
    <dgm:pt modelId="{39E464E8-8A80-482B-9047-F2DE07B95F5B}" type="parTrans" cxnId="{8041AB2F-EB84-4BED-81D3-8E7D2043FCD4}">
      <dgm:prSet/>
      <dgm:spPr/>
      <dgm:t>
        <a:bodyPr/>
        <a:lstStyle/>
        <a:p>
          <a:endParaRPr lang="en-IN"/>
        </a:p>
      </dgm:t>
    </dgm:pt>
    <dgm:pt modelId="{138FD99E-D6C3-4DAB-BDB3-1A58EDFC1470}" type="sibTrans" cxnId="{8041AB2F-EB84-4BED-81D3-8E7D2043FCD4}">
      <dgm:prSet/>
      <dgm:spPr/>
      <dgm:t>
        <a:bodyPr/>
        <a:lstStyle/>
        <a:p>
          <a:endParaRPr lang="en-IN"/>
        </a:p>
      </dgm:t>
    </dgm:pt>
    <dgm:pt modelId="{6AE7149B-2059-481D-B8C8-CEC7DE68CFFC}">
      <dgm:prSet/>
      <dgm:spPr/>
      <dgm:t>
        <a:bodyPr/>
        <a:lstStyle/>
        <a:p>
          <a:pPr rtl="0"/>
          <a:r>
            <a:rPr lang="en-IN" dirty="0"/>
            <a:t>Your Questions</a:t>
          </a:r>
        </a:p>
      </dgm:t>
    </dgm:pt>
    <dgm:pt modelId="{CEEF4D80-DAE7-49AF-A78C-81692E8C8760}" type="parTrans" cxnId="{E626FBF2-5C2F-4788-94A4-8B53302AA489}">
      <dgm:prSet/>
      <dgm:spPr/>
      <dgm:t>
        <a:bodyPr/>
        <a:lstStyle/>
        <a:p>
          <a:endParaRPr lang="en-IN"/>
        </a:p>
      </dgm:t>
    </dgm:pt>
    <dgm:pt modelId="{4949B9FC-77CB-40A8-BB21-7CE73A62AD09}" type="sibTrans" cxnId="{E626FBF2-5C2F-4788-94A4-8B53302AA489}">
      <dgm:prSet/>
      <dgm:spPr/>
      <dgm:t>
        <a:bodyPr/>
        <a:lstStyle/>
        <a:p>
          <a:endParaRPr lang="en-IN"/>
        </a:p>
      </dgm:t>
    </dgm:pt>
    <dgm:pt modelId="{4D70BE08-311D-4D6A-9D81-34121A977D56}">
      <dgm:prSet/>
      <dgm:spPr/>
      <dgm:t>
        <a:bodyPr/>
        <a:lstStyle/>
        <a:p>
          <a:pPr rtl="0"/>
          <a:r>
            <a:rPr lang="en-US" b="0" dirty="0"/>
            <a:t>Computing Services</a:t>
          </a:r>
          <a:endParaRPr lang="en-IN" b="0" dirty="0"/>
        </a:p>
      </dgm:t>
    </dgm:pt>
    <dgm:pt modelId="{2F63B368-8081-419D-8D1D-B6FFFA60F2F9}" type="parTrans" cxnId="{B4704B86-AC83-43D5-B48B-09AE48861641}">
      <dgm:prSet/>
      <dgm:spPr/>
      <dgm:t>
        <a:bodyPr/>
        <a:lstStyle/>
        <a:p>
          <a:endParaRPr lang="en-IN"/>
        </a:p>
      </dgm:t>
    </dgm:pt>
    <dgm:pt modelId="{75B77919-CB10-4202-93FF-DBE30C8627AF}" type="sibTrans" cxnId="{B4704B86-AC83-43D5-B48B-09AE48861641}">
      <dgm:prSet/>
      <dgm:spPr/>
      <dgm:t>
        <a:bodyPr/>
        <a:lstStyle/>
        <a:p>
          <a:endParaRPr lang="en-IN"/>
        </a:p>
      </dgm:t>
    </dgm:pt>
    <dgm:pt modelId="{7E9704A6-122C-4CB1-8655-FA6A3BE51232}" type="pres">
      <dgm:prSet presAssocID="{81C7ACCF-09D4-4D69-9572-2AB438755EC6}" presName="linear" presStyleCnt="0">
        <dgm:presLayoutVars>
          <dgm:animLvl val="lvl"/>
          <dgm:resizeHandles val="exact"/>
        </dgm:presLayoutVars>
      </dgm:prSet>
      <dgm:spPr/>
    </dgm:pt>
    <dgm:pt modelId="{BF81063F-E6C2-4703-BCB2-BD5EA06A4E0F}" type="pres">
      <dgm:prSet presAssocID="{98EE1FE4-9E9E-4F41-999E-2183528812E2}" presName="parentText" presStyleLbl="node1" presStyleIdx="0" presStyleCnt="5" custLinFactNeighborX="565">
        <dgm:presLayoutVars>
          <dgm:chMax val="0"/>
          <dgm:bulletEnabled val="1"/>
        </dgm:presLayoutVars>
      </dgm:prSet>
      <dgm:spPr/>
    </dgm:pt>
    <dgm:pt modelId="{A7B267EC-CBAA-40C5-8881-C38C804E6D70}" type="pres">
      <dgm:prSet presAssocID="{26F3CEB3-1A8E-4E3C-8760-891133949D3E}" presName="spacer" presStyleCnt="0"/>
      <dgm:spPr/>
    </dgm:pt>
    <dgm:pt modelId="{6FEAE721-6330-4799-906D-6132287DC854}" type="pres">
      <dgm:prSet presAssocID="{4D70BE08-311D-4D6A-9D81-34121A977D56}" presName="parentText" presStyleLbl="node1" presStyleIdx="1" presStyleCnt="5" custLinFactNeighborX="565">
        <dgm:presLayoutVars>
          <dgm:chMax val="0"/>
          <dgm:bulletEnabled val="1"/>
        </dgm:presLayoutVars>
      </dgm:prSet>
      <dgm:spPr/>
    </dgm:pt>
    <dgm:pt modelId="{840750B6-3854-4B4E-B27C-5787D0D0519E}" type="pres">
      <dgm:prSet presAssocID="{75B77919-CB10-4202-93FF-DBE30C8627AF}" presName="spacer" presStyleCnt="0"/>
      <dgm:spPr/>
    </dgm:pt>
    <dgm:pt modelId="{23536BCB-8063-48D5-A6B4-6D9424052B59}" type="pres">
      <dgm:prSet presAssocID="{C660C0B5-3080-4808-9CBA-7D382C41FA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90E160-0F44-435C-926F-621F30FB51BD}" type="pres">
      <dgm:prSet presAssocID="{44B4B524-3A06-473C-AF34-E39646C38D98}" presName="spacer" presStyleCnt="0"/>
      <dgm:spPr/>
    </dgm:pt>
    <dgm:pt modelId="{DF0EA26C-ABD8-4FEC-98ED-77768B134164}" type="pres">
      <dgm:prSet presAssocID="{22C6F0AE-A41C-40B2-A542-3DC8CFA43D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56C8EE-2E29-4855-9400-236709CAD2F2}" type="pres">
      <dgm:prSet presAssocID="{138FD99E-D6C3-4DAB-BDB3-1A58EDFC1470}" presName="spacer" presStyleCnt="0"/>
      <dgm:spPr/>
    </dgm:pt>
    <dgm:pt modelId="{6DCF2905-3CEC-4264-9F7B-9A27D020AD1D}" type="pres">
      <dgm:prSet presAssocID="{6AE7149B-2059-481D-B8C8-CEC7DE68CFF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D68701-4CF5-4D49-A6D5-D5C2ED7FC6AA}" type="presOf" srcId="{81C7ACCF-09D4-4D69-9572-2AB438755EC6}" destId="{7E9704A6-122C-4CB1-8655-FA6A3BE51232}" srcOrd="0" destOrd="0" presId="urn:microsoft.com/office/officeart/2005/8/layout/vList2"/>
    <dgm:cxn modelId="{06853F0E-DAA9-442C-BDE2-77D843C253BC}" srcId="{81C7ACCF-09D4-4D69-9572-2AB438755EC6}" destId="{C660C0B5-3080-4808-9CBA-7D382C41FA21}" srcOrd="2" destOrd="0" parTransId="{0C8C9145-E6B1-439E-A807-E5F622A49F1B}" sibTransId="{44B4B524-3A06-473C-AF34-E39646C38D98}"/>
    <dgm:cxn modelId="{C38E1129-A68D-4E82-A7AA-3AAC87BC217D}" type="presOf" srcId="{6AE7149B-2059-481D-B8C8-CEC7DE68CFFC}" destId="{6DCF2905-3CEC-4264-9F7B-9A27D020AD1D}" srcOrd="0" destOrd="0" presId="urn:microsoft.com/office/officeart/2005/8/layout/vList2"/>
    <dgm:cxn modelId="{8041AB2F-EB84-4BED-81D3-8E7D2043FCD4}" srcId="{81C7ACCF-09D4-4D69-9572-2AB438755EC6}" destId="{22C6F0AE-A41C-40B2-A542-3DC8CFA43D34}" srcOrd="3" destOrd="0" parTransId="{39E464E8-8A80-482B-9047-F2DE07B95F5B}" sibTransId="{138FD99E-D6C3-4DAB-BDB3-1A58EDFC1470}"/>
    <dgm:cxn modelId="{EB84A032-5D1D-453D-A82D-50EFCD0719CF}" type="presOf" srcId="{98EE1FE4-9E9E-4F41-999E-2183528812E2}" destId="{BF81063F-E6C2-4703-BCB2-BD5EA06A4E0F}" srcOrd="0" destOrd="0" presId="urn:microsoft.com/office/officeart/2005/8/layout/vList2"/>
    <dgm:cxn modelId="{946A6F50-55F6-450B-990C-FA2B5876FBF6}" type="presOf" srcId="{4D70BE08-311D-4D6A-9D81-34121A977D56}" destId="{6FEAE721-6330-4799-906D-6132287DC854}" srcOrd="0" destOrd="0" presId="urn:microsoft.com/office/officeart/2005/8/layout/vList2"/>
    <dgm:cxn modelId="{FFC4C07B-2E78-4528-B747-8F2C07BD49FA}" type="presOf" srcId="{C660C0B5-3080-4808-9CBA-7D382C41FA21}" destId="{23536BCB-8063-48D5-A6B4-6D9424052B59}" srcOrd="0" destOrd="0" presId="urn:microsoft.com/office/officeart/2005/8/layout/vList2"/>
    <dgm:cxn modelId="{B4704B86-AC83-43D5-B48B-09AE48861641}" srcId="{81C7ACCF-09D4-4D69-9572-2AB438755EC6}" destId="{4D70BE08-311D-4D6A-9D81-34121A977D56}" srcOrd="1" destOrd="0" parTransId="{2F63B368-8081-419D-8D1D-B6FFFA60F2F9}" sibTransId="{75B77919-CB10-4202-93FF-DBE30C8627AF}"/>
    <dgm:cxn modelId="{BB63729B-5342-4A24-9A51-1EA155214375}" srcId="{81C7ACCF-09D4-4D69-9572-2AB438755EC6}" destId="{98EE1FE4-9E9E-4F41-999E-2183528812E2}" srcOrd="0" destOrd="0" parTransId="{5B16D031-02AD-440F-9596-005A95AC3A83}" sibTransId="{26F3CEB3-1A8E-4E3C-8760-891133949D3E}"/>
    <dgm:cxn modelId="{EC8325BC-F2DC-4055-94AA-9E12AD70453D}" type="presOf" srcId="{22C6F0AE-A41C-40B2-A542-3DC8CFA43D34}" destId="{DF0EA26C-ABD8-4FEC-98ED-77768B134164}" srcOrd="0" destOrd="0" presId="urn:microsoft.com/office/officeart/2005/8/layout/vList2"/>
    <dgm:cxn modelId="{E626FBF2-5C2F-4788-94A4-8B53302AA489}" srcId="{81C7ACCF-09D4-4D69-9572-2AB438755EC6}" destId="{6AE7149B-2059-481D-B8C8-CEC7DE68CFFC}" srcOrd="4" destOrd="0" parTransId="{CEEF4D80-DAE7-49AF-A78C-81692E8C8760}" sibTransId="{4949B9FC-77CB-40A8-BB21-7CE73A62AD09}"/>
    <dgm:cxn modelId="{4E5629D2-C00F-407D-80BF-D78DF37CEF35}" type="presParOf" srcId="{7E9704A6-122C-4CB1-8655-FA6A3BE51232}" destId="{BF81063F-E6C2-4703-BCB2-BD5EA06A4E0F}" srcOrd="0" destOrd="0" presId="urn:microsoft.com/office/officeart/2005/8/layout/vList2"/>
    <dgm:cxn modelId="{6BDC5FE1-FF3B-45D1-A689-FCE2E23D52AA}" type="presParOf" srcId="{7E9704A6-122C-4CB1-8655-FA6A3BE51232}" destId="{A7B267EC-CBAA-40C5-8881-C38C804E6D70}" srcOrd="1" destOrd="0" presId="urn:microsoft.com/office/officeart/2005/8/layout/vList2"/>
    <dgm:cxn modelId="{308BDBAE-6D8C-48BA-816F-71971F65055F}" type="presParOf" srcId="{7E9704A6-122C-4CB1-8655-FA6A3BE51232}" destId="{6FEAE721-6330-4799-906D-6132287DC854}" srcOrd="2" destOrd="0" presId="urn:microsoft.com/office/officeart/2005/8/layout/vList2"/>
    <dgm:cxn modelId="{5E2A1C16-5D85-497D-B9AD-C78A53E37DD1}" type="presParOf" srcId="{7E9704A6-122C-4CB1-8655-FA6A3BE51232}" destId="{840750B6-3854-4B4E-B27C-5787D0D0519E}" srcOrd="3" destOrd="0" presId="urn:microsoft.com/office/officeart/2005/8/layout/vList2"/>
    <dgm:cxn modelId="{49015EDC-5432-40C0-B27F-86830BDA312A}" type="presParOf" srcId="{7E9704A6-122C-4CB1-8655-FA6A3BE51232}" destId="{23536BCB-8063-48D5-A6B4-6D9424052B59}" srcOrd="4" destOrd="0" presId="urn:microsoft.com/office/officeart/2005/8/layout/vList2"/>
    <dgm:cxn modelId="{2EC99386-16FC-4A5B-BC70-55A395290B67}" type="presParOf" srcId="{7E9704A6-122C-4CB1-8655-FA6A3BE51232}" destId="{6690E160-0F44-435C-926F-621F30FB51BD}" srcOrd="5" destOrd="0" presId="urn:microsoft.com/office/officeart/2005/8/layout/vList2"/>
    <dgm:cxn modelId="{823D481D-A7C4-4C91-874F-F38DC1FA7BAB}" type="presParOf" srcId="{7E9704A6-122C-4CB1-8655-FA6A3BE51232}" destId="{DF0EA26C-ABD8-4FEC-98ED-77768B134164}" srcOrd="6" destOrd="0" presId="urn:microsoft.com/office/officeart/2005/8/layout/vList2"/>
    <dgm:cxn modelId="{B59EB124-8F25-4DF7-BA7F-E43992698D56}" type="presParOf" srcId="{7E9704A6-122C-4CB1-8655-FA6A3BE51232}" destId="{9056C8EE-2E29-4855-9400-236709CAD2F2}" srcOrd="7" destOrd="0" presId="urn:microsoft.com/office/officeart/2005/8/layout/vList2"/>
    <dgm:cxn modelId="{4D2BD55E-D03A-4432-8917-E6B79FD14AA4}" type="presParOf" srcId="{7E9704A6-122C-4CB1-8655-FA6A3BE51232}" destId="{6DCF2905-3CEC-4264-9F7B-9A27D020AD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409C5-FE71-48F6-8577-6AD4BCADB2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E9766D-FFD3-4809-8A95-0E0650D110C8}">
      <dgm:prSet/>
      <dgm:spPr/>
      <dgm:t>
        <a:bodyPr/>
        <a:lstStyle/>
        <a:p>
          <a:pPr algn="ctr" rtl="0"/>
          <a:endParaRPr lang="en-IN" dirty="0"/>
        </a:p>
      </dgm:t>
    </dgm:pt>
    <dgm:pt modelId="{33E5AB54-D0F0-4AAA-9439-4A4A3F601301}" type="parTrans" cxnId="{EC88012F-BB06-4BD1-9108-855200E7FD76}">
      <dgm:prSet/>
      <dgm:spPr/>
      <dgm:t>
        <a:bodyPr/>
        <a:lstStyle/>
        <a:p>
          <a:endParaRPr lang="en-IN"/>
        </a:p>
      </dgm:t>
    </dgm:pt>
    <dgm:pt modelId="{B85B584C-2904-48DB-8DDC-43D4E92D1E9A}" type="sibTrans" cxnId="{EC88012F-BB06-4BD1-9108-855200E7FD76}">
      <dgm:prSet/>
      <dgm:spPr/>
      <dgm:t>
        <a:bodyPr/>
        <a:lstStyle/>
        <a:p>
          <a:endParaRPr lang="en-IN"/>
        </a:p>
      </dgm:t>
    </dgm:pt>
    <dgm:pt modelId="{4273C56E-A1ED-4206-83B7-75FA6A0E598B}" type="pres">
      <dgm:prSet presAssocID="{E73409C5-FE71-48F6-8577-6AD4BCADB2F8}" presName="linear" presStyleCnt="0">
        <dgm:presLayoutVars>
          <dgm:animLvl val="lvl"/>
          <dgm:resizeHandles val="exact"/>
        </dgm:presLayoutVars>
      </dgm:prSet>
      <dgm:spPr/>
    </dgm:pt>
    <dgm:pt modelId="{FBBAF60A-8D9A-4C4B-8377-31000A69F0D7}" type="pres">
      <dgm:prSet presAssocID="{DCE9766D-FFD3-4809-8A95-0E0650D110C8}" presName="parentText" presStyleLbl="node1" presStyleIdx="0" presStyleCnt="1" custLinFactY="59843" custLinFactNeighborX="3232" custLinFactNeighborY="100000">
        <dgm:presLayoutVars>
          <dgm:chMax val="0"/>
          <dgm:bulletEnabled val="1"/>
        </dgm:presLayoutVars>
      </dgm:prSet>
      <dgm:spPr/>
    </dgm:pt>
  </dgm:ptLst>
  <dgm:cxnLst>
    <dgm:cxn modelId="{EC88012F-BB06-4BD1-9108-855200E7FD76}" srcId="{E73409C5-FE71-48F6-8577-6AD4BCADB2F8}" destId="{DCE9766D-FFD3-4809-8A95-0E0650D110C8}" srcOrd="0" destOrd="0" parTransId="{33E5AB54-D0F0-4AAA-9439-4A4A3F601301}" sibTransId="{B85B584C-2904-48DB-8DDC-43D4E92D1E9A}"/>
    <dgm:cxn modelId="{CBBA7BA0-ABAE-4E76-AF32-091F353BEFA2}" type="presOf" srcId="{DCE9766D-FFD3-4809-8A95-0E0650D110C8}" destId="{FBBAF60A-8D9A-4C4B-8377-31000A69F0D7}" srcOrd="0" destOrd="0" presId="urn:microsoft.com/office/officeart/2005/8/layout/vList2"/>
    <dgm:cxn modelId="{175C4ED2-206E-4CB6-8404-95B8953DD4DC}" type="presOf" srcId="{E73409C5-FE71-48F6-8577-6AD4BCADB2F8}" destId="{4273C56E-A1ED-4206-83B7-75FA6A0E598B}" srcOrd="0" destOrd="0" presId="urn:microsoft.com/office/officeart/2005/8/layout/vList2"/>
    <dgm:cxn modelId="{481538F6-9FD5-4B0C-81B2-56F22CC0114F}" type="presParOf" srcId="{4273C56E-A1ED-4206-83B7-75FA6A0E598B}" destId="{FBBAF60A-8D9A-4C4B-8377-31000A69F0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D66A5-C3EA-4076-9AED-17229189D176}">
      <dsp:nvSpPr>
        <dsp:cNvPr id="0" name=""/>
        <dsp:cNvSpPr/>
      </dsp:nvSpPr>
      <dsp:spPr>
        <a:xfrm>
          <a:off x="879806" y="0"/>
          <a:ext cx="6051137" cy="5493745"/>
        </a:xfrm>
        <a:prstGeom prst="rect">
          <a:avLst/>
        </a:prstGeom>
        <a:solidFill>
          <a:schemeClr val="bg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u="none" kern="1200" dirty="0">
              <a:solidFill>
                <a:srgbClr val="002060"/>
              </a:solidFill>
            </a:rPr>
            <a:t>AWS Compute Services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solidFill>
                <a:srgbClr val="002060"/>
              </a:solidFill>
            </a:rPr>
            <a:t>Present by </a:t>
          </a:r>
          <a:r>
            <a:rPr lang="en-US" sz="2400" b="1" u="none" kern="1200" dirty="0">
              <a:solidFill>
                <a:srgbClr val="002060"/>
              </a:solidFill>
            </a:rPr>
            <a:t>Vishwanath M S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solidFill>
                <a:srgbClr val="002060"/>
              </a:solidFill>
            </a:rPr>
            <a:t>Cloud Architect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 dirty="0"/>
        </a:p>
      </dsp:txBody>
      <dsp:txXfrm>
        <a:off x="879806" y="0"/>
        <a:ext cx="6051137" cy="5493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0BE5-830A-4F5B-B5FA-8C029D354421}">
      <dsp:nvSpPr>
        <dsp:cNvPr id="0" name=""/>
        <dsp:cNvSpPr/>
      </dsp:nvSpPr>
      <dsp:spPr>
        <a:xfrm>
          <a:off x="0" y="19801"/>
          <a:ext cx="8991600" cy="1123199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baseline="0" dirty="0">
              <a:solidFill>
                <a:schemeClr val="bg1"/>
              </a:solidFill>
            </a:rPr>
            <a:t>Agenda</a:t>
          </a:r>
          <a:endParaRPr lang="en-IN" sz="4800" kern="1200" dirty="0">
            <a:solidFill>
              <a:schemeClr val="bg1"/>
            </a:solidFill>
          </a:endParaRPr>
        </a:p>
      </dsp:txBody>
      <dsp:txXfrm>
        <a:off x="54830" y="74631"/>
        <a:ext cx="8881940" cy="1013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1063F-E6C2-4703-BCB2-BD5EA06A4E0F}">
      <dsp:nvSpPr>
        <dsp:cNvPr id="0" name=""/>
        <dsp:cNvSpPr/>
      </dsp:nvSpPr>
      <dsp:spPr>
        <a:xfrm>
          <a:off x="0" y="19302"/>
          <a:ext cx="75438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AWS Networking</a:t>
          </a:r>
          <a:endParaRPr lang="en-IN" sz="3100" b="0" kern="1200" dirty="0"/>
        </a:p>
      </dsp:txBody>
      <dsp:txXfrm>
        <a:off x="35411" y="54713"/>
        <a:ext cx="7472978" cy="654577"/>
      </dsp:txXfrm>
    </dsp:sp>
    <dsp:sp modelId="{6FEAE721-6330-4799-906D-6132287DC854}">
      <dsp:nvSpPr>
        <dsp:cNvPr id="0" name=""/>
        <dsp:cNvSpPr/>
      </dsp:nvSpPr>
      <dsp:spPr>
        <a:xfrm>
          <a:off x="0" y="833982"/>
          <a:ext cx="75438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Computing Services</a:t>
          </a:r>
          <a:endParaRPr lang="en-IN" sz="3100" b="0" kern="1200" dirty="0"/>
        </a:p>
      </dsp:txBody>
      <dsp:txXfrm>
        <a:off x="35411" y="869393"/>
        <a:ext cx="7472978" cy="654577"/>
      </dsp:txXfrm>
    </dsp:sp>
    <dsp:sp modelId="{23536BCB-8063-48D5-A6B4-6D9424052B59}">
      <dsp:nvSpPr>
        <dsp:cNvPr id="0" name=""/>
        <dsp:cNvSpPr/>
      </dsp:nvSpPr>
      <dsp:spPr>
        <a:xfrm>
          <a:off x="0" y="1648662"/>
          <a:ext cx="75438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EC2-Pricing</a:t>
          </a:r>
          <a:endParaRPr lang="en-IN" sz="3100" b="0" kern="1200" dirty="0"/>
        </a:p>
      </dsp:txBody>
      <dsp:txXfrm>
        <a:off x="35411" y="1684073"/>
        <a:ext cx="7472978" cy="654577"/>
      </dsp:txXfrm>
    </dsp:sp>
    <dsp:sp modelId="{DF0EA26C-ABD8-4FEC-98ED-77768B134164}">
      <dsp:nvSpPr>
        <dsp:cNvPr id="0" name=""/>
        <dsp:cNvSpPr/>
      </dsp:nvSpPr>
      <dsp:spPr>
        <a:xfrm>
          <a:off x="0" y="2463342"/>
          <a:ext cx="75438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/>
            <a:t>Free Services</a:t>
          </a:r>
          <a:endParaRPr lang="en-IN" sz="3100" b="0" kern="1200" dirty="0"/>
        </a:p>
      </dsp:txBody>
      <dsp:txXfrm>
        <a:off x="35411" y="2498753"/>
        <a:ext cx="7472978" cy="654577"/>
      </dsp:txXfrm>
    </dsp:sp>
    <dsp:sp modelId="{6DCF2905-3CEC-4264-9F7B-9A27D020AD1D}">
      <dsp:nvSpPr>
        <dsp:cNvPr id="0" name=""/>
        <dsp:cNvSpPr/>
      </dsp:nvSpPr>
      <dsp:spPr>
        <a:xfrm>
          <a:off x="0" y="3278022"/>
          <a:ext cx="7543800" cy="72539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Your Questions</a:t>
          </a:r>
        </a:p>
      </dsp:txBody>
      <dsp:txXfrm>
        <a:off x="35411" y="3313433"/>
        <a:ext cx="7472978" cy="654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AF60A-8D9A-4C4B-8377-31000A69F0D7}">
      <dsp:nvSpPr>
        <dsp:cNvPr id="0" name=""/>
        <dsp:cNvSpPr/>
      </dsp:nvSpPr>
      <dsp:spPr>
        <a:xfrm>
          <a:off x="0" y="154799"/>
          <a:ext cx="8991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9399" y="214198"/>
        <a:ext cx="8872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F6CD0A1-9943-4094-9080-3EF0B4A9C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4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CD0A1-9943-4094-9080-3EF0B4A9CF3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45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D0A1-9943-4094-9080-3EF0B4A9CF3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6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4B22-8FC1-4B23-83C0-CC7D320ECE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6326-6D22-4EB5-9A4A-1D85DA97A9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0D023-1EF2-483E-81C3-13ACA66F66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BD7A1-6227-4CC7-A546-23C11D98C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C412F-FA18-4E49-B2D5-2DB0DB8651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BFED-3249-4AAD-A1CD-4C717FE416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A5AC-EAD6-4085-9A53-C34F335883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8A5E-7CFB-4F21-878D-C054AD1A08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7DEC-92F4-4E9E-8CF9-EDD303ACF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173F7-20DC-45CD-994D-EAE7161CA7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186A8-ABAD-4480-9236-2FD7A6C9D5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6AE6751-7647-4156-B395-4027BD5807E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6" r:id="rId2"/>
    <p:sldLayoutId id="2147484092" r:id="rId3"/>
    <p:sldLayoutId id="2147484087" r:id="rId4"/>
    <p:sldLayoutId id="2147484088" r:id="rId5"/>
    <p:sldLayoutId id="2147484089" r:id="rId6"/>
    <p:sldLayoutId id="2147484093" r:id="rId7"/>
    <p:sldLayoutId id="2147484094" r:id="rId8"/>
    <p:sldLayoutId id="2147484095" r:id="rId9"/>
    <p:sldLayoutId id="2147484090" r:id="rId10"/>
    <p:sldLayoutId id="2147484096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1FFA-F69C-487F-9185-C20070D21814}" type="slidenum">
              <a:rPr lang="en-US" altLang="en-US"/>
              <a:pPr/>
              <a:t>1</a:t>
            </a:fld>
            <a:endParaRPr lang="en-US" alt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68375983"/>
              </p:ext>
            </p:extLst>
          </p:nvPr>
        </p:nvGraphicFramePr>
        <p:xfrm>
          <a:off x="627960" y="297455"/>
          <a:ext cx="7830240" cy="5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986E-6E52-023F-8860-8D7AF8A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32F6E-2D60-422F-4AA0-CB65003B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78AA0-D09D-A604-67A4-23D9F607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6F12D-87AE-D9DD-A13A-6EC1121F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59" y="2240177"/>
            <a:ext cx="7407282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683-1270-4F8C-AF63-DE0D0F51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EC2 Instance pricing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33D42-4B42-4F42-A210-3FFDF695CBCC}"/>
              </a:ext>
            </a:extLst>
          </p:cNvPr>
          <p:cNvSpPr txBox="1"/>
          <p:nvPr/>
        </p:nvSpPr>
        <p:spPr>
          <a:xfrm>
            <a:off x="698269" y="2041814"/>
            <a:ext cx="80363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2800" b="1" dirty="0"/>
              <a:t>On-Demand Instance: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IN" sz="2400" dirty="0"/>
              <a:t>Pay as you go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IN" sz="2400" dirty="0"/>
              <a:t>Best for immediate demand of EC2 with no pre-defined timelines.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1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683-1270-4F8C-AF63-DE0D0F51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EC2 Instance pricing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33D42-4B42-4F42-A210-3FFDF695CBCC}"/>
              </a:ext>
            </a:extLst>
          </p:cNvPr>
          <p:cNvSpPr txBox="1"/>
          <p:nvPr/>
        </p:nvSpPr>
        <p:spPr>
          <a:xfrm>
            <a:off x="698269" y="2041814"/>
            <a:ext cx="80363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indent="-257175">
              <a:buFont typeface="Arial" panose="020B0604020202020204" pitchFamily="34" charset="0"/>
              <a:buChar char="•"/>
            </a:pPr>
            <a:r>
              <a:rPr lang="en-US" sz="2000" b="1" dirty="0"/>
              <a:t>Reserved Instance: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US" dirty="0"/>
              <a:t>Customer could opt for 1yr or 3 </a:t>
            </a:r>
            <a:r>
              <a:rPr lang="en-US" dirty="0" err="1"/>
              <a:t>yrs</a:t>
            </a:r>
            <a:r>
              <a:rPr lang="en-US" dirty="0"/>
              <a:t> subscription. 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US" dirty="0"/>
              <a:t>The discount could range from 35% to 65% compared to On-Demand Pricing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US" dirty="0"/>
              <a:t>Payment terms – ALL UPFRONT, PARTIAL UPFRONT, NO UPFRONT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E7BD3-80D3-4CFF-8316-99B0ABE3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04" y="3962400"/>
            <a:ext cx="9144000" cy="16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9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683-1270-4F8C-AF63-DE0D0F51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EC2 Instance pricing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33D42-4B42-4F42-A210-3FFDF695CBCC}"/>
              </a:ext>
            </a:extLst>
          </p:cNvPr>
          <p:cNvSpPr txBox="1"/>
          <p:nvPr/>
        </p:nvSpPr>
        <p:spPr>
          <a:xfrm>
            <a:off x="698269" y="2041814"/>
            <a:ext cx="80363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2400" b="1" dirty="0"/>
              <a:t>Spot Instances: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IN" sz="2000" dirty="0"/>
              <a:t>AWS Offers spare compute capacity available for very discounted price compared to On-Demand.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Spot Instances can be interrupted by AWS with two minutes of notification when AWS EC2 needs the capacity back. 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871538" lvl="1" indent="-257175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8235A-7FF0-40A6-BD39-6A7678C2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0" y="4041762"/>
            <a:ext cx="8003660" cy="22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6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683-1270-4F8C-AF63-DE0D0F51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EC2 Instance pricing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33D42-4B42-4F42-A210-3FFDF695CBCC}"/>
              </a:ext>
            </a:extLst>
          </p:cNvPr>
          <p:cNvSpPr txBox="1"/>
          <p:nvPr/>
        </p:nvSpPr>
        <p:spPr>
          <a:xfrm>
            <a:off x="698269" y="2041814"/>
            <a:ext cx="803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2400" b="1" dirty="0"/>
              <a:t>Dedicated Hosts: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IN" sz="2000" dirty="0"/>
              <a:t>The complete physical server is dedicated to the customer and he pays for the full server.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IN" sz="2000" dirty="0"/>
              <a:t>Customer could create  multiple VM’s on this.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r>
              <a:rPr lang="en-IN" sz="2000" dirty="0"/>
              <a:t>Used when the customer needs the same server every time due to the license limitations of the apps.</a:t>
            </a:r>
          </a:p>
          <a:p>
            <a:pPr marL="871538" lvl="1" indent="-257175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DD90C-7E3F-45D3-A4A3-91F9E22C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7379"/>
            <a:ext cx="9144000" cy="17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4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683-1270-4F8C-AF63-DE0D0F51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33D42-4B42-4F42-A210-3FFDF695CBCC}"/>
              </a:ext>
            </a:extLst>
          </p:cNvPr>
          <p:cNvSpPr txBox="1"/>
          <p:nvPr/>
        </p:nvSpPr>
        <p:spPr>
          <a:xfrm>
            <a:off x="698269" y="2041814"/>
            <a:ext cx="80363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720 hr / Month is free for t2.micro instance type for EC2</a:t>
            </a:r>
            <a:endParaRPr lang="en-US" sz="21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30 GB of Amazon Elastic Block Storage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5GB – S3 space is free per month</a:t>
            </a:r>
            <a:endParaRPr lang="en-US" sz="21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5GB – Glacier Storage</a:t>
            </a:r>
            <a:endParaRPr lang="en-US" sz="21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VPC creation is free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720 hr / Month is free for t2.micro instance type for RDS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1 Million SNS 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10 </a:t>
            </a:r>
            <a:r>
              <a:rPr lang="en-IN" sz="2100" dirty="0" err="1"/>
              <a:t>Cloudwatch</a:t>
            </a:r>
            <a:r>
              <a:rPr lang="en-IN" sz="2100" dirty="0"/>
              <a:t> custom metrics &amp; Alarm</a:t>
            </a:r>
            <a:endParaRPr lang="en-US" sz="210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5 GB of AWS EFS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2100" dirty="0"/>
              <a:t>Many More …….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61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1745507"/>
              </p:ext>
            </p:extLst>
          </p:nvPr>
        </p:nvGraphicFramePr>
        <p:xfrm>
          <a:off x="76200" y="76201"/>
          <a:ext cx="899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06F9-73BA-414A-9D12-2F4B8A1B6F1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B543A-0CEB-4839-9C56-05EDFAB8A032}"/>
              </a:ext>
            </a:extLst>
          </p:cNvPr>
          <p:cNvSpPr/>
          <p:nvPr/>
        </p:nvSpPr>
        <p:spPr>
          <a:xfrm>
            <a:off x="838200" y="2209800"/>
            <a:ext cx="5791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6600" dirty="0"/>
              <a:t>Questions?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ECE4-1246-4AE9-A55F-023EA4D5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9B6EC-6B9A-441F-BB17-BEDFD43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A5E-7CFB-4F21-878D-C054AD1A0898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2EF5E-4932-4479-BF3A-5AD6033CB650}"/>
              </a:ext>
            </a:extLst>
          </p:cNvPr>
          <p:cNvSpPr/>
          <p:nvPr/>
        </p:nvSpPr>
        <p:spPr>
          <a:xfrm>
            <a:off x="822324" y="1810325"/>
            <a:ext cx="8016875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950"/>
              </a:spcAft>
            </a:pPr>
            <a:r>
              <a:rPr lang="en-IN" dirty="0">
                <a:solidFill>
                  <a:srgbClr val="505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Which of the following Amazon EC2 pricing models allow customers to use existing server-bound software licenses?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IN" dirty="0">
                <a:solidFill>
                  <a:srgbClr val="505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A. Spot Instances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IN" dirty="0">
                <a:solidFill>
                  <a:srgbClr val="505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B. Reserved Instances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IN" b="1" dirty="0">
                <a:solidFill>
                  <a:srgbClr val="505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C. Dedicated Hosts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IN" dirty="0">
                <a:solidFill>
                  <a:srgbClr val="505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D. On-Demand Instances</a:t>
            </a:r>
          </a:p>
          <a:p>
            <a:pPr lvl="0">
              <a:buSzPts val="1000"/>
              <a:tabLst>
                <a:tab pos="457200" algn="l"/>
              </a:tabLst>
            </a:pPr>
            <a:endParaRPr lang="en-IN" sz="1800" dirty="0">
              <a:solidFill>
                <a:srgbClr val="505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5147384"/>
              </p:ext>
            </p:extLst>
          </p:nvPr>
        </p:nvGraphicFramePr>
        <p:xfrm>
          <a:off x="76200" y="76200"/>
          <a:ext cx="8991600" cy="114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00452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9E86-0905-4746-B4AE-AEA3B4D7D16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AWS Networking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8" y="1861012"/>
            <a:ext cx="8243281" cy="43873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/>
              <a:t>VPC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 A logically isolated Network section of the AWS cloud, private for every customer.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ym typeface="Wingdings" panose="05000000000000000000" pitchFamily="2" charset="2"/>
              </a:rPr>
              <a:t>Subnets</a:t>
            </a:r>
            <a:r>
              <a:rPr lang="en-US" sz="2600" dirty="0">
                <a:sym typeface="Wingdings" panose="05000000000000000000" pitchFamily="2" charset="2"/>
              </a:rPr>
              <a:t> Logical partition of an IP network , an small network segment.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Internet Gateway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Enable access for VPC to the internet.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Route Tables  </a:t>
            </a:r>
            <a:r>
              <a:rPr lang="en-US" sz="2400" dirty="0">
                <a:sym typeface="Wingdings" panose="05000000000000000000" pitchFamily="2" charset="2"/>
              </a:rPr>
              <a:t>It determines the routes to reach the outside networks.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Security Groups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It’s a firewall to protect individual EC2 instance.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NACL’s </a:t>
            </a:r>
            <a:r>
              <a:rPr lang="en-US" sz="2400" dirty="0">
                <a:sym typeface="Wingdings" panose="05000000000000000000" pitchFamily="2" charset="2"/>
              </a:rPr>
              <a:t> It’s an firewall applied to the subnets.</a:t>
            </a: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8D5A-3848-4499-B901-B6A3B04E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SG’s and NACL’s – AWS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6CBC-CA44-40CF-A7B7-22D66628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EAB9-C347-4C1F-8444-AA527EC9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81BA1-C26D-4D1E-B5C8-5897520D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75" y="3278961"/>
            <a:ext cx="5521325" cy="31503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D3446A-4318-487E-AB17-623B5DC0A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01207"/>
              </p:ext>
            </p:extLst>
          </p:nvPr>
        </p:nvGraphicFramePr>
        <p:xfrm>
          <a:off x="152400" y="1850856"/>
          <a:ext cx="3794126" cy="215564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97063">
                  <a:extLst>
                    <a:ext uri="{9D8B030D-6E8A-4147-A177-3AD203B41FA5}">
                      <a16:colId xmlns:a16="http://schemas.microsoft.com/office/drawing/2014/main" val="1914599255"/>
                    </a:ext>
                  </a:extLst>
                </a:gridCol>
                <a:gridCol w="1897063">
                  <a:extLst>
                    <a:ext uri="{9D8B030D-6E8A-4147-A177-3AD203B41FA5}">
                      <a16:colId xmlns:a16="http://schemas.microsoft.com/office/drawing/2014/main" val="700908897"/>
                    </a:ext>
                  </a:extLst>
                </a:gridCol>
              </a:tblGrid>
              <a:tr h="484869">
                <a:tc>
                  <a:txBody>
                    <a:bodyPr/>
                    <a:lstStyle/>
                    <a:p>
                      <a:r>
                        <a:rPr lang="en-IN" sz="2000" b="1" dirty="0"/>
                        <a:t>Application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Ports – 1- 65536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8359"/>
                  </a:ext>
                </a:extLst>
              </a:tr>
              <a:tr h="484869">
                <a:tc>
                  <a:txBody>
                    <a:bodyPr/>
                    <a:lstStyle/>
                    <a:p>
                      <a:r>
                        <a:rPr lang="en-IN" sz="2000" b="1" dirty="0"/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TCP /UDP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27244"/>
                  </a:ext>
                </a:extLst>
              </a:tr>
              <a:tr h="484869">
                <a:tc>
                  <a:txBody>
                    <a:bodyPr/>
                    <a:lstStyle/>
                    <a:p>
                      <a:r>
                        <a:rPr lang="en-IN" sz="2000" b="1" dirty="0"/>
                        <a:t>Network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7680"/>
                  </a:ext>
                </a:extLst>
              </a:tr>
              <a:tr h="484869">
                <a:tc>
                  <a:txBody>
                    <a:bodyPr/>
                    <a:lstStyle/>
                    <a:p>
                      <a:r>
                        <a:rPr lang="en-IN" sz="2000" b="1" dirty="0"/>
                        <a:t>Data link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MAC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4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BEBD-3EF8-4F36-B64E-9C5ED1AA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48739"/>
          </a:xfrm>
        </p:spPr>
        <p:txBody>
          <a:bodyPr/>
          <a:lstStyle/>
          <a:p>
            <a:r>
              <a:rPr lang="en-IN" dirty="0"/>
              <a:t>AWS -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EA6AC-1FBF-4639-8217-DDAB895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E7C5-0B19-4F91-A5EA-961D3869F244}"/>
              </a:ext>
            </a:extLst>
          </p:cNvPr>
          <p:cNvGrpSpPr/>
          <p:nvPr/>
        </p:nvGrpSpPr>
        <p:grpSpPr>
          <a:xfrm>
            <a:off x="345242" y="1094896"/>
            <a:ext cx="7110550" cy="4427289"/>
            <a:chOff x="345242" y="729961"/>
            <a:chExt cx="7110550" cy="44272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3E94AD-441B-442A-8E4C-0308644D02BF}"/>
                </a:ext>
              </a:extLst>
            </p:cNvPr>
            <p:cNvSpPr txBox="1"/>
            <p:nvPr/>
          </p:nvSpPr>
          <p:spPr>
            <a:xfrm>
              <a:off x="516533" y="1510267"/>
              <a:ext cx="410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VPC-1 </a:t>
              </a:r>
              <a:r>
                <a:rPr lang="en-US" b="1" dirty="0">
                  <a:sym typeface="Wingdings" panose="05000000000000000000" pitchFamily="2" charset="2"/>
                </a:rPr>
                <a:t> Region – east US</a:t>
              </a:r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4103A-9324-482C-89C4-5468D507CBCF}"/>
                </a:ext>
              </a:extLst>
            </p:cNvPr>
            <p:cNvSpPr/>
            <p:nvPr/>
          </p:nvSpPr>
          <p:spPr>
            <a:xfrm>
              <a:off x="619393" y="1879599"/>
              <a:ext cx="42746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Wingdings" panose="05000000000000000000" pitchFamily="2" charset="2"/>
                </a:rPr>
                <a:t>172.18.0.0/16 – VPC Network -1</a:t>
              </a: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F8ECC9CE-1F15-458C-B264-FC4572DC16CD}"/>
                </a:ext>
              </a:extLst>
            </p:cNvPr>
            <p:cNvSpPr/>
            <p:nvPr/>
          </p:nvSpPr>
          <p:spPr>
            <a:xfrm>
              <a:off x="619392" y="2802930"/>
              <a:ext cx="1921649" cy="196106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BD221B-9689-4055-A96C-897204D5436B}"/>
                </a:ext>
              </a:extLst>
            </p:cNvPr>
            <p:cNvSpPr/>
            <p:nvPr/>
          </p:nvSpPr>
          <p:spPr>
            <a:xfrm>
              <a:off x="601789" y="2895793"/>
              <a:ext cx="20114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Wingdings" panose="05000000000000000000" pitchFamily="2" charset="2"/>
                </a:rPr>
                <a:t>Sub1-1</a:t>
              </a:r>
            </a:p>
            <a:p>
              <a:r>
                <a:rPr lang="en-US" sz="1600" b="1" dirty="0">
                  <a:sym typeface="Wingdings" panose="05000000000000000000" pitchFamily="2" charset="2"/>
                </a:rPr>
                <a:t>172.18.1.0/24</a:t>
              </a:r>
              <a:endParaRPr lang="en-US" sz="1600" dirty="0"/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F712C205-E87A-4F31-8A71-AEE1E0AC505C}"/>
                </a:ext>
              </a:extLst>
            </p:cNvPr>
            <p:cNvSpPr/>
            <p:nvPr/>
          </p:nvSpPr>
          <p:spPr>
            <a:xfrm>
              <a:off x="2979572" y="2802929"/>
              <a:ext cx="1921649" cy="200270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338FDC-ACC4-4D4B-A5A5-4F70938D9A25}"/>
                </a:ext>
              </a:extLst>
            </p:cNvPr>
            <p:cNvSpPr/>
            <p:nvPr/>
          </p:nvSpPr>
          <p:spPr>
            <a:xfrm>
              <a:off x="2961969" y="2895793"/>
              <a:ext cx="20114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ym typeface="Wingdings" panose="05000000000000000000" pitchFamily="2" charset="2"/>
                </a:rPr>
                <a:t>Sub2-1</a:t>
              </a:r>
            </a:p>
            <a:p>
              <a:r>
                <a:rPr lang="en-US" sz="1600" b="1" dirty="0">
                  <a:sym typeface="Wingdings" panose="05000000000000000000" pitchFamily="2" charset="2"/>
                </a:rPr>
                <a:t>172.18.2.0/24</a:t>
              </a:r>
              <a:endParaRPr lang="en-US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0D1BDE-628C-472C-9D7F-85365AC0B8D8}"/>
                </a:ext>
              </a:extLst>
            </p:cNvPr>
            <p:cNvCxnSpPr>
              <a:cxnSpLocks/>
              <a:stCxn id="22" idx="3"/>
              <a:endCxn id="14" idx="2"/>
            </p:cNvCxnSpPr>
            <p:nvPr/>
          </p:nvCxnSpPr>
          <p:spPr>
            <a:xfrm flipV="1">
              <a:off x="5592816" y="1792579"/>
              <a:ext cx="482970" cy="523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D18211AB-6875-4EEC-9716-53CCEEDEFCF6}"/>
                </a:ext>
              </a:extLst>
            </p:cNvPr>
            <p:cNvSpPr/>
            <p:nvPr/>
          </p:nvSpPr>
          <p:spPr>
            <a:xfrm>
              <a:off x="6071492" y="1373479"/>
              <a:ext cx="1384300" cy="838200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B4D611-CDDD-4B6D-842B-625282E9758C}"/>
                </a:ext>
              </a:extLst>
            </p:cNvPr>
            <p:cNvSpPr/>
            <p:nvPr/>
          </p:nvSpPr>
          <p:spPr>
            <a:xfrm>
              <a:off x="6148079" y="1610870"/>
              <a:ext cx="958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233006-A2C0-48B1-8EFC-0434F0192127}"/>
                </a:ext>
              </a:extLst>
            </p:cNvPr>
            <p:cNvSpPr/>
            <p:nvPr/>
          </p:nvSpPr>
          <p:spPr>
            <a:xfrm>
              <a:off x="4217028" y="729961"/>
              <a:ext cx="13539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Gateway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1D81ED-2058-4843-A583-57E6B365D42F}"/>
                </a:ext>
              </a:extLst>
            </p:cNvPr>
            <p:cNvGrpSpPr/>
            <p:nvPr/>
          </p:nvGrpSpPr>
          <p:grpSpPr>
            <a:xfrm>
              <a:off x="345242" y="1824310"/>
              <a:ext cx="4882181" cy="3332940"/>
              <a:chOff x="4614863" y="760413"/>
              <a:chExt cx="1752600" cy="1733550"/>
            </a:xfrm>
          </p:grpSpPr>
          <p:sp>
            <p:nvSpPr>
              <p:cNvPr id="28" name="Rounded Rectangle 18">
                <a:extLst>
                  <a:ext uri="{FF2B5EF4-FFF2-40B4-BE49-F238E27FC236}">
                    <a16:creationId xmlns:a16="http://schemas.microsoft.com/office/drawing/2014/main" id="{503A906B-4DD3-4318-8B31-E0A2D199959F}"/>
                  </a:ext>
                </a:extLst>
              </p:cNvPr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9" name="TextBox 33">
                <a:extLst>
                  <a:ext uri="{FF2B5EF4-FFF2-40B4-BE49-F238E27FC236}">
                    <a16:creationId xmlns:a16="http://schemas.microsoft.com/office/drawing/2014/main" id="{8C0ADAA7-B7A7-4819-934D-7B7FBA7D9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237" y="2347184"/>
                <a:ext cx="1555750" cy="136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"/>
                    <a:ea typeface="Verdana" pitchFamily="34" charset="0"/>
                    <a:cs typeface="Helvetica Neue"/>
                  </a:rPr>
                  <a:t>EAST US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E8D1AF0-BB85-4A8F-820E-6BFDE8439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044" y="2636083"/>
              <a:ext cx="285717" cy="31933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D596E1-E8CA-4196-AB64-AF4FA2A95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0311" y="2649220"/>
              <a:ext cx="285717" cy="31933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64BAD3E-D581-46C8-B009-A73241F6B94D}"/>
                </a:ext>
              </a:extLst>
            </p:cNvPr>
            <p:cNvGrpSpPr/>
            <p:nvPr/>
          </p:nvGrpSpPr>
          <p:grpSpPr>
            <a:xfrm>
              <a:off x="516532" y="2569689"/>
              <a:ext cx="2136247" cy="2294412"/>
              <a:chOff x="2549525" y="760413"/>
              <a:chExt cx="1689100" cy="1733550"/>
            </a:xfrm>
          </p:grpSpPr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774DFA23-F2A3-419C-8805-144C90EE71FC}"/>
                  </a:ext>
                </a:extLst>
              </p:cNvPr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7" name="TextBox 32">
                <a:extLst>
                  <a:ext uri="{FF2B5EF4-FFF2-40B4-BE49-F238E27FC236}">
                    <a16:creationId xmlns:a16="http://schemas.microsoft.com/office/drawing/2014/main" id="{844B3CAD-3DBB-43CB-A20C-F91F18270D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209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Us-east-1a</a:t>
                </a:r>
                <a:endParaRPr lang="en-US" sz="900" b="1" dirty="0">
                  <a:solidFill>
                    <a:srgbClr val="F7981F"/>
                  </a:solidFill>
                  <a:latin typeface="Arial Rounded MT Bold" panose="020F0704030504030204" pitchFamily="34" charset="0"/>
                  <a:ea typeface="Verdana" pitchFamily="34" charset="0"/>
                  <a:cs typeface="Helvetica Neue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CE563D-029A-4286-882F-61CEECB7D0D0}"/>
                </a:ext>
              </a:extLst>
            </p:cNvPr>
            <p:cNvGrpSpPr/>
            <p:nvPr/>
          </p:nvGrpSpPr>
          <p:grpSpPr>
            <a:xfrm>
              <a:off x="2862032" y="2583501"/>
              <a:ext cx="2136247" cy="2280600"/>
              <a:chOff x="2549525" y="760413"/>
              <a:chExt cx="1689100" cy="1733550"/>
            </a:xfrm>
          </p:grpSpPr>
          <p:sp>
            <p:nvSpPr>
              <p:cNvPr id="24" name="Rounded Rectangle 26">
                <a:extLst>
                  <a:ext uri="{FF2B5EF4-FFF2-40B4-BE49-F238E27FC236}">
                    <a16:creationId xmlns:a16="http://schemas.microsoft.com/office/drawing/2014/main" id="{EE7B7D9D-E624-48CE-9ABA-DF86448DA69A}"/>
                  </a:ext>
                </a:extLst>
              </p:cNvPr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" name="TextBox 32">
                <a:extLst>
                  <a:ext uri="{FF2B5EF4-FFF2-40B4-BE49-F238E27FC236}">
                    <a16:creationId xmlns:a16="http://schemas.microsoft.com/office/drawing/2014/main" id="{8D6B7275-00CB-4D66-A75A-B076841F3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210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Us-east-1b</a:t>
                </a:r>
              </a:p>
            </p:txBody>
          </p:sp>
        </p:grpSp>
        <p:pic>
          <p:nvPicPr>
            <p:cNvPr id="22" name="Picture 21" descr="VPC-Internet-Gateway.png">
              <a:extLst>
                <a:ext uri="{FF2B5EF4-FFF2-40B4-BE49-F238E27FC236}">
                  <a16:creationId xmlns:a16="http://schemas.microsoft.com/office/drawing/2014/main" id="{E3BDD79B-AB3F-4900-B337-C56E90B2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741" y="1360931"/>
              <a:ext cx="968075" cy="968075"/>
            </a:xfrm>
            <a:prstGeom prst="rect">
              <a:avLst/>
            </a:prstGeom>
          </p:spPr>
        </p:pic>
        <p:sp>
          <p:nvSpPr>
            <p:cNvPr id="23" name="Bevel 53">
              <a:extLst>
                <a:ext uri="{FF2B5EF4-FFF2-40B4-BE49-F238E27FC236}">
                  <a16:creationId xmlns:a16="http://schemas.microsoft.com/office/drawing/2014/main" id="{D1CA81FE-9393-49D4-B7CE-10D0F4156043}"/>
                </a:ext>
              </a:extLst>
            </p:cNvPr>
            <p:cNvSpPr/>
            <p:nvPr/>
          </p:nvSpPr>
          <p:spPr>
            <a:xfrm>
              <a:off x="692958" y="3733800"/>
              <a:ext cx="1048994" cy="693573"/>
            </a:xfrm>
            <a:prstGeom prst="bevel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VM-01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LInux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5C8B4B8-EFC5-47F0-A8E8-5076DED3BB86}"/>
              </a:ext>
            </a:extLst>
          </p:cNvPr>
          <p:cNvSpPr txBox="1"/>
          <p:nvPr/>
        </p:nvSpPr>
        <p:spPr>
          <a:xfrm>
            <a:off x="345242" y="5526859"/>
            <a:ext cx="4088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routing entry on VPC-1 routing table</a:t>
            </a:r>
          </a:p>
          <a:p>
            <a:r>
              <a:rPr lang="en-US" b="1" dirty="0"/>
              <a:t>0.0.0.0/0 – Internet Gateway</a:t>
            </a:r>
          </a:p>
          <a:p>
            <a:r>
              <a:rPr lang="en-US" b="1" dirty="0"/>
              <a:t>::/0 – Internet Gateway</a:t>
            </a:r>
          </a:p>
        </p:txBody>
      </p:sp>
    </p:spTree>
    <p:extLst>
      <p:ext uri="{BB962C8B-B14F-4D97-AF65-F5344CB8AC3E}">
        <p14:creationId xmlns:p14="http://schemas.microsoft.com/office/powerpoint/2010/main" val="42548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D09A-A566-4602-BE1F-EE1579F4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Computing Services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39480-D2D7-423D-A747-53092523B092}"/>
              </a:ext>
            </a:extLst>
          </p:cNvPr>
          <p:cNvSpPr txBox="1"/>
          <p:nvPr/>
        </p:nvSpPr>
        <p:spPr>
          <a:xfrm>
            <a:off x="553835" y="1976941"/>
            <a:ext cx="8036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3200" dirty="0"/>
              <a:t>There are different Computing services that are available in AWS.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3200" dirty="0"/>
              <a:t>But the base of all the compute server is </a:t>
            </a:r>
            <a:r>
              <a:rPr lang="en-US" sz="3200" b="1" dirty="0"/>
              <a:t>“EC2”.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4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D09A-A566-4602-BE1F-EE1579F4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Computing Services -- </a:t>
            </a:r>
            <a:br>
              <a:rPr lang="en-US" b="1" dirty="0"/>
            </a:br>
            <a:r>
              <a:rPr lang="en-US" b="1" dirty="0"/>
              <a:t>Based on EC2 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39480-D2D7-423D-A747-53092523B092}"/>
              </a:ext>
            </a:extLst>
          </p:cNvPr>
          <p:cNvSpPr txBox="1"/>
          <p:nvPr/>
        </p:nvSpPr>
        <p:spPr>
          <a:xfrm>
            <a:off x="553835" y="1976941"/>
            <a:ext cx="80363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/>
              <a:t>ECS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sym typeface="Wingdings" panose="05000000000000000000" pitchFamily="2" charset="2"/>
              </a:rPr>
              <a:t>Elastic Container Service </a:t>
            </a:r>
            <a:r>
              <a:rPr lang="en-US" sz="2400" b="1" dirty="0">
                <a:sym typeface="Wingdings" panose="05000000000000000000" pitchFamily="2" charset="2"/>
              </a:rPr>
              <a:t>“Docker as a Service” </a:t>
            </a:r>
            <a:r>
              <a:rPr lang="en-US" sz="2400" dirty="0">
                <a:sym typeface="Wingdings" panose="05000000000000000000" pitchFamily="2" charset="2"/>
              </a:rPr>
              <a:t>highly scalable, high-performance container orchestration service that support Docker containers, and pay for EC2 used underline.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 err="1">
                <a:sym typeface="Wingdings" panose="05000000000000000000" pitchFamily="2" charset="2"/>
              </a:rPr>
              <a:t>Fargate</a:t>
            </a:r>
            <a:r>
              <a:rPr lang="en-US" sz="2400" b="1" dirty="0">
                <a:sym typeface="Wingdings" panose="05000000000000000000" pitchFamily="2" charset="2"/>
              </a:rPr>
              <a:t>  </a:t>
            </a:r>
            <a:r>
              <a:rPr lang="en-US" sz="2400" dirty="0">
                <a:sym typeface="Wingdings" panose="05000000000000000000" pitchFamily="2" charset="2"/>
              </a:rPr>
              <a:t>Docker as a service, but we are not bothered about the infrastructure.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EKS 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ym typeface="Wingdings" panose="05000000000000000000" pitchFamily="2" charset="2"/>
              </a:rPr>
              <a:t>Kubernetes as a Service</a:t>
            </a:r>
            <a:r>
              <a:rPr lang="en-US" sz="2400" dirty="0">
                <a:sym typeface="Wingdings" panose="05000000000000000000" pitchFamily="2" charset="2"/>
              </a:rPr>
              <a:t> is an container orchestration engine, with which its easy to deploy, manage and scale containerized applications for large </a:t>
            </a:r>
            <a:r>
              <a:rPr lang="en-US" sz="2400" dirty="0" err="1">
                <a:sym typeface="Wingdings" panose="05000000000000000000" pitchFamily="2" charset="2"/>
              </a:rPr>
              <a:t>enviroments</a:t>
            </a:r>
            <a:r>
              <a:rPr lang="en-US" sz="2400" dirty="0">
                <a:sym typeface="Wingdings" panose="05000000000000000000" pitchFamily="2" charset="2"/>
              </a:rPr>
              <a:t>.  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91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D09A-A566-4602-BE1F-EE1579F4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Computing Services -- </a:t>
            </a:r>
            <a:br>
              <a:rPr lang="en-US" b="1" dirty="0"/>
            </a:br>
            <a:r>
              <a:rPr lang="en-US" b="1" dirty="0"/>
              <a:t>Based on EC2 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39480-D2D7-423D-A747-53092523B092}"/>
              </a:ext>
            </a:extLst>
          </p:cNvPr>
          <p:cNvSpPr txBox="1"/>
          <p:nvPr/>
        </p:nvSpPr>
        <p:spPr>
          <a:xfrm>
            <a:off x="553835" y="1976941"/>
            <a:ext cx="8036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Elastic Beanstalk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we could create and orchestrate various AWS services, including EC2, S3, SNS, </a:t>
            </a:r>
            <a:r>
              <a:rPr lang="en-US" sz="2000" dirty="0" err="1">
                <a:sym typeface="Wingdings" panose="05000000000000000000" pitchFamily="2" charset="2"/>
              </a:rPr>
              <a:t>Cloudwatch</a:t>
            </a:r>
            <a:r>
              <a:rPr lang="en-US" sz="2000" dirty="0">
                <a:sym typeface="Wingdings" panose="05000000000000000000" pitchFamily="2" charset="2"/>
              </a:rPr>
              <a:t>, autoscaling and Elastic Load balancers.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b="1" dirty="0">
              <a:sym typeface="Wingdings" panose="05000000000000000000" pitchFamily="2" charset="2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/>
              <a:t>AWS Batch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we could plan, schedule and execute the batch computing workloads across the full range of AWS compute services and features like, </a:t>
            </a:r>
            <a:r>
              <a:rPr lang="en-US" sz="2000" b="1" dirty="0">
                <a:sym typeface="Wingdings" panose="05000000000000000000" pitchFamily="2" charset="2"/>
              </a:rPr>
              <a:t>EC2 and spot instances.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31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63EB-A942-CE27-EA89-7D2AC230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Batch --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4A1F5-FD01-491A-18E3-7A63B1A7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18805-3559-D0C1-6D55-8B27F40C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03B38-D789-D7A4-22F9-979A61C5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33600"/>
            <a:ext cx="871018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530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1858</TotalTime>
  <Words>654</Words>
  <Application>Microsoft Office PowerPoint</Application>
  <PresentationFormat>On-screen Show (4:3)</PresentationFormat>
  <Paragraphs>113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Calibri</vt:lpstr>
      <vt:lpstr>Garamond</vt:lpstr>
      <vt:lpstr>Helvetica Neue</vt:lpstr>
      <vt:lpstr>Times New Roman</vt:lpstr>
      <vt:lpstr>Verdana</vt:lpstr>
      <vt:lpstr>Wingdings</vt:lpstr>
      <vt:lpstr>Retrospect</vt:lpstr>
      <vt:lpstr>PowerPoint Presentation</vt:lpstr>
      <vt:lpstr>PowerPoint Presentation</vt:lpstr>
      <vt:lpstr>AWS Networking </vt:lpstr>
      <vt:lpstr>SG’s and NACL’s – AWS Net</vt:lpstr>
      <vt:lpstr>AWS - Networking</vt:lpstr>
      <vt:lpstr>Computing Services</vt:lpstr>
      <vt:lpstr>Computing Services --  Based on EC2  </vt:lpstr>
      <vt:lpstr>Computing Services --  Based on EC2  </vt:lpstr>
      <vt:lpstr>AWS Batch -- continue</vt:lpstr>
      <vt:lpstr>Comparision</vt:lpstr>
      <vt:lpstr>EC2 Instance pricing Options</vt:lpstr>
      <vt:lpstr>EC2 Instance pricing Options</vt:lpstr>
      <vt:lpstr>EC2 Instance pricing Options</vt:lpstr>
      <vt:lpstr>EC2 Instance pricing Options</vt:lpstr>
      <vt:lpstr>Free Services</vt:lpstr>
      <vt:lpstr>PowerPoint Presentation</vt:lpstr>
      <vt:lpstr>Sample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CTFL</dc:title>
  <dc:creator>NIKHIL</dc:creator>
  <cp:lastModifiedBy>Vishwa M S</cp:lastModifiedBy>
  <cp:revision>102</cp:revision>
  <dcterms:created xsi:type="dcterms:W3CDTF">2010-03-22T18:52:47Z</dcterms:created>
  <dcterms:modified xsi:type="dcterms:W3CDTF">2025-03-24T06:35:30Z</dcterms:modified>
</cp:coreProperties>
</file>