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4"/>
  </p:notesMasterIdLst>
  <p:sldIdLst>
    <p:sldId id="256" r:id="rId3"/>
    <p:sldId id="259" r:id="rId4"/>
    <p:sldId id="257" r:id="rId5"/>
    <p:sldId id="260" r:id="rId6"/>
    <p:sldId id="261" r:id="rId7"/>
    <p:sldId id="262" r:id="rId8"/>
    <p:sldId id="264" r:id="rId9"/>
    <p:sldId id="263" r:id="rId10"/>
    <p:sldId id="265" r:id="rId11"/>
    <p:sldId id="267" r:id="rId12"/>
    <p:sldId id="268" r:id="rId13"/>
    <p:sldId id="269" r:id="rId14"/>
    <p:sldId id="270" r:id="rId15"/>
    <p:sldId id="271" r:id="rId16"/>
    <p:sldId id="272" r:id="rId17"/>
    <p:sldId id="273" r:id="rId18"/>
    <p:sldId id="275" r:id="rId19"/>
    <p:sldId id="276" r:id="rId20"/>
    <p:sldId id="277" r:id="rId21"/>
    <p:sldId id="278" r:id="rId22"/>
    <p:sldId id="31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D9BEA6-CF16-485B-9B67-C613877B7ABE}">
          <p14:sldIdLst>
            <p14:sldId id="256"/>
            <p14:sldId id="259"/>
            <p14:sldId id="257"/>
            <p14:sldId id="260"/>
            <p14:sldId id="261"/>
            <p14:sldId id="262"/>
            <p14:sldId id="264"/>
            <p14:sldId id="263"/>
            <p14:sldId id="265"/>
            <p14:sldId id="267"/>
            <p14:sldId id="268"/>
            <p14:sldId id="269"/>
            <p14:sldId id="270"/>
            <p14:sldId id="271"/>
            <p14:sldId id="272"/>
            <p14:sldId id="273"/>
            <p14:sldId id="275"/>
            <p14:sldId id="276"/>
            <p14:sldId id="277"/>
            <p14:sldId id="278"/>
            <p14:sldId id="3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6008" autoAdjust="0"/>
  </p:normalViewPr>
  <p:slideViewPr>
    <p:cSldViewPr snapToGrid="0">
      <p:cViewPr varScale="1">
        <p:scale>
          <a:sx n="61" d="100"/>
          <a:sy n="61" d="100"/>
        </p:scale>
        <p:origin x="32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113C94-94BA-419B-BA8F-B470F2B656FD}" type="datetimeFigureOut">
              <a:rPr lang="en-IN" smtClean="0"/>
              <a:t>02-05-2020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2BF19-37DD-4316-85DB-9BA52B262552}" type="slidenum">
              <a:rPr lang="en-IN" smtClean="0"/>
              <a:t>‹#›</a:t>
            </a:fld>
            <a:endParaRPr lang="en-IN"/>
          </a:p>
        </p:txBody>
      </p:sp>
    </p:spTree>
    <p:extLst>
      <p:ext uri="{BB962C8B-B14F-4D97-AF65-F5344CB8AC3E}">
        <p14:creationId xmlns:p14="http://schemas.microsoft.com/office/powerpoint/2010/main" val="130066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API Server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Kubernetes is an API server which provides all the operation on cluster using the API. API server implements an interface, which means different tools and libraries can readily communicate with it.</a:t>
            </a:r>
          </a:p>
          <a:p>
            <a:endParaRPr lang="en-IN" dirty="0"/>
          </a:p>
          <a:p>
            <a:r>
              <a:rPr lang="en-US" sz="1200" b="1" i="0" kern="1200" dirty="0">
                <a:solidFill>
                  <a:schemeClr val="tx1"/>
                </a:solidFill>
                <a:effectLst/>
                <a:latin typeface="+mn-lt"/>
                <a:ea typeface="+mn-ea"/>
                <a:cs typeface="+mn-cs"/>
              </a:rPr>
              <a:t>Scheduler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the mechanism responsible for allocating pods to available nodes. The scheduler is responsible for workload utilization and allocating pod to new node.</a:t>
            </a:r>
          </a:p>
          <a:p>
            <a:endParaRPr lang="en-IN" dirty="0"/>
          </a:p>
          <a:p>
            <a:r>
              <a:rPr lang="en-US" sz="1200" b="1" i="0" kern="1200" dirty="0">
                <a:solidFill>
                  <a:schemeClr val="tx1"/>
                </a:solidFill>
                <a:effectLst/>
                <a:latin typeface="+mn-lt"/>
                <a:ea typeface="+mn-ea"/>
                <a:cs typeface="+mn-cs"/>
              </a:rPr>
              <a:t>Controller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component is responsible for most of the collectors that regulates the state of cluster and performs a task. In general, it can be considered as a daemon which runs in non terminating loop and is responsible for collecting and sending information to API server.</a:t>
            </a:r>
          </a:p>
          <a:p>
            <a:endParaRPr lang="en-IN" dirty="0"/>
          </a:p>
          <a:p>
            <a:r>
              <a:rPr lang="en-US" sz="1200" b="1" i="0" kern="1200" dirty="0" err="1">
                <a:solidFill>
                  <a:schemeClr val="tx1"/>
                </a:solidFill>
                <a:effectLst/>
                <a:latin typeface="+mn-lt"/>
                <a:ea typeface="+mn-ea"/>
                <a:cs typeface="+mn-cs"/>
              </a:rPr>
              <a:t>etcd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stores the configuration information which can be used by each of the nodes in the cluster. It is a high availability key value store that can be distributed among multiple nodes.</a:t>
            </a:r>
          </a:p>
          <a:p>
            <a:endParaRPr lang="en-IN" dirty="0"/>
          </a:p>
          <a:p>
            <a:endParaRPr lang="en-IN" dirty="0"/>
          </a:p>
        </p:txBody>
      </p:sp>
      <p:sp>
        <p:nvSpPr>
          <p:cNvPr id="4" name="Slide Number Placeholder 3"/>
          <p:cNvSpPr>
            <a:spLocks noGrp="1"/>
          </p:cNvSpPr>
          <p:nvPr>
            <p:ph type="sldNum" sz="quarter" idx="5"/>
          </p:nvPr>
        </p:nvSpPr>
        <p:spPr/>
        <p:txBody>
          <a:bodyPr/>
          <a:lstStyle/>
          <a:p>
            <a:fld id="{3BC2BF19-37DD-4316-85DB-9BA52B262552}" type="slidenum">
              <a:rPr lang="en-IN" smtClean="0"/>
              <a:t>6</a:t>
            </a:fld>
            <a:endParaRPr lang="en-IN"/>
          </a:p>
        </p:txBody>
      </p:sp>
    </p:spTree>
    <p:extLst>
      <p:ext uri="{BB962C8B-B14F-4D97-AF65-F5344CB8AC3E}">
        <p14:creationId xmlns:p14="http://schemas.microsoft.com/office/powerpoint/2010/main" val="240460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API Server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Kubernetes is an API server which provides all the operation on cluster using the API. API server implements an interface, which means different tools and libraries can readily communicate with it.</a:t>
            </a:r>
          </a:p>
          <a:p>
            <a:endParaRPr lang="en-IN" dirty="0"/>
          </a:p>
          <a:p>
            <a:r>
              <a:rPr lang="en-US" sz="1200" b="1" i="0" kern="1200" dirty="0">
                <a:solidFill>
                  <a:schemeClr val="tx1"/>
                </a:solidFill>
                <a:effectLst/>
                <a:latin typeface="+mn-lt"/>
                <a:ea typeface="+mn-ea"/>
                <a:cs typeface="+mn-cs"/>
              </a:rPr>
              <a:t>Scheduler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the mechanism responsible for allocating pods to available nodes. The scheduler is responsible for workload utilization and allocating pod to new node.</a:t>
            </a:r>
          </a:p>
          <a:p>
            <a:endParaRPr lang="en-IN" dirty="0"/>
          </a:p>
          <a:p>
            <a:r>
              <a:rPr lang="en-US" sz="1200" b="1" i="0" kern="1200" dirty="0">
                <a:solidFill>
                  <a:schemeClr val="tx1"/>
                </a:solidFill>
                <a:effectLst/>
                <a:latin typeface="+mn-lt"/>
                <a:ea typeface="+mn-ea"/>
                <a:cs typeface="+mn-cs"/>
              </a:rPr>
              <a:t>Controller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component is responsible for most of the collectors that regulates the state of cluster and performs a task. In general, it can be considered as a daemon which runs in non terminating loop and is responsible for collecting and sending information to API server.</a:t>
            </a:r>
          </a:p>
          <a:p>
            <a:endParaRPr lang="en-IN" dirty="0"/>
          </a:p>
          <a:p>
            <a:r>
              <a:rPr lang="en-US" sz="1200" b="1" i="0" kern="1200" dirty="0" err="1">
                <a:solidFill>
                  <a:schemeClr val="tx1"/>
                </a:solidFill>
                <a:effectLst/>
                <a:latin typeface="+mn-lt"/>
                <a:ea typeface="+mn-ea"/>
                <a:cs typeface="+mn-cs"/>
              </a:rPr>
              <a:t>etcd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stores the configuration information which can be used by each of the nodes in the cluster. It is a high availability key value store that can be distributed among multiple nodes.</a:t>
            </a:r>
          </a:p>
          <a:p>
            <a:endParaRPr lang="en-IN" dirty="0"/>
          </a:p>
        </p:txBody>
      </p:sp>
      <p:sp>
        <p:nvSpPr>
          <p:cNvPr id="4" name="Slide Number Placeholder 3"/>
          <p:cNvSpPr>
            <a:spLocks noGrp="1"/>
          </p:cNvSpPr>
          <p:nvPr>
            <p:ph type="sldNum" sz="quarter" idx="5"/>
          </p:nvPr>
        </p:nvSpPr>
        <p:spPr/>
        <p:txBody>
          <a:bodyPr/>
          <a:lstStyle/>
          <a:p>
            <a:fld id="{3BC2BF19-37DD-4316-85DB-9BA52B262552}" type="slidenum">
              <a:rPr lang="en-IN" smtClean="0"/>
              <a:t>8</a:t>
            </a:fld>
            <a:endParaRPr lang="en-IN"/>
          </a:p>
        </p:txBody>
      </p:sp>
    </p:spTree>
    <p:extLst>
      <p:ext uri="{BB962C8B-B14F-4D97-AF65-F5344CB8AC3E}">
        <p14:creationId xmlns:p14="http://schemas.microsoft.com/office/powerpoint/2010/main" val="3305448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API Server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Kubernetes is an API server which provides all the operation on cluster using the API. API server implements an interface, which means different tools and libraries can readily communicate with it.</a:t>
            </a:r>
          </a:p>
          <a:p>
            <a:endParaRPr lang="en-IN" dirty="0"/>
          </a:p>
          <a:p>
            <a:r>
              <a:rPr lang="en-US" sz="1200" b="1" i="0" kern="1200" dirty="0">
                <a:solidFill>
                  <a:schemeClr val="tx1"/>
                </a:solidFill>
                <a:effectLst/>
                <a:latin typeface="+mn-lt"/>
                <a:ea typeface="+mn-ea"/>
                <a:cs typeface="+mn-cs"/>
              </a:rPr>
              <a:t>Scheduler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the mechanism responsible for allocating pods to available nodes. The scheduler is responsible for workload utilization and allocating pod to new node.</a:t>
            </a:r>
          </a:p>
          <a:p>
            <a:endParaRPr lang="en-IN" dirty="0"/>
          </a:p>
          <a:p>
            <a:r>
              <a:rPr lang="en-US" sz="1200" b="1" i="0" kern="1200" dirty="0">
                <a:solidFill>
                  <a:schemeClr val="tx1"/>
                </a:solidFill>
                <a:effectLst/>
                <a:latin typeface="+mn-lt"/>
                <a:ea typeface="+mn-ea"/>
                <a:cs typeface="+mn-cs"/>
              </a:rPr>
              <a:t>Controller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component is responsible for most of the collectors that regulates the state of cluster and performs a task. In general, it can be considered as a daemon which runs in non terminating loop and is responsible for collecting and sending information to API server.</a:t>
            </a:r>
          </a:p>
          <a:p>
            <a:endParaRPr lang="en-IN" dirty="0"/>
          </a:p>
          <a:p>
            <a:r>
              <a:rPr lang="en-US" sz="1200" b="1" i="0" kern="1200" dirty="0" err="1">
                <a:solidFill>
                  <a:schemeClr val="tx1"/>
                </a:solidFill>
                <a:effectLst/>
                <a:latin typeface="+mn-lt"/>
                <a:ea typeface="+mn-ea"/>
                <a:cs typeface="+mn-cs"/>
              </a:rPr>
              <a:t>etcd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stores the configuration information which can be used by each of the nodes in the cluster. It is a high availability key value store that can be distributed among multiple nodes.</a:t>
            </a:r>
          </a:p>
          <a:p>
            <a:endParaRPr lang="en-IN" dirty="0"/>
          </a:p>
        </p:txBody>
      </p:sp>
      <p:sp>
        <p:nvSpPr>
          <p:cNvPr id="4" name="Slide Number Placeholder 3"/>
          <p:cNvSpPr>
            <a:spLocks noGrp="1"/>
          </p:cNvSpPr>
          <p:nvPr>
            <p:ph type="sldNum" sz="quarter" idx="5"/>
          </p:nvPr>
        </p:nvSpPr>
        <p:spPr/>
        <p:txBody>
          <a:bodyPr/>
          <a:lstStyle/>
          <a:p>
            <a:fld id="{3BC2BF19-37DD-4316-85DB-9BA52B262552}" type="slidenum">
              <a:rPr lang="en-IN" smtClean="0"/>
              <a:t>9</a:t>
            </a:fld>
            <a:endParaRPr lang="en-IN"/>
          </a:p>
        </p:txBody>
      </p:sp>
    </p:spTree>
    <p:extLst>
      <p:ext uri="{BB962C8B-B14F-4D97-AF65-F5344CB8AC3E}">
        <p14:creationId xmlns:p14="http://schemas.microsoft.com/office/powerpoint/2010/main" val="2458108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API Server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Kubernetes is an API server which provides all the operation on cluster using the API. API server implements an interface, which means different tools and libraries can readily communicate with it.</a:t>
            </a:r>
          </a:p>
          <a:p>
            <a:endParaRPr lang="en-IN" dirty="0"/>
          </a:p>
          <a:p>
            <a:r>
              <a:rPr lang="en-US" sz="1200" b="1" i="0" kern="1200" dirty="0">
                <a:solidFill>
                  <a:schemeClr val="tx1"/>
                </a:solidFill>
                <a:effectLst/>
                <a:latin typeface="+mn-lt"/>
                <a:ea typeface="+mn-ea"/>
                <a:cs typeface="+mn-cs"/>
              </a:rPr>
              <a:t>Scheduler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the mechanism responsible for allocating pods to available nodes. The scheduler is responsible for workload utilization and allocating pod to new node.</a:t>
            </a:r>
          </a:p>
          <a:p>
            <a:endParaRPr lang="en-IN" dirty="0"/>
          </a:p>
          <a:p>
            <a:r>
              <a:rPr lang="en-US" sz="1200" b="1" i="0" kern="1200" dirty="0">
                <a:solidFill>
                  <a:schemeClr val="tx1"/>
                </a:solidFill>
                <a:effectLst/>
                <a:latin typeface="+mn-lt"/>
                <a:ea typeface="+mn-ea"/>
                <a:cs typeface="+mn-cs"/>
              </a:rPr>
              <a:t>Controller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component is responsible for most of the collectors that regulates the state of cluster and performs a task. In general, it can be considered as a daemon which runs in non terminating loop and is responsible for collecting and sending information to API server.</a:t>
            </a:r>
          </a:p>
          <a:p>
            <a:endParaRPr lang="en-IN" dirty="0"/>
          </a:p>
          <a:p>
            <a:r>
              <a:rPr lang="en-US" sz="1200" b="1" i="0" kern="1200" dirty="0" err="1">
                <a:solidFill>
                  <a:schemeClr val="tx1"/>
                </a:solidFill>
                <a:effectLst/>
                <a:latin typeface="+mn-lt"/>
                <a:ea typeface="+mn-ea"/>
                <a:cs typeface="+mn-cs"/>
              </a:rPr>
              <a:t>etcd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stores the configuration information which can be used by each of the nodes in the cluster. It is a high availability key value store that can be distributed among multiple nodes.</a:t>
            </a:r>
          </a:p>
          <a:p>
            <a:endParaRPr lang="en-IN" dirty="0"/>
          </a:p>
        </p:txBody>
      </p:sp>
      <p:sp>
        <p:nvSpPr>
          <p:cNvPr id="4" name="Slide Number Placeholder 3"/>
          <p:cNvSpPr>
            <a:spLocks noGrp="1"/>
          </p:cNvSpPr>
          <p:nvPr>
            <p:ph type="sldNum" sz="quarter" idx="5"/>
          </p:nvPr>
        </p:nvSpPr>
        <p:spPr/>
        <p:txBody>
          <a:bodyPr/>
          <a:lstStyle/>
          <a:p>
            <a:fld id="{3BC2BF19-37DD-4316-85DB-9BA52B262552}" type="slidenum">
              <a:rPr lang="en-IN" smtClean="0"/>
              <a:t>11</a:t>
            </a:fld>
            <a:endParaRPr lang="en-IN"/>
          </a:p>
        </p:txBody>
      </p:sp>
    </p:spTree>
    <p:extLst>
      <p:ext uri="{BB962C8B-B14F-4D97-AF65-F5344CB8AC3E}">
        <p14:creationId xmlns:p14="http://schemas.microsoft.com/office/powerpoint/2010/main" val="2651650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API Server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Kubernetes is an API server which provides all the operation on cluster using the API. API server implements an interface, which means different tools and libraries can readily communicate with it.</a:t>
            </a:r>
          </a:p>
          <a:p>
            <a:endParaRPr lang="en-IN" dirty="0"/>
          </a:p>
          <a:p>
            <a:r>
              <a:rPr lang="en-US" sz="1200" b="1" i="0" kern="1200" dirty="0">
                <a:solidFill>
                  <a:schemeClr val="tx1"/>
                </a:solidFill>
                <a:effectLst/>
                <a:latin typeface="+mn-lt"/>
                <a:ea typeface="+mn-ea"/>
                <a:cs typeface="+mn-cs"/>
              </a:rPr>
              <a:t>Scheduler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the mechanism responsible for allocating pods to available nodes. The scheduler is responsible for workload utilization and allocating pod to new node.</a:t>
            </a:r>
          </a:p>
          <a:p>
            <a:endParaRPr lang="en-IN" dirty="0"/>
          </a:p>
          <a:p>
            <a:r>
              <a:rPr lang="en-US" sz="1200" b="1" i="0" kern="1200" dirty="0">
                <a:solidFill>
                  <a:schemeClr val="tx1"/>
                </a:solidFill>
                <a:effectLst/>
                <a:latin typeface="+mn-lt"/>
                <a:ea typeface="+mn-ea"/>
                <a:cs typeface="+mn-cs"/>
              </a:rPr>
              <a:t>Controller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component is responsible for most of the collectors that regulates the state of cluster and performs a task. In general, it can be considered as a daemon which runs in non terminating loop and is responsible for collecting and sending information to API server.</a:t>
            </a:r>
          </a:p>
          <a:p>
            <a:endParaRPr lang="en-IN" dirty="0"/>
          </a:p>
          <a:p>
            <a:r>
              <a:rPr lang="en-US" sz="1200" b="1" i="0" kern="1200" dirty="0" err="1">
                <a:solidFill>
                  <a:schemeClr val="tx1"/>
                </a:solidFill>
                <a:effectLst/>
                <a:latin typeface="+mn-lt"/>
                <a:ea typeface="+mn-ea"/>
                <a:cs typeface="+mn-cs"/>
              </a:rPr>
              <a:t>etcd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stores the configuration information which can be used by each of the nodes in the cluster. It is a high availability key value store that can be distributed among multiple nodes.</a:t>
            </a:r>
          </a:p>
          <a:p>
            <a:endParaRPr lang="en-IN" dirty="0"/>
          </a:p>
        </p:txBody>
      </p:sp>
      <p:sp>
        <p:nvSpPr>
          <p:cNvPr id="4" name="Slide Number Placeholder 3"/>
          <p:cNvSpPr>
            <a:spLocks noGrp="1"/>
          </p:cNvSpPr>
          <p:nvPr>
            <p:ph type="sldNum" sz="quarter" idx="5"/>
          </p:nvPr>
        </p:nvSpPr>
        <p:spPr/>
        <p:txBody>
          <a:bodyPr/>
          <a:lstStyle/>
          <a:p>
            <a:fld id="{3BC2BF19-37DD-4316-85DB-9BA52B262552}" type="slidenum">
              <a:rPr lang="en-IN" smtClean="0"/>
              <a:t>12</a:t>
            </a:fld>
            <a:endParaRPr lang="en-IN"/>
          </a:p>
        </p:txBody>
      </p:sp>
    </p:spTree>
    <p:extLst>
      <p:ext uri="{BB962C8B-B14F-4D97-AF65-F5344CB8AC3E}">
        <p14:creationId xmlns:p14="http://schemas.microsoft.com/office/powerpoint/2010/main" val="1756218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API Server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Kubernetes is an API server which provides all the operation on cluster using the API. API server implements an interface, which means different tools and libraries can readily communicate with it.</a:t>
            </a:r>
          </a:p>
          <a:p>
            <a:endParaRPr lang="en-IN" dirty="0"/>
          </a:p>
          <a:p>
            <a:r>
              <a:rPr lang="en-US" sz="1200" b="1" i="0" kern="1200" dirty="0">
                <a:solidFill>
                  <a:schemeClr val="tx1"/>
                </a:solidFill>
                <a:effectLst/>
                <a:latin typeface="+mn-lt"/>
                <a:ea typeface="+mn-ea"/>
                <a:cs typeface="+mn-cs"/>
              </a:rPr>
              <a:t>Scheduler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the mechanism responsible for allocating pods to available nodes. The scheduler is responsible for workload utilization and allocating pod to new node.</a:t>
            </a:r>
          </a:p>
          <a:p>
            <a:endParaRPr lang="en-IN" dirty="0"/>
          </a:p>
          <a:p>
            <a:r>
              <a:rPr lang="en-US" sz="1200" b="1" i="0" kern="1200" dirty="0">
                <a:solidFill>
                  <a:schemeClr val="tx1"/>
                </a:solidFill>
                <a:effectLst/>
                <a:latin typeface="+mn-lt"/>
                <a:ea typeface="+mn-ea"/>
                <a:cs typeface="+mn-cs"/>
              </a:rPr>
              <a:t>Controller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component is responsible for most of the collectors that regulates the state of cluster and performs a task. In general, it can be considered as a daemon which runs in non terminating loop and is responsible for collecting and sending information to API server.</a:t>
            </a:r>
          </a:p>
          <a:p>
            <a:endParaRPr lang="en-IN" dirty="0"/>
          </a:p>
          <a:p>
            <a:r>
              <a:rPr lang="en-US" sz="1200" b="1" i="0" kern="1200" dirty="0" err="1">
                <a:solidFill>
                  <a:schemeClr val="tx1"/>
                </a:solidFill>
                <a:effectLst/>
                <a:latin typeface="+mn-lt"/>
                <a:ea typeface="+mn-ea"/>
                <a:cs typeface="+mn-cs"/>
              </a:rPr>
              <a:t>etcd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stores the configuration information which can be used by each of the nodes in the cluster. It is a high availability key value store that can be distributed among multiple nodes.</a:t>
            </a:r>
          </a:p>
          <a:p>
            <a:endParaRPr lang="en-IN" dirty="0"/>
          </a:p>
        </p:txBody>
      </p:sp>
      <p:sp>
        <p:nvSpPr>
          <p:cNvPr id="4" name="Slide Number Placeholder 3"/>
          <p:cNvSpPr>
            <a:spLocks noGrp="1"/>
          </p:cNvSpPr>
          <p:nvPr>
            <p:ph type="sldNum" sz="quarter" idx="5"/>
          </p:nvPr>
        </p:nvSpPr>
        <p:spPr/>
        <p:txBody>
          <a:bodyPr/>
          <a:lstStyle/>
          <a:p>
            <a:fld id="{3BC2BF19-37DD-4316-85DB-9BA52B262552}" type="slidenum">
              <a:rPr lang="en-IN" smtClean="0"/>
              <a:t>13</a:t>
            </a:fld>
            <a:endParaRPr lang="en-IN"/>
          </a:p>
        </p:txBody>
      </p:sp>
    </p:spTree>
    <p:extLst>
      <p:ext uri="{BB962C8B-B14F-4D97-AF65-F5344CB8AC3E}">
        <p14:creationId xmlns:p14="http://schemas.microsoft.com/office/powerpoint/2010/main" val="3257121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API Server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Kubernetes is an API server which provides all the operation on cluster using the API. API server implements an interface, which means different tools and libraries can readily communicate with it.</a:t>
            </a:r>
          </a:p>
          <a:p>
            <a:endParaRPr lang="en-IN" dirty="0"/>
          </a:p>
          <a:p>
            <a:r>
              <a:rPr lang="en-US" sz="1200" b="1" i="0" kern="1200" dirty="0">
                <a:solidFill>
                  <a:schemeClr val="tx1"/>
                </a:solidFill>
                <a:effectLst/>
                <a:latin typeface="+mn-lt"/>
                <a:ea typeface="+mn-ea"/>
                <a:cs typeface="+mn-cs"/>
              </a:rPr>
              <a:t>Scheduler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the mechanism responsible for allocating pods to available nodes. The scheduler is responsible for workload utilization and allocating pod to new node.</a:t>
            </a:r>
          </a:p>
          <a:p>
            <a:endParaRPr lang="en-IN" dirty="0"/>
          </a:p>
          <a:p>
            <a:r>
              <a:rPr lang="en-US" sz="1200" b="1" i="0" kern="1200" dirty="0">
                <a:solidFill>
                  <a:schemeClr val="tx1"/>
                </a:solidFill>
                <a:effectLst/>
                <a:latin typeface="+mn-lt"/>
                <a:ea typeface="+mn-ea"/>
                <a:cs typeface="+mn-cs"/>
              </a:rPr>
              <a:t>Controller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component is responsible for most of the collectors that regulates the state of cluster and performs a task. In general, it can be considered as a daemon which runs in non terminating loop and is responsible for collecting and sending information to API server.</a:t>
            </a:r>
          </a:p>
          <a:p>
            <a:endParaRPr lang="en-IN" dirty="0"/>
          </a:p>
          <a:p>
            <a:r>
              <a:rPr lang="en-US" sz="1200" b="1" i="0" kern="1200" dirty="0" err="1">
                <a:solidFill>
                  <a:schemeClr val="tx1"/>
                </a:solidFill>
                <a:effectLst/>
                <a:latin typeface="+mn-lt"/>
                <a:ea typeface="+mn-ea"/>
                <a:cs typeface="+mn-cs"/>
              </a:rPr>
              <a:t>etcd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stores the configuration information which can be used by each of the nodes in the cluster. It is a high availability key value store that can be distributed among multiple nodes.</a:t>
            </a:r>
          </a:p>
          <a:p>
            <a:endParaRPr lang="en-IN" dirty="0"/>
          </a:p>
        </p:txBody>
      </p:sp>
      <p:sp>
        <p:nvSpPr>
          <p:cNvPr id="4" name="Slide Number Placeholder 3"/>
          <p:cNvSpPr>
            <a:spLocks noGrp="1"/>
          </p:cNvSpPr>
          <p:nvPr>
            <p:ph type="sldNum" sz="quarter" idx="5"/>
          </p:nvPr>
        </p:nvSpPr>
        <p:spPr/>
        <p:txBody>
          <a:bodyPr/>
          <a:lstStyle/>
          <a:p>
            <a:fld id="{3BC2BF19-37DD-4316-85DB-9BA52B262552}" type="slidenum">
              <a:rPr lang="en-IN" smtClean="0"/>
              <a:t>15</a:t>
            </a:fld>
            <a:endParaRPr lang="en-IN"/>
          </a:p>
        </p:txBody>
      </p:sp>
    </p:spTree>
    <p:extLst>
      <p:ext uri="{BB962C8B-B14F-4D97-AF65-F5344CB8AC3E}">
        <p14:creationId xmlns:p14="http://schemas.microsoft.com/office/powerpoint/2010/main" val="620857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API Server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Kubernetes is an API server which provides all the operation on cluster using the API. API server implements an interface, which means different tools and libraries can readily communicate with it.</a:t>
            </a:r>
          </a:p>
          <a:p>
            <a:endParaRPr lang="en-IN" dirty="0"/>
          </a:p>
          <a:p>
            <a:r>
              <a:rPr lang="en-US" sz="1200" b="1" i="0" kern="1200" dirty="0">
                <a:solidFill>
                  <a:schemeClr val="tx1"/>
                </a:solidFill>
                <a:effectLst/>
                <a:latin typeface="+mn-lt"/>
                <a:ea typeface="+mn-ea"/>
                <a:cs typeface="+mn-cs"/>
              </a:rPr>
              <a:t>Scheduler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the mechanism responsible for allocating pods to available nodes. The scheduler is responsible for workload utilization and allocating pod to new node.</a:t>
            </a:r>
          </a:p>
          <a:p>
            <a:endParaRPr lang="en-IN" dirty="0"/>
          </a:p>
          <a:p>
            <a:r>
              <a:rPr lang="en-US" sz="1200" b="1" i="0" kern="1200" dirty="0">
                <a:solidFill>
                  <a:schemeClr val="tx1"/>
                </a:solidFill>
                <a:effectLst/>
                <a:latin typeface="+mn-lt"/>
                <a:ea typeface="+mn-ea"/>
                <a:cs typeface="+mn-cs"/>
              </a:rPr>
              <a:t>Controller Manager</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component is responsible for most of the collectors that regulates the state of cluster and performs a task. In general, it can be considered as a daemon which runs in non terminating loop and is responsible for collecting and sending information to API server.</a:t>
            </a:r>
          </a:p>
          <a:p>
            <a:endParaRPr lang="en-IN" dirty="0"/>
          </a:p>
          <a:p>
            <a:r>
              <a:rPr lang="en-US" sz="1200" b="1" i="0" kern="1200" dirty="0" err="1">
                <a:solidFill>
                  <a:schemeClr val="tx1"/>
                </a:solidFill>
                <a:effectLst/>
                <a:latin typeface="+mn-lt"/>
                <a:ea typeface="+mn-ea"/>
                <a:cs typeface="+mn-cs"/>
              </a:rPr>
              <a:t>etcd</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It stores the configuration information which can be used by each of the nodes in the cluster. It is a high availability key value store that can be distributed among multiple nodes.</a:t>
            </a:r>
          </a:p>
          <a:p>
            <a:endParaRPr lang="en-IN" dirty="0"/>
          </a:p>
        </p:txBody>
      </p:sp>
      <p:sp>
        <p:nvSpPr>
          <p:cNvPr id="4" name="Slide Number Placeholder 3"/>
          <p:cNvSpPr>
            <a:spLocks noGrp="1"/>
          </p:cNvSpPr>
          <p:nvPr>
            <p:ph type="sldNum" sz="quarter" idx="5"/>
          </p:nvPr>
        </p:nvSpPr>
        <p:spPr/>
        <p:txBody>
          <a:bodyPr/>
          <a:lstStyle/>
          <a:p>
            <a:fld id="{3BC2BF19-37DD-4316-85DB-9BA52B262552}" type="slidenum">
              <a:rPr lang="en-IN" smtClean="0"/>
              <a:t>16</a:t>
            </a:fld>
            <a:endParaRPr lang="en-IN"/>
          </a:p>
        </p:txBody>
      </p:sp>
    </p:spTree>
    <p:extLst>
      <p:ext uri="{BB962C8B-B14F-4D97-AF65-F5344CB8AC3E}">
        <p14:creationId xmlns:p14="http://schemas.microsoft.com/office/powerpoint/2010/main" val="428581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651DDC-3D8E-441D-8B1E-684C450C1B0A}"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3993207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51DDC-3D8E-441D-8B1E-684C450C1B0A}"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2943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51DDC-3D8E-441D-8B1E-684C450C1B0A}"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728394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64144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100051" y="4455621"/>
            <a:ext cx="10058400" cy="1143000"/>
          </a:xfrm>
        </p:spPr>
        <p:txBody>
          <a:bodyPr lIns="91440" rIns="91440">
            <a:normAutofit/>
          </a:bodyPr>
          <a:lstStyle>
            <a:lvl1pPr marL="0" indent="0" algn="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Vishwanath M S</a:t>
            </a:r>
          </a:p>
          <a:p>
            <a:r>
              <a:rPr lang="en-US" dirty="0"/>
              <a:t>Vishwacloudlab.org</a:t>
            </a:r>
          </a:p>
        </p:txBody>
      </p:sp>
      <p:sp>
        <p:nvSpPr>
          <p:cNvPr id="4" name="Date Placeholder 3"/>
          <p:cNvSpPr>
            <a:spLocks noGrp="1"/>
          </p:cNvSpPr>
          <p:nvPr>
            <p:ph type="dt" sz="half" idx="10"/>
          </p:nvPr>
        </p:nvSpPr>
        <p:spPr/>
        <p:txBody>
          <a:bodyPr/>
          <a:lstStyle/>
          <a:p>
            <a:fld id="{5B03344B-D0D9-437D-8838-1FD1C4F164B7}"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21EC1-E4B6-4332-AEF1-C7424A16BC98}" type="slidenum">
              <a:rPr lang="en-US" smtClean="0"/>
              <a:pPr/>
              <a:t>‹#›</a:t>
            </a:fld>
            <a:endParaRPr lang="en-US"/>
          </a:p>
        </p:txBody>
      </p:sp>
    </p:spTree>
    <p:extLst>
      <p:ext uri="{BB962C8B-B14F-4D97-AF65-F5344CB8AC3E}">
        <p14:creationId xmlns:p14="http://schemas.microsoft.com/office/powerpoint/2010/main" val="2611671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2958" y="286603"/>
            <a:ext cx="10058400" cy="968440"/>
          </a:xfrm>
        </p:spPr>
        <p:txBody>
          <a:bodyPr/>
          <a:lstStyle/>
          <a:p>
            <a:r>
              <a:rPr lang="en-US"/>
              <a:t>Click to edit Master title style</a:t>
            </a:r>
            <a:endParaRPr lang="en-US" dirty="0"/>
          </a:p>
        </p:txBody>
      </p:sp>
      <p:sp>
        <p:nvSpPr>
          <p:cNvPr id="3" name="Content Placeholder 2"/>
          <p:cNvSpPr>
            <a:spLocks noGrp="1"/>
          </p:cNvSpPr>
          <p:nvPr>
            <p:ph idx="1"/>
          </p:nvPr>
        </p:nvSpPr>
        <p:spPr>
          <a:xfrm>
            <a:off x="692958" y="1594826"/>
            <a:ext cx="1005840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B03344B-D0D9-437D-8838-1FD1C4F164B7}"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51358" y="5985653"/>
            <a:ext cx="1312025" cy="365125"/>
          </a:xfrm>
        </p:spPr>
        <p:txBody>
          <a:bodyPr/>
          <a:lstStyle/>
          <a:p>
            <a:fld id="{40021EC1-E4B6-4332-AEF1-C7424A16BC98}" type="slidenum">
              <a:rPr lang="en-US" smtClean="0"/>
              <a:pPr/>
              <a:t>‹#›</a:t>
            </a:fld>
            <a:endParaRPr lang="en-US"/>
          </a:p>
        </p:txBody>
      </p:sp>
      <p:sp>
        <p:nvSpPr>
          <p:cNvPr id="8" name="TextBox 7"/>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1894430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3344B-D0D9-437D-8838-1FD1C4F164B7}"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876815" y="5936522"/>
            <a:ext cx="1312025" cy="365125"/>
          </a:xfrm>
        </p:spPr>
        <p:txBody>
          <a:bodyPr/>
          <a:lstStyle/>
          <a:p>
            <a:fld id="{40021EC1-E4B6-4332-AEF1-C7424A16BC98}"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85000"/>
                  </a:srgbClr>
                </a:solidFill>
                <a:latin typeface="Engravers MT" panose="02090707080505020304" pitchFamily="18" charset="0"/>
              </a:rPr>
              <a:t>VISHWACLOUDLAB.ORG</a:t>
            </a:r>
          </a:p>
        </p:txBody>
      </p:sp>
    </p:spTree>
    <p:extLst>
      <p:ext uri="{BB962C8B-B14F-4D97-AF65-F5344CB8AC3E}">
        <p14:creationId xmlns:p14="http://schemas.microsoft.com/office/powerpoint/2010/main" val="3447242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03344B-D0D9-437D-8838-1FD1C4F164B7}"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21EC1-E4B6-4332-AEF1-C7424A16BC98}" type="slidenum">
              <a:rPr lang="en-US" smtClean="0"/>
              <a:pPr/>
              <a:t>‹#›</a:t>
            </a:fld>
            <a:endParaRPr lang="en-US"/>
          </a:p>
        </p:txBody>
      </p:sp>
      <p:sp>
        <p:nvSpPr>
          <p:cNvPr id="9" name="TextBox 8"/>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2175039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03344B-D0D9-437D-8838-1FD1C4F164B7}" type="datetimeFigureOut">
              <a:rPr lang="en-US" smtClean="0"/>
              <a:pPr/>
              <a:t>5/2/2020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021EC1-E4B6-4332-AEF1-C7424A16BC98}" type="slidenum">
              <a:rPr lang="en-US" smtClean="0"/>
              <a:pPr/>
              <a:t>‹#›</a:t>
            </a:fld>
            <a:endParaRPr lang="en-US"/>
          </a:p>
        </p:txBody>
      </p:sp>
      <p:sp>
        <p:nvSpPr>
          <p:cNvPr id="11" name="TextBox 10"/>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2247208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03344B-D0D9-437D-8838-1FD1C4F164B7}" type="datetimeFigureOut">
              <a:rPr lang="en-US" smtClean="0"/>
              <a:pPr/>
              <a:t>5/2/2020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021EC1-E4B6-4332-AEF1-C7424A16BC98}" type="slidenum">
              <a:rPr lang="en-US" smtClean="0"/>
              <a:pPr/>
              <a:t>‹#›</a:t>
            </a:fld>
            <a:endParaRPr lang="en-US"/>
          </a:p>
        </p:txBody>
      </p:sp>
      <p:sp>
        <p:nvSpPr>
          <p:cNvPr id="6" name="TextBox 5"/>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2346678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03344B-D0D9-437D-8838-1FD1C4F164B7}" type="datetimeFigureOut">
              <a:rPr lang="en-US" smtClean="0"/>
              <a:pPr/>
              <a:t>5/2/2020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0021EC1-E4B6-4332-AEF1-C7424A16BC98}" type="slidenum">
              <a:rPr lang="en-US" smtClean="0"/>
              <a:pPr/>
              <a:t>‹#›</a:t>
            </a:fld>
            <a:endParaRPr lang="en-US"/>
          </a:p>
        </p:txBody>
      </p:sp>
      <p:sp>
        <p:nvSpPr>
          <p:cNvPr id="10" name="TextBox 9"/>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85000"/>
                  </a:srgbClr>
                </a:solidFill>
                <a:latin typeface="Engravers MT" panose="02090707080505020304" pitchFamily="18" charset="0"/>
              </a:rPr>
              <a:t>VISHWACLOUDLAB.ORG</a:t>
            </a:r>
          </a:p>
        </p:txBody>
      </p:sp>
    </p:spTree>
    <p:extLst>
      <p:ext uri="{BB962C8B-B14F-4D97-AF65-F5344CB8AC3E}">
        <p14:creationId xmlns:p14="http://schemas.microsoft.com/office/powerpoint/2010/main" val="18426226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B03344B-D0D9-437D-8838-1FD1C4F164B7}" type="datetimeFigureOut">
              <a:rPr lang="en-US" smtClean="0"/>
              <a:pPr/>
              <a:t>5/2/2020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solidFill>
                <a:srgbClr val="46464A"/>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021EC1-E4B6-4332-AEF1-C7424A16BC98}" type="slidenum">
              <a:rPr lang="en-US" smtClean="0">
                <a:solidFill>
                  <a:srgbClr val="46464A"/>
                </a:solidFill>
              </a:rPr>
              <a:pPr/>
              <a:t>‹#›</a:t>
            </a:fld>
            <a:endParaRPr lang="en-US">
              <a:solidFill>
                <a:srgbClr val="46464A"/>
              </a:solidFill>
            </a:endParaRPr>
          </a:p>
        </p:txBody>
      </p:sp>
      <p:sp>
        <p:nvSpPr>
          <p:cNvPr id="10" name="TextBox 9"/>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297193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51DDC-3D8E-441D-8B1E-684C450C1B0A}"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1173693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3344B-D0D9-437D-8838-1FD1C4F164B7}" type="datetimeFigureOut">
              <a:rPr lang="en-US" smtClean="0"/>
              <a:pPr/>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21EC1-E4B6-4332-AEF1-C7424A16BC98}" type="slidenum">
              <a:rPr lang="en-US" smtClean="0"/>
              <a:pPr/>
              <a:t>‹#›</a:t>
            </a:fld>
            <a:endParaRPr lang="en-US"/>
          </a:p>
        </p:txBody>
      </p:sp>
      <p:sp>
        <p:nvSpPr>
          <p:cNvPr id="10" name="TextBox 9"/>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1218962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3344B-D0D9-437D-8838-1FD1C4F164B7}"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21EC1-E4B6-4332-AEF1-C7424A16BC98}" type="slidenum">
              <a:rPr lang="en-US" smtClean="0"/>
              <a:pPr/>
              <a:t>‹#›</a:t>
            </a:fld>
            <a:endParaRPr lang="en-US"/>
          </a:p>
        </p:txBody>
      </p:sp>
      <p:sp>
        <p:nvSpPr>
          <p:cNvPr id="7" name="TextBox 6"/>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1010007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3344B-D0D9-437D-8838-1FD1C4F164B7}" type="datetimeFigureOut">
              <a:rPr lang="en-US" smtClean="0"/>
              <a:pPr/>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21EC1-E4B6-4332-AEF1-C7424A16BC98}" type="slidenum">
              <a:rPr lang="en-US" smtClean="0"/>
              <a:pPr/>
              <a:t>‹#›</a:t>
            </a:fld>
            <a:endParaRPr lang="en-US"/>
          </a:p>
        </p:txBody>
      </p:sp>
      <p:sp>
        <p:nvSpPr>
          <p:cNvPr id="9" name="TextBox 8"/>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28349583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Shape 8"/>
        <p:cNvGrpSpPr/>
        <p:nvPr/>
      </p:nvGrpSpPr>
      <p:grpSpPr>
        <a:xfrm>
          <a:off x="0" y="0"/>
          <a:ext cx="0" cy="0"/>
          <a:chOff x="0" y="0"/>
          <a:chExt cx="0" cy="0"/>
        </a:xfrm>
      </p:grpSpPr>
      <p:sp>
        <p:nvSpPr>
          <p:cNvPr id="9" name="Shape 9"/>
          <p:cNvSpPr txBox="1">
            <a:spLocks noGrp="1"/>
          </p:cNvSpPr>
          <p:nvPr>
            <p:ph type="title"/>
          </p:nvPr>
        </p:nvSpPr>
        <p:spPr>
          <a:xfrm>
            <a:off x="543521" y="316808"/>
            <a:ext cx="11469300" cy="1004683"/>
          </a:xfrm>
          <a:prstGeom prst="rect">
            <a:avLst/>
          </a:prstGeom>
          <a:noFill/>
          <a:ln>
            <a:noFill/>
          </a:ln>
        </p:spPr>
        <p:txBody>
          <a:bodyPr lIns="34284" tIns="34284" rIns="34284" bIns="34284" anchor="t" anchorCtr="0"/>
          <a:lstStyle>
            <a:lvl1pPr rtl="0">
              <a:spcBef>
                <a:spcPts val="0"/>
              </a:spcBef>
              <a:defRPr/>
            </a:lvl1pPr>
            <a:lvl2pPr indent="114297" rtl="0">
              <a:spcBef>
                <a:spcPts val="0"/>
              </a:spcBef>
              <a:defRPr/>
            </a:lvl2pPr>
            <a:lvl3pPr indent="228594" rtl="0">
              <a:spcBef>
                <a:spcPts val="0"/>
              </a:spcBef>
              <a:defRPr/>
            </a:lvl3pPr>
            <a:lvl4pPr indent="342891" rtl="0">
              <a:spcBef>
                <a:spcPts val="0"/>
              </a:spcBef>
              <a:defRPr/>
            </a:lvl4pPr>
            <a:lvl5pPr indent="457189" rtl="0">
              <a:spcBef>
                <a:spcPts val="0"/>
              </a:spcBef>
              <a:defRPr/>
            </a:lvl5pPr>
            <a:lvl6pPr indent="571486" rtl="0">
              <a:spcBef>
                <a:spcPts val="0"/>
              </a:spcBef>
              <a:defRPr/>
            </a:lvl6pPr>
            <a:lvl7pPr indent="685783" rtl="0">
              <a:spcBef>
                <a:spcPts val="0"/>
              </a:spcBef>
              <a:defRPr/>
            </a:lvl7pPr>
            <a:lvl8pPr indent="800080" rtl="0">
              <a:spcBef>
                <a:spcPts val="0"/>
              </a:spcBef>
              <a:defRPr/>
            </a:lvl8pPr>
            <a:lvl9pPr indent="914377" rtl="0">
              <a:spcBef>
                <a:spcPts val="0"/>
              </a:spcBef>
              <a:defRPr/>
            </a:lvl9pPr>
          </a:lstStyle>
          <a:p>
            <a:endParaRPr/>
          </a:p>
        </p:txBody>
      </p:sp>
      <p:sp>
        <p:nvSpPr>
          <p:cNvPr id="10" name="Shape 10"/>
          <p:cNvSpPr txBox="1">
            <a:spLocks noGrp="1"/>
          </p:cNvSpPr>
          <p:nvPr>
            <p:ph type="body" idx="1"/>
          </p:nvPr>
        </p:nvSpPr>
        <p:spPr>
          <a:xfrm>
            <a:off x="543520" y="1416244"/>
            <a:ext cx="7804547" cy="4420195"/>
          </a:xfrm>
          <a:prstGeom prst="rect">
            <a:avLst/>
          </a:prstGeom>
          <a:noFill/>
          <a:ln>
            <a:noFill/>
          </a:ln>
        </p:spPr>
        <p:txBody>
          <a:bodyPr lIns="34284" tIns="34284" rIns="34284" bIns="34284" anchor="t" anchorCtr="0"/>
          <a:lstStyle>
            <a:lvl1pPr rtl="0">
              <a:spcBef>
                <a:spcPts val="0"/>
              </a:spcBef>
              <a:defRPr/>
            </a:lvl1pPr>
            <a:lvl2pPr rtl="0">
              <a:spcBef>
                <a:spcPts val="0"/>
              </a:spcBef>
              <a:buFont typeface="Trebuchet MS"/>
              <a:buChar char="-"/>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a:p>
        </p:txBody>
      </p:sp>
    </p:spTree>
    <p:extLst>
      <p:ext uri="{BB962C8B-B14F-4D97-AF65-F5344CB8AC3E}">
        <p14:creationId xmlns:p14="http://schemas.microsoft.com/office/powerpoint/2010/main" val="56448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51DDC-3D8E-441D-8B1E-684C450C1B0A}" type="datetimeFigureOut">
              <a:rPr lang="en-US" smtClean="0"/>
              <a:t>5/2/2020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3591288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C651DDC-3D8E-441D-8B1E-684C450C1B0A}"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3853436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651DDC-3D8E-441D-8B1E-684C450C1B0A}" type="datetimeFigureOut">
              <a:rPr lang="en-US" smtClean="0"/>
              <a:t>5/2/2020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63906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651DDC-3D8E-441D-8B1E-684C450C1B0A}" type="datetimeFigureOut">
              <a:rPr lang="en-US" smtClean="0"/>
              <a:t>5/2/2020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749083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51DDC-3D8E-441D-8B1E-684C450C1B0A}" type="datetimeFigureOut">
              <a:rPr lang="en-US" smtClean="0"/>
              <a:t>5/2/2020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4038412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51DDC-3D8E-441D-8B1E-684C450C1B0A}"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13868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51DDC-3D8E-441D-8B1E-684C450C1B0A}" type="datetimeFigureOut">
              <a:rPr lang="en-US" smtClean="0"/>
              <a:t>5/2/2020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68796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51DDC-3D8E-441D-8B1E-684C450C1B0A}" type="datetimeFigureOut">
              <a:rPr lang="en-US" smtClean="0"/>
              <a:t>5/2/2020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E8A-84BC-4175-A475-7CEC61DB0050}" type="slidenum">
              <a:rPr lang="en-US" smtClean="0"/>
              <a:t>‹#›</a:t>
            </a:fld>
            <a:endParaRPr lang="en-US"/>
          </a:p>
        </p:txBody>
      </p:sp>
    </p:spTree>
    <p:extLst>
      <p:ext uri="{BB962C8B-B14F-4D97-AF65-F5344CB8AC3E}">
        <p14:creationId xmlns:p14="http://schemas.microsoft.com/office/powerpoint/2010/main" val="2890880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1000">
              <a:schemeClr val="accent1">
                <a:lumMod val="5000"/>
                <a:lumOff val="95000"/>
              </a:schemeClr>
            </a:gs>
            <a:gs pos="98000">
              <a:schemeClr val="accent1">
                <a:lumMod val="45000"/>
                <a:lumOff val="55000"/>
              </a:schemeClr>
            </a:gs>
            <a:gs pos="83000">
              <a:schemeClr val="accent1">
                <a:lumMod val="45000"/>
                <a:lumOff val="55000"/>
              </a:schemeClr>
            </a:gs>
            <a:gs pos="100000">
              <a:schemeClr val="accent1">
                <a:lumMod val="30000"/>
                <a:lumOff val="70000"/>
              </a:schemeClr>
            </a:gs>
          </a:gsLst>
          <a:lin ang="36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B03344B-D0D9-437D-8838-1FD1C4F164B7}" type="datetimeFigureOut">
              <a:rPr lang="en-US" smtClean="0"/>
              <a:pPr/>
              <a:t>5/2/2020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764058" y="6094660"/>
            <a:ext cx="1312025" cy="365125"/>
          </a:xfrm>
          <a:prstGeom prst="rect">
            <a:avLst/>
          </a:prstGeom>
        </p:spPr>
        <p:txBody>
          <a:bodyPr vert="horz" lIns="91440" tIns="45720" rIns="91440" bIns="45720" rtlCol="0" anchor="ctr"/>
          <a:lstStyle>
            <a:lvl1pPr algn="r">
              <a:defRPr sz="1050">
                <a:solidFill>
                  <a:srgbClr val="FFFFFF"/>
                </a:solidFill>
              </a:defRPr>
            </a:lvl1pPr>
          </a:lstStyle>
          <a:p>
            <a:fld id="{40021EC1-E4B6-4332-AEF1-C7424A16BC98}" type="slidenum">
              <a:rPr lang="en-US" smtClean="0"/>
              <a:pPr/>
              <a:t>‹#›</a:t>
            </a:fld>
            <a:endParaRPr lang="en-US"/>
          </a:p>
        </p:txBody>
      </p:sp>
    </p:spTree>
    <p:extLst>
      <p:ext uri="{BB962C8B-B14F-4D97-AF65-F5344CB8AC3E}">
        <p14:creationId xmlns:p14="http://schemas.microsoft.com/office/powerpoint/2010/main" val="39216083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746248"/>
          </a:xfrm>
        </p:spPr>
        <p:txBody>
          <a:bodyPr>
            <a:normAutofit/>
          </a:bodyPr>
          <a:lstStyle/>
          <a:p>
            <a:r>
              <a:rPr lang="en-US" sz="6000" b="1" dirty="0"/>
              <a:t>Kubernetes</a:t>
            </a:r>
          </a:p>
        </p:txBody>
      </p:sp>
      <p:sp>
        <p:nvSpPr>
          <p:cNvPr id="3" name="Subtitle 2"/>
          <p:cNvSpPr>
            <a:spLocks noGrp="1"/>
          </p:cNvSpPr>
          <p:nvPr>
            <p:ph type="subTitle" idx="1"/>
          </p:nvPr>
        </p:nvSpPr>
        <p:spPr>
          <a:xfrm>
            <a:off x="1100051" y="3683000"/>
            <a:ext cx="10058400" cy="1915621"/>
          </a:xfrm>
        </p:spPr>
        <p:txBody>
          <a:bodyPr/>
          <a:lstStyle/>
          <a:p>
            <a:r>
              <a:rPr lang="en-US" b="1" dirty="0" err="1">
                <a:solidFill>
                  <a:srgbClr val="0070C0"/>
                </a:solidFill>
                <a:latin typeface="Arial Rounded MT Bold" panose="020F0704030504030204" pitchFamily="34" charset="0"/>
              </a:rPr>
              <a:t>VishwanaTH</a:t>
            </a:r>
            <a:r>
              <a:rPr lang="en-US" b="1" dirty="0">
                <a:solidFill>
                  <a:srgbClr val="0070C0"/>
                </a:solidFill>
                <a:latin typeface="Arial Rounded MT Bold" panose="020F0704030504030204" pitchFamily="34" charset="0"/>
              </a:rPr>
              <a:t> m s</a:t>
            </a:r>
          </a:p>
          <a:p>
            <a:r>
              <a:rPr lang="en-US" b="1">
                <a:solidFill>
                  <a:srgbClr val="0070C0"/>
                </a:solidFill>
                <a:latin typeface="Arial Rounded MT Bold" panose="020F0704030504030204" pitchFamily="34" charset="0"/>
              </a:rPr>
              <a:t>VISHWACLOUDLAB.com</a:t>
            </a:r>
            <a:endParaRPr lang="en-US" b="1" dirty="0">
              <a:solidFill>
                <a:srgbClr val="0070C0"/>
              </a:solidFill>
              <a:latin typeface="Arial Rounded MT Bold" panose="020F0704030504030204" pitchFamily="34" charset="0"/>
            </a:endParaRPr>
          </a:p>
        </p:txBody>
      </p:sp>
    </p:spTree>
    <p:extLst>
      <p:ext uri="{BB962C8B-B14F-4D97-AF65-F5344CB8AC3E}">
        <p14:creationId xmlns:p14="http://schemas.microsoft.com/office/powerpoint/2010/main" val="3421637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D3385-78FE-425B-8A90-5BA3800BE241}"/>
              </a:ext>
            </a:extLst>
          </p:cNvPr>
          <p:cNvSpPr>
            <a:spLocks noGrp="1"/>
          </p:cNvSpPr>
          <p:nvPr>
            <p:ph type="title"/>
          </p:nvPr>
        </p:nvSpPr>
        <p:spPr/>
        <p:txBody>
          <a:bodyPr/>
          <a:lstStyle/>
          <a:p>
            <a:r>
              <a:rPr lang="en-IN" b="1" dirty="0"/>
              <a:t>POD</a:t>
            </a:r>
          </a:p>
        </p:txBody>
      </p:sp>
      <p:pic>
        <p:nvPicPr>
          <p:cNvPr id="6" name="Picture 5">
            <a:extLst>
              <a:ext uri="{FF2B5EF4-FFF2-40B4-BE49-F238E27FC236}">
                <a16:creationId xmlns:a16="http://schemas.microsoft.com/office/drawing/2014/main" id="{4E74EC52-5A3C-49A6-853E-87AA73D90DD4}"/>
              </a:ext>
            </a:extLst>
          </p:cNvPr>
          <p:cNvPicPr>
            <a:picLocks noChangeAspect="1"/>
          </p:cNvPicPr>
          <p:nvPr/>
        </p:nvPicPr>
        <p:blipFill>
          <a:blip r:embed="rId2"/>
          <a:stretch>
            <a:fillRect/>
          </a:stretch>
        </p:blipFill>
        <p:spPr>
          <a:xfrm>
            <a:off x="1961803" y="981625"/>
            <a:ext cx="10086207" cy="5589772"/>
          </a:xfrm>
          <a:prstGeom prst="rect">
            <a:avLst/>
          </a:prstGeom>
        </p:spPr>
      </p:pic>
    </p:spTree>
    <p:extLst>
      <p:ext uri="{BB962C8B-B14F-4D97-AF65-F5344CB8AC3E}">
        <p14:creationId xmlns:p14="http://schemas.microsoft.com/office/powerpoint/2010/main" val="3538963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8C2F-0EA0-4DA1-AB36-B14A3F9FCE3F}"/>
              </a:ext>
            </a:extLst>
          </p:cNvPr>
          <p:cNvSpPr>
            <a:spLocks noGrp="1"/>
          </p:cNvSpPr>
          <p:nvPr>
            <p:ph type="title"/>
          </p:nvPr>
        </p:nvSpPr>
        <p:spPr/>
        <p:txBody>
          <a:bodyPr/>
          <a:lstStyle/>
          <a:p>
            <a:r>
              <a:rPr lang="en-IN" b="1" dirty="0"/>
              <a:t>Replication Controller contains…..</a:t>
            </a:r>
          </a:p>
        </p:txBody>
      </p:sp>
      <p:sp>
        <p:nvSpPr>
          <p:cNvPr id="6" name="TextBox 5">
            <a:extLst>
              <a:ext uri="{FF2B5EF4-FFF2-40B4-BE49-F238E27FC236}">
                <a16:creationId xmlns:a16="http://schemas.microsoft.com/office/drawing/2014/main" id="{85607F3E-8614-4FDA-ADB7-9D7EAF37B105}"/>
              </a:ext>
            </a:extLst>
          </p:cNvPr>
          <p:cNvSpPr txBox="1"/>
          <p:nvPr/>
        </p:nvSpPr>
        <p:spPr>
          <a:xfrm>
            <a:off x="692958" y="1255043"/>
            <a:ext cx="10770985" cy="4524315"/>
          </a:xfrm>
          <a:prstGeom prst="rect">
            <a:avLst/>
          </a:prstGeom>
          <a:noFill/>
        </p:spPr>
        <p:txBody>
          <a:bodyPr wrap="square" rtlCol="0">
            <a:spAutoFit/>
          </a:bodyPr>
          <a:lstStyle/>
          <a:p>
            <a:pPr marL="342900" indent="-342900">
              <a:buFont typeface="Arial" panose="020B0604020202020204" pitchFamily="34" charset="0"/>
              <a:buChar char="•"/>
            </a:pPr>
            <a:r>
              <a:rPr lang="en-IN" sz="3600" dirty="0"/>
              <a:t>Consists of</a:t>
            </a:r>
            <a:r>
              <a:rPr lang="en-US" sz="3600" dirty="0"/>
              <a:t> </a:t>
            </a:r>
          </a:p>
          <a:p>
            <a:pPr marL="800100" lvl="1" indent="-342900">
              <a:buFont typeface="Arial" panose="020B0604020202020204" pitchFamily="34" charset="0"/>
              <a:buChar char="•"/>
            </a:pPr>
            <a:r>
              <a:rPr lang="en-US" sz="3600" dirty="0"/>
              <a:t>Pod template </a:t>
            </a:r>
          </a:p>
          <a:p>
            <a:pPr marL="800100" lvl="1" indent="-342900">
              <a:buFont typeface="Arial" panose="020B0604020202020204" pitchFamily="34" charset="0"/>
              <a:buChar char="•"/>
            </a:pPr>
            <a:r>
              <a:rPr lang="en-US" sz="3600" dirty="0"/>
              <a:t>Count </a:t>
            </a:r>
          </a:p>
          <a:p>
            <a:pPr marL="800100" lvl="1" indent="-342900">
              <a:buFont typeface="Arial" panose="020B0604020202020204" pitchFamily="34" charset="0"/>
              <a:buChar char="•"/>
            </a:pPr>
            <a:r>
              <a:rPr lang="en-US" sz="3600" dirty="0"/>
              <a:t>Label Selector</a:t>
            </a:r>
          </a:p>
          <a:p>
            <a:pPr marL="342900" indent="-342900">
              <a:buFont typeface="Arial" panose="020B0604020202020204" pitchFamily="34" charset="0"/>
              <a:buChar char="•"/>
            </a:pPr>
            <a:r>
              <a:rPr lang="en-US" sz="3600" dirty="0" err="1"/>
              <a:t>Kube</a:t>
            </a:r>
            <a:r>
              <a:rPr lang="en-US" sz="3600" dirty="0"/>
              <a:t> will try to keep $count copies of pods matching the label selector running</a:t>
            </a:r>
          </a:p>
          <a:p>
            <a:pPr marL="342900" indent="-342900">
              <a:buFont typeface="Arial" panose="020B0604020202020204" pitchFamily="34" charset="0"/>
              <a:buChar char="•"/>
            </a:pPr>
            <a:r>
              <a:rPr lang="en-US" sz="3600" dirty="0"/>
              <a:t>If too few copies are running the replication controller will start a new pod somewhere in the cluster</a:t>
            </a:r>
          </a:p>
        </p:txBody>
      </p:sp>
    </p:spTree>
    <p:extLst>
      <p:ext uri="{BB962C8B-B14F-4D97-AF65-F5344CB8AC3E}">
        <p14:creationId xmlns:p14="http://schemas.microsoft.com/office/powerpoint/2010/main" val="2818108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8C2F-0EA0-4DA1-AB36-B14A3F9FCE3F}"/>
              </a:ext>
            </a:extLst>
          </p:cNvPr>
          <p:cNvSpPr>
            <a:spLocks noGrp="1"/>
          </p:cNvSpPr>
          <p:nvPr>
            <p:ph type="title"/>
          </p:nvPr>
        </p:nvSpPr>
        <p:spPr/>
        <p:txBody>
          <a:bodyPr/>
          <a:lstStyle/>
          <a:p>
            <a:r>
              <a:rPr lang="en-IN" b="1" dirty="0"/>
              <a:t>Services contains…..</a:t>
            </a:r>
          </a:p>
        </p:txBody>
      </p:sp>
      <p:sp>
        <p:nvSpPr>
          <p:cNvPr id="6" name="TextBox 5">
            <a:extLst>
              <a:ext uri="{FF2B5EF4-FFF2-40B4-BE49-F238E27FC236}">
                <a16:creationId xmlns:a16="http://schemas.microsoft.com/office/drawing/2014/main" id="{85607F3E-8614-4FDA-ADB7-9D7EAF37B105}"/>
              </a:ext>
            </a:extLst>
          </p:cNvPr>
          <p:cNvSpPr txBox="1"/>
          <p:nvPr/>
        </p:nvSpPr>
        <p:spPr>
          <a:xfrm>
            <a:off x="692958" y="1255043"/>
            <a:ext cx="10770985" cy="5078313"/>
          </a:xfrm>
          <a:prstGeom prst="rect">
            <a:avLst/>
          </a:prstGeom>
          <a:noFill/>
        </p:spPr>
        <p:txBody>
          <a:bodyPr wrap="square" rtlCol="0">
            <a:spAutoFit/>
          </a:bodyPr>
          <a:lstStyle/>
          <a:p>
            <a:pPr marL="342900" indent="-342900">
              <a:buFont typeface="Arial" panose="020B0604020202020204" pitchFamily="34" charset="0"/>
              <a:buChar char="•"/>
            </a:pPr>
            <a:r>
              <a:rPr lang="en-US" sz="3600" dirty="0"/>
              <a:t>How 'stuff' finds pods which could be anywhere</a:t>
            </a:r>
          </a:p>
          <a:p>
            <a:pPr marL="342900" indent="-342900">
              <a:buFont typeface="Arial" panose="020B0604020202020204" pitchFamily="34" charset="0"/>
              <a:buChar char="•"/>
            </a:pPr>
            <a:r>
              <a:rPr lang="en-IN" sz="3600" dirty="0"/>
              <a:t>Define:</a:t>
            </a:r>
            <a:endParaRPr lang="en-US" sz="3600" dirty="0"/>
          </a:p>
          <a:p>
            <a:pPr marL="800100" lvl="1" indent="-342900">
              <a:buFont typeface="Arial" panose="020B0604020202020204" pitchFamily="34" charset="0"/>
              <a:buChar char="•"/>
            </a:pPr>
            <a:r>
              <a:rPr lang="en-US" sz="3600" dirty="0"/>
              <a:t>What port in the container </a:t>
            </a:r>
          </a:p>
          <a:p>
            <a:pPr marL="800100" lvl="1" indent="-342900">
              <a:buFont typeface="Arial" panose="020B0604020202020204" pitchFamily="34" charset="0"/>
              <a:buChar char="•"/>
            </a:pPr>
            <a:r>
              <a:rPr lang="en-US" sz="3600" dirty="0"/>
              <a:t>Labels on pods which should respond to this type of request</a:t>
            </a:r>
          </a:p>
          <a:p>
            <a:pPr marL="342900" indent="-342900">
              <a:buFont typeface="Arial" panose="020B0604020202020204" pitchFamily="34" charset="0"/>
              <a:buChar char="•"/>
            </a:pPr>
            <a:r>
              <a:rPr lang="en-US" sz="3600" dirty="0"/>
              <a:t>Can define: </a:t>
            </a:r>
          </a:p>
          <a:p>
            <a:pPr marL="800100" lvl="1" indent="-342900">
              <a:buFont typeface="Arial" panose="020B0604020202020204" pitchFamily="34" charset="0"/>
              <a:buChar char="•"/>
            </a:pPr>
            <a:r>
              <a:rPr lang="en-US" sz="3600" dirty="0"/>
              <a:t>What the 'internal' IP should be </a:t>
            </a:r>
          </a:p>
          <a:p>
            <a:pPr marL="800100" lvl="1" indent="-342900">
              <a:buFont typeface="Arial" panose="020B0604020202020204" pitchFamily="34" charset="0"/>
              <a:buChar char="•"/>
            </a:pPr>
            <a:r>
              <a:rPr lang="en-US" sz="3600" dirty="0"/>
              <a:t>What the 'external' IP should be </a:t>
            </a:r>
          </a:p>
          <a:p>
            <a:pPr marL="800100" lvl="1" indent="-342900">
              <a:buFont typeface="Arial" panose="020B0604020202020204" pitchFamily="34" charset="0"/>
              <a:buChar char="•"/>
            </a:pPr>
            <a:r>
              <a:rPr lang="en-US" sz="3600" dirty="0"/>
              <a:t>What port the service should listen on</a:t>
            </a:r>
          </a:p>
        </p:txBody>
      </p:sp>
    </p:spTree>
    <p:extLst>
      <p:ext uri="{BB962C8B-B14F-4D97-AF65-F5344CB8AC3E}">
        <p14:creationId xmlns:p14="http://schemas.microsoft.com/office/powerpoint/2010/main" val="4052735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8C2F-0EA0-4DA1-AB36-B14A3F9FCE3F}"/>
              </a:ext>
            </a:extLst>
          </p:cNvPr>
          <p:cNvSpPr>
            <a:spLocks noGrp="1"/>
          </p:cNvSpPr>
          <p:nvPr>
            <p:ph type="title"/>
          </p:nvPr>
        </p:nvSpPr>
        <p:spPr/>
        <p:txBody>
          <a:bodyPr/>
          <a:lstStyle/>
          <a:p>
            <a:r>
              <a:rPr lang="en-IN" b="1" dirty="0"/>
              <a:t>Label contains…..</a:t>
            </a:r>
          </a:p>
        </p:txBody>
      </p:sp>
      <p:sp>
        <p:nvSpPr>
          <p:cNvPr id="6" name="TextBox 5">
            <a:extLst>
              <a:ext uri="{FF2B5EF4-FFF2-40B4-BE49-F238E27FC236}">
                <a16:creationId xmlns:a16="http://schemas.microsoft.com/office/drawing/2014/main" id="{85607F3E-8614-4FDA-ADB7-9D7EAF37B105}"/>
              </a:ext>
            </a:extLst>
          </p:cNvPr>
          <p:cNvSpPr txBox="1"/>
          <p:nvPr/>
        </p:nvSpPr>
        <p:spPr>
          <a:xfrm>
            <a:off x="692958" y="1255043"/>
            <a:ext cx="10770985" cy="3416320"/>
          </a:xfrm>
          <a:prstGeom prst="rect">
            <a:avLst/>
          </a:prstGeom>
          <a:noFill/>
        </p:spPr>
        <p:txBody>
          <a:bodyPr wrap="square" rtlCol="0">
            <a:spAutoFit/>
          </a:bodyPr>
          <a:lstStyle/>
          <a:p>
            <a:pPr marL="342900" indent="-342900">
              <a:buFont typeface="Arial" panose="020B0604020202020204" pitchFamily="34" charset="0"/>
              <a:buChar char="•"/>
            </a:pPr>
            <a:r>
              <a:rPr lang="en-US" sz="3600" dirty="0"/>
              <a:t>List of key=value pairs</a:t>
            </a:r>
          </a:p>
          <a:p>
            <a:pPr marL="342900" indent="-342900">
              <a:buFont typeface="Arial" panose="020B0604020202020204" pitchFamily="34" charset="0"/>
              <a:buChar char="•"/>
            </a:pPr>
            <a:r>
              <a:rPr lang="en-IN" sz="3600" dirty="0"/>
              <a:t>Attached to all objects</a:t>
            </a:r>
            <a:endParaRPr lang="en-US" sz="3600" dirty="0"/>
          </a:p>
          <a:p>
            <a:pPr marL="342900" indent="-342900">
              <a:buFont typeface="Arial" panose="020B0604020202020204" pitchFamily="34" charset="0"/>
              <a:buChar char="•"/>
            </a:pPr>
            <a:r>
              <a:rPr lang="en-US" sz="3600" dirty="0"/>
              <a:t>Currently used in 2 main places </a:t>
            </a:r>
          </a:p>
          <a:p>
            <a:pPr marL="800100" lvl="1" indent="-342900">
              <a:buFont typeface="Arial" panose="020B0604020202020204" pitchFamily="34" charset="0"/>
              <a:buChar char="•"/>
            </a:pPr>
            <a:r>
              <a:rPr lang="en-US" sz="3600" dirty="0"/>
              <a:t>Matching pods to replication controllers </a:t>
            </a:r>
          </a:p>
          <a:p>
            <a:pPr marL="800100" lvl="1" indent="-342900">
              <a:buFont typeface="Arial" panose="020B0604020202020204" pitchFamily="34" charset="0"/>
              <a:buChar char="•"/>
            </a:pPr>
            <a:r>
              <a:rPr lang="en-US" sz="3600" dirty="0"/>
              <a:t>Matching pods to services Can define: </a:t>
            </a:r>
          </a:p>
          <a:p>
            <a:pPr marL="342900" indent="-342900">
              <a:buFont typeface="Arial" panose="020B0604020202020204" pitchFamily="34" charset="0"/>
              <a:buChar char="•"/>
            </a:pPr>
            <a:r>
              <a:rPr lang="en-US" sz="3600" dirty="0"/>
              <a:t>Objects can be queried from the API server by label</a:t>
            </a:r>
          </a:p>
        </p:txBody>
      </p:sp>
    </p:spTree>
    <p:extLst>
      <p:ext uri="{BB962C8B-B14F-4D97-AF65-F5344CB8AC3E}">
        <p14:creationId xmlns:p14="http://schemas.microsoft.com/office/powerpoint/2010/main" val="67221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52AC6-7731-402E-81CF-EBD9EC608FDD}"/>
              </a:ext>
            </a:extLst>
          </p:cNvPr>
          <p:cNvSpPr>
            <a:spLocks noGrp="1"/>
          </p:cNvSpPr>
          <p:nvPr>
            <p:ph type="title"/>
          </p:nvPr>
        </p:nvSpPr>
        <p:spPr>
          <a:xfrm>
            <a:off x="692958" y="286603"/>
            <a:ext cx="10058400" cy="777426"/>
          </a:xfrm>
        </p:spPr>
        <p:txBody>
          <a:bodyPr/>
          <a:lstStyle/>
          <a:p>
            <a:r>
              <a:rPr lang="en-IN" b="1" dirty="0"/>
              <a:t>Services and Labels</a:t>
            </a:r>
          </a:p>
        </p:txBody>
      </p:sp>
      <p:pic>
        <p:nvPicPr>
          <p:cNvPr id="4" name="Picture 3">
            <a:extLst>
              <a:ext uri="{FF2B5EF4-FFF2-40B4-BE49-F238E27FC236}">
                <a16:creationId xmlns:a16="http://schemas.microsoft.com/office/drawing/2014/main" id="{BA658FF1-3550-4626-91D6-F190E62CEC5D}"/>
              </a:ext>
            </a:extLst>
          </p:cNvPr>
          <p:cNvPicPr>
            <a:picLocks noChangeAspect="1"/>
          </p:cNvPicPr>
          <p:nvPr/>
        </p:nvPicPr>
        <p:blipFill>
          <a:blip r:embed="rId2"/>
          <a:stretch>
            <a:fillRect/>
          </a:stretch>
        </p:blipFill>
        <p:spPr>
          <a:xfrm>
            <a:off x="692958" y="1064029"/>
            <a:ext cx="10155151" cy="5793971"/>
          </a:xfrm>
          <a:prstGeom prst="rect">
            <a:avLst/>
          </a:prstGeom>
        </p:spPr>
      </p:pic>
    </p:spTree>
    <p:extLst>
      <p:ext uri="{BB962C8B-B14F-4D97-AF65-F5344CB8AC3E}">
        <p14:creationId xmlns:p14="http://schemas.microsoft.com/office/powerpoint/2010/main" val="1115755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8C2F-0EA0-4DA1-AB36-B14A3F9FCE3F}"/>
              </a:ext>
            </a:extLst>
          </p:cNvPr>
          <p:cNvSpPr>
            <a:spLocks noGrp="1"/>
          </p:cNvSpPr>
          <p:nvPr>
            <p:ph type="title"/>
          </p:nvPr>
        </p:nvSpPr>
        <p:spPr/>
        <p:txBody>
          <a:bodyPr/>
          <a:lstStyle/>
          <a:p>
            <a:r>
              <a:rPr lang="en-IN" b="1" dirty="0"/>
              <a:t>Namespace contains…..</a:t>
            </a:r>
          </a:p>
        </p:txBody>
      </p:sp>
      <p:sp>
        <p:nvSpPr>
          <p:cNvPr id="6" name="TextBox 5">
            <a:extLst>
              <a:ext uri="{FF2B5EF4-FFF2-40B4-BE49-F238E27FC236}">
                <a16:creationId xmlns:a16="http://schemas.microsoft.com/office/drawing/2014/main" id="{85607F3E-8614-4FDA-ADB7-9D7EAF37B105}"/>
              </a:ext>
            </a:extLst>
          </p:cNvPr>
          <p:cNvSpPr txBox="1"/>
          <p:nvPr/>
        </p:nvSpPr>
        <p:spPr>
          <a:xfrm>
            <a:off x="692958" y="1255043"/>
            <a:ext cx="10770985" cy="2862322"/>
          </a:xfrm>
          <a:prstGeom prst="rect">
            <a:avLst/>
          </a:prstGeom>
          <a:noFill/>
        </p:spPr>
        <p:txBody>
          <a:bodyPr wrap="square" rtlCol="0">
            <a:spAutoFit/>
          </a:bodyPr>
          <a:lstStyle/>
          <a:p>
            <a:pPr marL="342900" indent="-342900">
              <a:buFont typeface="Arial" panose="020B0604020202020204" pitchFamily="34" charset="0"/>
              <a:buChar char="•"/>
            </a:pPr>
            <a:r>
              <a:rPr lang="en-US" sz="3600" dirty="0"/>
              <a:t>Attached to every object </a:t>
            </a:r>
          </a:p>
          <a:p>
            <a:pPr marL="342900" indent="-342900">
              <a:buFont typeface="Arial" panose="020B0604020202020204" pitchFamily="34" charset="0"/>
              <a:buChar char="•"/>
            </a:pPr>
            <a:r>
              <a:rPr lang="en-US" sz="3600" dirty="0"/>
              <a:t>Pods in ns1 will not get service variable from ns2 </a:t>
            </a:r>
          </a:p>
          <a:p>
            <a:pPr marL="342900" indent="-342900">
              <a:buFont typeface="Arial" panose="020B0604020202020204" pitchFamily="34" charset="0"/>
              <a:buChar char="•"/>
            </a:pPr>
            <a:r>
              <a:rPr lang="en-US" sz="3600" dirty="0"/>
              <a:t>Users with permission to CRUD objects in ns1 may not have permissions to CRUS object in ns2 </a:t>
            </a:r>
          </a:p>
          <a:p>
            <a:pPr marL="342900" indent="-342900">
              <a:buFont typeface="Arial" panose="020B0604020202020204" pitchFamily="34" charset="0"/>
              <a:buChar char="•"/>
            </a:pPr>
            <a:r>
              <a:rPr lang="en-US" sz="3600" dirty="0"/>
              <a:t>The network is not segregated!</a:t>
            </a:r>
          </a:p>
        </p:txBody>
      </p:sp>
    </p:spTree>
    <p:extLst>
      <p:ext uri="{BB962C8B-B14F-4D97-AF65-F5344CB8AC3E}">
        <p14:creationId xmlns:p14="http://schemas.microsoft.com/office/powerpoint/2010/main" val="2933712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8C2F-0EA0-4DA1-AB36-B14A3F9FCE3F}"/>
              </a:ext>
            </a:extLst>
          </p:cNvPr>
          <p:cNvSpPr>
            <a:spLocks noGrp="1"/>
          </p:cNvSpPr>
          <p:nvPr>
            <p:ph type="title"/>
          </p:nvPr>
        </p:nvSpPr>
        <p:spPr/>
        <p:txBody>
          <a:bodyPr>
            <a:normAutofit/>
          </a:bodyPr>
          <a:lstStyle/>
          <a:p>
            <a:r>
              <a:rPr lang="en-US" b="1" dirty="0"/>
              <a:t>Configuration differences</a:t>
            </a:r>
            <a:endParaRPr lang="en-IN" b="1" dirty="0"/>
          </a:p>
        </p:txBody>
      </p:sp>
      <p:sp>
        <p:nvSpPr>
          <p:cNvPr id="6" name="TextBox 5">
            <a:extLst>
              <a:ext uri="{FF2B5EF4-FFF2-40B4-BE49-F238E27FC236}">
                <a16:creationId xmlns:a16="http://schemas.microsoft.com/office/drawing/2014/main" id="{85607F3E-8614-4FDA-ADB7-9D7EAF37B105}"/>
              </a:ext>
            </a:extLst>
          </p:cNvPr>
          <p:cNvSpPr txBox="1"/>
          <p:nvPr/>
        </p:nvSpPr>
        <p:spPr>
          <a:xfrm>
            <a:off x="692958" y="1255043"/>
            <a:ext cx="10770985" cy="2308324"/>
          </a:xfrm>
          <a:prstGeom prst="rect">
            <a:avLst/>
          </a:prstGeom>
          <a:noFill/>
        </p:spPr>
        <p:txBody>
          <a:bodyPr wrap="square" rtlCol="0">
            <a:spAutoFit/>
          </a:bodyPr>
          <a:lstStyle/>
          <a:p>
            <a:pPr marL="342900" indent="-342900">
              <a:buFont typeface="Arial" panose="020B0604020202020204" pitchFamily="34" charset="0"/>
              <a:buChar char="•"/>
            </a:pPr>
            <a:r>
              <a:rPr lang="en-IN" sz="3600" dirty="0"/>
              <a:t>Configuration Changes: </a:t>
            </a:r>
          </a:p>
          <a:p>
            <a:pPr marL="800100" lvl="1" indent="-342900">
              <a:buFont typeface="Arial" panose="020B0604020202020204" pitchFamily="34" charset="0"/>
              <a:buChar char="•"/>
            </a:pPr>
            <a:r>
              <a:rPr lang="en-IN" sz="3600" dirty="0" err="1"/>
              <a:t>Systemd</a:t>
            </a:r>
            <a:r>
              <a:rPr lang="en-IN" sz="3600" dirty="0"/>
              <a:t> and /etc/</a:t>
            </a:r>
            <a:r>
              <a:rPr lang="en-IN" sz="3600" dirty="0" err="1"/>
              <a:t>kubernetes</a:t>
            </a:r>
            <a:r>
              <a:rPr lang="en-IN" sz="3600" dirty="0"/>
              <a:t>/ file formatting </a:t>
            </a:r>
          </a:p>
          <a:p>
            <a:pPr marL="800100" lvl="1" indent="-342900">
              <a:buFont typeface="Arial" panose="020B0604020202020204" pitchFamily="34" charset="0"/>
              <a:buChar char="•"/>
            </a:pPr>
            <a:r>
              <a:rPr lang="en-IN" sz="3600" dirty="0" err="1"/>
              <a:t>Kubelet</a:t>
            </a:r>
            <a:r>
              <a:rPr lang="en-IN" sz="3600" dirty="0"/>
              <a:t> takes: –</a:t>
            </a:r>
            <a:r>
              <a:rPr lang="en-IN" sz="3600" dirty="0" err="1"/>
              <a:t>api_servers</a:t>
            </a:r>
            <a:r>
              <a:rPr lang="en-IN" sz="3600" dirty="0"/>
              <a:t>= </a:t>
            </a:r>
          </a:p>
          <a:p>
            <a:pPr marL="800100" lvl="1" indent="-342900">
              <a:buFont typeface="Arial" panose="020B0604020202020204" pitchFamily="34" charset="0"/>
              <a:buChar char="•"/>
            </a:pPr>
            <a:r>
              <a:rPr lang="en-IN" sz="3600" dirty="0"/>
              <a:t>Controller-manager takes –machines=</a:t>
            </a:r>
            <a:endParaRPr lang="en-US" sz="3600" dirty="0"/>
          </a:p>
        </p:txBody>
      </p:sp>
    </p:spTree>
    <p:extLst>
      <p:ext uri="{BB962C8B-B14F-4D97-AF65-F5344CB8AC3E}">
        <p14:creationId xmlns:p14="http://schemas.microsoft.com/office/powerpoint/2010/main" val="4131727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42739-ACE0-4186-A89D-33474B5D268A}"/>
              </a:ext>
            </a:extLst>
          </p:cNvPr>
          <p:cNvSpPr>
            <a:spLocks noGrp="1"/>
          </p:cNvSpPr>
          <p:nvPr>
            <p:ph type="title"/>
          </p:nvPr>
        </p:nvSpPr>
        <p:spPr/>
        <p:txBody>
          <a:bodyPr/>
          <a:lstStyle/>
          <a:p>
            <a:r>
              <a:rPr lang="en-US" dirty="0"/>
              <a:t>Networking Setup</a:t>
            </a:r>
            <a:endParaRPr lang="en-GB" dirty="0"/>
          </a:p>
        </p:txBody>
      </p:sp>
      <p:sp>
        <p:nvSpPr>
          <p:cNvPr id="4" name="TextBox 3">
            <a:extLst>
              <a:ext uri="{FF2B5EF4-FFF2-40B4-BE49-F238E27FC236}">
                <a16:creationId xmlns:a16="http://schemas.microsoft.com/office/drawing/2014/main" id="{A363B64D-D5C6-40B4-B69C-265B3813D4D7}"/>
              </a:ext>
            </a:extLst>
          </p:cNvPr>
          <p:cNvSpPr txBox="1"/>
          <p:nvPr/>
        </p:nvSpPr>
        <p:spPr>
          <a:xfrm>
            <a:off x="692958" y="1255043"/>
            <a:ext cx="10770985" cy="5078313"/>
          </a:xfrm>
          <a:prstGeom prst="rect">
            <a:avLst/>
          </a:prstGeom>
          <a:noFill/>
        </p:spPr>
        <p:txBody>
          <a:bodyPr wrap="square" rtlCol="0">
            <a:spAutoFit/>
          </a:bodyPr>
          <a:lstStyle/>
          <a:p>
            <a:pPr marL="342900" indent="-342900">
              <a:buFont typeface="Arial" panose="020B0604020202020204" pitchFamily="34" charset="0"/>
              <a:buChar char="•"/>
            </a:pPr>
            <a:r>
              <a:rPr lang="en-IN" sz="3600" dirty="0"/>
              <a:t>Networking is a problem in docker BUT NOT IN KUBE</a:t>
            </a:r>
          </a:p>
          <a:p>
            <a:pPr marL="800100" lvl="1" indent="-342900">
              <a:buFont typeface="Arial" panose="020B0604020202020204" pitchFamily="34" charset="0"/>
              <a:buChar char="•"/>
            </a:pPr>
            <a:r>
              <a:rPr lang="en-IN" sz="3600" dirty="0"/>
              <a:t>If any two docker containers on any two hosts can talk over IP, and </a:t>
            </a:r>
            <a:r>
              <a:rPr lang="en-IN" sz="3600" dirty="0" err="1"/>
              <a:t>kube</a:t>
            </a:r>
            <a:r>
              <a:rPr lang="en-IN" sz="3600" dirty="0"/>
              <a:t> will just work.</a:t>
            </a:r>
          </a:p>
          <a:p>
            <a:pPr marL="800100" lvl="1" indent="-342900">
              <a:buFont typeface="Arial" panose="020B0604020202020204" pitchFamily="34" charset="0"/>
              <a:buChar char="•"/>
            </a:pPr>
            <a:r>
              <a:rPr lang="en-IN" sz="3600" dirty="0" err="1"/>
              <a:t>Kube</a:t>
            </a:r>
            <a:r>
              <a:rPr lang="en-IN" sz="3600" dirty="0"/>
              <a:t> makes those problems </a:t>
            </a:r>
            <a:r>
              <a:rPr lang="en-IN" sz="3600" dirty="0" err="1"/>
              <a:t>disapper</a:t>
            </a:r>
            <a:r>
              <a:rPr lang="en-IN" sz="3600" dirty="0"/>
              <a:t>.</a:t>
            </a:r>
          </a:p>
          <a:p>
            <a:pPr marL="800100" lvl="1" indent="-342900">
              <a:buFont typeface="Arial" panose="020B0604020202020204" pitchFamily="34" charset="0"/>
              <a:buChar char="•"/>
            </a:pPr>
            <a:endParaRPr lang="en-IN" sz="3600" dirty="0"/>
          </a:p>
          <a:p>
            <a:pPr marL="342900" indent="-342900">
              <a:buFont typeface="Arial" panose="020B0604020202020204" pitchFamily="34" charset="0"/>
              <a:buChar char="•"/>
            </a:pPr>
            <a:r>
              <a:rPr lang="en-IN" sz="3600" dirty="0"/>
              <a:t>We use Flannel Framework for Networking.</a:t>
            </a:r>
          </a:p>
          <a:p>
            <a:pPr marL="800100" lvl="1" indent="-342900">
              <a:buFont typeface="Arial" panose="020B0604020202020204" pitchFamily="34" charset="0"/>
              <a:buChar char="•"/>
            </a:pPr>
            <a:r>
              <a:rPr lang="en-IN" sz="3600" dirty="0"/>
              <a:t>Easy Configuration</a:t>
            </a:r>
          </a:p>
          <a:p>
            <a:pPr marL="800100" lvl="1" indent="-342900">
              <a:buFont typeface="Arial" panose="020B0604020202020204" pitchFamily="34" charset="0"/>
              <a:buChar char="•"/>
            </a:pPr>
            <a:r>
              <a:rPr lang="en-IN" sz="3600" dirty="0"/>
              <a:t>Can create a </a:t>
            </a:r>
            <a:r>
              <a:rPr lang="en-IN" sz="3600" dirty="0" err="1"/>
              <a:t>vxlan</a:t>
            </a:r>
            <a:r>
              <a:rPr lang="en-IN" sz="3600" dirty="0"/>
              <a:t> overlay network</a:t>
            </a:r>
          </a:p>
          <a:p>
            <a:pPr marL="800100" lvl="1" indent="-342900">
              <a:buFont typeface="Arial" panose="020B0604020202020204" pitchFamily="34" charset="0"/>
              <a:buChar char="•"/>
            </a:pPr>
            <a:r>
              <a:rPr lang="en-IN" sz="3600" dirty="0"/>
              <a:t>Can configure docker to launch pods in this overlay</a:t>
            </a:r>
            <a:endParaRPr lang="en-US" sz="3600" dirty="0"/>
          </a:p>
        </p:txBody>
      </p:sp>
    </p:spTree>
    <p:extLst>
      <p:ext uri="{BB962C8B-B14F-4D97-AF65-F5344CB8AC3E}">
        <p14:creationId xmlns:p14="http://schemas.microsoft.com/office/powerpoint/2010/main" val="3596256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E859D-714B-49A0-9583-9CACC6AC7FFE}"/>
              </a:ext>
            </a:extLst>
          </p:cNvPr>
          <p:cNvSpPr>
            <a:spLocks noGrp="1"/>
          </p:cNvSpPr>
          <p:nvPr>
            <p:ph type="title"/>
          </p:nvPr>
        </p:nvSpPr>
        <p:spPr/>
        <p:txBody>
          <a:bodyPr/>
          <a:lstStyle/>
          <a:p>
            <a:r>
              <a:rPr lang="en-US" dirty="0" err="1"/>
              <a:t>Kube</a:t>
            </a:r>
            <a:r>
              <a:rPr lang="en-US" dirty="0"/>
              <a:t> Networking out of the box</a:t>
            </a:r>
            <a:endParaRPr lang="en-GB" dirty="0"/>
          </a:p>
        </p:txBody>
      </p:sp>
      <p:pic>
        <p:nvPicPr>
          <p:cNvPr id="4" name="Picture 3">
            <a:extLst>
              <a:ext uri="{FF2B5EF4-FFF2-40B4-BE49-F238E27FC236}">
                <a16:creationId xmlns:a16="http://schemas.microsoft.com/office/drawing/2014/main" id="{74BD8DA4-9AFA-495A-8DDF-7DD3E5D91394}"/>
              </a:ext>
            </a:extLst>
          </p:cNvPr>
          <p:cNvPicPr>
            <a:picLocks noChangeAspect="1"/>
          </p:cNvPicPr>
          <p:nvPr/>
        </p:nvPicPr>
        <p:blipFill>
          <a:blip r:embed="rId2"/>
          <a:stretch>
            <a:fillRect/>
          </a:stretch>
        </p:blipFill>
        <p:spPr>
          <a:xfrm>
            <a:off x="578427" y="1255043"/>
            <a:ext cx="9687578" cy="5316354"/>
          </a:xfrm>
          <a:prstGeom prst="rect">
            <a:avLst/>
          </a:prstGeom>
        </p:spPr>
      </p:pic>
    </p:spTree>
    <p:extLst>
      <p:ext uri="{BB962C8B-B14F-4D97-AF65-F5344CB8AC3E}">
        <p14:creationId xmlns:p14="http://schemas.microsoft.com/office/powerpoint/2010/main" val="1249197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867F8-51FB-4E0E-B3AB-D19C3313FFBD}"/>
              </a:ext>
            </a:extLst>
          </p:cNvPr>
          <p:cNvSpPr>
            <a:spLocks noGrp="1"/>
          </p:cNvSpPr>
          <p:nvPr>
            <p:ph type="title"/>
          </p:nvPr>
        </p:nvSpPr>
        <p:spPr/>
        <p:txBody>
          <a:bodyPr/>
          <a:lstStyle/>
          <a:p>
            <a:r>
              <a:rPr lang="en-US" dirty="0"/>
              <a:t>Custom Networking setup</a:t>
            </a:r>
            <a:endParaRPr lang="en-GB" dirty="0"/>
          </a:p>
        </p:txBody>
      </p:sp>
      <p:sp>
        <p:nvSpPr>
          <p:cNvPr id="4" name="TextBox 3">
            <a:extLst>
              <a:ext uri="{FF2B5EF4-FFF2-40B4-BE49-F238E27FC236}">
                <a16:creationId xmlns:a16="http://schemas.microsoft.com/office/drawing/2014/main" id="{902FB220-E668-40D3-8F2F-4775569FD115}"/>
              </a:ext>
            </a:extLst>
          </p:cNvPr>
          <p:cNvSpPr txBox="1"/>
          <p:nvPr/>
        </p:nvSpPr>
        <p:spPr>
          <a:xfrm>
            <a:off x="692958" y="1255043"/>
            <a:ext cx="10770985" cy="3416320"/>
          </a:xfrm>
          <a:prstGeom prst="rect">
            <a:avLst/>
          </a:prstGeom>
          <a:noFill/>
        </p:spPr>
        <p:txBody>
          <a:bodyPr wrap="square" rtlCol="0">
            <a:spAutoFit/>
          </a:bodyPr>
          <a:lstStyle/>
          <a:p>
            <a:pPr marL="342900" indent="-342900">
              <a:buFont typeface="Arial" panose="020B0604020202020204" pitchFamily="34" charset="0"/>
              <a:buChar char="•"/>
            </a:pPr>
            <a:r>
              <a:rPr lang="en-IN" sz="3600" dirty="0"/>
              <a:t>We use Flannel Framework for Networking.</a:t>
            </a:r>
          </a:p>
          <a:p>
            <a:pPr marL="800100" lvl="1" indent="-342900">
              <a:buFont typeface="Arial" panose="020B0604020202020204" pitchFamily="34" charset="0"/>
              <a:buChar char="•"/>
            </a:pPr>
            <a:r>
              <a:rPr lang="en-IN" sz="3600" dirty="0"/>
              <a:t>Easy Configuration</a:t>
            </a:r>
          </a:p>
          <a:p>
            <a:pPr marL="800100" lvl="1" indent="-342900">
              <a:buFont typeface="Arial" panose="020B0604020202020204" pitchFamily="34" charset="0"/>
              <a:buChar char="•"/>
            </a:pPr>
            <a:r>
              <a:rPr lang="en-IN" sz="3600" dirty="0"/>
              <a:t>Can create a </a:t>
            </a:r>
            <a:r>
              <a:rPr lang="en-IN" sz="3600" dirty="0" err="1"/>
              <a:t>vxlan</a:t>
            </a:r>
            <a:r>
              <a:rPr lang="en-IN" sz="3600" dirty="0"/>
              <a:t> overlay network</a:t>
            </a:r>
          </a:p>
          <a:p>
            <a:pPr marL="800100" lvl="1" indent="-342900">
              <a:buFont typeface="Arial" panose="020B0604020202020204" pitchFamily="34" charset="0"/>
              <a:buChar char="•"/>
            </a:pPr>
            <a:r>
              <a:rPr lang="en-IN" sz="3600" dirty="0"/>
              <a:t>Can configure docker to launch pods in this overlay</a:t>
            </a:r>
          </a:p>
          <a:p>
            <a:pPr marL="800100" lvl="1" indent="-342900">
              <a:buFont typeface="Arial" panose="020B0604020202020204" pitchFamily="34" charset="0"/>
              <a:buChar char="•"/>
            </a:pPr>
            <a:r>
              <a:rPr lang="en-IN" sz="3600" dirty="0"/>
              <a:t>Inter communication of the PODs.</a:t>
            </a:r>
          </a:p>
          <a:p>
            <a:pPr marL="800100" lvl="1" indent="-342900">
              <a:buFont typeface="Arial" panose="020B0604020202020204" pitchFamily="34" charset="0"/>
              <a:buChar char="•"/>
            </a:pPr>
            <a:endParaRPr lang="en-US" sz="3600" dirty="0"/>
          </a:p>
        </p:txBody>
      </p:sp>
    </p:spTree>
    <p:extLst>
      <p:ext uri="{BB962C8B-B14F-4D97-AF65-F5344CB8AC3E}">
        <p14:creationId xmlns:p14="http://schemas.microsoft.com/office/powerpoint/2010/main" val="5870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B8C78-AAAF-49D8-A70F-E25CF6C957B1}"/>
              </a:ext>
            </a:extLst>
          </p:cNvPr>
          <p:cNvSpPr>
            <a:spLocks noGrp="1"/>
          </p:cNvSpPr>
          <p:nvPr>
            <p:ph type="title"/>
          </p:nvPr>
        </p:nvSpPr>
        <p:spPr/>
        <p:txBody>
          <a:bodyPr/>
          <a:lstStyle/>
          <a:p>
            <a:r>
              <a:rPr lang="en-IN" b="1" dirty="0"/>
              <a:t>Agenda</a:t>
            </a:r>
          </a:p>
        </p:txBody>
      </p:sp>
      <p:sp>
        <p:nvSpPr>
          <p:cNvPr id="5" name="TextBox 4">
            <a:extLst>
              <a:ext uri="{FF2B5EF4-FFF2-40B4-BE49-F238E27FC236}">
                <a16:creationId xmlns:a16="http://schemas.microsoft.com/office/drawing/2014/main" id="{C6C93D98-D56F-4CEC-B75B-5F28E9DCBD6D}"/>
              </a:ext>
            </a:extLst>
          </p:cNvPr>
          <p:cNvSpPr txBox="1"/>
          <p:nvPr/>
        </p:nvSpPr>
        <p:spPr>
          <a:xfrm>
            <a:off x="710507" y="1489132"/>
            <a:ext cx="10770985"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What is Kubernetes?</a:t>
            </a:r>
          </a:p>
          <a:p>
            <a:pPr marL="342900" indent="-342900">
              <a:buFont typeface="Arial" panose="020B0604020202020204" pitchFamily="34" charset="0"/>
              <a:buChar char="•"/>
            </a:pPr>
            <a:r>
              <a:rPr lang="en-US" sz="2400" dirty="0"/>
              <a:t>Kubernetes Primitives</a:t>
            </a:r>
          </a:p>
          <a:p>
            <a:pPr marL="342900" indent="-342900">
              <a:buFont typeface="Arial" panose="020B0604020202020204" pitchFamily="34" charset="0"/>
              <a:buChar char="•"/>
            </a:pPr>
            <a:r>
              <a:rPr lang="en-US" sz="2400" dirty="0"/>
              <a:t>Configuration and Cluster Setup Pointers</a:t>
            </a:r>
          </a:p>
          <a:p>
            <a:pPr marL="342900" indent="-342900">
              <a:buFont typeface="Arial" panose="020B0604020202020204" pitchFamily="34" charset="0"/>
              <a:buChar char="•"/>
            </a:pPr>
            <a:r>
              <a:rPr lang="en-US" sz="2400" dirty="0"/>
              <a:t>Demo – Using </a:t>
            </a:r>
            <a:r>
              <a:rPr lang="en-US" sz="2400" dirty="0" err="1"/>
              <a:t>MiniKube</a:t>
            </a:r>
            <a:r>
              <a:rPr lang="en-US" sz="2400" dirty="0"/>
              <a:t> </a:t>
            </a:r>
          </a:p>
        </p:txBody>
      </p:sp>
    </p:spTree>
    <p:extLst>
      <p:ext uri="{BB962C8B-B14F-4D97-AF65-F5344CB8AC3E}">
        <p14:creationId xmlns:p14="http://schemas.microsoft.com/office/powerpoint/2010/main" val="289089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B0DD-7633-46BF-AF83-8AA635467D97}"/>
              </a:ext>
            </a:extLst>
          </p:cNvPr>
          <p:cNvSpPr>
            <a:spLocks noGrp="1"/>
          </p:cNvSpPr>
          <p:nvPr>
            <p:ph type="title"/>
          </p:nvPr>
        </p:nvSpPr>
        <p:spPr/>
        <p:txBody>
          <a:bodyPr/>
          <a:lstStyle/>
          <a:p>
            <a:r>
              <a:rPr lang="en-US" dirty="0"/>
              <a:t>Networking with an overlay network</a:t>
            </a:r>
            <a:endParaRPr lang="en-GB" dirty="0"/>
          </a:p>
        </p:txBody>
      </p:sp>
      <p:pic>
        <p:nvPicPr>
          <p:cNvPr id="4" name="Picture 3">
            <a:extLst>
              <a:ext uri="{FF2B5EF4-FFF2-40B4-BE49-F238E27FC236}">
                <a16:creationId xmlns:a16="http://schemas.microsoft.com/office/drawing/2014/main" id="{011A2B17-B2F7-4827-BE3E-864EF95E0169}"/>
              </a:ext>
            </a:extLst>
          </p:cNvPr>
          <p:cNvPicPr>
            <a:picLocks noChangeAspect="1"/>
          </p:cNvPicPr>
          <p:nvPr/>
        </p:nvPicPr>
        <p:blipFill>
          <a:blip r:embed="rId2"/>
          <a:stretch>
            <a:fillRect/>
          </a:stretch>
        </p:blipFill>
        <p:spPr>
          <a:xfrm>
            <a:off x="692957" y="1104095"/>
            <a:ext cx="9626699" cy="5499550"/>
          </a:xfrm>
          <a:prstGeom prst="rect">
            <a:avLst/>
          </a:prstGeom>
        </p:spPr>
      </p:pic>
    </p:spTree>
    <p:extLst>
      <p:ext uri="{BB962C8B-B14F-4D97-AF65-F5344CB8AC3E}">
        <p14:creationId xmlns:p14="http://schemas.microsoft.com/office/powerpoint/2010/main" val="257348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9DD73EF-01A4-472F-8550-08F905DD21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705" y="480177"/>
            <a:ext cx="7416776" cy="6319094"/>
          </a:xfrm>
          <a:prstGeom prst="rect">
            <a:avLst/>
          </a:prstGeom>
        </p:spPr>
      </p:pic>
    </p:spTree>
    <p:extLst>
      <p:ext uri="{BB962C8B-B14F-4D97-AF65-F5344CB8AC3E}">
        <p14:creationId xmlns:p14="http://schemas.microsoft.com/office/powerpoint/2010/main" val="131563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080" y="286603"/>
            <a:ext cx="10058400" cy="919897"/>
          </a:xfrm>
        </p:spPr>
        <p:txBody>
          <a:bodyPr/>
          <a:lstStyle/>
          <a:p>
            <a:r>
              <a:rPr lang="en-US" b="1" dirty="0"/>
              <a:t>What is Kubernetes?</a:t>
            </a:r>
          </a:p>
        </p:txBody>
      </p:sp>
      <p:sp>
        <p:nvSpPr>
          <p:cNvPr id="3" name="TextBox 2"/>
          <p:cNvSpPr txBox="1"/>
          <p:nvPr/>
        </p:nvSpPr>
        <p:spPr>
          <a:xfrm>
            <a:off x="767080" y="1464193"/>
            <a:ext cx="10770985" cy="5078313"/>
          </a:xfrm>
          <a:prstGeom prst="rect">
            <a:avLst/>
          </a:prstGeom>
          <a:noFill/>
        </p:spPr>
        <p:txBody>
          <a:bodyPr wrap="square" rtlCol="0">
            <a:spAutoFit/>
          </a:bodyPr>
          <a:lstStyle/>
          <a:p>
            <a:pPr marL="342900" indent="-342900">
              <a:buFont typeface="Arial" panose="020B0604020202020204" pitchFamily="34" charset="0"/>
              <a:buChar char="•"/>
            </a:pPr>
            <a:r>
              <a:rPr lang="en-US" sz="3600" b="1" dirty="0"/>
              <a:t>Kubernetes is a container orchestration platform for applications that run on containers. </a:t>
            </a:r>
          </a:p>
          <a:p>
            <a:pPr marL="342900" indent="-342900">
              <a:buFont typeface="Arial" panose="020B0604020202020204" pitchFamily="34" charset="0"/>
              <a:buChar char="•"/>
            </a:pPr>
            <a:r>
              <a:rPr lang="en-US" sz="3600" dirty="0"/>
              <a:t>A collaborative Open Source project Originally Conceived by Google.</a:t>
            </a:r>
          </a:p>
          <a:p>
            <a:pPr marL="342900" indent="-342900">
              <a:buFont typeface="Arial" panose="020B0604020202020204" pitchFamily="34" charset="0"/>
              <a:buChar char="•"/>
            </a:pPr>
            <a:r>
              <a:rPr lang="en-US" sz="3600" dirty="0"/>
              <a:t>Sometimes also called:</a:t>
            </a:r>
          </a:p>
          <a:p>
            <a:pPr marL="800100" lvl="1" indent="-342900">
              <a:buFont typeface="Arial" panose="020B0604020202020204" pitchFamily="34" charset="0"/>
              <a:buChar char="•"/>
            </a:pPr>
            <a:r>
              <a:rPr lang="en-US" sz="3600" dirty="0" err="1"/>
              <a:t>Kube</a:t>
            </a:r>
            <a:endParaRPr lang="en-US" sz="3600" dirty="0"/>
          </a:p>
          <a:p>
            <a:pPr marL="800100" lvl="1" indent="-342900">
              <a:buFont typeface="Arial" panose="020B0604020202020204" pitchFamily="34" charset="0"/>
              <a:buChar char="•"/>
            </a:pPr>
            <a:r>
              <a:rPr lang="en-US" sz="3600" dirty="0"/>
              <a:t>K8s (That’s ‘k’ + 8 letters + ‘s’)</a:t>
            </a:r>
          </a:p>
          <a:p>
            <a:pPr marL="342900" indent="-342900">
              <a:buFont typeface="Arial" panose="020B0604020202020204" pitchFamily="34" charset="0"/>
              <a:buChar char="•"/>
            </a:pPr>
            <a:endParaRPr lang="en-US" sz="3600" dirty="0"/>
          </a:p>
          <a:p>
            <a:pPr marL="342900" indent="-342900">
              <a:buFont typeface="Arial" panose="020B0604020202020204" pitchFamily="34" charset="0"/>
              <a:buChar char="•"/>
            </a:pPr>
            <a:endParaRPr lang="en-US" sz="3600" dirty="0"/>
          </a:p>
        </p:txBody>
      </p:sp>
    </p:spTree>
    <p:extLst>
      <p:ext uri="{BB962C8B-B14F-4D97-AF65-F5344CB8AC3E}">
        <p14:creationId xmlns:p14="http://schemas.microsoft.com/office/powerpoint/2010/main" val="3278022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080" y="286603"/>
            <a:ext cx="10058400" cy="919897"/>
          </a:xfrm>
        </p:spPr>
        <p:txBody>
          <a:bodyPr/>
          <a:lstStyle/>
          <a:p>
            <a:r>
              <a:rPr lang="en-US" b="1" dirty="0"/>
              <a:t>What is Kubernetes?</a:t>
            </a:r>
          </a:p>
        </p:txBody>
      </p:sp>
      <p:sp>
        <p:nvSpPr>
          <p:cNvPr id="3" name="TextBox 2"/>
          <p:cNvSpPr txBox="1"/>
          <p:nvPr/>
        </p:nvSpPr>
        <p:spPr>
          <a:xfrm>
            <a:off x="767080" y="1464193"/>
            <a:ext cx="10770985" cy="4524315"/>
          </a:xfrm>
          <a:prstGeom prst="rect">
            <a:avLst/>
          </a:prstGeom>
          <a:noFill/>
        </p:spPr>
        <p:txBody>
          <a:bodyPr wrap="square" rtlCol="0">
            <a:spAutoFit/>
          </a:bodyPr>
          <a:lstStyle/>
          <a:p>
            <a:pPr marL="342900" indent="-342900">
              <a:buFont typeface="Arial" panose="020B0604020202020204" pitchFamily="34" charset="0"/>
              <a:buChar char="•"/>
            </a:pPr>
            <a:r>
              <a:rPr lang="en-US" sz="3600" dirty="0"/>
              <a:t>Start, stop, update, and manage a cluster of machines running containers in a consistent and maintainable way.</a:t>
            </a:r>
            <a:endParaRPr lang="en-US" sz="3600" b="1" dirty="0"/>
          </a:p>
          <a:p>
            <a:pPr marL="342900" indent="-342900">
              <a:buFont typeface="Arial" panose="020B0604020202020204" pitchFamily="34" charset="0"/>
              <a:buChar char="•"/>
            </a:pPr>
            <a:r>
              <a:rPr lang="en-US" sz="3600" dirty="0"/>
              <a:t>Particularly suited for horizontally scalable, stateless, or 'microservices' application architectures. </a:t>
            </a:r>
          </a:p>
          <a:p>
            <a:pPr marL="800100" lvl="1" indent="-342900">
              <a:buFont typeface="Arial" panose="020B0604020202020204" pitchFamily="34" charset="0"/>
              <a:buChar char="•"/>
            </a:pPr>
            <a:r>
              <a:rPr lang="en-US" sz="3600" dirty="0"/>
              <a:t>Does not mean others will not work or are ignored</a:t>
            </a:r>
          </a:p>
          <a:p>
            <a:pPr marL="342900" indent="-342900">
              <a:buFont typeface="Arial" panose="020B0604020202020204" pitchFamily="34" charset="0"/>
              <a:buChar char="•"/>
            </a:pPr>
            <a:r>
              <a:rPr lang="en-US" sz="3600" dirty="0"/>
              <a:t>Kubernetes does NOT and will not expose all of the 'features' of the docker command line.</a:t>
            </a:r>
          </a:p>
        </p:txBody>
      </p:sp>
    </p:spTree>
    <p:extLst>
      <p:ext uri="{BB962C8B-B14F-4D97-AF65-F5344CB8AC3E}">
        <p14:creationId xmlns:p14="http://schemas.microsoft.com/office/powerpoint/2010/main" val="518241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080" y="286603"/>
            <a:ext cx="10058400" cy="919897"/>
          </a:xfrm>
        </p:spPr>
        <p:txBody>
          <a:bodyPr/>
          <a:lstStyle/>
          <a:p>
            <a:r>
              <a:rPr lang="en-US" b="1" dirty="0"/>
              <a:t>Kubernetes Key Words</a:t>
            </a:r>
          </a:p>
        </p:txBody>
      </p:sp>
      <p:sp>
        <p:nvSpPr>
          <p:cNvPr id="3" name="TextBox 2"/>
          <p:cNvSpPr txBox="1"/>
          <p:nvPr/>
        </p:nvSpPr>
        <p:spPr>
          <a:xfrm>
            <a:off x="767080" y="1464193"/>
            <a:ext cx="10770985" cy="5078313"/>
          </a:xfrm>
          <a:prstGeom prst="rect">
            <a:avLst/>
          </a:prstGeom>
          <a:noFill/>
        </p:spPr>
        <p:txBody>
          <a:bodyPr wrap="square" rtlCol="0">
            <a:spAutoFit/>
          </a:bodyPr>
          <a:lstStyle/>
          <a:p>
            <a:pPr marL="342900" indent="-342900">
              <a:buFont typeface="Arial" panose="020B0604020202020204" pitchFamily="34" charset="0"/>
              <a:buChar char="•"/>
            </a:pPr>
            <a:r>
              <a:rPr lang="en-US" sz="3600" dirty="0"/>
              <a:t>Physical Components</a:t>
            </a:r>
          </a:p>
          <a:p>
            <a:pPr marL="800100" lvl="1" indent="-342900">
              <a:buFont typeface="Arial" panose="020B0604020202020204" pitchFamily="34" charset="0"/>
              <a:buChar char="•"/>
            </a:pPr>
            <a:r>
              <a:rPr lang="en-US" sz="3600" dirty="0"/>
              <a:t>Master </a:t>
            </a:r>
          </a:p>
          <a:p>
            <a:pPr marL="800100" lvl="1" indent="-342900">
              <a:buFont typeface="Arial" panose="020B0604020202020204" pitchFamily="34" charset="0"/>
              <a:buChar char="•"/>
            </a:pPr>
            <a:r>
              <a:rPr lang="en-US" sz="3600" dirty="0" err="1"/>
              <a:t>Minon</a:t>
            </a:r>
            <a:r>
              <a:rPr lang="en-US" sz="3600" dirty="0"/>
              <a:t>/Node</a:t>
            </a:r>
          </a:p>
          <a:p>
            <a:pPr marL="342900" indent="-342900">
              <a:buFont typeface="Arial" panose="020B0604020202020204" pitchFamily="34" charset="0"/>
              <a:buChar char="•"/>
            </a:pPr>
            <a:r>
              <a:rPr lang="en-US" sz="3600" dirty="0"/>
              <a:t>Virtual Components</a:t>
            </a:r>
          </a:p>
          <a:p>
            <a:pPr marL="800100" lvl="1" indent="-342900">
              <a:buFont typeface="Arial" panose="020B0604020202020204" pitchFamily="34" charset="0"/>
              <a:buChar char="•"/>
            </a:pPr>
            <a:r>
              <a:rPr lang="en-US" sz="3600" dirty="0"/>
              <a:t>Pod</a:t>
            </a:r>
          </a:p>
          <a:p>
            <a:pPr marL="800100" lvl="1" indent="-342900">
              <a:buFont typeface="Arial" panose="020B0604020202020204" pitchFamily="34" charset="0"/>
              <a:buChar char="•"/>
            </a:pPr>
            <a:r>
              <a:rPr lang="en-US" sz="3600" dirty="0"/>
              <a:t>Replication Controller</a:t>
            </a:r>
          </a:p>
          <a:p>
            <a:pPr marL="800100" lvl="1" indent="-342900">
              <a:buFont typeface="Arial" panose="020B0604020202020204" pitchFamily="34" charset="0"/>
              <a:buChar char="•"/>
            </a:pPr>
            <a:r>
              <a:rPr lang="en-US" sz="3600" dirty="0"/>
              <a:t>Service</a:t>
            </a:r>
          </a:p>
          <a:p>
            <a:pPr marL="800100" lvl="1" indent="-342900">
              <a:buFont typeface="Arial" panose="020B0604020202020204" pitchFamily="34" charset="0"/>
              <a:buChar char="•"/>
            </a:pPr>
            <a:r>
              <a:rPr lang="en-US" sz="3600" dirty="0"/>
              <a:t>Label </a:t>
            </a:r>
          </a:p>
          <a:p>
            <a:pPr marL="800100" lvl="1" indent="-342900">
              <a:buFont typeface="Arial" panose="020B0604020202020204" pitchFamily="34" charset="0"/>
              <a:buChar char="•"/>
            </a:pPr>
            <a:r>
              <a:rPr lang="en-US" sz="3600" dirty="0"/>
              <a:t>Namespace </a:t>
            </a:r>
          </a:p>
        </p:txBody>
      </p:sp>
    </p:spTree>
    <p:extLst>
      <p:ext uri="{BB962C8B-B14F-4D97-AF65-F5344CB8AC3E}">
        <p14:creationId xmlns:p14="http://schemas.microsoft.com/office/powerpoint/2010/main" val="1915022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8C2F-0EA0-4DA1-AB36-B14A3F9FCE3F}"/>
              </a:ext>
            </a:extLst>
          </p:cNvPr>
          <p:cNvSpPr>
            <a:spLocks noGrp="1"/>
          </p:cNvSpPr>
          <p:nvPr>
            <p:ph type="title"/>
          </p:nvPr>
        </p:nvSpPr>
        <p:spPr/>
        <p:txBody>
          <a:bodyPr/>
          <a:lstStyle/>
          <a:p>
            <a:r>
              <a:rPr lang="en-IN" b="1" dirty="0"/>
              <a:t>Master contains…..</a:t>
            </a:r>
          </a:p>
        </p:txBody>
      </p:sp>
      <p:sp>
        <p:nvSpPr>
          <p:cNvPr id="6" name="TextBox 5">
            <a:extLst>
              <a:ext uri="{FF2B5EF4-FFF2-40B4-BE49-F238E27FC236}">
                <a16:creationId xmlns:a16="http://schemas.microsoft.com/office/drawing/2014/main" id="{85607F3E-8614-4FDA-ADB7-9D7EAF37B105}"/>
              </a:ext>
            </a:extLst>
          </p:cNvPr>
          <p:cNvSpPr txBox="1"/>
          <p:nvPr/>
        </p:nvSpPr>
        <p:spPr>
          <a:xfrm>
            <a:off x="767080" y="1464193"/>
            <a:ext cx="10770985" cy="4524315"/>
          </a:xfrm>
          <a:prstGeom prst="rect">
            <a:avLst/>
          </a:prstGeom>
          <a:noFill/>
        </p:spPr>
        <p:txBody>
          <a:bodyPr wrap="square" rtlCol="0">
            <a:spAutoFit/>
          </a:bodyPr>
          <a:lstStyle/>
          <a:p>
            <a:pPr marL="342900" indent="-342900">
              <a:buFont typeface="Arial" panose="020B0604020202020204" pitchFamily="34" charset="0"/>
              <a:buChar char="•"/>
            </a:pPr>
            <a:r>
              <a:rPr lang="en-US" sz="3600" dirty="0"/>
              <a:t>Consists of.. </a:t>
            </a:r>
          </a:p>
          <a:p>
            <a:pPr marL="800100" lvl="1" indent="-342900">
              <a:buFont typeface="Arial" panose="020B0604020202020204" pitchFamily="34" charset="0"/>
              <a:buChar char="•"/>
            </a:pPr>
            <a:r>
              <a:rPr lang="en-IN" sz="3600" dirty="0" err="1"/>
              <a:t>kube-apiserver</a:t>
            </a:r>
            <a:r>
              <a:rPr lang="en-IN" sz="3600" dirty="0"/>
              <a:t> </a:t>
            </a:r>
          </a:p>
          <a:p>
            <a:pPr marL="800100" lvl="1" indent="-342900">
              <a:buFont typeface="Arial" panose="020B0604020202020204" pitchFamily="34" charset="0"/>
              <a:buChar char="•"/>
            </a:pPr>
            <a:r>
              <a:rPr lang="en-IN" sz="3600" dirty="0" err="1"/>
              <a:t>kube</a:t>
            </a:r>
            <a:r>
              <a:rPr lang="en-IN" sz="3600" dirty="0"/>
              <a:t>-scheduler </a:t>
            </a:r>
          </a:p>
          <a:p>
            <a:pPr marL="800100" lvl="1" indent="-342900">
              <a:buFont typeface="Arial" panose="020B0604020202020204" pitchFamily="34" charset="0"/>
              <a:buChar char="•"/>
            </a:pPr>
            <a:r>
              <a:rPr lang="en-IN" sz="3600" dirty="0" err="1"/>
              <a:t>kube</a:t>
            </a:r>
            <a:r>
              <a:rPr lang="en-IN" sz="3600" dirty="0"/>
              <a:t>-controller-manager </a:t>
            </a:r>
          </a:p>
          <a:p>
            <a:pPr marL="800100" lvl="1" indent="-342900">
              <a:buFont typeface="Arial" panose="020B0604020202020204" pitchFamily="34" charset="0"/>
              <a:buChar char="•"/>
            </a:pPr>
            <a:r>
              <a:rPr lang="en-IN" sz="3600" dirty="0" err="1"/>
              <a:t>etcd</a:t>
            </a:r>
            <a:r>
              <a:rPr lang="en-IN" sz="3600" dirty="0"/>
              <a:t> </a:t>
            </a:r>
          </a:p>
          <a:p>
            <a:pPr marL="342900" indent="-342900">
              <a:buFont typeface="Arial" panose="020B0604020202020204" pitchFamily="34" charset="0"/>
              <a:buChar char="•"/>
            </a:pPr>
            <a:r>
              <a:rPr lang="en-US" sz="3600" dirty="0"/>
              <a:t>May Also Contain</a:t>
            </a:r>
          </a:p>
          <a:p>
            <a:pPr marL="800100" lvl="1" indent="-342900">
              <a:buFont typeface="Arial" panose="020B0604020202020204" pitchFamily="34" charset="0"/>
              <a:buChar char="•"/>
            </a:pPr>
            <a:r>
              <a:rPr lang="en-US" sz="3600" dirty="0" err="1"/>
              <a:t>Kube</a:t>
            </a:r>
            <a:r>
              <a:rPr lang="en-US" sz="3600" dirty="0"/>
              <a:t>-proxy</a:t>
            </a:r>
          </a:p>
          <a:p>
            <a:pPr marL="800100" lvl="1" indent="-342900">
              <a:buFont typeface="Arial" panose="020B0604020202020204" pitchFamily="34" charset="0"/>
              <a:buChar char="•"/>
            </a:pPr>
            <a:r>
              <a:rPr lang="en-US" sz="3600" dirty="0"/>
              <a:t>Network </a:t>
            </a:r>
            <a:r>
              <a:rPr lang="en-US" sz="3600" dirty="0" err="1"/>
              <a:t>Mgmt</a:t>
            </a:r>
            <a:r>
              <a:rPr lang="en-US" sz="3600" dirty="0"/>
              <a:t> utility</a:t>
            </a:r>
          </a:p>
        </p:txBody>
      </p:sp>
    </p:spTree>
    <p:extLst>
      <p:ext uri="{BB962C8B-B14F-4D97-AF65-F5344CB8AC3E}">
        <p14:creationId xmlns:p14="http://schemas.microsoft.com/office/powerpoint/2010/main" val="1818095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D940-8E68-4EB5-BD6B-8C27D28F16EB}"/>
              </a:ext>
            </a:extLst>
          </p:cNvPr>
          <p:cNvSpPr>
            <a:spLocks noGrp="1"/>
          </p:cNvSpPr>
          <p:nvPr>
            <p:ph type="title"/>
          </p:nvPr>
        </p:nvSpPr>
        <p:spPr>
          <a:xfrm>
            <a:off x="692958" y="286603"/>
            <a:ext cx="10058400" cy="802364"/>
          </a:xfrm>
        </p:spPr>
        <p:txBody>
          <a:bodyPr/>
          <a:lstStyle/>
          <a:p>
            <a:r>
              <a:rPr lang="en-IN" b="1" dirty="0"/>
              <a:t>Kubernetes Components</a:t>
            </a:r>
          </a:p>
        </p:txBody>
      </p:sp>
      <p:pic>
        <p:nvPicPr>
          <p:cNvPr id="4" name="Picture 3">
            <a:extLst>
              <a:ext uri="{FF2B5EF4-FFF2-40B4-BE49-F238E27FC236}">
                <a16:creationId xmlns:a16="http://schemas.microsoft.com/office/drawing/2014/main" id="{A696DEBE-F79E-42BC-BD15-706D18D50AD8}"/>
              </a:ext>
            </a:extLst>
          </p:cNvPr>
          <p:cNvPicPr>
            <a:picLocks noChangeAspect="1"/>
          </p:cNvPicPr>
          <p:nvPr/>
        </p:nvPicPr>
        <p:blipFill>
          <a:blip r:embed="rId2"/>
          <a:stretch>
            <a:fillRect/>
          </a:stretch>
        </p:blipFill>
        <p:spPr>
          <a:xfrm>
            <a:off x="0" y="1158292"/>
            <a:ext cx="12192000" cy="5413105"/>
          </a:xfrm>
          <a:prstGeom prst="rect">
            <a:avLst/>
          </a:prstGeom>
        </p:spPr>
      </p:pic>
      <p:sp>
        <p:nvSpPr>
          <p:cNvPr id="3" name="TextBox 2">
            <a:extLst>
              <a:ext uri="{FF2B5EF4-FFF2-40B4-BE49-F238E27FC236}">
                <a16:creationId xmlns:a16="http://schemas.microsoft.com/office/drawing/2014/main" id="{34E77015-EA5D-4B4F-A636-5E1114C06517}"/>
              </a:ext>
            </a:extLst>
          </p:cNvPr>
          <p:cNvSpPr txBox="1"/>
          <p:nvPr/>
        </p:nvSpPr>
        <p:spPr>
          <a:xfrm>
            <a:off x="2244436" y="3004457"/>
            <a:ext cx="903517" cy="369332"/>
          </a:xfrm>
          <a:prstGeom prst="rect">
            <a:avLst/>
          </a:prstGeom>
          <a:noFill/>
        </p:spPr>
        <p:txBody>
          <a:bodyPr wrap="none" rtlCol="0">
            <a:spAutoFit/>
          </a:bodyPr>
          <a:lstStyle/>
          <a:p>
            <a:r>
              <a:rPr lang="en-GB" b="1" dirty="0" err="1"/>
              <a:t>Kubectl</a:t>
            </a:r>
            <a:endParaRPr lang="en-GB" b="1" dirty="0"/>
          </a:p>
        </p:txBody>
      </p:sp>
    </p:spTree>
    <p:extLst>
      <p:ext uri="{BB962C8B-B14F-4D97-AF65-F5344CB8AC3E}">
        <p14:creationId xmlns:p14="http://schemas.microsoft.com/office/powerpoint/2010/main" val="3535687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8C2F-0EA0-4DA1-AB36-B14A3F9FCE3F}"/>
              </a:ext>
            </a:extLst>
          </p:cNvPr>
          <p:cNvSpPr>
            <a:spLocks noGrp="1"/>
          </p:cNvSpPr>
          <p:nvPr>
            <p:ph type="title"/>
          </p:nvPr>
        </p:nvSpPr>
        <p:spPr/>
        <p:txBody>
          <a:bodyPr/>
          <a:lstStyle/>
          <a:p>
            <a:r>
              <a:rPr lang="en-IN" b="1" dirty="0" err="1"/>
              <a:t>Minon</a:t>
            </a:r>
            <a:r>
              <a:rPr lang="en-IN" b="1" dirty="0"/>
              <a:t>/Node contains…..</a:t>
            </a:r>
          </a:p>
        </p:txBody>
      </p:sp>
      <p:sp>
        <p:nvSpPr>
          <p:cNvPr id="6" name="TextBox 5">
            <a:extLst>
              <a:ext uri="{FF2B5EF4-FFF2-40B4-BE49-F238E27FC236}">
                <a16:creationId xmlns:a16="http://schemas.microsoft.com/office/drawing/2014/main" id="{85607F3E-8614-4FDA-ADB7-9D7EAF37B105}"/>
              </a:ext>
            </a:extLst>
          </p:cNvPr>
          <p:cNvSpPr txBox="1"/>
          <p:nvPr/>
        </p:nvSpPr>
        <p:spPr>
          <a:xfrm>
            <a:off x="767080" y="1464193"/>
            <a:ext cx="10770985" cy="2862322"/>
          </a:xfrm>
          <a:prstGeom prst="rect">
            <a:avLst/>
          </a:prstGeom>
          <a:noFill/>
        </p:spPr>
        <p:txBody>
          <a:bodyPr wrap="square" rtlCol="0">
            <a:spAutoFit/>
          </a:bodyPr>
          <a:lstStyle/>
          <a:p>
            <a:pPr marL="342900" indent="-342900">
              <a:buFont typeface="Arial" panose="020B0604020202020204" pitchFamily="34" charset="0"/>
              <a:buChar char="•"/>
            </a:pPr>
            <a:r>
              <a:rPr lang="en-US" sz="3600" dirty="0"/>
              <a:t>Consists of.. </a:t>
            </a:r>
          </a:p>
          <a:p>
            <a:pPr marL="800100" lvl="1" indent="-342900">
              <a:buFont typeface="Arial" panose="020B0604020202020204" pitchFamily="34" charset="0"/>
              <a:buChar char="•"/>
            </a:pPr>
            <a:r>
              <a:rPr lang="en-IN" sz="3600" dirty="0" err="1"/>
              <a:t>kubelet</a:t>
            </a:r>
            <a:r>
              <a:rPr lang="en-IN" sz="3600" dirty="0"/>
              <a:t> </a:t>
            </a:r>
          </a:p>
          <a:p>
            <a:pPr marL="800100" lvl="1" indent="-342900">
              <a:buFont typeface="Arial" panose="020B0604020202020204" pitchFamily="34" charset="0"/>
              <a:buChar char="•"/>
            </a:pPr>
            <a:r>
              <a:rPr lang="en-IN" sz="3600" dirty="0" err="1"/>
              <a:t>kube</a:t>
            </a:r>
            <a:r>
              <a:rPr lang="en-IN" sz="3600" dirty="0"/>
              <a:t>-proxy </a:t>
            </a:r>
          </a:p>
          <a:p>
            <a:pPr marL="800100" lvl="1" indent="-342900">
              <a:buFont typeface="Arial" panose="020B0604020202020204" pitchFamily="34" charset="0"/>
              <a:buChar char="•"/>
            </a:pPr>
            <a:r>
              <a:rPr lang="en-IN" sz="3600" dirty="0" err="1"/>
              <a:t>cAdvisor</a:t>
            </a:r>
            <a:r>
              <a:rPr lang="en-IN" sz="3600" dirty="0"/>
              <a:t> </a:t>
            </a:r>
          </a:p>
          <a:p>
            <a:pPr marL="800100" lvl="1" indent="-342900">
              <a:buFont typeface="Arial" panose="020B0604020202020204" pitchFamily="34" charset="0"/>
              <a:buChar char="•"/>
            </a:pPr>
            <a:r>
              <a:rPr lang="en-US" sz="3600" dirty="0"/>
              <a:t>Network </a:t>
            </a:r>
            <a:r>
              <a:rPr lang="en-US" sz="3600" dirty="0" err="1"/>
              <a:t>Mgmt</a:t>
            </a:r>
            <a:r>
              <a:rPr lang="en-US" sz="3600" dirty="0"/>
              <a:t> utility</a:t>
            </a:r>
          </a:p>
        </p:txBody>
      </p:sp>
    </p:spTree>
    <p:extLst>
      <p:ext uri="{BB962C8B-B14F-4D97-AF65-F5344CB8AC3E}">
        <p14:creationId xmlns:p14="http://schemas.microsoft.com/office/powerpoint/2010/main" val="6564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8C2F-0EA0-4DA1-AB36-B14A3F9FCE3F}"/>
              </a:ext>
            </a:extLst>
          </p:cNvPr>
          <p:cNvSpPr>
            <a:spLocks noGrp="1"/>
          </p:cNvSpPr>
          <p:nvPr>
            <p:ph type="title"/>
          </p:nvPr>
        </p:nvSpPr>
        <p:spPr/>
        <p:txBody>
          <a:bodyPr/>
          <a:lstStyle/>
          <a:p>
            <a:r>
              <a:rPr lang="en-IN" b="1" dirty="0"/>
              <a:t>POD contains…..</a:t>
            </a:r>
          </a:p>
        </p:txBody>
      </p:sp>
      <p:sp>
        <p:nvSpPr>
          <p:cNvPr id="6" name="TextBox 5">
            <a:extLst>
              <a:ext uri="{FF2B5EF4-FFF2-40B4-BE49-F238E27FC236}">
                <a16:creationId xmlns:a16="http://schemas.microsoft.com/office/drawing/2014/main" id="{85607F3E-8614-4FDA-ADB7-9D7EAF37B105}"/>
              </a:ext>
            </a:extLst>
          </p:cNvPr>
          <p:cNvSpPr txBox="1"/>
          <p:nvPr/>
        </p:nvSpPr>
        <p:spPr>
          <a:xfrm>
            <a:off x="692958" y="1255043"/>
            <a:ext cx="10770985" cy="5078313"/>
          </a:xfrm>
          <a:prstGeom prst="rect">
            <a:avLst/>
          </a:prstGeom>
          <a:noFill/>
        </p:spPr>
        <p:txBody>
          <a:bodyPr wrap="square" rtlCol="0">
            <a:spAutoFit/>
          </a:bodyPr>
          <a:lstStyle/>
          <a:p>
            <a:pPr marL="342900" indent="-342900">
              <a:buFont typeface="Arial" panose="020B0604020202020204" pitchFamily="34" charset="0"/>
              <a:buChar char="•"/>
            </a:pPr>
            <a:r>
              <a:rPr lang="en-US" sz="3600" dirty="0"/>
              <a:t>Single schedulable unit of work </a:t>
            </a:r>
          </a:p>
          <a:p>
            <a:pPr marL="800100" lvl="1" indent="-342900">
              <a:buFont typeface="Arial" panose="020B0604020202020204" pitchFamily="34" charset="0"/>
              <a:buChar char="•"/>
            </a:pPr>
            <a:r>
              <a:rPr lang="en-US" sz="3600" dirty="0"/>
              <a:t>Can not move between machines </a:t>
            </a:r>
          </a:p>
          <a:p>
            <a:pPr marL="800100" lvl="1" indent="-342900">
              <a:buFont typeface="Arial" panose="020B0604020202020204" pitchFamily="34" charset="0"/>
              <a:buChar char="•"/>
            </a:pPr>
            <a:r>
              <a:rPr lang="en-US" sz="3600" dirty="0"/>
              <a:t>Can not span machines</a:t>
            </a:r>
            <a:endParaRPr lang="en-IN" sz="3600" dirty="0"/>
          </a:p>
          <a:p>
            <a:pPr marL="342900" indent="-342900">
              <a:buFont typeface="Arial" panose="020B0604020202020204" pitchFamily="34" charset="0"/>
              <a:buChar char="•"/>
            </a:pPr>
            <a:r>
              <a:rPr lang="en-US" sz="3600" dirty="0"/>
              <a:t>One or more containers </a:t>
            </a:r>
          </a:p>
          <a:p>
            <a:pPr marL="800100" lvl="1" indent="-342900">
              <a:buFont typeface="Arial" panose="020B0604020202020204" pitchFamily="34" charset="0"/>
              <a:buChar char="•"/>
            </a:pPr>
            <a:r>
              <a:rPr lang="en-US" sz="3600" dirty="0"/>
              <a:t>Shared network namespace</a:t>
            </a:r>
          </a:p>
          <a:p>
            <a:pPr marL="342900" indent="-342900">
              <a:buFont typeface="Arial" panose="020B0604020202020204" pitchFamily="34" charset="0"/>
              <a:buChar char="•"/>
            </a:pPr>
            <a:r>
              <a:rPr lang="en-US" sz="3600" dirty="0"/>
              <a:t>Metadata about the container(s)</a:t>
            </a:r>
          </a:p>
          <a:p>
            <a:pPr marL="342900" indent="-342900">
              <a:buFont typeface="Arial" panose="020B0604020202020204" pitchFamily="34" charset="0"/>
              <a:buChar char="•"/>
            </a:pPr>
            <a:r>
              <a:rPr lang="en-US" sz="3600" dirty="0"/>
              <a:t>Env vars – configuration for the container</a:t>
            </a:r>
          </a:p>
          <a:p>
            <a:pPr marL="342900" indent="-342900">
              <a:buFont typeface="Arial" panose="020B0604020202020204" pitchFamily="34" charset="0"/>
              <a:buChar char="•"/>
            </a:pPr>
            <a:r>
              <a:rPr lang="en-US" sz="3600" dirty="0"/>
              <a:t>Every pod gets an unique IP</a:t>
            </a:r>
          </a:p>
          <a:p>
            <a:pPr marL="800100" lvl="1" indent="-342900">
              <a:buFont typeface="Arial" panose="020B0604020202020204" pitchFamily="34" charset="0"/>
              <a:buChar char="•"/>
            </a:pPr>
            <a:r>
              <a:rPr lang="en-US" sz="3600" dirty="0"/>
              <a:t>Assigned by the container engine, not </a:t>
            </a:r>
            <a:r>
              <a:rPr lang="en-US" sz="3600" dirty="0" err="1"/>
              <a:t>kube</a:t>
            </a:r>
            <a:r>
              <a:rPr lang="en-US" sz="3600" dirty="0"/>
              <a:t>!</a:t>
            </a:r>
          </a:p>
        </p:txBody>
      </p:sp>
    </p:spTree>
    <p:extLst>
      <p:ext uri="{BB962C8B-B14F-4D97-AF65-F5344CB8AC3E}">
        <p14:creationId xmlns:p14="http://schemas.microsoft.com/office/powerpoint/2010/main" val="3759943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7570</TotalTime>
  <Words>1747</Words>
  <Application>Microsoft Office PowerPoint</Application>
  <PresentationFormat>Widescreen</PresentationFormat>
  <Paragraphs>204</Paragraphs>
  <Slides>21</Slides>
  <Notes>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21</vt:i4>
      </vt:variant>
    </vt:vector>
  </HeadingPairs>
  <TitlesOfParts>
    <vt:vector size="29" baseType="lpstr">
      <vt:lpstr>Arial</vt:lpstr>
      <vt:lpstr>Arial Rounded MT Bold</vt:lpstr>
      <vt:lpstr>Calibri</vt:lpstr>
      <vt:lpstr>Calibri Light</vt:lpstr>
      <vt:lpstr>Engravers MT</vt:lpstr>
      <vt:lpstr>Trebuchet MS</vt:lpstr>
      <vt:lpstr>Office Theme</vt:lpstr>
      <vt:lpstr>Retrospect</vt:lpstr>
      <vt:lpstr>Kubernetes</vt:lpstr>
      <vt:lpstr>Agenda</vt:lpstr>
      <vt:lpstr>What is Kubernetes?</vt:lpstr>
      <vt:lpstr>What is Kubernetes?</vt:lpstr>
      <vt:lpstr>Kubernetes Key Words</vt:lpstr>
      <vt:lpstr>Master contains…..</vt:lpstr>
      <vt:lpstr>Kubernetes Components</vt:lpstr>
      <vt:lpstr>Minon/Node contains…..</vt:lpstr>
      <vt:lpstr>POD contains…..</vt:lpstr>
      <vt:lpstr>POD</vt:lpstr>
      <vt:lpstr>Replication Controller contains…..</vt:lpstr>
      <vt:lpstr>Services contains…..</vt:lpstr>
      <vt:lpstr>Label contains…..</vt:lpstr>
      <vt:lpstr>Services and Labels</vt:lpstr>
      <vt:lpstr>Namespace contains…..</vt:lpstr>
      <vt:lpstr>Configuration differences</vt:lpstr>
      <vt:lpstr>Networking Setup</vt:lpstr>
      <vt:lpstr>Kube Networking out of the box</vt:lpstr>
      <vt:lpstr>Custom Networking setup</vt:lpstr>
      <vt:lpstr>Networking with an overlay network</vt:lpstr>
      <vt:lpstr>PowerPoint Presentation</vt:lpstr>
    </vt:vector>
  </TitlesOfParts>
  <Company>EMC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 CodeDeploy</dc:title>
  <dc:creator>S, Vishwanath</dc:creator>
  <cp:lastModifiedBy>Vishwanath Ms</cp:lastModifiedBy>
  <cp:revision>46</cp:revision>
  <dcterms:created xsi:type="dcterms:W3CDTF">2018-07-27T15:06:26Z</dcterms:created>
  <dcterms:modified xsi:type="dcterms:W3CDTF">2020-05-02T10:57:08Z</dcterms:modified>
</cp:coreProperties>
</file>