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6" r:id="rId4"/>
    <p:sldId id="265" r:id="rId5"/>
    <p:sldId id="296" r:id="rId6"/>
    <p:sldId id="297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6" r:id="rId16"/>
    <p:sldId id="317" r:id="rId17"/>
    <p:sldId id="315" r:id="rId18"/>
    <p:sldId id="3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266"/>
            <p14:sldId id="265"/>
            <p14:sldId id="296"/>
            <p14:sldId id="297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7"/>
            <p14:sldId id="315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AD93-F43D-4B4E-AF46-035A0A53890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2BB3-7E84-42BD-888F-8FC9CDACD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0745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172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99973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6965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8588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188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955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51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6960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3404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4946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472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663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93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dirty="0"/>
              <a:t>Kubernetes – YAML Explained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4000" dirty="0"/>
              <a:t>---</a:t>
            </a:r>
          </a:p>
          <a:p>
            <a:pPr marL="201168" lvl="1" indent="0">
              <a:buNone/>
            </a:pPr>
            <a:r>
              <a:rPr lang="en-US" sz="4000" dirty="0" err="1"/>
              <a:t>apiVersion</a:t>
            </a:r>
            <a:r>
              <a:rPr lang="en-US" sz="4000" dirty="0"/>
              <a:t>: v1 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kind: Pod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metadata: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     name: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rss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-site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     labels: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         app: web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4632158" y="1693349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6344654" y="1693348"/>
            <a:ext cx="5073313" cy="173565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We start with this</a:t>
            </a:r>
          </a:p>
          <a:p>
            <a:r>
              <a:rPr lang="en-US" sz="3200" b="1" dirty="0"/>
              <a:t>Currently we use v1.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53221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4000" dirty="0"/>
              <a:t>---</a:t>
            </a:r>
          </a:p>
          <a:p>
            <a:pPr marL="201168" lvl="1" indent="0">
              <a:buNone/>
            </a:pP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apiVersion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: v1 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kind: Pod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metadata: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     name: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rss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-site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     labels: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         app: web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3705726" y="2308480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5423280" y="2358189"/>
            <a:ext cx="5073313" cy="173565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Object type to be created.</a:t>
            </a:r>
          </a:p>
          <a:p>
            <a:r>
              <a:rPr lang="en-US" sz="3200" b="1" dirty="0"/>
              <a:t>Specifying to create a POD.</a:t>
            </a:r>
          </a:p>
          <a:p>
            <a:r>
              <a:rPr lang="en-US" sz="3200" b="1" dirty="0"/>
              <a:t>Also, we could create</a:t>
            </a:r>
          </a:p>
          <a:p>
            <a:pPr lvl="1"/>
            <a:r>
              <a:rPr lang="en-US" sz="3000" b="1" dirty="0"/>
              <a:t>Deployment</a:t>
            </a:r>
          </a:p>
          <a:p>
            <a:pPr lvl="1"/>
            <a:r>
              <a:rPr lang="en-US" sz="3000" b="1" dirty="0"/>
              <a:t>Job</a:t>
            </a:r>
          </a:p>
          <a:p>
            <a:pPr lvl="1"/>
            <a:r>
              <a:rPr lang="en-US" sz="3000" b="1" dirty="0"/>
              <a:t>Service</a:t>
            </a:r>
          </a:p>
          <a:p>
            <a:pPr lvl="1"/>
            <a:endParaRPr lang="en-US" sz="30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9109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6"/>
            <a:ext cx="9779575" cy="6386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4000" dirty="0"/>
              <a:t>---</a:t>
            </a:r>
          </a:p>
          <a:p>
            <a:pPr marL="201168" lvl="1" indent="0">
              <a:buNone/>
            </a:pP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apiVersion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: v1 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kind: Pod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metadata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name: </a:t>
            </a:r>
            <a:r>
              <a:rPr lang="en-US" sz="4000" dirty="0" err="1">
                <a:solidFill>
                  <a:srgbClr val="00B050"/>
                </a:solidFill>
              </a:rPr>
              <a:t>rss</a:t>
            </a:r>
            <a:r>
              <a:rPr lang="en-US" sz="4000" dirty="0">
                <a:solidFill>
                  <a:srgbClr val="00B050"/>
                </a:solidFill>
              </a:rPr>
              <a:t>-site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labels: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    </a:t>
            </a:r>
            <a:r>
              <a:rPr lang="en-US" sz="4000" dirty="0">
                <a:solidFill>
                  <a:srgbClr val="0070C0"/>
                </a:solidFill>
              </a:rPr>
              <a:t>app</a:t>
            </a:r>
            <a:r>
              <a:rPr lang="en-US" sz="4000" dirty="0">
                <a:solidFill>
                  <a:schemeClr val="tx1"/>
                </a:solidFill>
              </a:rPr>
              <a:t>: </a:t>
            </a:r>
            <a:r>
              <a:rPr lang="en-US" sz="4000" dirty="0">
                <a:solidFill>
                  <a:srgbClr val="00B050"/>
                </a:solidFill>
              </a:rPr>
              <a:t>web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3416968" y="2922090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5486402" y="1479884"/>
            <a:ext cx="5073313" cy="49570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Name of the Pod</a:t>
            </a:r>
          </a:p>
          <a:p>
            <a:r>
              <a:rPr lang="en-US" sz="3200" b="1" dirty="0"/>
              <a:t>Label for Identifying POD to Kubernetes</a:t>
            </a:r>
          </a:p>
          <a:p>
            <a:endParaRPr lang="en-US" sz="3200" b="1" dirty="0"/>
          </a:p>
          <a:p>
            <a:r>
              <a:rPr lang="en-US" sz="3200" dirty="0"/>
              <a:t>We Could have </a:t>
            </a:r>
            <a:r>
              <a:rPr lang="en-US" sz="3200" dirty="0" err="1"/>
              <a:t>anykind</a:t>
            </a:r>
            <a:r>
              <a:rPr lang="en-US" sz="3200" dirty="0"/>
              <a:t> of </a:t>
            </a:r>
            <a:r>
              <a:rPr lang="en-US" sz="3200" b="1" dirty="0" err="1"/>
              <a:t>Key:Value</a:t>
            </a:r>
            <a:r>
              <a:rPr lang="en-US" sz="3200" b="1" dirty="0"/>
              <a:t> </a:t>
            </a:r>
            <a:r>
              <a:rPr lang="en-US" sz="3200" dirty="0"/>
              <a:t>pair for labels.</a:t>
            </a:r>
          </a:p>
          <a:p>
            <a:endParaRPr lang="en-US" sz="3200" b="1" dirty="0"/>
          </a:p>
          <a:p>
            <a:r>
              <a:rPr lang="en-US" sz="3200" b="1" dirty="0"/>
              <a:t>Used as label selector for calling the POD and also for filtering the POD’s</a:t>
            </a:r>
            <a:endParaRPr lang="en-US" sz="3000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498036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3600" dirty="0"/>
              <a:t>……..</a:t>
            </a:r>
          </a:p>
          <a:p>
            <a:pPr marL="201168" lvl="1" indent="0">
              <a:buNone/>
            </a:pPr>
            <a:r>
              <a:rPr lang="en-US" sz="3600" dirty="0"/>
              <a:t>spec:</a:t>
            </a:r>
          </a:p>
          <a:p>
            <a:pPr marL="201168" lvl="1" indent="0">
              <a:buNone/>
            </a:pPr>
            <a:r>
              <a:rPr lang="en-US" sz="3600" dirty="0"/>
              <a:t>      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containers: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         – name: front-end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             image: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nginx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             ports: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                  –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containerPort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: 80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	     – name: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rss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-reader</a:t>
            </a:r>
          </a:p>
          <a:p>
            <a:pPr marL="201168" lvl="1" indent="0">
              <a:buNone/>
            </a:pPr>
            <a:r>
              <a:rPr lang="en-US" sz="3600" dirty="0"/>
              <a:t>……..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3332747" y="1594184"/>
            <a:ext cx="2141621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7748337" y="1335504"/>
            <a:ext cx="3912175" cy="49570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Actual Objects that make up the POD.</a:t>
            </a:r>
          </a:p>
          <a:p>
            <a:endParaRPr lang="en-US" sz="3200" b="1" dirty="0"/>
          </a:p>
          <a:p>
            <a:r>
              <a:rPr lang="en-US" sz="3200" b="1" dirty="0"/>
              <a:t>Spec, property can include </a:t>
            </a:r>
          </a:p>
          <a:p>
            <a:pPr lvl="1"/>
            <a:r>
              <a:rPr lang="en-US" sz="3000" b="1" dirty="0"/>
              <a:t>Containers</a:t>
            </a:r>
          </a:p>
          <a:p>
            <a:pPr lvl="1"/>
            <a:r>
              <a:rPr lang="en-US" sz="3000" b="1" dirty="0"/>
              <a:t>Storage Volumes</a:t>
            </a:r>
          </a:p>
          <a:p>
            <a:pPr lvl="1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817595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3600" dirty="0"/>
              <a:t>……..</a:t>
            </a:r>
          </a:p>
          <a:p>
            <a:pPr marL="201168" lvl="1" indent="0">
              <a:buNone/>
            </a:pPr>
            <a:r>
              <a:rPr lang="en-US" sz="3600" dirty="0"/>
              <a:t>spec: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containers: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    – name: </a:t>
            </a:r>
            <a:r>
              <a:rPr lang="en-US" sz="3600" dirty="0">
                <a:solidFill>
                  <a:srgbClr val="00B050"/>
                </a:solidFill>
              </a:rPr>
              <a:t>front-end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        image: </a:t>
            </a:r>
            <a:r>
              <a:rPr lang="en-US" sz="3600" dirty="0" err="1">
                <a:solidFill>
                  <a:srgbClr val="FF0000"/>
                </a:solidFill>
              </a:rPr>
              <a:t>nginx</a:t>
            </a:r>
            <a:endParaRPr lang="en-US" sz="36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             ports: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                  –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containerPort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: 80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	     – name: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rss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-reader</a:t>
            </a:r>
          </a:p>
          <a:p>
            <a:pPr marL="201168" lvl="1" indent="0">
              <a:buNone/>
            </a:pPr>
            <a:r>
              <a:rPr lang="en-US" sz="3600" dirty="0"/>
              <a:t>……..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5748653" y="2652889"/>
            <a:ext cx="1589126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7723101" y="1309512"/>
            <a:ext cx="3912175" cy="18739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/>
              <a:t>This is the name given to the container that we are trying to create.</a:t>
            </a:r>
            <a:endParaRPr lang="en-US" sz="3200" b="1" dirty="0"/>
          </a:p>
          <a:p>
            <a:pPr lvl="1"/>
            <a:endParaRPr lang="en-US" sz="3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8954C9-DBEE-42EC-B8F9-7DC7FDCD4D74}"/>
              </a:ext>
            </a:extLst>
          </p:cNvPr>
          <p:cNvSpPr/>
          <p:nvPr/>
        </p:nvSpPr>
        <p:spPr>
          <a:xfrm>
            <a:off x="7723101" y="3074369"/>
            <a:ext cx="32963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the name of the image which we are trying to pull from the Docker or internal registry of images.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13FF76A-D9C2-409C-9E9F-8855CACDBBBD}"/>
              </a:ext>
            </a:extLst>
          </p:cNvPr>
          <p:cNvSpPr/>
          <p:nvPr/>
        </p:nvSpPr>
        <p:spPr>
          <a:xfrm>
            <a:off x="5339412" y="3230479"/>
            <a:ext cx="2275404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386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3600" dirty="0"/>
              <a:t>……..</a:t>
            </a:r>
          </a:p>
          <a:p>
            <a:pPr marL="201168" lvl="1" indent="0">
              <a:buNone/>
            </a:pPr>
            <a:r>
              <a:rPr lang="en-US" sz="3600" dirty="0"/>
              <a:t>spec: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containers: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    – name: front-end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        image: </a:t>
            </a:r>
            <a:r>
              <a:rPr lang="en-US" sz="3600" dirty="0" err="1">
                <a:solidFill>
                  <a:schemeClr val="tx1"/>
                </a:solidFill>
              </a:rPr>
              <a:t>nginx</a:t>
            </a:r>
            <a:endParaRPr lang="en-US" sz="36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             </a:t>
            </a:r>
            <a:r>
              <a:rPr lang="en-US" sz="3600" dirty="0">
                <a:solidFill>
                  <a:schemeClr val="tx1"/>
                </a:solidFill>
              </a:rPr>
              <a:t>ports: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             – </a:t>
            </a:r>
            <a:r>
              <a:rPr lang="en-US" sz="3600" dirty="0" err="1">
                <a:solidFill>
                  <a:schemeClr val="tx1"/>
                </a:solidFill>
              </a:rPr>
              <a:t>containerPort</a:t>
            </a:r>
            <a:r>
              <a:rPr lang="en-US" sz="3600" dirty="0">
                <a:solidFill>
                  <a:schemeClr val="tx1"/>
                </a:solidFill>
              </a:rPr>
              <a:t>: 80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	     – name: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rss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-reader</a:t>
            </a:r>
          </a:p>
          <a:p>
            <a:pPr marL="201168" lvl="1" indent="0">
              <a:buNone/>
            </a:pPr>
            <a:r>
              <a:rPr lang="en-US" sz="3600" dirty="0"/>
              <a:t>……..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6674342" y="4299327"/>
            <a:ext cx="1589126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8954C9-DBEE-42EC-B8F9-7DC7FDCD4D74}"/>
              </a:ext>
            </a:extLst>
          </p:cNvPr>
          <p:cNvSpPr/>
          <p:nvPr/>
        </p:nvSpPr>
        <p:spPr>
          <a:xfrm>
            <a:off x="8364157" y="3884355"/>
            <a:ext cx="3296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port number exposed to access the container </a:t>
            </a:r>
          </a:p>
        </p:txBody>
      </p:sp>
    </p:spTree>
    <p:extLst>
      <p:ext uri="{BB962C8B-B14F-4D97-AF65-F5344CB8AC3E}">
        <p14:creationId xmlns:p14="http://schemas.microsoft.com/office/powerpoint/2010/main" val="331502143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60B1E-CDB2-4DB3-96F4-831C8F53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487" y="1100155"/>
            <a:ext cx="7009491" cy="5448189"/>
          </a:xfrm>
        </p:spPr>
        <p:txBody>
          <a:bodyPr>
            <a:normAutofit/>
          </a:bodyPr>
          <a:lstStyle/>
          <a:p>
            <a:r>
              <a:rPr lang="en-GB" sz="3200" dirty="0"/>
              <a:t># To run the </a:t>
            </a:r>
            <a:r>
              <a:rPr lang="en-GB" sz="3200" dirty="0" err="1"/>
              <a:t>yml</a:t>
            </a:r>
            <a:r>
              <a:rPr lang="en-GB" sz="3200" dirty="0"/>
              <a:t> file on the </a:t>
            </a:r>
            <a:r>
              <a:rPr lang="en-GB" sz="3200" dirty="0" err="1"/>
              <a:t>Kube</a:t>
            </a:r>
            <a:r>
              <a:rPr lang="en-GB" sz="3200" dirty="0"/>
              <a:t> Cluster.</a:t>
            </a:r>
          </a:p>
          <a:p>
            <a:r>
              <a:rPr lang="en-GB" sz="3200" b="1" dirty="0"/>
              <a:t>$ </a:t>
            </a:r>
            <a:r>
              <a:rPr lang="en-GB" sz="3200" b="1" dirty="0" err="1"/>
              <a:t>kubectl</a:t>
            </a:r>
            <a:r>
              <a:rPr lang="en-GB" sz="3200" b="1" dirty="0"/>
              <a:t>  </a:t>
            </a:r>
            <a:r>
              <a:rPr lang="en-GB" sz="3200" b="1"/>
              <a:t>apply   -f   </a:t>
            </a:r>
            <a:r>
              <a:rPr lang="en-GB" sz="3200" b="1" dirty="0"/>
              <a:t>&lt;</a:t>
            </a:r>
            <a:r>
              <a:rPr lang="en-GB" sz="3200" b="1" dirty="0" err="1"/>
              <a:t>yml</a:t>
            </a:r>
            <a:r>
              <a:rPr lang="en-GB" sz="3200" b="1" dirty="0"/>
              <a:t> filename&gt;</a:t>
            </a:r>
          </a:p>
          <a:p>
            <a:endParaRPr lang="en-GB" sz="3200" b="1" dirty="0"/>
          </a:p>
          <a:p>
            <a:r>
              <a:rPr lang="en-GB" sz="3200" dirty="0"/>
              <a:t># To check the pod status</a:t>
            </a:r>
          </a:p>
          <a:p>
            <a:r>
              <a:rPr lang="en-GB" sz="3200" b="1" dirty="0"/>
              <a:t>$ </a:t>
            </a:r>
            <a:r>
              <a:rPr lang="en-GB" sz="3200" b="1" dirty="0" err="1"/>
              <a:t>kubectl</a:t>
            </a:r>
            <a:r>
              <a:rPr lang="en-GB" sz="3200" b="1" dirty="0"/>
              <a:t> get pods</a:t>
            </a:r>
          </a:p>
          <a:p>
            <a:endParaRPr lang="en-GB" sz="3200" b="1" dirty="0"/>
          </a:p>
          <a:p>
            <a:endParaRPr lang="en-GB" sz="3200" dirty="0"/>
          </a:p>
        </p:txBody>
      </p:sp>
      <p:sp>
        <p:nvSpPr>
          <p:cNvPr id="4" name="Shape 123">
            <a:extLst>
              <a:ext uri="{FF2B5EF4-FFF2-40B4-BE49-F238E27FC236}">
                <a16:creationId xmlns:a16="http://schemas.microsoft.com/office/drawing/2014/main" id="{9138278A-38B0-43EC-8A62-EC7C0403C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1487" y="309656"/>
            <a:ext cx="9779575" cy="6386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kubectl commands</a:t>
            </a:r>
          </a:p>
        </p:txBody>
      </p:sp>
    </p:spTree>
    <p:extLst>
      <p:ext uri="{BB962C8B-B14F-4D97-AF65-F5344CB8AC3E}">
        <p14:creationId xmlns:p14="http://schemas.microsoft.com/office/powerpoint/2010/main" val="140411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DD73EF-01A4-472F-8550-08F905DD2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60" y="832103"/>
            <a:ext cx="6922118" cy="58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9250" y="1405730"/>
            <a:ext cx="10513500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2800" dirty="0"/>
              <a:t>YAML, which stands for Yet Another Markup Language or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800" dirty="0"/>
              <a:t>YAML </a:t>
            </a:r>
            <a:r>
              <a:rPr lang="en-US" sz="2800" dirty="0" err="1"/>
              <a:t>Ain’t</a:t>
            </a:r>
            <a:r>
              <a:rPr lang="en-US" sz="2800" dirty="0"/>
              <a:t> Markup Language (depending who you ask) </a:t>
            </a:r>
          </a:p>
          <a:p>
            <a:pPr marL="0" indent="0">
              <a:buNone/>
            </a:pPr>
            <a:endParaRPr sz="36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/>
              <a:t>Using YAML for K8s definitions gives you a number of advantages, including:</a:t>
            </a:r>
          </a:p>
          <a:p>
            <a:pPr lvl="1">
              <a:buSzPct val="75000"/>
            </a:pPr>
            <a:r>
              <a:rPr lang="en-US" sz="2400" b="1" dirty="0"/>
              <a:t>Convenience:</a:t>
            </a:r>
            <a:r>
              <a:rPr lang="en-US" sz="2400" dirty="0"/>
              <a:t> You’ll no longer have to add all of your parameters to the command line</a:t>
            </a:r>
          </a:p>
          <a:p>
            <a:pPr lvl="1">
              <a:buSzPct val="75000"/>
            </a:pPr>
            <a:r>
              <a:rPr lang="en-US" sz="2400" b="1" dirty="0"/>
              <a:t>Maintenance:</a:t>
            </a:r>
            <a:r>
              <a:rPr lang="en-US" sz="2400" dirty="0"/>
              <a:t> YAML files can be added to source control, so you can track changes</a:t>
            </a:r>
          </a:p>
          <a:p>
            <a:pPr lvl="1">
              <a:buSzPct val="75000"/>
            </a:pPr>
            <a:r>
              <a:rPr lang="en-US" sz="2400" b="1" dirty="0"/>
              <a:t>Flexibility:</a:t>
            </a:r>
            <a:r>
              <a:rPr lang="en-US" sz="2400" dirty="0"/>
              <a:t> You’ll be able to create much more complex structures using YAML than you can on the command line</a:t>
            </a:r>
          </a:p>
          <a:p>
            <a:pPr lvl="1">
              <a:buSzPct val="75000"/>
            </a:pP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39250" y="401030"/>
            <a:ext cx="10513500" cy="10047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YAML?</a:t>
            </a:r>
          </a:p>
        </p:txBody>
      </p:sp>
    </p:spTree>
    <p:extLst>
      <p:ext uri="{BB962C8B-B14F-4D97-AF65-F5344CB8AC3E}">
        <p14:creationId xmlns:p14="http://schemas.microsoft.com/office/powerpoint/2010/main" val="1487852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88689" y="490129"/>
            <a:ext cx="9671290" cy="10047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Type of Structures in YAML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88689" y="1509774"/>
            <a:ext cx="9671290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4000" dirty="0"/>
              <a:t>There are only </a:t>
            </a:r>
            <a:r>
              <a:rPr lang="en-US" sz="4000" b="1" dirty="0"/>
              <a:t>two</a:t>
            </a:r>
            <a:r>
              <a:rPr lang="en-US" sz="4000" dirty="0"/>
              <a:t> types of structures you need to know about in YAML:</a:t>
            </a:r>
          </a:p>
          <a:p>
            <a:endParaRPr lang="en-US" sz="4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/>
              <a:t>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/>
              <a:t>Maps</a:t>
            </a:r>
          </a:p>
          <a:p>
            <a:pPr marL="0" indent="0">
              <a:buNone/>
            </a:pP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That’s it. You might have maps of lists and lists of maps and so on……</a:t>
            </a: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88689" y="490129"/>
            <a:ext cx="9671290" cy="10047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YAML Maps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88689" y="1509774"/>
            <a:ext cx="3823943" cy="16184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: v1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Kind: pod</a:t>
            </a: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Shape 124">
            <a:extLst>
              <a:ext uri="{FF2B5EF4-FFF2-40B4-BE49-F238E27FC236}">
                <a16:creationId xmlns:a16="http://schemas.microsoft.com/office/drawing/2014/main" id="{03D791AB-73DE-4047-9ED6-66D2C2D991E8}"/>
              </a:ext>
            </a:extLst>
          </p:cNvPr>
          <p:cNvSpPr txBox="1">
            <a:spLocks/>
          </p:cNvSpPr>
          <p:nvPr/>
        </p:nvSpPr>
        <p:spPr>
          <a:xfrm>
            <a:off x="988688" y="2920569"/>
            <a:ext cx="11115080" cy="344730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 b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---   </a:t>
            </a:r>
            <a:r>
              <a:rPr lang="en-US" sz="2800" b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 Called as separator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800" b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		used when multiple structures are defined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800" b="1" dirty="0">
              <a:solidFill>
                <a:srgbClr val="253237"/>
              </a:solidFill>
              <a:latin typeface="Courier New"/>
              <a:ea typeface="Courier New"/>
              <a:cs typeface="Courier New"/>
              <a:sym typeface="Wingdings" panose="05000000000000000000" pitchFamily="2" charset="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800" b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Next,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800" b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There are 2 pre-defined values “v1” and “pod” mapped to two keys, </a:t>
            </a:r>
            <a:r>
              <a:rPr lang="en-US" sz="2800" b="1" dirty="0" err="1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-US" sz="2800" b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 and kind.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800" b="1" dirty="0">
              <a:solidFill>
                <a:srgbClr val="25323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211975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88689" y="490129"/>
            <a:ext cx="9671290" cy="10047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YAML Maps  Continued …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88689" y="1509774"/>
            <a:ext cx="7060437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3200" dirty="0"/>
              <a:t>More complicated structures </a:t>
            </a:r>
          </a:p>
          <a:p>
            <a:r>
              <a:rPr lang="en-US" sz="3200" dirty="0"/>
              <a:t>Creating a key that </a:t>
            </a:r>
            <a:r>
              <a:rPr lang="en-US" sz="3200" b="1" dirty="0"/>
              <a:t>maps</a:t>
            </a:r>
            <a:r>
              <a:rPr lang="en-US" sz="3200" dirty="0"/>
              <a:t> to another </a:t>
            </a:r>
            <a:r>
              <a:rPr lang="en-US" sz="3200" b="1" dirty="0"/>
              <a:t>map</a:t>
            </a:r>
          </a:p>
          <a:p>
            <a:br>
              <a:rPr lang="en-US" sz="2800" dirty="0"/>
            </a:br>
            <a:r>
              <a:rPr lang="en-US" sz="2800" dirty="0"/>
              <a:t>---</a:t>
            </a:r>
          </a:p>
          <a:p>
            <a:r>
              <a:rPr lang="en-US" sz="2800" dirty="0" err="1"/>
              <a:t>apiVersion</a:t>
            </a:r>
            <a:r>
              <a:rPr lang="en-US" sz="2800" dirty="0"/>
              <a:t>: v1</a:t>
            </a:r>
          </a:p>
          <a:p>
            <a:r>
              <a:rPr lang="en-US" sz="2800" dirty="0"/>
              <a:t>kind: Pod</a:t>
            </a:r>
          </a:p>
          <a:p>
            <a:r>
              <a:rPr lang="en-US" sz="2800" b="1" dirty="0"/>
              <a:t>metadata: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rgbClr val="00B0F0"/>
                </a:solidFill>
              </a:rPr>
              <a:t>name: </a:t>
            </a:r>
            <a:r>
              <a:rPr lang="en-US" sz="2800" dirty="0" err="1">
                <a:solidFill>
                  <a:srgbClr val="C00000"/>
                </a:solidFill>
              </a:rPr>
              <a:t>rss</a:t>
            </a:r>
            <a:r>
              <a:rPr lang="en-US" sz="2800" dirty="0">
                <a:solidFill>
                  <a:srgbClr val="C00000"/>
                </a:solidFill>
              </a:rPr>
              <a:t>-site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rgbClr val="00B0F0"/>
                </a:solidFill>
              </a:rPr>
              <a:t>labels:</a:t>
            </a:r>
          </a:p>
          <a:p>
            <a:r>
              <a:rPr lang="en-US" sz="2800" dirty="0"/>
              <a:t>        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app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C00000"/>
                </a:solidFill>
              </a:rPr>
              <a:t>web</a:t>
            </a:r>
            <a:endParaRPr lang="en-US" sz="2800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6160C59-4BE1-484D-918D-7C958CA85650}"/>
              </a:ext>
            </a:extLst>
          </p:cNvPr>
          <p:cNvSpPr txBox="1">
            <a:spLocks/>
          </p:cNvSpPr>
          <p:nvPr/>
        </p:nvSpPr>
        <p:spPr>
          <a:xfrm>
            <a:off x="4518907" y="2947737"/>
            <a:ext cx="7060437" cy="34201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Indenting the lines are important</a:t>
            </a:r>
            <a:endParaRPr lang="en-US" sz="2800" b="1" dirty="0">
              <a:solidFill>
                <a:srgbClr val="C00000"/>
              </a:solidFill>
              <a:latin typeface="Trebuchet MS"/>
              <a:sym typeface="Trebuchet MS"/>
            </a:endParaRPr>
          </a:p>
          <a:p>
            <a:r>
              <a:rPr lang="en-US" sz="3200" b="1" dirty="0">
                <a:sym typeface="Trebuchet MS"/>
              </a:rPr>
              <a:t>Min is “1” space </a:t>
            </a:r>
          </a:p>
          <a:p>
            <a:r>
              <a:rPr lang="en-US" sz="3200" b="1" dirty="0">
                <a:sym typeface="Trebuchet MS"/>
              </a:rPr>
              <a:t>Indenting should be CONSISTENT</a:t>
            </a:r>
          </a:p>
          <a:p>
            <a:endParaRPr lang="en-US" sz="3200" b="1" dirty="0">
              <a:sym typeface="Trebuchet MS"/>
            </a:endParaRPr>
          </a:p>
          <a:p>
            <a:endParaRPr lang="en-US" sz="3200" b="1" dirty="0">
              <a:sym typeface="Trebuchet MS"/>
            </a:endParaRPr>
          </a:p>
          <a:p>
            <a:r>
              <a:rPr lang="en-US" sz="3200" b="1" dirty="0">
                <a:sym typeface="Trebuchet MS"/>
              </a:rPr>
              <a:t>***</a:t>
            </a:r>
            <a:r>
              <a:rPr lang="en-US" sz="3200" b="1" dirty="0">
                <a:solidFill>
                  <a:srgbClr val="FF0000"/>
                </a:solidFill>
                <a:sym typeface="Trebuchet MS"/>
              </a:rPr>
              <a:t>NEVER</a:t>
            </a:r>
            <a:r>
              <a:rPr lang="en-US" sz="3200" b="1" dirty="0">
                <a:sym typeface="Trebuchet MS"/>
              </a:rPr>
              <a:t> USE </a:t>
            </a:r>
            <a:r>
              <a:rPr lang="en-US" sz="3200" b="1" dirty="0">
                <a:solidFill>
                  <a:srgbClr val="FF0000"/>
                </a:solidFill>
                <a:sym typeface="Trebuchet MS"/>
              </a:rPr>
              <a:t>TABS</a:t>
            </a:r>
            <a:r>
              <a:rPr lang="en-US" sz="3200" b="1" dirty="0">
                <a:sym typeface="Trebuchet MS"/>
              </a:rPr>
              <a:t> in a </a:t>
            </a:r>
            <a:r>
              <a:rPr lang="en-US" sz="3200" b="1" dirty="0">
                <a:solidFill>
                  <a:srgbClr val="FF0000"/>
                </a:solidFill>
                <a:sym typeface="Trebuchet MS"/>
              </a:rPr>
              <a:t>YAML</a:t>
            </a:r>
            <a:r>
              <a:rPr lang="en-US" sz="3200" b="1" dirty="0">
                <a:sym typeface="Trebuchet MS"/>
              </a:rPr>
              <a:t> file***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0071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88689" y="490129"/>
            <a:ext cx="9671290" cy="10047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YAML Lists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88689" y="1509773"/>
            <a:ext cx="8311722" cy="50474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3600" dirty="0"/>
              <a:t>YAML lists are literally a sequence of objects.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 err="1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args</a:t>
            </a: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  - sleep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  - "3000"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  - message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  - "</a:t>
            </a:r>
            <a:r>
              <a:rPr lang="en-US" sz="3200" dirty="0" err="1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Kube</a:t>
            </a: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 is Beautiful"</a:t>
            </a:r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227F92D1-FDC2-4E5D-A5A7-B246067EB139}"/>
              </a:ext>
            </a:extLst>
          </p:cNvPr>
          <p:cNvSpPr txBox="1">
            <a:spLocks/>
          </p:cNvSpPr>
          <p:nvPr/>
        </p:nvSpPr>
        <p:spPr>
          <a:xfrm>
            <a:off x="4766606" y="3007891"/>
            <a:ext cx="2861415" cy="39704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Items in the list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8F23A805-6CF9-4BFA-8B9C-D69041988965}"/>
              </a:ext>
            </a:extLst>
          </p:cNvPr>
          <p:cNvSpPr/>
          <p:nvPr/>
        </p:nvSpPr>
        <p:spPr>
          <a:xfrm>
            <a:off x="3031958" y="3007891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3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88689" y="490129"/>
            <a:ext cx="9671290" cy="10047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YAML Maps in List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88689" y="1509773"/>
            <a:ext cx="8311722" cy="50474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 containers: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    - name: front-end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      image: </a:t>
            </a:r>
            <a:r>
              <a:rPr lang="en-US" sz="3200" dirty="0" err="1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nginx</a:t>
            </a:r>
            <a:endParaRPr lang="en-US" sz="32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      ports: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- </a:t>
            </a:r>
            <a:r>
              <a:rPr lang="en-US" sz="3200" dirty="0" err="1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containerPort</a:t>
            </a:r>
            <a:r>
              <a:rPr lang="en-US" sz="32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: 80</a:t>
            </a:r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227F92D1-FDC2-4E5D-A5A7-B246067EB139}"/>
              </a:ext>
            </a:extLst>
          </p:cNvPr>
          <p:cNvSpPr txBox="1">
            <a:spLocks/>
          </p:cNvSpPr>
          <p:nvPr/>
        </p:nvSpPr>
        <p:spPr>
          <a:xfrm>
            <a:off x="7642153" y="3834970"/>
            <a:ext cx="3703626" cy="5685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Maps in the list</a:t>
            </a:r>
          </a:p>
          <a:p>
            <a:r>
              <a:rPr lang="en-US" sz="3200" b="1" dirty="0"/>
              <a:t>Containing </a:t>
            </a:r>
            <a:r>
              <a:rPr lang="en-US" sz="3200" b="1" dirty="0" err="1"/>
              <a:t>Key:Value</a:t>
            </a:r>
            <a:endParaRPr lang="en-US" sz="3200" b="1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92A410E-4335-4C44-845D-555684A490B0}"/>
              </a:ext>
            </a:extLst>
          </p:cNvPr>
          <p:cNvSpPr/>
          <p:nvPr/>
        </p:nvSpPr>
        <p:spPr>
          <a:xfrm>
            <a:off x="5715000" y="3834970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 124">
            <a:extLst>
              <a:ext uri="{FF2B5EF4-FFF2-40B4-BE49-F238E27FC236}">
                <a16:creationId xmlns:a16="http://schemas.microsoft.com/office/drawing/2014/main" id="{D3DB6DC5-CB43-438A-B895-3FFAB2E8DB9D}"/>
              </a:ext>
            </a:extLst>
          </p:cNvPr>
          <p:cNvSpPr txBox="1">
            <a:spLocks/>
          </p:cNvSpPr>
          <p:nvPr/>
        </p:nvSpPr>
        <p:spPr>
          <a:xfrm>
            <a:off x="7642153" y="2475401"/>
            <a:ext cx="3282521" cy="5685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Maps in the list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9B9DA6A-8C15-4F1B-9129-18F1EDCFA10E}"/>
              </a:ext>
            </a:extLst>
          </p:cNvPr>
          <p:cNvSpPr/>
          <p:nvPr/>
        </p:nvSpPr>
        <p:spPr>
          <a:xfrm>
            <a:off x="5715000" y="2475401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18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88689" y="490129"/>
            <a:ext cx="9671290" cy="10047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Review on YAML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88688" y="150977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Maps, which are groups of name-value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Lists, which are individual items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Maps of maps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Maps of 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Lists of 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Lists of maps</a:t>
            </a:r>
          </a:p>
        </p:txBody>
      </p:sp>
    </p:spTree>
    <p:extLst>
      <p:ext uri="{BB962C8B-B14F-4D97-AF65-F5344CB8AC3E}">
        <p14:creationId xmlns:p14="http://schemas.microsoft.com/office/powerpoint/2010/main" val="184001385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138863" y="478097"/>
            <a:ext cx="7086600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a POD using YAML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55551" y="57055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2400" dirty="0"/>
              <a:t>---</a:t>
            </a:r>
          </a:p>
          <a:p>
            <a:pPr marL="201168" lvl="1" indent="0">
              <a:buNone/>
            </a:pPr>
            <a:r>
              <a:rPr lang="en-US" sz="2400" dirty="0" err="1"/>
              <a:t>apiVersion</a:t>
            </a:r>
            <a:r>
              <a:rPr lang="en-US" sz="2400" dirty="0"/>
              <a:t>: v1</a:t>
            </a:r>
          </a:p>
          <a:p>
            <a:pPr marL="201168" lvl="1" indent="0">
              <a:buNone/>
            </a:pPr>
            <a:r>
              <a:rPr lang="en-US" sz="2400" dirty="0"/>
              <a:t>kind: Pod</a:t>
            </a:r>
          </a:p>
          <a:p>
            <a:pPr marL="201168" lvl="1" indent="0">
              <a:buNone/>
            </a:pPr>
            <a:r>
              <a:rPr lang="en-US" sz="2400" dirty="0"/>
              <a:t>metadata:</a:t>
            </a:r>
          </a:p>
          <a:p>
            <a:pPr marL="201168" lvl="1" indent="0">
              <a:buNone/>
            </a:pPr>
            <a:r>
              <a:rPr lang="en-US" sz="2400" dirty="0"/>
              <a:t>      name: </a:t>
            </a:r>
            <a:r>
              <a:rPr lang="en-US" sz="2400" dirty="0" err="1"/>
              <a:t>rss</a:t>
            </a:r>
            <a:r>
              <a:rPr lang="en-US" sz="2400" dirty="0"/>
              <a:t>-site</a:t>
            </a:r>
          </a:p>
          <a:p>
            <a:pPr marL="201168" lvl="1" indent="0">
              <a:buNone/>
            </a:pPr>
            <a:r>
              <a:rPr lang="en-US" sz="2400" dirty="0"/>
              <a:t>      labels:</a:t>
            </a:r>
          </a:p>
          <a:p>
            <a:pPr marL="201168" lvl="1" indent="0">
              <a:buNone/>
            </a:pPr>
            <a:r>
              <a:rPr lang="en-US" sz="2400" dirty="0"/>
              <a:t>          app: web</a:t>
            </a:r>
          </a:p>
          <a:p>
            <a:pPr marL="201168" lvl="1" indent="0">
              <a:buNone/>
            </a:pPr>
            <a:r>
              <a:rPr lang="en-US" sz="2400" dirty="0"/>
              <a:t>spec:</a:t>
            </a:r>
          </a:p>
          <a:p>
            <a:pPr marL="201168" lvl="1" indent="0">
              <a:buNone/>
            </a:pPr>
            <a:r>
              <a:rPr lang="en-US" sz="2400" dirty="0"/>
              <a:t>      containers:</a:t>
            </a:r>
          </a:p>
          <a:p>
            <a:pPr marL="201168" lvl="1" indent="0">
              <a:buNone/>
            </a:pPr>
            <a:r>
              <a:rPr lang="en-US" sz="2400" dirty="0"/>
              <a:t>            – name: front-end</a:t>
            </a:r>
          </a:p>
          <a:p>
            <a:pPr marL="201168" lvl="1" indent="0">
              <a:buNone/>
            </a:pPr>
            <a:r>
              <a:rPr lang="en-US" sz="2400" dirty="0"/>
              <a:t>                image: </a:t>
            </a:r>
            <a:r>
              <a:rPr lang="en-US" sz="2400" dirty="0" err="1"/>
              <a:t>nginx</a:t>
            </a: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                ports:</a:t>
            </a:r>
          </a:p>
          <a:p>
            <a:pPr marL="201168" lvl="1" indent="0">
              <a:buNone/>
            </a:pPr>
            <a:r>
              <a:rPr lang="en-US" sz="2400" dirty="0"/>
              <a:t>                     – </a:t>
            </a:r>
            <a:r>
              <a:rPr lang="en-US" sz="2400" dirty="0" err="1"/>
              <a:t>containerPort</a:t>
            </a:r>
            <a:r>
              <a:rPr lang="en-US" sz="2400" dirty="0"/>
              <a:t>: 80</a:t>
            </a:r>
          </a:p>
          <a:p>
            <a:pPr marL="201168" lvl="1" indent="0">
              <a:buNone/>
            </a:pPr>
            <a:r>
              <a:rPr lang="en-US" sz="2400" dirty="0"/>
              <a:t>             – name: </a:t>
            </a:r>
            <a:r>
              <a:rPr lang="en-US" sz="2400" dirty="0" err="1"/>
              <a:t>rss</a:t>
            </a:r>
            <a:r>
              <a:rPr lang="en-US" sz="2400" dirty="0"/>
              <a:t>-reader</a:t>
            </a:r>
          </a:p>
          <a:p>
            <a:pPr marL="201168" lvl="1" indent="0">
              <a:buNone/>
            </a:pPr>
            <a:r>
              <a:rPr lang="en-US" sz="2400" dirty="0"/>
              <a:t>                 image: </a:t>
            </a:r>
            <a:r>
              <a:rPr lang="en-US" sz="2400" dirty="0" err="1"/>
              <a:t>nickchase</a:t>
            </a:r>
            <a:r>
              <a:rPr lang="en-US" sz="2400" dirty="0"/>
              <a:t>/rss-php-nginx:v1</a:t>
            </a:r>
          </a:p>
          <a:p>
            <a:pPr marL="201168" lvl="1" indent="0">
              <a:buNone/>
            </a:pPr>
            <a:r>
              <a:rPr lang="en-US" sz="2400" dirty="0"/>
              <a:t>                 ports:</a:t>
            </a:r>
          </a:p>
          <a:p>
            <a:pPr marL="201168" lvl="1" indent="0">
              <a:buNone/>
            </a:pPr>
            <a:r>
              <a:rPr lang="en-US" sz="2400" dirty="0"/>
              <a:t>                     – </a:t>
            </a:r>
            <a:r>
              <a:rPr lang="en-US" sz="2400" dirty="0" err="1"/>
              <a:t>containerPort</a:t>
            </a:r>
            <a:r>
              <a:rPr lang="en-US" sz="2400" dirty="0"/>
              <a:t>: 88</a:t>
            </a:r>
          </a:p>
        </p:txBody>
      </p:sp>
    </p:spTree>
    <p:extLst>
      <p:ext uri="{BB962C8B-B14F-4D97-AF65-F5344CB8AC3E}">
        <p14:creationId xmlns:p14="http://schemas.microsoft.com/office/powerpoint/2010/main" val="32105176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7658</TotalTime>
  <Words>757</Words>
  <Application>Microsoft Office PowerPoint</Application>
  <PresentationFormat>Widescreen</PresentationFormat>
  <Paragraphs>169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Courier New</vt:lpstr>
      <vt:lpstr>Engravers MT</vt:lpstr>
      <vt:lpstr>Trebuchet MS</vt:lpstr>
      <vt:lpstr>Office Theme</vt:lpstr>
      <vt:lpstr>Retrospect</vt:lpstr>
      <vt:lpstr>Kubernetes – YAML Explained</vt:lpstr>
      <vt:lpstr>What is YAML?</vt:lpstr>
      <vt:lpstr>Type of Structures in YAML</vt:lpstr>
      <vt:lpstr>YAML Maps</vt:lpstr>
      <vt:lpstr>YAML Maps  Continued …</vt:lpstr>
      <vt:lpstr>YAML Lists</vt:lpstr>
      <vt:lpstr>YAML Maps in List</vt:lpstr>
      <vt:lpstr>Review on YAML</vt:lpstr>
      <vt:lpstr>Creating a POD using YAML</vt:lpstr>
      <vt:lpstr>Let’s look at each piece closer</vt:lpstr>
      <vt:lpstr>Let’s look at each piece closer</vt:lpstr>
      <vt:lpstr>Let’s look at each piece closer</vt:lpstr>
      <vt:lpstr>Let’s look at each piece closer</vt:lpstr>
      <vt:lpstr>Let’s look at each piece closer</vt:lpstr>
      <vt:lpstr>Let’s look at each piece closer</vt:lpstr>
      <vt:lpstr>kubectl commands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subject>YAML</dc:subject>
  <dc:creator>S, Vishwanath</dc:creator>
  <cp:lastModifiedBy>Vishwa M S</cp:lastModifiedBy>
  <cp:revision>83</cp:revision>
  <dcterms:created xsi:type="dcterms:W3CDTF">2018-07-27T15:06:26Z</dcterms:created>
  <dcterms:modified xsi:type="dcterms:W3CDTF">2025-06-26T05:09:04Z</dcterms:modified>
</cp:coreProperties>
</file>