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3" r:id="rId2"/>
    <p:sldId id="319" r:id="rId3"/>
    <p:sldId id="310" r:id="rId4"/>
    <p:sldId id="312" r:id="rId5"/>
    <p:sldId id="313" r:id="rId6"/>
    <p:sldId id="314" r:id="rId7"/>
    <p:sldId id="316" r:id="rId8"/>
    <p:sldId id="317" r:id="rId9"/>
    <p:sldId id="321" r:id="rId10"/>
    <p:sldId id="322" r:id="rId11"/>
    <p:sldId id="315" r:id="rId12"/>
    <p:sldId id="31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3AFF51-4EC3-44C6-83B5-AA8BA8E144CB}">
          <p14:sldIdLst>
            <p14:sldId id="273"/>
            <p14:sldId id="319"/>
            <p14:sldId id="310"/>
            <p14:sldId id="312"/>
            <p14:sldId id="313"/>
            <p14:sldId id="314"/>
            <p14:sldId id="316"/>
            <p14:sldId id="317"/>
            <p14:sldId id="321"/>
            <p14:sldId id="322"/>
            <p14:sldId id="315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008" autoAdjust="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3C94-94BA-419B-BA8F-B470F2B656F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BF19-37DD-4316-85DB-9BA52B26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4472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31721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9997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86965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18588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41888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89328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543521" y="316808"/>
            <a:ext cx="11469300" cy="1004683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indent="114297" rtl="0">
              <a:spcBef>
                <a:spcPts val="0"/>
              </a:spcBef>
              <a:defRPr/>
            </a:lvl2pPr>
            <a:lvl3pPr indent="228594" rtl="0">
              <a:spcBef>
                <a:spcPts val="0"/>
              </a:spcBef>
              <a:defRPr/>
            </a:lvl3pPr>
            <a:lvl4pPr indent="342891" rtl="0">
              <a:spcBef>
                <a:spcPts val="0"/>
              </a:spcBef>
              <a:defRPr/>
            </a:lvl4pPr>
            <a:lvl5pPr indent="457189" rtl="0">
              <a:spcBef>
                <a:spcPts val="0"/>
              </a:spcBef>
              <a:defRPr/>
            </a:lvl5pPr>
            <a:lvl6pPr indent="571486" rtl="0">
              <a:spcBef>
                <a:spcPts val="0"/>
              </a:spcBef>
              <a:defRPr/>
            </a:lvl6pPr>
            <a:lvl7pPr indent="685783" rtl="0">
              <a:spcBef>
                <a:spcPts val="0"/>
              </a:spcBef>
              <a:defRPr/>
            </a:lvl7pPr>
            <a:lvl8pPr indent="800080" rtl="0">
              <a:spcBef>
                <a:spcPts val="0"/>
              </a:spcBef>
              <a:defRPr/>
            </a:lvl8pPr>
            <a:lvl9pPr indent="914377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543520" y="1416244"/>
            <a:ext cx="7804547" cy="4420195"/>
          </a:xfrm>
          <a:prstGeom prst="rect">
            <a:avLst/>
          </a:prstGeom>
          <a:noFill/>
          <a:ln>
            <a:noFill/>
          </a:ln>
        </p:spPr>
        <p:txBody>
          <a:bodyPr lIns="34284" tIns="34284" rIns="34284" bIns="34284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buFont typeface="Trebuchet MS"/>
              <a:buChar char="-"/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9130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b="1" dirty="0"/>
              <a:t>Kubernetes – Service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686875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8" name="Shape 124">
            <a:extLst>
              <a:ext uri="{FF2B5EF4-FFF2-40B4-BE49-F238E27FC236}">
                <a16:creationId xmlns:a16="http://schemas.microsoft.com/office/drawing/2014/main" id="{12FA9F09-5C6B-4D01-9C90-B88614DB6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5679307" cy="58263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3600" dirty="0"/>
              <a:t>……..</a:t>
            </a:r>
          </a:p>
          <a:p>
            <a:pPr marL="201168" lvl="1" indent="0">
              <a:buNone/>
            </a:pPr>
            <a:r>
              <a:rPr lang="en-US" sz="3600" dirty="0"/>
              <a:t>spec:</a:t>
            </a:r>
          </a:p>
          <a:p>
            <a:pPr marL="201168" lvl="1" indent="0">
              <a:buNone/>
            </a:pPr>
            <a:r>
              <a:rPr lang="en-US" sz="3600" dirty="0"/>
              <a:t>   type: </a:t>
            </a:r>
            <a:r>
              <a:rPr lang="en-US" sz="3600" dirty="0" err="1">
                <a:solidFill>
                  <a:srgbClr val="00B050"/>
                </a:solidFill>
              </a:rPr>
              <a:t>NodePort</a:t>
            </a:r>
            <a:endParaRPr lang="en-US" sz="36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ports: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– port: </a:t>
            </a:r>
            <a:r>
              <a:rPr lang="en-US" sz="3600" dirty="0">
                <a:solidFill>
                  <a:srgbClr val="00B050"/>
                </a:solidFill>
              </a:rPr>
              <a:t>8000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</a:t>
            </a:r>
            <a:r>
              <a:rPr lang="en-US" sz="3600" dirty="0" err="1">
                <a:solidFill>
                  <a:schemeClr val="tx1"/>
                </a:solidFill>
              </a:rPr>
              <a:t>targetPort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en-US" sz="3600" dirty="0">
                <a:solidFill>
                  <a:srgbClr val="00B050"/>
                </a:solidFill>
              </a:rPr>
              <a:t>88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</a:t>
            </a:r>
            <a:r>
              <a:rPr lang="en-US" sz="3600" dirty="0" err="1">
                <a:solidFill>
                  <a:schemeClr val="tx1"/>
                </a:solidFill>
              </a:rPr>
              <a:t>nodePort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en-US" sz="3600" dirty="0">
                <a:solidFill>
                  <a:srgbClr val="00B050"/>
                </a:solidFill>
              </a:rPr>
              <a:t>30303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sz="3600" dirty="0">
                <a:solidFill>
                  <a:schemeClr val="tx1"/>
                </a:solidFill>
              </a:rPr>
              <a:t>selector: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	  app: web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D567D05-F0C2-41B3-B83A-B159DD1E2428}"/>
              </a:ext>
            </a:extLst>
          </p:cNvPr>
          <p:cNvSpPr/>
          <p:nvPr/>
        </p:nvSpPr>
        <p:spPr>
          <a:xfrm>
            <a:off x="5076255" y="4902868"/>
            <a:ext cx="1589126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73A6DE-9849-4F6B-810C-C241C49F1A4D}"/>
              </a:ext>
            </a:extLst>
          </p:cNvPr>
          <p:cNvSpPr/>
          <p:nvPr/>
        </p:nvSpPr>
        <p:spPr>
          <a:xfrm>
            <a:off x="7189370" y="4838245"/>
            <a:ext cx="47690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is in pair with “Labels” declared in the “POD”. </a:t>
            </a:r>
          </a:p>
        </p:txBody>
      </p:sp>
    </p:spTree>
    <p:extLst>
      <p:ext uri="{BB962C8B-B14F-4D97-AF65-F5344CB8AC3E}">
        <p14:creationId xmlns:p14="http://schemas.microsoft.com/office/powerpoint/2010/main" val="39734164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60B1E-CDB2-4DB3-96F4-831C8F53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487" y="1100155"/>
            <a:ext cx="7009491" cy="5448189"/>
          </a:xfrm>
        </p:spPr>
        <p:txBody>
          <a:bodyPr>
            <a:normAutofit/>
          </a:bodyPr>
          <a:lstStyle/>
          <a:p>
            <a:r>
              <a:rPr lang="en-GB" sz="3200" dirty="0"/>
              <a:t># To run the </a:t>
            </a:r>
            <a:r>
              <a:rPr lang="en-GB" sz="3200" dirty="0" err="1"/>
              <a:t>yml</a:t>
            </a:r>
            <a:r>
              <a:rPr lang="en-GB" sz="3200" dirty="0"/>
              <a:t> file on the </a:t>
            </a:r>
            <a:r>
              <a:rPr lang="en-GB" sz="3200" dirty="0" err="1"/>
              <a:t>Kube</a:t>
            </a:r>
            <a:r>
              <a:rPr lang="en-GB" sz="3200" dirty="0"/>
              <a:t> Cluster.</a:t>
            </a:r>
          </a:p>
          <a:p>
            <a:r>
              <a:rPr lang="en-GB" sz="3200" b="1" dirty="0"/>
              <a:t>$ </a:t>
            </a:r>
            <a:r>
              <a:rPr lang="en-GB" sz="3200" b="1" dirty="0" err="1"/>
              <a:t>kubectl</a:t>
            </a:r>
            <a:r>
              <a:rPr lang="en-GB" sz="3200" b="1" dirty="0"/>
              <a:t>  </a:t>
            </a:r>
            <a:r>
              <a:rPr lang="en-GB" sz="3200" b="1"/>
              <a:t>apply   -f   </a:t>
            </a:r>
            <a:r>
              <a:rPr lang="en-GB" sz="3200" b="1" dirty="0"/>
              <a:t>&lt;</a:t>
            </a:r>
            <a:r>
              <a:rPr lang="en-GB" sz="3200" b="1" dirty="0" err="1"/>
              <a:t>yml</a:t>
            </a:r>
            <a:r>
              <a:rPr lang="en-GB" sz="3200" b="1" dirty="0"/>
              <a:t> filename&gt;</a:t>
            </a:r>
          </a:p>
          <a:p>
            <a:endParaRPr lang="en-GB" sz="3200" b="1" dirty="0"/>
          </a:p>
          <a:p>
            <a:r>
              <a:rPr lang="en-GB" sz="3200" dirty="0"/>
              <a:t># To check the pod status</a:t>
            </a:r>
          </a:p>
          <a:p>
            <a:r>
              <a:rPr lang="en-GB" sz="3200" b="1" dirty="0"/>
              <a:t>$ </a:t>
            </a:r>
            <a:r>
              <a:rPr lang="en-GB" sz="3200" b="1" dirty="0" err="1"/>
              <a:t>kubectl</a:t>
            </a:r>
            <a:r>
              <a:rPr lang="en-GB" sz="3200" b="1" dirty="0"/>
              <a:t> get services</a:t>
            </a:r>
          </a:p>
          <a:p>
            <a:endParaRPr lang="en-GB" sz="3200" b="1" dirty="0"/>
          </a:p>
          <a:p>
            <a:endParaRPr lang="en-GB" sz="3200" dirty="0"/>
          </a:p>
        </p:txBody>
      </p:sp>
      <p:sp>
        <p:nvSpPr>
          <p:cNvPr id="4" name="Shape 123">
            <a:extLst>
              <a:ext uri="{FF2B5EF4-FFF2-40B4-BE49-F238E27FC236}">
                <a16:creationId xmlns:a16="http://schemas.microsoft.com/office/drawing/2014/main" id="{9138278A-38B0-43EC-8A62-EC7C0403C6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1487" y="309656"/>
            <a:ext cx="9779575" cy="6386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chemeClr val="tx1"/>
                </a:solidFill>
                <a:latin typeface="Trebuchet MS"/>
                <a:ea typeface="Trebuchet MS"/>
                <a:cs typeface="Trebuchet MS"/>
                <a:sym typeface="Trebuchet MS"/>
              </a:rPr>
              <a:t>kubectl commands</a:t>
            </a:r>
          </a:p>
        </p:txBody>
      </p:sp>
    </p:spTree>
    <p:extLst>
      <p:ext uri="{BB962C8B-B14F-4D97-AF65-F5344CB8AC3E}">
        <p14:creationId xmlns:p14="http://schemas.microsoft.com/office/powerpoint/2010/main" val="1404115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DD73EF-01A4-472F-8550-08F905DD2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460" y="832103"/>
            <a:ext cx="6922118" cy="589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30">
            <a:extLst>
              <a:ext uri="{FF2B5EF4-FFF2-40B4-BE49-F238E27FC236}">
                <a16:creationId xmlns:a16="http://schemas.microsoft.com/office/drawing/2014/main" id="{CA527E84-C902-4E61-AC26-D54E5C1E8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250" y="401030"/>
            <a:ext cx="10513500" cy="10047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What is Services?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AF873-A55F-4BF0-BA25-39EC22D01174}"/>
              </a:ext>
            </a:extLst>
          </p:cNvPr>
          <p:cNvSpPr txBox="1"/>
          <p:nvPr/>
        </p:nvSpPr>
        <p:spPr>
          <a:xfrm>
            <a:off x="692958" y="1255043"/>
            <a:ext cx="107709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Problem statement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Kubernetes portal are Mortal.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Every time the POD gets a new IP address.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This would be a trouble if we want inter POD communication.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dirty="0"/>
              <a:t>Also to keep a track of the IP’s of the POD.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Solution: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70C0"/>
                </a:solidFill>
              </a:rPr>
              <a:t>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682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887919" y="264279"/>
            <a:ext cx="4726148" cy="968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Creating Services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idx="1"/>
          </p:nvPr>
        </p:nvSpPr>
        <p:spPr>
          <a:xfrm>
            <a:off x="274882" y="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2800" dirty="0"/>
              <a:t>---</a:t>
            </a:r>
          </a:p>
          <a:p>
            <a:pPr marL="201168" lvl="1" indent="0">
              <a:buNone/>
            </a:pPr>
            <a:r>
              <a:rPr lang="en-US" sz="2800" dirty="0" err="1"/>
              <a:t>apiVersion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B050"/>
                </a:solidFill>
              </a:rPr>
              <a:t>v1</a:t>
            </a:r>
          </a:p>
          <a:p>
            <a:pPr marL="201168" lvl="1" indent="0">
              <a:buNone/>
            </a:pPr>
            <a:r>
              <a:rPr lang="en-US" sz="2800" dirty="0"/>
              <a:t>kind: </a:t>
            </a:r>
            <a:r>
              <a:rPr lang="en-US" sz="2800" dirty="0">
                <a:solidFill>
                  <a:srgbClr val="00B050"/>
                </a:solidFill>
              </a:rPr>
              <a:t>Service</a:t>
            </a:r>
          </a:p>
          <a:p>
            <a:pPr marL="201168" lvl="1" indent="0">
              <a:buNone/>
            </a:pPr>
            <a:r>
              <a:rPr lang="en-US" sz="2800" dirty="0"/>
              <a:t>metadata:</a:t>
            </a:r>
          </a:p>
          <a:p>
            <a:pPr marL="201168" lvl="1" indent="0">
              <a:buNone/>
            </a:pPr>
            <a:r>
              <a:rPr lang="en-US" sz="2800" dirty="0"/>
              <a:t>      name: </a:t>
            </a:r>
            <a:r>
              <a:rPr lang="en-US" sz="2800" dirty="0">
                <a:solidFill>
                  <a:srgbClr val="00B050"/>
                </a:solidFill>
              </a:rPr>
              <a:t>node-port</a:t>
            </a:r>
          </a:p>
          <a:p>
            <a:pPr marL="201168" lvl="1" indent="0">
              <a:buNone/>
            </a:pPr>
            <a:r>
              <a:rPr lang="en-US" sz="2800" dirty="0"/>
              <a:t>spec:</a:t>
            </a:r>
          </a:p>
          <a:p>
            <a:pPr marL="201168" lvl="1" indent="0">
              <a:buNone/>
            </a:pPr>
            <a:r>
              <a:rPr lang="en-US" sz="2800" dirty="0"/>
              <a:t>      type: </a:t>
            </a:r>
            <a:r>
              <a:rPr lang="en-US" sz="2800" dirty="0" err="1">
                <a:solidFill>
                  <a:srgbClr val="00B050"/>
                </a:solidFill>
              </a:rPr>
              <a:t>NodePort</a:t>
            </a:r>
            <a:endParaRPr lang="en-US" sz="28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     </a:t>
            </a:r>
            <a:r>
              <a:rPr lang="en-US" sz="2800" dirty="0">
                <a:solidFill>
                  <a:schemeClr val="tx1"/>
                </a:solidFill>
              </a:rPr>
              <a:t>ports:</a:t>
            </a:r>
          </a:p>
          <a:p>
            <a:pPr marL="201168" lvl="1" indent="0">
              <a:buNone/>
            </a:pPr>
            <a:r>
              <a:rPr lang="en-US" sz="2800" dirty="0"/>
              <a:t>            – port: </a:t>
            </a:r>
            <a:r>
              <a:rPr lang="en-US" sz="2800" dirty="0">
                <a:solidFill>
                  <a:srgbClr val="00B050"/>
                </a:solidFill>
              </a:rPr>
              <a:t>88</a:t>
            </a:r>
          </a:p>
          <a:p>
            <a:pPr marL="201168" lvl="1" indent="0">
              <a:buNone/>
            </a:pPr>
            <a:r>
              <a:rPr lang="en-US" sz="2800" dirty="0"/>
              <a:t>               </a:t>
            </a:r>
            <a:r>
              <a:rPr lang="en-US" sz="2800" dirty="0" err="1"/>
              <a:t>targetPort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B050"/>
                </a:solidFill>
              </a:rPr>
              <a:t>8000</a:t>
            </a:r>
          </a:p>
          <a:p>
            <a:pPr marL="201168" lvl="1" indent="0">
              <a:buNone/>
            </a:pPr>
            <a:r>
              <a:rPr lang="en-US" sz="2800" dirty="0"/>
              <a:t>               </a:t>
            </a:r>
            <a:r>
              <a:rPr lang="en-US" sz="2800" dirty="0" err="1"/>
              <a:t>nodePort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B050"/>
                </a:solidFill>
              </a:rPr>
              <a:t>30303</a:t>
            </a:r>
          </a:p>
          <a:p>
            <a:pPr marL="201168" lvl="1" indent="0">
              <a:buNone/>
            </a:pPr>
            <a:r>
              <a:rPr lang="en-US" sz="2800" dirty="0"/>
              <a:t>       selector:</a:t>
            </a:r>
          </a:p>
          <a:p>
            <a:pPr marL="201168" lvl="1" indent="0">
              <a:buNone/>
            </a:pPr>
            <a:r>
              <a:rPr lang="en-US" sz="2800" dirty="0"/>
              <a:t>	  app: web</a:t>
            </a:r>
          </a:p>
        </p:txBody>
      </p:sp>
    </p:spTree>
    <p:extLst>
      <p:ext uri="{BB962C8B-B14F-4D97-AF65-F5344CB8AC3E}">
        <p14:creationId xmlns:p14="http://schemas.microsoft.com/office/powerpoint/2010/main" val="321051763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4000" dirty="0"/>
              <a:t>---</a:t>
            </a:r>
          </a:p>
          <a:p>
            <a:pPr marL="201168" lvl="1" indent="0">
              <a:buNone/>
            </a:pP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apiVersion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: v1 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kind: Service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metadata: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     name: node-port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      </a:t>
            </a: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3705726" y="2308480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5423280" y="2358189"/>
            <a:ext cx="6237232" cy="173565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Object type is Service.</a:t>
            </a:r>
          </a:p>
          <a:p>
            <a:r>
              <a:rPr lang="en-US" sz="3200" b="1" dirty="0"/>
              <a:t>The Service object has sub objects</a:t>
            </a:r>
          </a:p>
          <a:p>
            <a:pPr lvl="1"/>
            <a:r>
              <a:rPr lang="en-US" sz="3000" b="1" dirty="0" err="1"/>
              <a:t>ClusterIP</a:t>
            </a:r>
            <a:endParaRPr lang="en-US" sz="3000" b="1" dirty="0"/>
          </a:p>
          <a:p>
            <a:pPr lvl="1"/>
            <a:r>
              <a:rPr lang="en-US" sz="3000" b="1" dirty="0" err="1"/>
              <a:t>NodePort</a:t>
            </a:r>
            <a:endParaRPr lang="en-US" sz="3000" b="1" dirty="0"/>
          </a:p>
          <a:p>
            <a:pPr lvl="1"/>
            <a:r>
              <a:rPr lang="en-US" sz="3000" b="1" dirty="0" err="1"/>
              <a:t>LoadBalancer</a:t>
            </a:r>
            <a:endParaRPr lang="en-US" sz="3000" b="1" dirty="0"/>
          </a:p>
          <a:p>
            <a:pPr lvl="1"/>
            <a:r>
              <a:rPr lang="en-US" sz="3000" b="1" dirty="0"/>
              <a:t>Ingress </a:t>
            </a:r>
            <a:endParaRPr lang="en-US" sz="2800" b="1" dirty="0"/>
          </a:p>
          <a:p>
            <a:pPr lvl="1"/>
            <a:endParaRPr lang="en-US" sz="30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6910985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6"/>
            <a:ext cx="9779575" cy="6386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4000" dirty="0"/>
              <a:t>---</a:t>
            </a:r>
          </a:p>
          <a:p>
            <a:pPr marL="201168" lvl="1" indent="0">
              <a:buNone/>
            </a:pPr>
            <a:r>
              <a:rPr lang="en-US" sz="4000" dirty="0" err="1">
                <a:solidFill>
                  <a:schemeClr val="bg1">
                    <a:lumMod val="85000"/>
                  </a:schemeClr>
                </a:solidFill>
              </a:rPr>
              <a:t>apiVersion</a:t>
            </a: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: v1 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bg1">
                    <a:lumMod val="85000"/>
                  </a:schemeClr>
                </a:solidFill>
              </a:rPr>
              <a:t>kind: Service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metadata:</a:t>
            </a:r>
          </a:p>
          <a:p>
            <a:pPr marL="201168" lvl="1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      name: </a:t>
            </a:r>
            <a:r>
              <a:rPr lang="en-US" sz="4000" dirty="0">
                <a:solidFill>
                  <a:srgbClr val="00B050"/>
                </a:solidFill>
              </a:rPr>
              <a:t>node-port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3416968" y="2922090"/>
            <a:ext cx="1215189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5486402" y="2707574"/>
            <a:ext cx="5073313" cy="37293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Metadata for the Service</a:t>
            </a:r>
          </a:p>
          <a:p>
            <a:endParaRPr lang="en-US" sz="3200" b="1" dirty="0"/>
          </a:p>
          <a:p>
            <a:r>
              <a:rPr lang="en-US" sz="3200" dirty="0"/>
              <a:t>We Could have </a:t>
            </a:r>
            <a:r>
              <a:rPr lang="en-US" sz="3200" dirty="0" err="1"/>
              <a:t>anykind</a:t>
            </a:r>
            <a:r>
              <a:rPr lang="en-US" sz="3200" dirty="0"/>
              <a:t> of </a:t>
            </a:r>
            <a:r>
              <a:rPr lang="en-US" sz="3200" b="1" dirty="0" err="1"/>
              <a:t>Key:Value</a:t>
            </a:r>
            <a:r>
              <a:rPr lang="en-US" sz="3200" b="1" dirty="0"/>
              <a:t> </a:t>
            </a:r>
            <a:r>
              <a:rPr lang="en-US" sz="3200" dirty="0"/>
              <a:t>pair for labels.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9803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3600" dirty="0"/>
              <a:t>……..</a:t>
            </a:r>
          </a:p>
          <a:p>
            <a:pPr marL="201168" lvl="1" indent="0">
              <a:buNone/>
            </a:pPr>
            <a:r>
              <a:rPr lang="en-US" sz="3600" dirty="0"/>
              <a:t>spec:</a:t>
            </a:r>
          </a:p>
          <a:p>
            <a:pPr marL="201168" lvl="1" indent="0">
              <a:buNone/>
            </a:pPr>
            <a:r>
              <a:rPr lang="en-US" sz="3600" dirty="0"/>
              <a:t>   type: </a:t>
            </a:r>
            <a:r>
              <a:rPr lang="en-US" sz="3600" dirty="0" err="1">
                <a:solidFill>
                  <a:srgbClr val="C00000"/>
                </a:solidFill>
              </a:rPr>
              <a:t>NodePort</a:t>
            </a:r>
            <a:endParaRPr lang="en-US" sz="3600" dirty="0">
              <a:solidFill>
                <a:srgbClr val="C00000"/>
              </a:solidFill>
            </a:endParaRPr>
          </a:p>
          <a:p>
            <a:pPr marL="201168" lvl="1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       </a:t>
            </a:r>
            <a:r>
              <a:rPr lang="en-US" sz="3600" dirty="0">
                <a:solidFill>
                  <a:schemeClr val="tx1"/>
                </a:solidFill>
              </a:rPr>
              <a:t>ports:</a:t>
            </a:r>
          </a:p>
          <a:p>
            <a:pPr marL="201168" lvl="1" indent="0">
              <a:buNone/>
            </a:pPr>
            <a:r>
              <a:rPr lang="en-US" sz="3600" dirty="0"/>
              <a:t>            – port: </a:t>
            </a:r>
            <a:r>
              <a:rPr lang="en-US" sz="3600" dirty="0">
                <a:solidFill>
                  <a:srgbClr val="00B050"/>
                </a:solidFill>
              </a:rPr>
              <a:t>800</a:t>
            </a:r>
          </a:p>
          <a:p>
            <a:pPr marL="201168" lvl="1" indent="0">
              <a:buNone/>
            </a:pPr>
            <a:r>
              <a:rPr lang="en-US" sz="3600" dirty="0"/>
              <a:t>               </a:t>
            </a:r>
            <a:r>
              <a:rPr lang="en-US" sz="3600" dirty="0" err="1"/>
              <a:t>targetPort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00B050"/>
                </a:solidFill>
              </a:rPr>
              <a:t>8000</a:t>
            </a:r>
          </a:p>
          <a:p>
            <a:pPr marL="201168" lvl="1" indent="0">
              <a:buNone/>
            </a:pPr>
            <a:r>
              <a:rPr lang="en-US" sz="3600" dirty="0"/>
              <a:t>               </a:t>
            </a:r>
            <a:r>
              <a:rPr lang="en-US" sz="3600" dirty="0" err="1"/>
              <a:t>nodePort</a:t>
            </a:r>
            <a:r>
              <a:rPr lang="en-US" sz="3600" dirty="0"/>
              <a:t>: </a:t>
            </a:r>
            <a:r>
              <a:rPr lang="en-US" sz="3600" dirty="0">
                <a:solidFill>
                  <a:srgbClr val="00B050"/>
                </a:solidFill>
              </a:rPr>
              <a:t>30303</a:t>
            </a:r>
          </a:p>
          <a:p>
            <a:pPr marL="201168" lvl="1" indent="0">
              <a:buNone/>
            </a:pPr>
            <a:r>
              <a:rPr lang="en-US" sz="3600" dirty="0"/>
              <a:t>       selector:</a:t>
            </a:r>
          </a:p>
          <a:p>
            <a:pPr marL="201168" lvl="1" indent="0">
              <a:buNone/>
            </a:pPr>
            <a:r>
              <a:rPr lang="en-US" sz="3600" dirty="0"/>
              <a:t>	  app: web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3332747" y="1594184"/>
            <a:ext cx="2141621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5842660" y="1454257"/>
            <a:ext cx="5817852" cy="10395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Actual Objects that defines the Service.</a:t>
            </a:r>
          </a:p>
          <a:p>
            <a:endParaRPr lang="en-US" sz="3200" b="1" dirty="0"/>
          </a:p>
          <a:p>
            <a:pPr lvl="1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581759562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9671289" cy="306222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3600" dirty="0"/>
              <a:t>……..</a:t>
            </a:r>
          </a:p>
          <a:p>
            <a:pPr marL="201168" lvl="1" indent="0">
              <a:buNone/>
            </a:pPr>
            <a:r>
              <a:rPr lang="en-US" sz="3600" dirty="0"/>
              <a:t>spec:</a:t>
            </a:r>
          </a:p>
          <a:p>
            <a:pPr marL="201168" lvl="1" indent="0">
              <a:buNone/>
            </a:pPr>
            <a:r>
              <a:rPr lang="en-US" sz="3600" dirty="0"/>
              <a:t>   type: </a:t>
            </a:r>
            <a:r>
              <a:rPr lang="en-US" sz="3600" dirty="0" err="1">
                <a:solidFill>
                  <a:srgbClr val="00B050"/>
                </a:solidFill>
              </a:rPr>
              <a:t>NodePort</a:t>
            </a:r>
            <a:endParaRPr lang="en-US" sz="36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ports: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– port: 88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targetPort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: 8000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       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nodePort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: 30303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selector: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	  component: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rss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-site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4341723" y="2112437"/>
            <a:ext cx="1589126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hape 124">
            <a:extLst>
              <a:ext uri="{FF2B5EF4-FFF2-40B4-BE49-F238E27FC236}">
                <a16:creationId xmlns:a16="http://schemas.microsoft.com/office/drawing/2014/main" id="{9A090A0D-D291-4200-B048-751CB1D6E4AD}"/>
              </a:ext>
            </a:extLst>
          </p:cNvPr>
          <p:cNvSpPr txBox="1">
            <a:spLocks/>
          </p:cNvSpPr>
          <p:nvPr/>
        </p:nvSpPr>
        <p:spPr>
          <a:xfrm>
            <a:off x="5930849" y="1572501"/>
            <a:ext cx="5729663" cy="18739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Trebuchet MS"/>
              <a:buChar char="-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The </a:t>
            </a:r>
            <a:r>
              <a:rPr lang="en-US" sz="3200" b="1" dirty="0" err="1"/>
              <a:t>NodePort</a:t>
            </a:r>
            <a:r>
              <a:rPr lang="en-US" sz="3200" b="1" dirty="0"/>
              <a:t> exposes the container to the outside world</a:t>
            </a:r>
          </a:p>
          <a:p>
            <a:endParaRPr lang="en-US" sz="3200" b="1" dirty="0"/>
          </a:p>
          <a:p>
            <a:r>
              <a:rPr lang="en-US" sz="3200" b="1" dirty="0"/>
              <a:t>Very Useful for Dev Environment</a:t>
            </a:r>
          </a:p>
          <a:p>
            <a:pPr lvl="1"/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230103861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531487" y="309655"/>
            <a:ext cx="9779575" cy="479173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sz="4267" b="1" dirty="0">
                <a:solidFill>
                  <a:srgbClr val="008BB8"/>
                </a:solidFill>
                <a:latin typeface="Trebuchet MS"/>
                <a:ea typeface="Trebuchet MS"/>
                <a:cs typeface="Trebuchet MS"/>
                <a:sym typeface="Trebuchet MS"/>
              </a:rPr>
              <a:t>Let’s look at each piece closer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06D87E8A-9503-4FA6-BE4D-E472CAF2D1B0}"/>
              </a:ext>
            </a:extLst>
          </p:cNvPr>
          <p:cNvSpPr/>
          <p:nvPr/>
        </p:nvSpPr>
        <p:spPr>
          <a:xfrm>
            <a:off x="4903787" y="3230479"/>
            <a:ext cx="1589126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8954C9-DBEE-42EC-B8F9-7DC7FDCD4D74}"/>
              </a:ext>
            </a:extLst>
          </p:cNvPr>
          <p:cNvSpPr/>
          <p:nvPr/>
        </p:nvSpPr>
        <p:spPr>
          <a:xfrm>
            <a:off x="6972191" y="3104301"/>
            <a:ext cx="3969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Service port</a:t>
            </a:r>
          </a:p>
        </p:txBody>
      </p:sp>
      <p:sp>
        <p:nvSpPr>
          <p:cNvPr id="8" name="Shape 124">
            <a:extLst>
              <a:ext uri="{FF2B5EF4-FFF2-40B4-BE49-F238E27FC236}">
                <a16:creationId xmlns:a16="http://schemas.microsoft.com/office/drawing/2014/main" id="{12FA9F09-5C6B-4D01-9C90-B88614DB6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1488" y="1031613"/>
            <a:ext cx="5679307" cy="582638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 marL="201168" lvl="1" indent="0">
              <a:buNone/>
            </a:pPr>
            <a:r>
              <a:rPr lang="en-US" sz="3600" dirty="0"/>
              <a:t>……..</a:t>
            </a:r>
          </a:p>
          <a:p>
            <a:pPr marL="201168" lvl="1" indent="0">
              <a:buNone/>
            </a:pPr>
            <a:r>
              <a:rPr lang="en-US" sz="3600" dirty="0"/>
              <a:t>spec:</a:t>
            </a:r>
          </a:p>
          <a:p>
            <a:pPr marL="201168" lvl="1" indent="0">
              <a:buNone/>
            </a:pPr>
            <a:r>
              <a:rPr lang="en-US" sz="3600" dirty="0"/>
              <a:t>   type: </a:t>
            </a:r>
            <a:r>
              <a:rPr lang="en-US" sz="3600" dirty="0" err="1">
                <a:solidFill>
                  <a:srgbClr val="00B050"/>
                </a:solidFill>
              </a:rPr>
              <a:t>NodePort</a:t>
            </a:r>
            <a:endParaRPr lang="en-US" sz="3600" dirty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ports: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– port: </a:t>
            </a:r>
            <a:r>
              <a:rPr lang="en-US" sz="3600" dirty="0">
                <a:solidFill>
                  <a:srgbClr val="00B050"/>
                </a:solidFill>
              </a:rPr>
              <a:t>8000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</a:t>
            </a:r>
            <a:r>
              <a:rPr lang="en-US" sz="3600" dirty="0" err="1">
                <a:solidFill>
                  <a:schemeClr val="tx1"/>
                </a:solidFill>
              </a:rPr>
              <a:t>targetPort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en-US" sz="3600" dirty="0">
                <a:solidFill>
                  <a:srgbClr val="00B050"/>
                </a:solidFill>
              </a:rPr>
              <a:t>8000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           </a:t>
            </a:r>
            <a:r>
              <a:rPr lang="en-US" sz="3600" dirty="0" err="1">
                <a:solidFill>
                  <a:schemeClr val="tx1"/>
                </a:solidFill>
              </a:rPr>
              <a:t>nodePort</a:t>
            </a:r>
            <a:r>
              <a:rPr lang="en-US" sz="3600" dirty="0">
                <a:solidFill>
                  <a:schemeClr val="tx1"/>
                </a:solidFill>
              </a:rPr>
              <a:t>: </a:t>
            </a:r>
            <a:r>
              <a:rPr lang="en-US" sz="3600" dirty="0">
                <a:solidFill>
                  <a:srgbClr val="00B050"/>
                </a:solidFill>
              </a:rPr>
              <a:t>30303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   selector:</a:t>
            </a:r>
          </a:p>
          <a:p>
            <a:pPr marL="201168" lvl="1" indent="0">
              <a:buNone/>
            </a:pP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	  component: </a:t>
            </a:r>
            <a:r>
              <a:rPr lang="en-US" sz="3600" dirty="0" err="1">
                <a:solidFill>
                  <a:schemeClr val="bg1">
                    <a:lumMod val="85000"/>
                  </a:schemeClr>
                </a:solidFill>
              </a:rPr>
              <a:t>rss</a:t>
            </a:r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-site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BD567D05-F0C2-41B3-B83A-B159DD1E2428}"/>
              </a:ext>
            </a:extLst>
          </p:cNvPr>
          <p:cNvSpPr/>
          <p:nvPr/>
        </p:nvSpPr>
        <p:spPr>
          <a:xfrm>
            <a:off x="5269943" y="3736580"/>
            <a:ext cx="1589126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73A6DE-9849-4F6B-810C-C241C49F1A4D}"/>
              </a:ext>
            </a:extLst>
          </p:cNvPr>
          <p:cNvSpPr/>
          <p:nvPr/>
        </p:nvSpPr>
        <p:spPr>
          <a:xfrm>
            <a:off x="7119966" y="3671957"/>
            <a:ext cx="32963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Container Port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FDFC65D5-0BB4-4CC1-9E2B-BC8122AE9D34}"/>
              </a:ext>
            </a:extLst>
          </p:cNvPr>
          <p:cNvSpPr/>
          <p:nvPr/>
        </p:nvSpPr>
        <p:spPr>
          <a:xfrm>
            <a:off x="5279843" y="4280860"/>
            <a:ext cx="1589126" cy="39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F70045-EA23-4E27-BC3B-6EBEB7D45EF8}"/>
              </a:ext>
            </a:extLst>
          </p:cNvPr>
          <p:cNvSpPr/>
          <p:nvPr/>
        </p:nvSpPr>
        <p:spPr>
          <a:xfrm>
            <a:off x="7129865" y="4216237"/>
            <a:ext cx="463858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Host (VM) Port</a:t>
            </a:r>
          </a:p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Port range could be (30000-32767)</a:t>
            </a:r>
          </a:p>
          <a:p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Random number would be assign, if we don’t mention it.</a:t>
            </a:r>
          </a:p>
        </p:txBody>
      </p:sp>
    </p:spTree>
    <p:extLst>
      <p:ext uri="{BB962C8B-B14F-4D97-AF65-F5344CB8AC3E}">
        <p14:creationId xmlns:p14="http://schemas.microsoft.com/office/powerpoint/2010/main" val="331502143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9" grpId="0" animBg="1"/>
      <p:bldP spid="10" grpId="0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A2AA-7767-404A-8A82-33FAAD21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541687-0F40-44EF-92D2-1008960B2047}"/>
              </a:ext>
            </a:extLst>
          </p:cNvPr>
          <p:cNvSpPr/>
          <p:nvPr/>
        </p:nvSpPr>
        <p:spPr>
          <a:xfrm>
            <a:off x="543521" y="2006930"/>
            <a:ext cx="7228878" cy="3705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D922DD-5FA4-40AE-98D5-98B7B437C417}"/>
              </a:ext>
            </a:extLst>
          </p:cNvPr>
          <p:cNvSpPr/>
          <p:nvPr/>
        </p:nvSpPr>
        <p:spPr>
          <a:xfrm>
            <a:off x="543521" y="2861953"/>
            <a:ext cx="2947824" cy="2375065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829E9F6-EA6D-4399-B9E9-B5BB96C9B1E5}"/>
              </a:ext>
            </a:extLst>
          </p:cNvPr>
          <p:cNvSpPr/>
          <p:nvPr/>
        </p:nvSpPr>
        <p:spPr>
          <a:xfrm>
            <a:off x="807522" y="3800104"/>
            <a:ext cx="1662546" cy="122315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CONTAINERS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9E910-5E6A-42A4-BA84-3ED1BBC3FBBB}"/>
              </a:ext>
            </a:extLst>
          </p:cNvPr>
          <p:cNvSpPr/>
          <p:nvPr/>
        </p:nvSpPr>
        <p:spPr>
          <a:xfrm>
            <a:off x="2470068" y="4227616"/>
            <a:ext cx="783771" cy="629392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88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457D3-DC3C-4D71-B5A4-93DADA50D85E}"/>
              </a:ext>
            </a:extLst>
          </p:cNvPr>
          <p:cNvSpPr txBox="1"/>
          <p:nvPr/>
        </p:nvSpPr>
        <p:spPr>
          <a:xfrm>
            <a:off x="1638795" y="3090552"/>
            <a:ext cx="831273" cy="40011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POD</a:t>
            </a:r>
            <a:endParaRPr lang="en-GB" sz="2000" b="1" dirty="0"/>
          </a:p>
        </p:txBody>
      </p:sp>
      <p:sp>
        <p:nvSpPr>
          <p:cNvPr id="10" name="Rectangle: Beveled 9">
            <a:extLst>
              <a:ext uri="{FF2B5EF4-FFF2-40B4-BE49-F238E27FC236}">
                <a16:creationId xmlns:a16="http://schemas.microsoft.com/office/drawing/2014/main" id="{1B618237-5B47-428E-B310-40D95E695E08}"/>
              </a:ext>
            </a:extLst>
          </p:cNvPr>
          <p:cNvSpPr/>
          <p:nvPr/>
        </p:nvSpPr>
        <p:spPr>
          <a:xfrm>
            <a:off x="4349562" y="2861953"/>
            <a:ext cx="1603169" cy="2458192"/>
          </a:xfrm>
          <a:prstGeom prst="bevel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 </a:t>
            </a:r>
            <a:r>
              <a:rPr lang="en-US" b="1" dirty="0" err="1">
                <a:solidFill>
                  <a:schemeClr val="tx1"/>
                </a:solidFill>
              </a:rPr>
              <a:t>NodePort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99C01D8-39BB-4CED-AB27-601CB05C1B40}"/>
              </a:ext>
            </a:extLst>
          </p:cNvPr>
          <p:cNvCxnSpPr>
            <a:stCxn id="10" idx="4"/>
            <a:endCxn id="8" idx="3"/>
          </p:cNvCxnSpPr>
          <p:nvPr/>
        </p:nvCxnSpPr>
        <p:spPr>
          <a:xfrm rot="10800000" flipV="1">
            <a:off x="3253840" y="4091048"/>
            <a:ext cx="1095723" cy="45126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1891C24-A6E3-47B2-A7B5-F0E86E401360}"/>
              </a:ext>
            </a:extLst>
          </p:cNvPr>
          <p:cNvSpPr/>
          <p:nvPr/>
        </p:nvSpPr>
        <p:spPr>
          <a:xfrm>
            <a:off x="6917376" y="2845358"/>
            <a:ext cx="855023" cy="24747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Kube</a:t>
            </a:r>
            <a:r>
              <a:rPr lang="en-US" sz="2000" b="1" dirty="0">
                <a:solidFill>
                  <a:schemeClr val="tx1"/>
                </a:solidFill>
              </a:rPr>
              <a:t>-Proxy</a:t>
            </a:r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59DBDC-535A-4EE6-9A7C-D31294263D74}"/>
              </a:ext>
            </a:extLst>
          </p:cNvPr>
          <p:cNvCxnSpPr>
            <a:stCxn id="13" idx="1"/>
            <a:endCxn id="10" idx="0"/>
          </p:cNvCxnSpPr>
          <p:nvPr/>
        </p:nvCxnSpPr>
        <p:spPr>
          <a:xfrm flipH="1">
            <a:off x="5952731" y="4082752"/>
            <a:ext cx="964645" cy="82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E7C3D2D-5CB2-4EAF-A19D-D39024EFA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354" y="3101515"/>
            <a:ext cx="2804767" cy="1979065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024FA9-EC75-4311-87E9-B6812D2B5BDF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>
            <a:off x="7772399" y="4082752"/>
            <a:ext cx="1009955" cy="82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30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7601</TotalTime>
  <Words>425</Words>
  <Application>Microsoft Office PowerPoint</Application>
  <PresentationFormat>Widescreen</PresentationFormat>
  <Paragraphs>110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Engravers MT</vt:lpstr>
      <vt:lpstr>Trebuchet MS</vt:lpstr>
      <vt:lpstr>Retrospect</vt:lpstr>
      <vt:lpstr>Kubernetes – Service Creation</vt:lpstr>
      <vt:lpstr>What is Services?</vt:lpstr>
      <vt:lpstr>Creating Services</vt:lpstr>
      <vt:lpstr>Let’s look at each piece closer</vt:lpstr>
      <vt:lpstr>Let’s look at each piece closer</vt:lpstr>
      <vt:lpstr>Let’s look at each piece closer</vt:lpstr>
      <vt:lpstr>Let’s look at each piece closer</vt:lpstr>
      <vt:lpstr>Let’s look at each piece closer</vt:lpstr>
      <vt:lpstr>BLOCK DIAGRAM </vt:lpstr>
      <vt:lpstr>Let’s look at each piece closer</vt:lpstr>
      <vt:lpstr>kubectl commands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subject>Service - Creation</dc:subject>
  <dc:creator>S, Vishwanath</dc:creator>
  <cp:lastModifiedBy>Vishwa M S</cp:lastModifiedBy>
  <cp:revision>76</cp:revision>
  <dcterms:created xsi:type="dcterms:W3CDTF">2018-07-27T15:06:26Z</dcterms:created>
  <dcterms:modified xsi:type="dcterms:W3CDTF">2025-06-26T05:23:02Z</dcterms:modified>
</cp:coreProperties>
</file>