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259" r:id="rId4"/>
    <p:sldId id="269" r:id="rId5"/>
    <p:sldId id="257" r:id="rId6"/>
    <p:sldId id="258" r:id="rId7"/>
    <p:sldId id="271" r:id="rId8"/>
    <p:sldId id="260" r:id="rId9"/>
    <p:sldId id="261" r:id="rId10"/>
    <p:sldId id="270" r:id="rId11"/>
    <p:sldId id="262" r:id="rId12"/>
    <p:sldId id="263" r:id="rId13"/>
    <p:sldId id="275" r:id="rId14"/>
    <p:sldId id="264" r:id="rId15"/>
    <p:sldId id="272" r:id="rId16"/>
    <p:sldId id="274" r:id="rId17"/>
    <p:sldId id="265" r:id="rId18"/>
    <p:sldId id="276" r:id="rId19"/>
    <p:sldId id="277" r:id="rId20"/>
    <p:sldId id="278" r:id="rId21"/>
    <p:sldId id="266" r:id="rId22"/>
    <p:sldId id="267" r:id="rId23"/>
    <p:sldId id="279" r:id="rId24"/>
    <p:sldId id="280" r:id="rId25"/>
    <p:sldId id="281" r:id="rId26"/>
    <p:sldId id="26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D9BEA6-CF16-485B-9B67-C613877B7ABE}">
          <p14:sldIdLst>
            <p14:sldId id="256"/>
            <p14:sldId id="259"/>
            <p14:sldId id="269"/>
            <p14:sldId id="257"/>
            <p14:sldId id="258"/>
            <p14:sldId id="271"/>
            <p14:sldId id="260"/>
            <p14:sldId id="261"/>
            <p14:sldId id="270"/>
            <p14:sldId id="262"/>
            <p14:sldId id="263"/>
            <p14:sldId id="275"/>
            <p14:sldId id="264"/>
            <p14:sldId id="272"/>
            <p14:sldId id="274"/>
            <p14:sldId id="265"/>
            <p14:sldId id="276"/>
            <p14:sldId id="277"/>
            <p14:sldId id="278"/>
            <p14:sldId id="266"/>
            <p14:sldId id="267"/>
            <p14:sldId id="279"/>
            <p14:sldId id="280"/>
            <p14:sldId id="281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96" autoAdjust="0"/>
  </p:normalViewPr>
  <p:slideViewPr>
    <p:cSldViewPr snapToGrid="0">
      <p:cViewPr varScale="1">
        <p:scale>
          <a:sx n="84" d="100"/>
          <a:sy n="84" d="100"/>
        </p:scale>
        <p:origin x="72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13C94-94BA-419B-BA8F-B470F2B656FD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2BF19-37DD-4316-85DB-9BA52B2625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66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🔸 volumes</a:t>
            </a:r>
          </a:p>
          <a:p>
            <a:r>
              <a:rPr lang="en-US" dirty="0"/>
              <a:t>This section defines the list of volumes to be made available to the pod.</a:t>
            </a:r>
          </a:p>
          <a:p>
            <a:r>
              <a:rPr lang="en-US" dirty="0"/>
              <a:t>Volumes are </a:t>
            </a:r>
            <a:r>
              <a:rPr lang="en-US" b="1" dirty="0"/>
              <a:t>data sources</a:t>
            </a:r>
            <a:r>
              <a:rPr lang="en-US" dirty="0"/>
              <a:t> (</a:t>
            </a:r>
            <a:r>
              <a:rPr lang="en-US" dirty="0" err="1"/>
              <a:t>emptyDir</a:t>
            </a:r>
            <a:r>
              <a:rPr lang="en-US" dirty="0"/>
              <a:t>, </a:t>
            </a:r>
            <a:r>
              <a:rPr lang="en-US" dirty="0" err="1"/>
              <a:t>hostPath</a:t>
            </a:r>
            <a:r>
              <a:rPr lang="en-US" dirty="0"/>
              <a:t>, </a:t>
            </a:r>
            <a:r>
              <a:rPr lang="en-US" dirty="0" err="1"/>
              <a:t>configMap</a:t>
            </a:r>
            <a:r>
              <a:rPr lang="en-US" dirty="0"/>
              <a:t>, secret, etc.) that can be </a:t>
            </a:r>
            <a:r>
              <a:rPr lang="en-US" b="1" dirty="0"/>
              <a:t>mounted into containers</a:t>
            </a:r>
            <a:r>
              <a:rPr lang="en-US" dirty="0"/>
              <a:t>.</a:t>
            </a:r>
          </a:p>
          <a:p>
            <a:r>
              <a:rPr lang="en-US" b="1" dirty="0"/>
              <a:t>🔸 - name: config-volume</a:t>
            </a:r>
          </a:p>
          <a:p>
            <a:r>
              <a:rPr lang="en-US" dirty="0"/>
              <a:t>A unique name used to </a:t>
            </a:r>
            <a:r>
              <a:rPr lang="en-US" b="1" dirty="0"/>
              <a:t>identify the volume</a:t>
            </a:r>
            <a:r>
              <a:rPr lang="en-US" dirty="0"/>
              <a:t> inside the pod spec.</a:t>
            </a:r>
          </a:p>
          <a:p>
            <a:r>
              <a:rPr lang="en-US" dirty="0"/>
              <a:t>This name is later used in the </a:t>
            </a:r>
            <a:r>
              <a:rPr lang="en-US" dirty="0" err="1"/>
              <a:t>volumeMounts</a:t>
            </a:r>
            <a:r>
              <a:rPr lang="en-US" dirty="0"/>
              <a:t> section.</a:t>
            </a:r>
          </a:p>
          <a:p>
            <a:r>
              <a:rPr lang="en-US" b="1" dirty="0"/>
              <a:t>🔸 </a:t>
            </a:r>
            <a:r>
              <a:rPr lang="en-US" b="1" dirty="0" err="1"/>
              <a:t>configMap</a:t>
            </a:r>
            <a:endParaRPr lang="en-US" b="1" dirty="0"/>
          </a:p>
          <a:p>
            <a:r>
              <a:rPr lang="en-US" dirty="0"/>
              <a:t>Indicates the volume is of type </a:t>
            </a:r>
            <a:r>
              <a:rPr lang="en-US" b="1" dirty="0" err="1"/>
              <a:t>ConfigMap</a:t>
            </a:r>
            <a:r>
              <a:rPr lang="en-US" dirty="0"/>
              <a:t>.</a:t>
            </a:r>
          </a:p>
          <a:p>
            <a:r>
              <a:rPr lang="en-US" dirty="0"/>
              <a:t>This tells Kubernetes that it should </a:t>
            </a:r>
            <a:r>
              <a:rPr lang="en-US" b="1" dirty="0"/>
              <a:t>populate the volume</a:t>
            </a:r>
            <a:r>
              <a:rPr lang="en-US" dirty="0"/>
              <a:t> with data from a named </a:t>
            </a:r>
            <a:r>
              <a:rPr lang="en-US" dirty="0" err="1"/>
              <a:t>ConfigMap</a:t>
            </a:r>
            <a:r>
              <a:rPr lang="en-US" dirty="0"/>
              <a:t>.</a:t>
            </a:r>
          </a:p>
          <a:p>
            <a:r>
              <a:rPr lang="en-US" b="1" dirty="0"/>
              <a:t>🔸 name: app-config</a:t>
            </a:r>
          </a:p>
          <a:p>
            <a:r>
              <a:rPr lang="en-US" dirty="0"/>
              <a:t>Specifies </a:t>
            </a:r>
            <a:r>
              <a:rPr lang="en-US" b="1" dirty="0"/>
              <a:t>which </a:t>
            </a:r>
            <a:r>
              <a:rPr lang="en-US" b="1" dirty="0" err="1"/>
              <a:t>ConfigMap</a:t>
            </a:r>
            <a:r>
              <a:rPr lang="en-US" dirty="0"/>
              <a:t> to use.</a:t>
            </a:r>
          </a:p>
          <a:p>
            <a:r>
              <a:rPr lang="en-US" dirty="0"/>
              <a:t>Kubernetes will fetch the </a:t>
            </a:r>
            <a:r>
              <a:rPr lang="en-US" dirty="0" err="1"/>
              <a:t>ConfigMap</a:t>
            </a:r>
            <a:r>
              <a:rPr lang="en-US" dirty="0"/>
              <a:t> called app-config and </a:t>
            </a:r>
            <a:r>
              <a:rPr lang="en-US" b="1" dirty="0"/>
              <a:t>expose its keys as individual files</a:t>
            </a:r>
            <a:r>
              <a:rPr lang="en-US" dirty="0"/>
              <a:t> inside the volume.</a:t>
            </a:r>
          </a:p>
          <a:p>
            <a:endParaRPr lang="en-US" dirty="0"/>
          </a:p>
          <a:p>
            <a:r>
              <a:rPr lang="en-US" b="1" dirty="0"/>
              <a:t>🔸 </a:t>
            </a:r>
            <a:r>
              <a:rPr lang="en-US" b="1" dirty="0" err="1"/>
              <a:t>volumeMounts</a:t>
            </a:r>
            <a:endParaRPr lang="en-US" b="1" dirty="0"/>
          </a:p>
          <a:p>
            <a:r>
              <a:rPr lang="en-US" dirty="0"/>
              <a:t>This section appears under a specific container.</a:t>
            </a:r>
          </a:p>
          <a:p>
            <a:r>
              <a:rPr lang="en-US" dirty="0"/>
              <a:t>It tells Kubernetes </a:t>
            </a:r>
            <a:r>
              <a:rPr lang="en-US" b="1" dirty="0"/>
              <a:t>how and where</a:t>
            </a:r>
            <a:r>
              <a:rPr lang="en-US" dirty="0"/>
              <a:t> to mount the volume defined earlier.</a:t>
            </a:r>
          </a:p>
          <a:p>
            <a:r>
              <a:rPr lang="en-US" b="1" dirty="0"/>
              <a:t>🔸 name: config-volume</a:t>
            </a:r>
          </a:p>
          <a:p>
            <a:r>
              <a:rPr lang="en-US" dirty="0"/>
              <a:t>Refers to the </a:t>
            </a:r>
            <a:r>
              <a:rPr lang="en-US" b="1" dirty="0"/>
              <a:t>volume name</a:t>
            </a:r>
            <a:r>
              <a:rPr lang="en-US" dirty="0"/>
              <a:t> defined in the volumes section.</a:t>
            </a:r>
          </a:p>
          <a:p>
            <a:r>
              <a:rPr lang="en-US" dirty="0"/>
              <a:t>It links this mount configuration to that specific volume.</a:t>
            </a:r>
          </a:p>
          <a:p>
            <a:r>
              <a:rPr lang="en-US" b="1" dirty="0"/>
              <a:t>🔸 </a:t>
            </a:r>
            <a:r>
              <a:rPr lang="en-US" b="1" dirty="0" err="1"/>
              <a:t>mountPath</a:t>
            </a:r>
            <a:r>
              <a:rPr lang="en-US" b="1" dirty="0"/>
              <a:t>: /</a:t>
            </a:r>
            <a:r>
              <a:rPr lang="en-US" b="1" dirty="0" err="1"/>
              <a:t>etc</a:t>
            </a:r>
            <a:r>
              <a:rPr lang="en-US" b="1" dirty="0"/>
              <a:t>/config</a:t>
            </a:r>
          </a:p>
          <a:p>
            <a:r>
              <a:rPr lang="en-US" dirty="0"/>
              <a:t>This is the </a:t>
            </a:r>
            <a:r>
              <a:rPr lang="en-US" b="1" dirty="0"/>
              <a:t>location inside the container</a:t>
            </a:r>
            <a:r>
              <a:rPr lang="en-US" dirty="0"/>
              <a:t> where the </a:t>
            </a:r>
            <a:r>
              <a:rPr lang="en-US" dirty="0" err="1"/>
              <a:t>ConfigMap</a:t>
            </a:r>
            <a:r>
              <a:rPr lang="en-US" dirty="0"/>
              <a:t> will be mounted.</a:t>
            </a:r>
          </a:p>
          <a:p>
            <a:r>
              <a:rPr lang="en-US" dirty="0"/>
              <a:t>Each key in the </a:t>
            </a:r>
            <a:r>
              <a:rPr lang="en-US" dirty="0" err="1"/>
              <a:t>ConfigMap</a:t>
            </a:r>
            <a:r>
              <a:rPr lang="en-US" dirty="0"/>
              <a:t> will appear as a </a:t>
            </a:r>
            <a:r>
              <a:rPr lang="en-US" b="1" dirty="0"/>
              <a:t>file under this directory</a:t>
            </a:r>
            <a:r>
              <a:rPr lang="en-US" dirty="0"/>
              <a:t> (e.g., /</a:t>
            </a:r>
            <a:r>
              <a:rPr lang="en-US" dirty="0" err="1"/>
              <a:t>etc</a:t>
            </a:r>
            <a:r>
              <a:rPr lang="en-US" dirty="0"/>
              <a:t>/config/config1.conf).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C2BF19-37DD-4316-85DB-9BA52B26255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709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9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4144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Vishwanath M S</a:t>
            </a:r>
          </a:p>
          <a:p>
            <a:r>
              <a:rPr lang="en-US" dirty="0"/>
              <a:t>Vishwacloudlab.org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71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58" y="1594826"/>
            <a:ext cx="1005840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1358" y="5985653"/>
            <a:ext cx="1312025" cy="365125"/>
          </a:xfrm>
        </p:spPr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FC9257-CC87-46B1-82BE-F6765CD63B1A}"/>
              </a:ext>
            </a:extLst>
          </p:cNvPr>
          <p:cNvSpPr txBox="1"/>
          <p:nvPr userDrawn="1"/>
        </p:nvSpPr>
        <p:spPr>
          <a:xfrm>
            <a:off x="0" y="648845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Engravers MT" panose="02090707080505020304" pitchFamily="18" charset="0"/>
              </a:rPr>
              <a:t>DEVOPS - Kubernetes</a:t>
            </a:r>
          </a:p>
        </p:txBody>
      </p:sp>
      <p:pic>
        <p:nvPicPr>
          <p:cNvPr id="1026" name="Picture 2" descr="Kubernetes - Wikipedia">
            <a:extLst>
              <a:ext uri="{FF2B5EF4-FFF2-40B4-BE49-F238E27FC236}">
                <a16:creationId xmlns:a16="http://schemas.microsoft.com/office/drawing/2014/main" id="{12A19D46-E3E1-49B4-8C70-842807C580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268" y="46580"/>
            <a:ext cx="919286" cy="89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430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6815" y="5936522"/>
            <a:ext cx="1312025" cy="365125"/>
          </a:xfrm>
        </p:spPr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85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3447242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175039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247208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346678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85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842622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03344B-D0D9-437D-8838-1FD1C4F164B7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46464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021EC1-E4B6-4332-AEF1-C7424A16BC98}" type="slidenum">
              <a:rPr lang="en-US" smtClean="0">
                <a:solidFill>
                  <a:srgbClr val="46464A"/>
                </a:solidFill>
              </a:rPr>
              <a:pPr/>
              <a:t>‹#›</a:t>
            </a:fld>
            <a:endParaRPr lang="en-US">
              <a:solidFill>
                <a:srgbClr val="46464A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97193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93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218962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010007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83495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8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3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8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1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8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6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51DDC-3D8E-441D-8B1E-684C450C1B0A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8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chemeClr val="accent1">
                <a:lumMod val="5000"/>
                <a:lumOff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03344B-D0D9-437D-8838-1FD1C4F164B7}" type="datetimeFigureOut">
              <a:rPr lang="en-US" smtClean="0"/>
              <a:pPr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4058" y="609466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0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46248"/>
          </a:xfrm>
        </p:spPr>
        <p:txBody>
          <a:bodyPr>
            <a:normAutofit/>
          </a:bodyPr>
          <a:lstStyle/>
          <a:p>
            <a:r>
              <a:rPr lang="en-US" sz="6000" b="1" dirty="0"/>
              <a:t>Kubernetes: Environment Variables and Configuration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683000"/>
            <a:ext cx="10058400" cy="191562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VishwanaTH</a:t>
            </a:r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m s</a:t>
            </a:r>
          </a:p>
          <a:p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342163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910" y="107004"/>
            <a:ext cx="10058400" cy="920237"/>
          </a:xfrm>
        </p:spPr>
        <p:txBody>
          <a:bodyPr/>
          <a:lstStyle/>
          <a:p>
            <a:r>
              <a:rPr dirty="0"/>
              <a:t>Command + YAML: </a:t>
            </a:r>
            <a:r>
              <a:rPr dirty="0" err="1"/>
              <a:t>ConfigMap</a:t>
            </a:r>
            <a:r>
              <a:rPr dirty="0"/>
              <a:t> Env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1910" y="1175102"/>
            <a:ext cx="1090559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000" b="1" dirty="0" err="1">
                <a:solidFill>
                  <a:srgbClr val="0070C0"/>
                </a:solidFill>
                <a:latin typeface="Courier New"/>
              </a:rPr>
              <a:t>kubectl</a:t>
            </a:r>
            <a:r>
              <a:rPr sz="2000" b="1" dirty="0">
                <a:solidFill>
                  <a:srgbClr val="0070C0"/>
                </a:solidFill>
                <a:latin typeface="Courier New"/>
              </a:rPr>
              <a:t> create </a:t>
            </a:r>
            <a:r>
              <a:rPr sz="2000" b="1" dirty="0" err="1">
                <a:solidFill>
                  <a:srgbClr val="0070C0"/>
                </a:solidFill>
                <a:latin typeface="Courier New"/>
              </a:rPr>
              <a:t>configmap</a:t>
            </a:r>
            <a:r>
              <a:rPr sz="2000" b="1" dirty="0">
                <a:solidFill>
                  <a:srgbClr val="0070C0"/>
                </a:solidFill>
                <a:latin typeface="Courier New"/>
              </a:rPr>
              <a:t> app-config --from-literal=APP_MODE=debug --from-literal=APP_PORT=8080
</a:t>
            </a:r>
            <a:r>
              <a:rPr sz="2000" dirty="0" err="1">
                <a:solidFill>
                  <a:srgbClr val="0070C0"/>
                </a:solidFill>
                <a:latin typeface="Courier New"/>
              </a:rPr>
              <a:t>apiVersion</a:t>
            </a:r>
            <a:r>
              <a:rPr sz="2000" dirty="0">
                <a:solidFill>
                  <a:srgbClr val="0070C0"/>
                </a:solidFill>
                <a:latin typeface="Courier New"/>
              </a:rPr>
              <a:t>: v1
kind: Pod
metadata:
  name: </a:t>
            </a:r>
            <a:r>
              <a:rPr sz="2000" dirty="0" err="1">
                <a:solidFill>
                  <a:srgbClr val="0070C0"/>
                </a:solidFill>
                <a:latin typeface="Courier New"/>
              </a:rPr>
              <a:t>configmap</a:t>
            </a:r>
            <a:r>
              <a:rPr sz="2000" dirty="0">
                <a:solidFill>
                  <a:srgbClr val="0070C0"/>
                </a:solidFill>
                <a:latin typeface="Courier New"/>
              </a:rPr>
              <a:t>-env-pod
spec:
  containers:
  - name: app-container
    image: </a:t>
            </a:r>
            <a:r>
              <a:rPr sz="2000" dirty="0" err="1">
                <a:solidFill>
                  <a:srgbClr val="0070C0"/>
                </a:solidFill>
                <a:latin typeface="Courier New"/>
              </a:rPr>
              <a:t>busybox</a:t>
            </a:r>
            <a:r>
              <a:rPr sz="2000" dirty="0">
                <a:solidFill>
                  <a:srgbClr val="0070C0"/>
                </a:solidFill>
                <a:latin typeface="Courier New"/>
              </a:rPr>
              <a:t>
    command: ["</a:t>
            </a:r>
            <a:r>
              <a:rPr sz="2000" dirty="0" err="1">
                <a:solidFill>
                  <a:srgbClr val="0070C0"/>
                </a:solidFill>
                <a:latin typeface="Courier New"/>
              </a:rPr>
              <a:t>sh</a:t>
            </a:r>
            <a:r>
              <a:rPr sz="2000" dirty="0">
                <a:solidFill>
                  <a:srgbClr val="0070C0"/>
                </a:solidFill>
                <a:latin typeface="Courier New"/>
              </a:rPr>
              <a:t>", "-c", "env; sleep 3600"]</a:t>
            </a:r>
            <a:r>
              <a:rPr sz="2000" b="1" dirty="0">
                <a:solidFill>
                  <a:srgbClr val="0070C0"/>
                </a:solidFill>
                <a:latin typeface="Courier New"/>
              </a:rPr>
              <a:t>
    </a:t>
            </a:r>
            <a:r>
              <a:rPr sz="2000" b="1" dirty="0" err="1">
                <a:solidFill>
                  <a:srgbClr val="0070C0"/>
                </a:solidFill>
                <a:latin typeface="Courier New"/>
              </a:rPr>
              <a:t>envFrom</a:t>
            </a:r>
            <a:r>
              <a:rPr sz="2000" b="1" dirty="0">
                <a:solidFill>
                  <a:srgbClr val="0070C0"/>
                </a:solidFill>
                <a:latin typeface="Courier New"/>
              </a:rPr>
              <a:t>:
    - </a:t>
            </a:r>
            <a:r>
              <a:rPr sz="2000" b="1" dirty="0" err="1">
                <a:solidFill>
                  <a:srgbClr val="0070C0"/>
                </a:solidFill>
                <a:latin typeface="Courier New"/>
              </a:rPr>
              <a:t>configMapRef</a:t>
            </a:r>
            <a:r>
              <a:rPr sz="2000" b="1" dirty="0">
                <a:solidFill>
                  <a:srgbClr val="0070C0"/>
                </a:solidFill>
                <a:latin typeface="Courier New"/>
              </a:rPr>
              <a:t>:
        name: app-config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 3: ConfigMap as 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4400" dirty="0"/>
          </a:p>
          <a:p>
            <a:r>
              <a:rPr sz="4400" dirty="0"/>
              <a:t>Mount </a:t>
            </a:r>
            <a:r>
              <a:rPr sz="4400" dirty="0" err="1"/>
              <a:t>ConfigMap</a:t>
            </a:r>
            <a:r>
              <a:rPr sz="4400" dirty="0"/>
              <a:t> as file in container.</a:t>
            </a:r>
          </a:p>
          <a:p>
            <a:r>
              <a:rPr sz="4400" dirty="0"/>
              <a:t>Useful for app configuration files.</a:t>
            </a:r>
            <a:endParaRPr lang="en-US" sz="4400" dirty="0"/>
          </a:p>
          <a:p>
            <a:r>
              <a:rPr lang="en-US" sz="4400" dirty="0"/>
              <a:t>Each key in the </a:t>
            </a:r>
            <a:r>
              <a:rPr lang="en-US" sz="4400" dirty="0" err="1"/>
              <a:t>ConfigMap</a:t>
            </a:r>
            <a:r>
              <a:rPr lang="en-US" sz="4400" dirty="0"/>
              <a:t> becomes a file with the corresponding value as content.</a:t>
            </a:r>
            <a:endParaRPr sz="4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32687"/>
            <a:ext cx="10058400" cy="764594"/>
          </a:xfrm>
        </p:spPr>
        <p:txBody>
          <a:bodyPr/>
          <a:lstStyle/>
          <a:p>
            <a:r>
              <a:rPr dirty="0"/>
              <a:t>Example: </a:t>
            </a:r>
            <a:r>
              <a:rPr dirty="0" err="1"/>
              <a:t>ConfigMap</a:t>
            </a:r>
            <a:r>
              <a:rPr dirty="0"/>
              <a:t> Volume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1272379"/>
            <a:ext cx="6109365" cy="35394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 dirty="0">
                <a:solidFill>
                  <a:srgbClr val="003366"/>
                </a:solidFill>
                <a:latin typeface="Courier New"/>
              </a:rPr>
              <a:t>volumes:
- name: config-volume
  </a:t>
            </a:r>
            <a:r>
              <a:rPr sz="3200" b="1" dirty="0" err="1">
                <a:solidFill>
                  <a:srgbClr val="003366"/>
                </a:solidFill>
                <a:latin typeface="Courier New"/>
              </a:rPr>
              <a:t>configMap</a:t>
            </a:r>
            <a:r>
              <a:rPr sz="3200" b="1" dirty="0">
                <a:solidFill>
                  <a:srgbClr val="003366"/>
                </a:solidFill>
                <a:latin typeface="Courier New"/>
              </a:rPr>
              <a:t>:
    name: </a:t>
            </a:r>
            <a:r>
              <a:rPr lang="en-US" sz="3200" b="1" dirty="0">
                <a:solidFill>
                  <a:srgbClr val="003366"/>
                </a:solidFill>
                <a:latin typeface="Courier New"/>
              </a:rPr>
              <a:t>my-config-vol </a:t>
            </a:r>
            <a:r>
              <a:rPr sz="3200" b="1" dirty="0">
                <a:solidFill>
                  <a:srgbClr val="003366"/>
                </a:solidFill>
                <a:latin typeface="Courier New"/>
              </a:rPr>
              <a:t>
</a:t>
            </a:r>
            <a:r>
              <a:rPr sz="3200" b="1" dirty="0" err="1">
                <a:solidFill>
                  <a:srgbClr val="003366"/>
                </a:solidFill>
                <a:latin typeface="Courier New"/>
              </a:rPr>
              <a:t>volumeMounts</a:t>
            </a:r>
            <a:r>
              <a:rPr sz="3200" b="1" dirty="0">
                <a:solidFill>
                  <a:srgbClr val="003366"/>
                </a:solidFill>
                <a:latin typeface="Courier New"/>
              </a:rPr>
              <a:t>:
- name: config-volume
  </a:t>
            </a:r>
            <a:r>
              <a:rPr sz="3200" b="1" dirty="0" err="1">
                <a:solidFill>
                  <a:srgbClr val="003366"/>
                </a:solidFill>
                <a:latin typeface="Courier New"/>
              </a:rPr>
              <a:t>mountPath</a:t>
            </a:r>
            <a:r>
              <a:rPr sz="3200" b="1" dirty="0">
                <a:solidFill>
                  <a:srgbClr val="003366"/>
                </a:solidFill>
                <a:latin typeface="Courier New"/>
              </a:rPr>
              <a:t>: /</a:t>
            </a:r>
            <a:r>
              <a:rPr sz="3200" b="1" dirty="0" err="1">
                <a:solidFill>
                  <a:srgbClr val="003366"/>
                </a:solidFill>
                <a:latin typeface="Courier New"/>
              </a:rPr>
              <a:t>etc</a:t>
            </a:r>
            <a:r>
              <a:rPr sz="3200" b="1" dirty="0">
                <a:solidFill>
                  <a:srgbClr val="003366"/>
                </a:solidFill>
                <a:latin typeface="Courier New"/>
              </a:rPr>
              <a:t>/config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633" y="2140085"/>
            <a:ext cx="4594698" cy="2577830"/>
          </a:xfrm>
        </p:spPr>
        <p:txBody>
          <a:bodyPr>
            <a:normAutofit fontScale="90000"/>
          </a:bodyPr>
          <a:lstStyle/>
          <a:p>
            <a:r>
              <a:rPr dirty="0"/>
              <a:t>Command + YAML: </a:t>
            </a:r>
            <a:r>
              <a:rPr dirty="0" err="1"/>
              <a:t>ConfigMap</a:t>
            </a:r>
            <a:r>
              <a:rPr dirty="0"/>
              <a:t> Volume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700" b="1" dirty="0" err="1">
                <a:solidFill>
                  <a:srgbClr val="0070C0"/>
                </a:solidFill>
                <a:latin typeface="Courier New"/>
              </a:rPr>
              <a:t>kubectl</a:t>
            </a:r>
            <a:r>
              <a:rPr lang="en-US" sz="2700" b="1" dirty="0">
                <a:solidFill>
                  <a:srgbClr val="0070C0"/>
                </a:solidFill>
                <a:latin typeface="Courier New"/>
              </a:rPr>
              <a:t> create </a:t>
            </a:r>
            <a:r>
              <a:rPr lang="en-US" sz="2700" b="1" dirty="0" err="1">
                <a:solidFill>
                  <a:srgbClr val="0070C0"/>
                </a:solidFill>
                <a:latin typeface="Courier New"/>
              </a:rPr>
              <a:t>configmap</a:t>
            </a:r>
            <a:r>
              <a:rPr lang="en-US" sz="2700" b="1" dirty="0">
                <a:solidFill>
                  <a:srgbClr val="0070C0"/>
                </a:solidFill>
                <a:latin typeface="Courier New"/>
              </a:rPr>
              <a:t> my-config-vol --from-literal=</a:t>
            </a:r>
            <a:r>
              <a:rPr lang="en-US" sz="2700" b="1" dirty="0" err="1">
                <a:solidFill>
                  <a:srgbClr val="0070C0"/>
                </a:solidFill>
                <a:latin typeface="Courier New"/>
              </a:rPr>
              <a:t>app.conf</a:t>
            </a:r>
            <a:r>
              <a:rPr lang="en-US" sz="2700" b="1" dirty="0">
                <a:solidFill>
                  <a:srgbClr val="0070C0"/>
                </a:solidFill>
                <a:latin typeface="Courier New"/>
              </a:rPr>
              <a:t>="</a:t>
            </a:r>
            <a:r>
              <a:rPr lang="en-US" sz="2700" b="1" dirty="0" err="1">
                <a:solidFill>
                  <a:srgbClr val="0070C0"/>
                </a:solidFill>
                <a:latin typeface="Courier New"/>
              </a:rPr>
              <a:t>log.level</a:t>
            </a:r>
            <a:r>
              <a:rPr lang="en-US" sz="2700" b="1" dirty="0">
                <a:solidFill>
                  <a:srgbClr val="0070C0"/>
                </a:solidFill>
                <a:latin typeface="Courier New"/>
              </a:rPr>
              <a:t>=info"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485107" y="319260"/>
            <a:ext cx="6170579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000" b="1" dirty="0">
                <a:solidFill>
                  <a:srgbClr val="0070C0"/>
                </a:solidFill>
                <a:latin typeface="Courier New"/>
              </a:rPr>
              <a:t>
</a:t>
            </a:r>
            <a:r>
              <a:rPr sz="2000" dirty="0" err="1">
                <a:solidFill>
                  <a:srgbClr val="0070C0"/>
                </a:solidFill>
                <a:latin typeface="Courier New"/>
              </a:rPr>
              <a:t>apiVersion</a:t>
            </a:r>
            <a:r>
              <a:rPr sz="2000" dirty="0">
                <a:solidFill>
                  <a:srgbClr val="0070C0"/>
                </a:solidFill>
                <a:latin typeface="Courier New"/>
              </a:rPr>
              <a:t>: v1
kind: Pod
metadata:
  name: config-vol-pod
spec:
  containers:
  - name: </a:t>
            </a:r>
            <a:r>
              <a:rPr sz="2000" dirty="0" err="1">
                <a:solidFill>
                  <a:srgbClr val="0070C0"/>
                </a:solidFill>
                <a:latin typeface="Courier New"/>
              </a:rPr>
              <a:t>busybox</a:t>
            </a:r>
            <a:r>
              <a:rPr sz="2000" dirty="0">
                <a:solidFill>
                  <a:srgbClr val="0070C0"/>
                </a:solidFill>
                <a:latin typeface="Courier New"/>
              </a:rPr>
              <a:t>
    image: </a:t>
            </a:r>
            <a:r>
              <a:rPr sz="2000" dirty="0" err="1">
                <a:solidFill>
                  <a:srgbClr val="0070C0"/>
                </a:solidFill>
                <a:latin typeface="Courier New"/>
              </a:rPr>
              <a:t>busybox</a:t>
            </a:r>
            <a:r>
              <a:rPr sz="2000" dirty="0">
                <a:solidFill>
                  <a:srgbClr val="0070C0"/>
                </a:solidFill>
                <a:latin typeface="Courier New"/>
              </a:rPr>
              <a:t>
    command: ["sleep", "3600"]
</a:t>
            </a:r>
            <a:r>
              <a:rPr sz="2000" b="1" dirty="0">
                <a:solidFill>
                  <a:srgbClr val="0070C0"/>
                </a:solidFill>
                <a:latin typeface="Courier New"/>
              </a:rPr>
              <a:t>    </a:t>
            </a:r>
            <a:r>
              <a:rPr sz="2000" b="1" dirty="0" err="1">
                <a:solidFill>
                  <a:srgbClr val="0070C0"/>
                </a:solidFill>
                <a:latin typeface="Courier New"/>
              </a:rPr>
              <a:t>volumeMounts</a:t>
            </a:r>
            <a:r>
              <a:rPr sz="2000" b="1" dirty="0">
                <a:solidFill>
                  <a:srgbClr val="0070C0"/>
                </a:solidFill>
                <a:latin typeface="Courier New"/>
              </a:rPr>
              <a:t>:
    - name: config-volume
      </a:t>
            </a:r>
            <a:r>
              <a:rPr sz="2000" b="1" dirty="0" err="1">
                <a:solidFill>
                  <a:srgbClr val="0070C0"/>
                </a:solidFill>
                <a:latin typeface="Courier New"/>
              </a:rPr>
              <a:t>mountPath</a:t>
            </a:r>
            <a:r>
              <a:rPr sz="2000" b="1" dirty="0">
                <a:solidFill>
                  <a:srgbClr val="0070C0"/>
                </a:solidFill>
                <a:latin typeface="Courier New"/>
              </a:rPr>
              <a:t>: /</a:t>
            </a:r>
            <a:r>
              <a:rPr sz="2000" b="1" dirty="0" err="1">
                <a:solidFill>
                  <a:srgbClr val="0070C0"/>
                </a:solidFill>
                <a:latin typeface="Courier New"/>
              </a:rPr>
              <a:t>etc</a:t>
            </a:r>
            <a:r>
              <a:rPr sz="2000" b="1" dirty="0">
                <a:solidFill>
                  <a:srgbClr val="0070C0"/>
                </a:solidFill>
                <a:latin typeface="Courier New"/>
              </a:rPr>
              <a:t>/config
  volumes:
  - name: config-volume
    </a:t>
            </a:r>
            <a:r>
              <a:rPr sz="2000" b="1" dirty="0" err="1">
                <a:solidFill>
                  <a:srgbClr val="0070C0"/>
                </a:solidFill>
                <a:latin typeface="Courier New"/>
              </a:rPr>
              <a:t>configMap</a:t>
            </a:r>
            <a:r>
              <a:rPr sz="2000" b="1" dirty="0">
                <a:solidFill>
                  <a:srgbClr val="0070C0"/>
                </a:solidFill>
                <a:latin typeface="Courier New"/>
              </a:rPr>
              <a:t>:
      name: my-config-vol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B677B-3FBB-E37F-ED4D-E4581D8CF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856" y="257420"/>
            <a:ext cx="10058400" cy="61806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ConfigMap</a:t>
            </a:r>
            <a:r>
              <a:rPr lang="en-US" b="1" dirty="0"/>
              <a:t> as Volume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736516E-B06B-9811-9698-65CC5D1B486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75552" y="875489"/>
            <a:ext cx="11525656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Mount configuration data as files directly into a container's file system, ideal for apps expecting files (not env vars).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📁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Structure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ConfigMap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represented as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the key becomes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 of the 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🧩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Inject configuration files like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app.conf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logging.conf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Decouple application configuration from container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🛠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Dynamically update mounted files by updating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ConfigMap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(with restart).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fine-grained access and structure (e.g., mount specific keys).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59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7F2A9-6357-0874-9B75-E2F19D2F3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8A19D-F0B9-E75D-1A22-2BD5CE7E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20" y="257420"/>
            <a:ext cx="10058400" cy="618069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ConfigMap</a:t>
            </a:r>
            <a:r>
              <a:rPr lang="en-US" b="1" dirty="0"/>
              <a:t> as Volume  -- Best Practices</a:t>
            </a:r>
            <a:r>
              <a:rPr lang="en-US" dirty="0"/>
              <a:t>:</a:t>
            </a:r>
            <a:endParaRPr lang="en-US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42CA407-25DD-CCE0-FCF8-CAD04765E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329" y="1165024"/>
            <a:ext cx="5476671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dirty="0">
                <a:latin typeface="Arial" panose="020B0604020202020204" pitchFamily="34" charset="0"/>
              </a:rPr>
              <a:t>Use </a:t>
            </a:r>
            <a:r>
              <a:rPr lang="en-US" altLang="en-US" sz="3200" dirty="0" err="1">
                <a:latin typeface="Arial" panose="020B0604020202020204" pitchFamily="34" charset="0"/>
              </a:rPr>
              <a:t>subPath</a:t>
            </a:r>
            <a:r>
              <a:rPr lang="en-US" altLang="en-US" sz="3200" dirty="0">
                <a:latin typeface="Arial" panose="020B0604020202020204" pitchFamily="34" charset="0"/>
              </a:rPr>
              <a:t> to mount specific </a:t>
            </a:r>
            <a:r>
              <a:rPr lang="en-US" altLang="en-US" sz="3200" b="1" dirty="0">
                <a:latin typeface="Arial" panose="020B0604020202020204" pitchFamily="34" charset="0"/>
              </a:rPr>
              <a:t>keys/files </a:t>
            </a:r>
            <a:r>
              <a:rPr lang="en-US" altLang="en-US" sz="3200" dirty="0">
                <a:latin typeface="Arial" panose="020B0604020202020204" pitchFamily="34" charset="0"/>
              </a:rPr>
              <a:t>from the </a:t>
            </a:r>
            <a:r>
              <a:rPr lang="en-US" altLang="en-US" sz="3200" dirty="0" err="1">
                <a:latin typeface="Arial" panose="020B0604020202020204" pitchFamily="34" charset="0"/>
              </a:rPr>
              <a:t>ConfigMap</a:t>
            </a:r>
            <a:r>
              <a:rPr lang="en-US" altLang="en-US" sz="3200" dirty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dirty="0">
                <a:latin typeface="Arial" panose="020B0604020202020204" pitchFamily="34" charset="0"/>
              </a:rPr>
              <a:t>Mark the volume </a:t>
            </a:r>
            <a:r>
              <a:rPr lang="en-US" altLang="en-US" sz="3200" dirty="0" err="1">
                <a:latin typeface="Arial" panose="020B0604020202020204" pitchFamily="34" charset="0"/>
              </a:rPr>
              <a:t>readOnly</a:t>
            </a:r>
            <a:r>
              <a:rPr lang="en-US" altLang="en-US" sz="3200" dirty="0">
                <a:latin typeface="Arial" panose="020B0604020202020204" pitchFamily="34" charset="0"/>
              </a:rPr>
              <a:t>: true for better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200" dirty="0">
                <a:latin typeface="Arial" panose="020B0604020202020204" pitchFamily="34" charset="0"/>
              </a:rPr>
              <a:t>Use in tandem with readiness/liveness probes for safe reloads.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B091C6-AC6D-C96A-4A73-35EF7ACF0EE6}"/>
              </a:ext>
            </a:extLst>
          </p:cNvPr>
          <p:cNvSpPr txBox="1"/>
          <p:nvPr/>
        </p:nvSpPr>
        <p:spPr>
          <a:xfrm>
            <a:off x="6835302" y="1268024"/>
            <a:ext cx="615760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volumes: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 - name: config-volume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   </a:t>
            </a:r>
            <a:r>
              <a:rPr lang="en-US" sz="2800" dirty="0" err="1">
                <a:solidFill>
                  <a:srgbClr val="0070C0"/>
                </a:solidFill>
              </a:rPr>
              <a:t>configMap</a:t>
            </a:r>
            <a:r>
              <a:rPr lang="en-US" sz="2800" dirty="0">
                <a:solidFill>
                  <a:srgbClr val="0070C0"/>
                </a:solidFill>
              </a:rPr>
              <a:t>: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     name: </a:t>
            </a:r>
            <a:r>
              <a:rPr lang="en-US" sz="2800" b="1" dirty="0">
                <a:solidFill>
                  <a:srgbClr val="0070C0"/>
                </a:solidFill>
                <a:latin typeface="Courier New"/>
              </a:rPr>
              <a:t>my-config-vol </a:t>
            </a:r>
            <a:r>
              <a:rPr lang="en-US" sz="2800" dirty="0" err="1">
                <a:solidFill>
                  <a:srgbClr val="0070C0"/>
                </a:solidFill>
              </a:rPr>
              <a:t>volumeMounts</a:t>
            </a:r>
            <a:r>
              <a:rPr lang="en-US" sz="2800" dirty="0">
                <a:solidFill>
                  <a:srgbClr val="0070C0"/>
                </a:solidFill>
              </a:rPr>
              <a:t>: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 - name: config-volume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   </a:t>
            </a:r>
            <a:r>
              <a:rPr lang="en-US" sz="2800" dirty="0" err="1">
                <a:solidFill>
                  <a:srgbClr val="0070C0"/>
                </a:solidFill>
              </a:rPr>
              <a:t>mountPath</a:t>
            </a:r>
            <a:r>
              <a:rPr lang="en-US" sz="2800" dirty="0">
                <a:solidFill>
                  <a:srgbClr val="0070C0"/>
                </a:solidFill>
              </a:rPr>
              <a:t>: /</a:t>
            </a:r>
            <a:r>
              <a:rPr lang="en-US" sz="2800" dirty="0" err="1">
                <a:solidFill>
                  <a:srgbClr val="0070C0"/>
                </a:solidFill>
              </a:rPr>
              <a:t>etc</a:t>
            </a:r>
            <a:r>
              <a:rPr lang="en-US" sz="2800" dirty="0">
                <a:solidFill>
                  <a:srgbClr val="0070C0"/>
                </a:solidFill>
              </a:rPr>
              <a:t>/config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    </a:t>
            </a:r>
            <a:r>
              <a:rPr lang="en-US" sz="2800" b="1" dirty="0" err="1">
                <a:solidFill>
                  <a:srgbClr val="0070C0"/>
                </a:solidFill>
              </a:rPr>
              <a:t>readOnly</a:t>
            </a:r>
            <a:r>
              <a:rPr lang="en-US" sz="2800" b="1" dirty="0">
                <a:solidFill>
                  <a:srgbClr val="0070C0"/>
                </a:solidFill>
              </a:rPr>
              <a:t>: true</a:t>
            </a:r>
          </a:p>
        </p:txBody>
      </p:sp>
    </p:spTree>
    <p:extLst>
      <p:ext uri="{BB962C8B-B14F-4D97-AF65-F5344CB8AC3E}">
        <p14:creationId xmlns:p14="http://schemas.microsoft.com/office/powerpoint/2010/main" val="386589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 4: Secret as Variable in Pod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58" y="1192164"/>
            <a:ext cx="10058400" cy="4023360"/>
          </a:xfrm>
        </p:spPr>
        <p:txBody>
          <a:bodyPr>
            <a:normAutofit/>
          </a:bodyPr>
          <a:lstStyle/>
          <a:p>
            <a:endParaRPr sz="3600" dirty="0"/>
          </a:p>
          <a:p>
            <a:r>
              <a:rPr lang="en-US" sz="3600" dirty="0"/>
              <a:t>Secrets are intended to hold sensitive data such as passwords, tokens, or keys.</a:t>
            </a:r>
          </a:p>
          <a:p>
            <a:r>
              <a:rPr lang="en-US" sz="3600" dirty="0"/>
              <a:t>They can be exposed to containers as environment variables for secure access.</a:t>
            </a:r>
            <a:endParaRPr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19579-9287-8C79-EB21-540186507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F3CE7-B959-765C-1694-990593B46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58" y="89380"/>
            <a:ext cx="10058400" cy="968440"/>
          </a:xfrm>
        </p:spPr>
        <p:txBody>
          <a:bodyPr/>
          <a:lstStyle/>
          <a:p>
            <a:r>
              <a:rPr dirty="0"/>
              <a:t>Lab 4: Secret as Variable in Pod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3ED93-281F-310B-9AD7-1B1BE1D12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958" y="1165271"/>
            <a:ext cx="11499042" cy="4023360"/>
          </a:xfrm>
        </p:spPr>
        <p:txBody>
          <a:bodyPr>
            <a:noAutofit/>
          </a:bodyPr>
          <a:lstStyle/>
          <a:p>
            <a:r>
              <a:rPr lang="en-US" sz="2400" b="1" dirty="0"/>
              <a:t>Purpose</a:t>
            </a:r>
            <a:r>
              <a:rPr lang="en-US" sz="2400" dirty="0"/>
              <a:t>: Manage </a:t>
            </a:r>
            <a:r>
              <a:rPr lang="en-US" sz="2400" b="1" dirty="0"/>
              <a:t>sensitive data</a:t>
            </a:r>
            <a:r>
              <a:rPr lang="en-US" sz="2400" dirty="0"/>
              <a:t> such as passwords, tokens, SSH keys, and certificates securely in Kubernetes.</a:t>
            </a:r>
          </a:p>
          <a:p>
            <a:endParaRPr lang="en-US" sz="2400" dirty="0"/>
          </a:p>
          <a:p>
            <a:r>
              <a:rPr lang="en-US" sz="2400" b="1" dirty="0"/>
              <a:t>Storage</a:t>
            </a:r>
            <a:r>
              <a:rPr lang="en-US" sz="2400" dirty="0"/>
              <a:t>:</a:t>
            </a:r>
          </a:p>
          <a:p>
            <a:pPr lvl="0"/>
            <a:r>
              <a:rPr lang="en-US" sz="2400" dirty="0"/>
              <a:t>Stored in </a:t>
            </a:r>
            <a:r>
              <a:rPr lang="en-US" sz="2400" b="1" dirty="0"/>
              <a:t>base64 encoded</a:t>
            </a:r>
            <a:r>
              <a:rPr lang="en-US" sz="2400" dirty="0"/>
              <a:t> format (not encrypted by default).</a:t>
            </a:r>
          </a:p>
          <a:p>
            <a:pPr lvl="0"/>
            <a:r>
              <a:rPr lang="en-US" sz="2400" dirty="0"/>
              <a:t>Can be configured to be encrypted at rest using </a:t>
            </a:r>
            <a:r>
              <a:rPr lang="en-US" sz="2400" b="1" dirty="0"/>
              <a:t>KMS (Key Management Services)</a:t>
            </a:r>
            <a:r>
              <a:rPr lang="en-US" sz="2400" dirty="0"/>
              <a:t>.</a:t>
            </a:r>
          </a:p>
          <a:p>
            <a:endParaRPr lang="en-US" sz="2400" b="1" dirty="0"/>
          </a:p>
          <a:p>
            <a:r>
              <a:rPr lang="en-US" sz="2400" b="1" dirty="0"/>
              <a:t>Usage in Pods</a:t>
            </a:r>
            <a:r>
              <a:rPr lang="en-US" sz="2400" dirty="0"/>
              <a:t>:</a:t>
            </a:r>
          </a:p>
          <a:p>
            <a:pPr lvl="0"/>
            <a:r>
              <a:rPr lang="en-US" sz="2400" dirty="0"/>
              <a:t>Inject secrets as </a:t>
            </a:r>
            <a:r>
              <a:rPr lang="en-US" sz="2400" b="1" dirty="0"/>
              <a:t>environment variables</a:t>
            </a:r>
            <a:r>
              <a:rPr lang="en-US" sz="2400" dirty="0"/>
              <a:t> to avoid hardcoding sensitive data in manifests or images.</a:t>
            </a:r>
          </a:p>
          <a:p>
            <a:pPr lvl="0"/>
            <a:r>
              <a:rPr lang="en-US" sz="2400" dirty="0"/>
              <a:t>Accessible within the container's runtime using standard environment access ($VAR_NAME).</a:t>
            </a:r>
          </a:p>
        </p:txBody>
      </p:sp>
    </p:spTree>
    <p:extLst>
      <p:ext uri="{BB962C8B-B14F-4D97-AF65-F5344CB8AC3E}">
        <p14:creationId xmlns:p14="http://schemas.microsoft.com/office/powerpoint/2010/main" val="391064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300B2-790F-161E-0396-6697E0F86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BE5B-2D52-412C-0E9F-ACD8D75C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58" y="89380"/>
            <a:ext cx="10058400" cy="968440"/>
          </a:xfrm>
        </p:spPr>
        <p:txBody>
          <a:bodyPr/>
          <a:lstStyle/>
          <a:p>
            <a:r>
              <a:rPr dirty="0"/>
              <a:t>Lab 4: Secret as Variable in Pod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2CFA7-C555-7A44-7A9F-CD2F7A980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958" y="1183559"/>
            <a:ext cx="11499042" cy="4023360"/>
          </a:xfrm>
        </p:spPr>
        <p:txBody>
          <a:bodyPr>
            <a:noAutofit/>
          </a:bodyPr>
          <a:lstStyle/>
          <a:p>
            <a:r>
              <a:rPr lang="en-US" sz="2400" b="1" dirty="0"/>
              <a:t>Benefits</a:t>
            </a:r>
            <a:r>
              <a:rPr lang="en-US" sz="2400" dirty="0"/>
              <a:t>: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/>
              <a:t>Prevents accidental exposure of secrets in version control.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/>
              <a:t>Scoped access: secrets can be tightly controlled using RBAC and namespace boundaries.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400" dirty="0"/>
              <a:t>Safer than </a:t>
            </a:r>
            <a:r>
              <a:rPr lang="en-US" sz="2400" dirty="0" err="1"/>
              <a:t>ConfigMaps</a:t>
            </a:r>
            <a:r>
              <a:rPr lang="en-US" sz="2400" dirty="0"/>
              <a:t> for storing confidential data.</a:t>
            </a:r>
          </a:p>
          <a:p>
            <a:pPr marL="457200" indent="-457200">
              <a:buFont typeface="+mj-lt"/>
              <a:buAutoNum type="alphaLcPeriod"/>
            </a:pPr>
            <a:endParaRPr lang="en-US" sz="2400" dirty="0"/>
          </a:p>
          <a:p>
            <a:r>
              <a:rPr lang="en-US" sz="2400" b="1" dirty="0"/>
              <a:t>Best Practices</a:t>
            </a:r>
            <a:r>
              <a:rPr lang="en-US" sz="2400" dirty="0"/>
              <a:t>:</a:t>
            </a:r>
          </a:p>
          <a:p>
            <a:pPr marL="457200" lvl="0" indent="-457200">
              <a:buFont typeface="+mj-lt"/>
              <a:buAutoNum type="alphaLcPeriod"/>
            </a:pPr>
            <a:r>
              <a:rPr lang="en-US" sz="2400" dirty="0"/>
              <a:t>Use </a:t>
            </a:r>
            <a:r>
              <a:rPr lang="en-US" sz="2400" dirty="0" err="1"/>
              <a:t>readOnly</a:t>
            </a:r>
            <a:r>
              <a:rPr lang="en-US" sz="2400" dirty="0"/>
              <a:t> and minimal RBAC access.</a:t>
            </a:r>
          </a:p>
          <a:p>
            <a:pPr marL="457200" lvl="0" indent="-457200">
              <a:buFont typeface="+mj-lt"/>
              <a:buAutoNum type="alphaLcPeriod"/>
            </a:pPr>
            <a:r>
              <a:rPr lang="en-US" sz="2400" dirty="0"/>
              <a:t>Rotate secrets regularly.</a:t>
            </a:r>
          </a:p>
          <a:p>
            <a:pPr marL="457200" lvl="0" indent="-457200">
              <a:buFont typeface="+mj-lt"/>
              <a:buAutoNum type="alphaLcPeriod"/>
            </a:pPr>
            <a:r>
              <a:rPr lang="en-US" sz="2400" dirty="0"/>
              <a:t>Monitor and audit secret usage through tools like OPA or Gatekeeper.</a:t>
            </a:r>
          </a:p>
        </p:txBody>
      </p:sp>
    </p:spTree>
    <p:extLst>
      <p:ext uri="{BB962C8B-B14F-4D97-AF65-F5344CB8AC3E}">
        <p14:creationId xmlns:p14="http://schemas.microsoft.com/office/powerpoint/2010/main" val="376845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2958" y="1508761"/>
            <a:ext cx="48750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 dirty="0" err="1">
                <a:solidFill>
                  <a:srgbClr val="003366"/>
                </a:solidFill>
                <a:latin typeface="Courier New"/>
              </a:rPr>
              <a:t>envFrom</a:t>
            </a:r>
            <a:r>
              <a:rPr sz="3200" b="1" dirty="0">
                <a:solidFill>
                  <a:srgbClr val="003366"/>
                </a:solidFill>
                <a:latin typeface="Courier New"/>
              </a:rPr>
              <a:t>:
- </a:t>
            </a:r>
            <a:r>
              <a:rPr sz="3200" b="1" dirty="0" err="1">
                <a:solidFill>
                  <a:srgbClr val="003366"/>
                </a:solidFill>
                <a:latin typeface="Courier New"/>
              </a:rPr>
              <a:t>secretRef</a:t>
            </a:r>
            <a:r>
              <a:rPr sz="3200" b="1" dirty="0">
                <a:solidFill>
                  <a:srgbClr val="003366"/>
                </a:solidFill>
                <a:latin typeface="Courier New"/>
              </a:rPr>
              <a:t>:
    name: my-secret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EB76BA-408B-F943-9AD2-6A9E38454795}"/>
              </a:ext>
            </a:extLst>
          </p:cNvPr>
          <p:cNvSpPr txBox="1">
            <a:spLocks/>
          </p:cNvSpPr>
          <p:nvPr/>
        </p:nvSpPr>
        <p:spPr>
          <a:xfrm>
            <a:off x="692958" y="89380"/>
            <a:ext cx="10058400" cy="9684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Lab 4: Secret as Variable in Pod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8C78-AAAF-49D8-A70F-E25CF6C9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Agenda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19FD8BD-39D4-09E8-6C31-6D2B2246F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58" y="837078"/>
            <a:ext cx="781297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3600" dirty="0"/>
          </a:p>
          <a:p>
            <a:r>
              <a:rPr lang="en-US" sz="3600" dirty="0"/>
              <a:t>1. Plain Key-Value Environment Variables</a:t>
            </a:r>
          </a:p>
          <a:p>
            <a:r>
              <a:rPr lang="en-US" sz="3600" dirty="0"/>
              <a:t>2. </a:t>
            </a:r>
            <a:r>
              <a:rPr lang="en-US" sz="3600" dirty="0" err="1"/>
              <a:t>ConfigMap</a:t>
            </a:r>
            <a:r>
              <a:rPr lang="en-US" sz="3600" dirty="0"/>
              <a:t> as Environment Variables</a:t>
            </a:r>
          </a:p>
          <a:p>
            <a:r>
              <a:rPr lang="en-US" sz="3600" dirty="0"/>
              <a:t>3. </a:t>
            </a:r>
            <a:r>
              <a:rPr lang="en-US" sz="3600" dirty="0" err="1"/>
              <a:t>ConfigMap</a:t>
            </a:r>
            <a:r>
              <a:rPr lang="en-US" sz="3600" dirty="0"/>
              <a:t> as Volumes</a:t>
            </a:r>
          </a:p>
          <a:p>
            <a:r>
              <a:rPr lang="en-US" sz="3600" dirty="0"/>
              <a:t>4. Secret as Environment Variables</a:t>
            </a:r>
          </a:p>
          <a:p>
            <a:r>
              <a:rPr lang="en-US" sz="3600" dirty="0"/>
              <a:t>5. Secret as Volumes</a:t>
            </a:r>
          </a:p>
        </p:txBody>
      </p:sp>
    </p:spTree>
    <p:extLst>
      <p:ext uri="{BB962C8B-B14F-4D97-AF65-F5344CB8AC3E}">
        <p14:creationId xmlns:p14="http://schemas.microsoft.com/office/powerpoint/2010/main" val="289089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55927" y="749809"/>
            <a:ext cx="474931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 dirty="0" err="1">
                <a:solidFill>
                  <a:srgbClr val="003366"/>
                </a:solidFill>
                <a:latin typeface="Courier New"/>
              </a:rPr>
              <a:t>apiVersion</a:t>
            </a:r>
            <a:r>
              <a:rPr sz="2400" dirty="0">
                <a:solidFill>
                  <a:srgbClr val="003366"/>
                </a:solidFill>
                <a:latin typeface="Courier New"/>
              </a:rPr>
              <a:t>: v1
kind: Pod
metadata:
  name: secret-env-pod
spec:
  containers:
  - name: </a:t>
            </a:r>
            <a:r>
              <a:rPr sz="2400" dirty="0" err="1">
                <a:solidFill>
                  <a:srgbClr val="003366"/>
                </a:solidFill>
                <a:latin typeface="Courier New"/>
              </a:rPr>
              <a:t>db</a:t>
            </a:r>
            <a:r>
              <a:rPr sz="2400" dirty="0">
                <a:solidFill>
                  <a:srgbClr val="003366"/>
                </a:solidFill>
                <a:latin typeface="Courier New"/>
              </a:rPr>
              <a:t>-app
    image: </a:t>
            </a:r>
            <a:r>
              <a:rPr sz="2400" dirty="0" err="1">
                <a:solidFill>
                  <a:srgbClr val="003366"/>
                </a:solidFill>
                <a:latin typeface="Courier New"/>
              </a:rPr>
              <a:t>busybox</a:t>
            </a:r>
            <a:r>
              <a:rPr sz="2400" dirty="0">
                <a:solidFill>
                  <a:srgbClr val="003366"/>
                </a:solidFill>
                <a:latin typeface="Courier New"/>
              </a:rPr>
              <a:t>
    command: ["</a:t>
            </a:r>
            <a:r>
              <a:rPr sz="2400" dirty="0" err="1">
                <a:solidFill>
                  <a:srgbClr val="003366"/>
                </a:solidFill>
                <a:latin typeface="Courier New"/>
              </a:rPr>
              <a:t>sh</a:t>
            </a:r>
            <a:r>
              <a:rPr sz="2400" dirty="0">
                <a:solidFill>
                  <a:srgbClr val="003366"/>
                </a:solidFill>
                <a:latin typeface="Courier New"/>
              </a:rPr>
              <a:t>", "-c", "env; sleep 3600"]
</a:t>
            </a:r>
            <a:r>
              <a:rPr sz="2400" b="1" dirty="0">
                <a:solidFill>
                  <a:srgbClr val="003366"/>
                </a:solidFill>
                <a:latin typeface="Courier New"/>
              </a:rPr>
              <a:t>    </a:t>
            </a:r>
            <a:r>
              <a:rPr sz="2400" b="1" dirty="0" err="1">
                <a:solidFill>
                  <a:srgbClr val="003366"/>
                </a:solidFill>
                <a:latin typeface="Courier New"/>
              </a:rPr>
              <a:t>envFrom</a:t>
            </a:r>
            <a:r>
              <a:rPr sz="2400" b="1" dirty="0">
                <a:solidFill>
                  <a:srgbClr val="003366"/>
                </a:solidFill>
                <a:latin typeface="Courier New"/>
              </a:rPr>
              <a:t>:
    - </a:t>
            </a:r>
            <a:r>
              <a:rPr sz="2400" b="1" dirty="0" err="1">
                <a:solidFill>
                  <a:srgbClr val="003366"/>
                </a:solidFill>
                <a:latin typeface="Courier New"/>
              </a:rPr>
              <a:t>secretRef</a:t>
            </a:r>
            <a:r>
              <a:rPr sz="2400" b="1" dirty="0">
                <a:solidFill>
                  <a:srgbClr val="003366"/>
                </a:solidFill>
                <a:latin typeface="Courier New"/>
              </a:rPr>
              <a:t>:
        name: </a:t>
            </a:r>
            <a:r>
              <a:rPr sz="2400" b="1" dirty="0" err="1">
                <a:solidFill>
                  <a:srgbClr val="003366"/>
                </a:solidFill>
                <a:latin typeface="Courier New"/>
              </a:rPr>
              <a:t>db</a:t>
            </a:r>
            <a:r>
              <a:rPr sz="2400" b="1" dirty="0">
                <a:solidFill>
                  <a:srgbClr val="003366"/>
                </a:solidFill>
                <a:latin typeface="Courier New"/>
              </a:rPr>
              <a:t>-secret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5D845B-7B24-6618-C51B-F42B2F02B227}"/>
              </a:ext>
            </a:extLst>
          </p:cNvPr>
          <p:cNvSpPr txBox="1">
            <a:spLocks/>
          </p:cNvSpPr>
          <p:nvPr/>
        </p:nvSpPr>
        <p:spPr>
          <a:xfrm>
            <a:off x="676200" y="749809"/>
            <a:ext cx="5157671" cy="365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Command + YAML: Secret Env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800" b="1" dirty="0" err="1">
                <a:solidFill>
                  <a:srgbClr val="003366"/>
                </a:solidFill>
                <a:latin typeface="Courier New"/>
              </a:rPr>
              <a:t>kubectl</a:t>
            </a:r>
            <a:r>
              <a:rPr lang="en-US" sz="2800" b="1" dirty="0">
                <a:solidFill>
                  <a:srgbClr val="003366"/>
                </a:solidFill>
                <a:latin typeface="Courier New"/>
              </a:rPr>
              <a:t> create secret generic </a:t>
            </a:r>
            <a:r>
              <a:rPr lang="en-US" sz="2800" b="1" dirty="0" err="1">
                <a:solidFill>
                  <a:srgbClr val="003366"/>
                </a:solidFill>
                <a:latin typeface="Courier New"/>
              </a:rPr>
              <a:t>db</a:t>
            </a:r>
            <a:r>
              <a:rPr lang="en-US" sz="2800" b="1" dirty="0">
                <a:solidFill>
                  <a:srgbClr val="003366"/>
                </a:solidFill>
                <a:latin typeface="Courier New"/>
              </a:rPr>
              <a:t>-secret --from-literal=DB_USER=admin --from-literal=DB_PASS=secret123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Lab 5: Secret as 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3600" dirty="0"/>
          </a:p>
          <a:p>
            <a:r>
              <a:rPr sz="3600" dirty="0"/>
              <a:t>Mount secrets into containers as read-only files.</a:t>
            </a:r>
          </a:p>
          <a:p>
            <a:r>
              <a:rPr lang="en-US" sz="3600" dirty="0"/>
              <a:t>Secrets can also be mounted as volumes.</a:t>
            </a:r>
          </a:p>
          <a:p>
            <a:r>
              <a:rPr lang="en-US" sz="3600" dirty="0"/>
              <a:t>Each key in the Secret becomes a file with the secret value as content, improving access control.</a:t>
            </a:r>
            <a:endParaRPr sz="3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59927-C150-2B86-929A-FDABAB6A4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8134B-49F1-05CB-601C-446F51DD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Lab 5: Secret as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8F5CC-89B0-2612-B958-D5633DC5F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958" y="1430234"/>
            <a:ext cx="10058400" cy="489741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📁 </a:t>
            </a:r>
            <a:r>
              <a:rPr lang="en-US" sz="2400" b="1" dirty="0"/>
              <a:t>Secrets can be mounted into containers as read-only volumes</a:t>
            </a:r>
            <a:r>
              <a:rPr lang="en-US" sz="2400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Ensures that secret data (e.g., credentials, tokens) is not modifiable by the container at runtime.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Ideal for applications expecting secrets in file format.</a:t>
            </a:r>
          </a:p>
          <a:p>
            <a:r>
              <a:rPr lang="en-US" sz="2400" dirty="0"/>
              <a:t>📦 </a:t>
            </a:r>
            <a:r>
              <a:rPr lang="en-US" sz="2400" b="1" dirty="0"/>
              <a:t>Each key in the Secret becomes a file</a:t>
            </a:r>
            <a:r>
              <a:rPr lang="en-US" sz="2400" dirty="0"/>
              <a:t>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The file name = the </a:t>
            </a:r>
            <a:r>
              <a:rPr lang="en-US" sz="2400" b="1" dirty="0"/>
              <a:t>key name</a:t>
            </a:r>
            <a:r>
              <a:rPr lang="en-US" sz="2400" dirty="0"/>
              <a:t> in the secret.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The file content = the </a:t>
            </a:r>
            <a:r>
              <a:rPr lang="en-US" sz="2400" b="1" dirty="0"/>
              <a:t>value</a:t>
            </a:r>
            <a:r>
              <a:rPr lang="en-US" sz="2400" dirty="0"/>
              <a:t> of the key (automatically base64-decoded by Kubernetes).</a:t>
            </a:r>
          </a:p>
          <a:p>
            <a:r>
              <a:rPr lang="en-US" sz="2400" dirty="0"/>
              <a:t>📂 </a:t>
            </a:r>
            <a:r>
              <a:rPr lang="en-US" sz="2400" b="1" dirty="0"/>
              <a:t>Mount Path and Access</a:t>
            </a:r>
            <a:r>
              <a:rPr lang="en-US" sz="2400" dirty="0"/>
              <a:t>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Secrets are mounted at a specified path (e.g., /</a:t>
            </a:r>
            <a:r>
              <a:rPr lang="en-US" sz="2400" dirty="0" err="1"/>
              <a:t>etc</a:t>
            </a:r>
            <a:r>
              <a:rPr lang="en-US" sz="2400" dirty="0"/>
              <a:t>/secret).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400" dirty="0"/>
              <a:t>Best practice is to mark the volume </a:t>
            </a:r>
            <a:r>
              <a:rPr lang="en-US" sz="2400" dirty="0" err="1"/>
              <a:t>readOnly</a:t>
            </a:r>
            <a:r>
              <a:rPr lang="en-US" sz="2400" dirty="0"/>
              <a:t>: true.</a:t>
            </a:r>
          </a:p>
        </p:txBody>
      </p:sp>
    </p:spTree>
    <p:extLst>
      <p:ext uri="{BB962C8B-B14F-4D97-AF65-F5344CB8AC3E}">
        <p14:creationId xmlns:p14="http://schemas.microsoft.com/office/powerpoint/2010/main" val="120262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F6E4B-96C1-E27B-D541-A2C0E4C98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72BD-4713-D717-ED2F-AC1038820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Lab 5: Secret as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3F844-4445-9F9F-83D7-BF50D78CD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958" y="1430234"/>
            <a:ext cx="10058400" cy="4897414"/>
          </a:xfrm>
        </p:spPr>
        <p:txBody>
          <a:bodyPr>
            <a:normAutofit/>
          </a:bodyPr>
          <a:lstStyle/>
          <a:p>
            <a:r>
              <a:rPr lang="en-US" sz="2400" dirty="0"/>
              <a:t>🛡 </a:t>
            </a:r>
            <a:r>
              <a:rPr lang="en-US" sz="2400" b="1" dirty="0"/>
              <a:t>Improved Access Control</a:t>
            </a:r>
            <a:r>
              <a:rPr lang="en-US" sz="2400" dirty="0"/>
              <a:t>:</a:t>
            </a:r>
          </a:p>
          <a:p>
            <a:pPr lvl="0"/>
            <a:r>
              <a:rPr lang="en-US" sz="2400" dirty="0"/>
              <a:t>File permissions can be managed at OS level.</a:t>
            </a:r>
          </a:p>
          <a:p>
            <a:pPr lvl="0"/>
            <a:r>
              <a:rPr lang="en-US" sz="2400" dirty="0"/>
              <a:t>Secret access can be restricted by pod-level RBAC and service accounts.</a:t>
            </a:r>
          </a:p>
          <a:p>
            <a:r>
              <a:rPr lang="en-US" sz="2400" dirty="0"/>
              <a:t>🧪 </a:t>
            </a:r>
            <a:r>
              <a:rPr lang="en-US" sz="2400" b="1" dirty="0"/>
              <a:t>Example Use Case</a:t>
            </a:r>
            <a:r>
              <a:rPr lang="en-US" sz="2400" dirty="0"/>
              <a:t>:</a:t>
            </a:r>
          </a:p>
          <a:p>
            <a:pPr lvl="0"/>
            <a:r>
              <a:rPr lang="en-US" sz="2400" dirty="0"/>
              <a:t>SSL certificates (e.g., tls.crt, </a:t>
            </a:r>
            <a:r>
              <a:rPr lang="en-US" sz="2400" dirty="0" err="1"/>
              <a:t>tls.key</a:t>
            </a:r>
            <a:r>
              <a:rPr lang="en-US" sz="2400" dirty="0"/>
              <a:t>) stored in a Secret and mounted under /</a:t>
            </a:r>
            <a:r>
              <a:rPr lang="en-US" sz="2400" dirty="0" err="1"/>
              <a:t>etc</a:t>
            </a:r>
            <a:r>
              <a:rPr lang="en-US" sz="2400" dirty="0"/>
              <a:t>/</a:t>
            </a:r>
            <a:r>
              <a:rPr lang="en-US" sz="2400" dirty="0" err="1"/>
              <a:t>ssl</a:t>
            </a:r>
            <a:r>
              <a:rPr lang="en-US" sz="2400" dirty="0"/>
              <a:t>/ path.</a:t>
            </a:r>
          </a:p>
          <a:p>
            <a:r>
              <a:rPr lang="en-US" sz="2400" dirty="0"/>
              <a:t>🧠 </a:t>
            </a:r>
            <a:r>
              <a:rPr lang="en-US" sz="2400" b="1" dirty="0"/>
              <a:t>Best Practices</a:t>
            </a:r>
            <a:r>
              <a:rPr lang="en-US" sz="2400" dirty="0"/>
              <a:t>:</a:t>
            </a:r>
          </a:p>
          <a:p>
            <a:pPr lvl="0"/>
            <a:r>
              <a:rPr lang="en-US" sz="2400" dirty="0"/>
              <a:t>Avoid logging or exposing mounted paths in app logs.</a:t>
            </a:r>
          </a:p>
          <a:p>
            <a:pPr lvl="0"/>
            <a:r>
              <a:rPr lang="en-US" sz="2400" dirty="0"/>
              <a:t>Use Kubernetes secret rotation solutions (like external secret managers) for sensitive workloads.</a:t>
            </a:r>
          </a:p>
        </p:txBody>
      </p:sp>
    </p:spTree>
    <p:extLst>
      <p:ext uri="{BB962C8B-B14F-4D97-AF65-F5344CB8AC3E}">
        <p14:creationId xmlns:p14="http://schemas.microsoft.com/office/powerpoint/2010/main" val="355101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2958" y="1481328"/>
            <a:ext cx="5554726" cy="35394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 dirty="0">
                <a:solidFill>
                  <a:srgbClr val="003366"/>
                </a:solidFill>
                <a:latin typeface="Courier New"/>
              </a:rPr>
              <a:t>volumes:
- name: secret-volume
  secret:
    </a:t>
            </a:r>
            <a:r>
              <a:rPr sz="2800" b="1" dirty="0" err="1">
                <a:solidFill>
                  <a:srgbClr val="003366"/>
                </a:solidFill>
                <a:latin typeface="Courier New"/>
              </a:rPr>
              <a:t>secretName</a:t>
            </a:r>
            <a:r>
              <a:rPr sz="2800" b="1" dirty="0">
                <a:solidFill>
                  <a:srgbClr val="003366"/>
                </a:solidFill>
                <a:latin typeface="Courier New"/>
              </a:rPr>
              <a:t>: my-secret
</a:t>
            </a:r>
            <a:r>
              <a:rPr sz="2800" b="1" dirty="0" err="1">
                <a:solidFill>
                  <a:srgbClr val="003366"/>
                </a:solidFill>
                <a:latin typeface="Courier New"/>
              </a:rPr>
              <a:t>volumeMounts</a:t>
            </a:r>
            <a:r>
              <a:rPr sz="2800" b="1" dirty="0">
                <a:solidFill>
                  <a:srgbClr val="003366"/>
                </a:solidFill>
                <a:latin typeface="Courier New"/>
              </a:rPr>
              <a:t>:
- name: secret-volume
  </a:t>
            </a:r>
            <a:r>
              <a:rPr sz="2800" b="1" dirty="0" err="1">
                <a:solidFill>
                  <a:srgbClr val="003366"/>
                </a:solidFill>
                <a:latin typeface="Courier New"/>
              </a:rPr>
              <a:t>mountPath</a:t>
            </a:r>
            <a:r>
              <a:rPr sz="2800" b="1" dirty="0">
                <a:solidFill>
                  <a:srgbClr val="003366"/>
                </a:solidFill>
                <a:latin typeface="Courier New"/>
              </a:rPr>
              <a:t>: /</a:t>
            </a:r>
            <a:r>
              <a:rPr sz="2800" b="1" dirty="0" err="1">
                <a:solidFill>
                  <a:srgbClr val="003366"/>
                </a:solidFill>
                <a:latin typeface="Courier New"/>
              </a:rPr>
              <a:t>etc</a:t>
            </a:r>
            <a:r>
              <a:rPr sz="2800" b="1" dirty="0">
                <a:solidFill>
                  <a:srgbClr val="003366"/>
                </a:solidFill>
                <a:latin typeface="Courier New"/>
              </a:rPr>
              <a:t>/secret
  </a:t>
            </a:r>
            <a:r>
              <a:rPr sz="2800" b="1" dirty="0" err="1">
                <a:solidFill>
                  <a:srgbClr val="003366"/>
                </a:solidFill>
                <a:latin typeface="Courier New"/>
              </a:rPr>
              <a:t>readOnly</a:t>
            </a:r>
            <a:r>
              <a:rPr sz="2800" b="1" dirty="0">
                <a:solidFill>
                  <a:srgbClr val="003366"/>
                </a:solidFill>
                <a:latin typeface="Courier New"/>
              </a:rPr>
              <a:t>: true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7AD386-F66E-350A-D99A-5E6588443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</p:spPr>
        <p:txBody>
          <a:bodyPr/>
          <a:lstStyle/>
          <a:p>
            <a:r>
              <a:rPr b="1" dirty="0"/>
              <a:t>Lab 5: Secret as Volume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276" y="301558"/>
            <a:ext cx="10058400" cy="793777"/>
          </a:xfrm>
        </p:spPr>
        <p:txBody>
          <a:bodyPr/>
          <a:lstStyle/>
          <a:p>
            <a:r>
              <a:rPr dirty="0"/>
              <a:t>YAML: Secret Volume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276" y="1204284"/>
            <a:ext cx="8648521" cy="532453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dirty="0" err="1">
                <a:solidFill>
                  <a:srgbClr val="003366"/>
                </a:solidFill>
                <a:latin typeface="Courier New"/>
              </a:rPr>
              <a:t>apiVersion</a:t>
            </a:r>
            <a:r>
              <a:rPr sz="2000" dirty="0">
                <a:solidFill>
                  <a:srgbClr val="003366"/>
                </a:solidFill>
                <a:latin typeface="Courier New"/>
              </a:rPr>
              <a:t>: v1
kind: Pod
metadata:
  name: secret-vol-pod
spec:
  containers:
  - name: </a:t>
            </a:r>
            <a:r>
              <a:rPr sz="2000" dirty="0" err="1">
                <a:solidFill>
                  <a:srgbClr val="003366"/>
                </a:solidFill>
                <a:latin typeface="Courier New"/>
              </a:rPr>
              <a:t>busybox</a:t>
            </a:r>
            <a:r>
              <a:rPr sz="2000" dirty="0">
                <a:solidFill>
                  <a:srgbClr val="003366"/>
                </a:solidFill>
                <a:latin typeface="Courier New"/>
              </a:rPr>
              <a:t>
    image: </a:t>
            </a:r>
            <a:r>
              <a:rPr sz="2000" dirty="0" err="1">
                <a:solidFill>
                  <a:srgbClr val="003366"/>
                </a:solidFill>
                <a:latin typeface="Courier New"/>
              </a:rPr>
              <a:t>busybox</a:t>
            </a:r>
            <a:r>
              <a:rPr sz="2000" dirty="0">
                <a:solidFill>
                  <a:srgbClr val="003366"/>
                </a:solidFill>
                <a:latin typeface="Courier New"/>
              </a:rPr>
              <a:t>
    command: ["</a:t>
            </a:r>
            <a:r>
              <a:rPr sz="2000" dirty="0" err="1">
                <a:solidFill>
                  <a:srgbClr val="003366"/>
                </a:solidFill>
                <a:latin typeface="Courier New"/>
              </a:rPr>
              <a:t>sh</a:t>
            </a:r>
            <a:r>
              <a:rPr sz="2000" dirty="0">
                <a:solidFill>
                  <a:srgbClr val="003366"/>
                </a:solidFill>
                <a:latin typeface="Courier New"/>
              </a:rPr>
              <a:t>", "-c", "ls /</a:t>
            </a:r>
            <a:r>
              <a:rPr sz="2000" dirty="0" err="1">
                <a:solidFill>
                  <a:srgbClr val="003366"/>
                </a:solidFill>
                <a:latin typeface="Courier New"/>
              </a:rPr>
              <a:t>etc</a:t>
            </a:r>
            <a:r>
              <a:rPr sz="2000" dirty="0">
                <a:solidFill>
                  <a:srgbClr val="003366"/>
                </a:solidFill>
                <a:latin typeface="Courier New"/>
              </a:rPr>
              <a:t>/secret; sleep 3600"]
</a:t>
            </a:r>
            <a:r>
              <a:rPr sz="2000" b="1" dirty="0">
                <a:solidFill>
                  <a:srgbClr val="003366"/>
                </a:solidFill>
                <a:latin typeface="Courier New"/>
              </a:rPr>
              <a:t>    </a:t>
            </a:r>
            <a:r>
              <a:rPr sz="2000" b="1" dirty="0" err="1">
                <a:solidFill>
                  <a:srgbClr val="003366"/>
                </a:solidFill>
                <a:latin typeface="Courier New"/>
              </a:rPr>
              <a:t>volumeMounts</a:t>
            </a:r>
            <a:r>
              <a:rPr sz="2000" b="1" dirty="0">
                <a:solidFill>
                  <a:srgbClr val="003366"/>
                </a:solidFill>
                <a:latin typeface="Courier New"/>
              </a:rPr>
              <a:t>:
    - name: secret-volume
      </a:t>
            </a:r>
            <a:r>
              <a:rPr sz="2000" b="1" dirty="0" err="1">
                <a:solidFill>
                  <a:srgbClr val="003366"/>
                </a:solidFill>
                <a:latin typeface="Courier New"/>
              </a:rPr>
              <a:t>mountPath</a:t>
            </a:r>
            <a:r>
              <a:rPr sz="2000" b="1" dirty="0">
                <a:solidFill>
                  <a:srgbClr val="003366"/>
                </a:solidFill>
                <a:latin typeface="Courier New"/>
              </a:rPr>
              <a:t>: /</a:t>
            </a:r>
            <a:r>
              <a:rPr sz="2000" b="1" dirty="0" err="1">
                <a:solidFill>
                  <a:srgbClr val="003366"/>
                </a:solidFill>
                <a:latin typeface="Courier New"/>
              </a:rPr>
              <a:t>etc</a:t>
            </a:r>
            <a:r>
              <a:rPr sz="2000" b="1" dirty="0">
                <a:solidFill>
                  <a:srgbClr val="003366"/>
                </a:solidFill>
                <a:latin typeface="Courier New"/>
              </a:rPr>
              <a:t>/secret
      </a:t>
            </a:r>
            <a:r>
              <a:rPr sz="2000" b="1" dirty="0" err="1">
                <a:solidFill>
                  <a:srgbClr val="003366"/>
                </a:solidFill>
                <a:latin typeface="Courier New"/>
              </a:rPr>
              <a:t>readOnly</a:t>
            </a:r>
            <a:r>
              <a:rPr sz="2000" b="1" dirty="0">
                <a:solidFill>
                  <a:srgbClr val="003366"/>
                </a:solidFill>
                <a:latin typeface="Courier New"/>
              </a:rPr>
              <a:t>: true</a:t>
            </a:r>
            <a:r>
              <a:rPr sz="2000" dirty="0">
                <a:solidFill>
                  <a:srgbClr val="003366"/>
                </a:solidFill>
                <a:latin typeface="Courier New"/>
              </a:rPr>
              <a:t>
</a:t>
            </a:r>
            <a:r>
              <a:rPr sz="2000" b="1" dirty="0">
                <a:solidFill>
                  <a:srgbClr val="003366"/>
                </a:solidFill>
                <a:latin typeface="Courier New"/>
              </a:rPr>
              <a:t>  volumes:
  - name: secret-volume
    secret:
      </a:t>
            </a:r>
            <a:r>
              <a:rPr sz="2000" b="1" dirty="0" err="1">
                <a:solidFill>
                  <a:srgbClr val="003366"/>
                </a:solidFill>
                <a:latin typeface="Courier New"/>
              </a:rPr>
              <a:t>secretName</a:t>
            </a:r>
            <a:r>
              <a:rPr sz="2000" b="1" dirty="0">
                <a:solidFill>
                  <a:srgbClr val="003366"/>
                </a:solidFill>
                <a:latin typeface="Courier New"/>
              </a:rPr>
              <a:t>: </a:t>
            </a:r>
            <a:r>
              <a:rPr sz="2000" b="1" dirty="0" err="1">
                <a:solidFill>
                  <a:srgbClr val="003366"/>
                </a:solidFill>
                <a:latin typeface="Courier New"/>
              </a:rPr>
              <a:t>db</a:t>
            </a:r>
            <a:r>
              <a:rPr sz="2000" b="1" dirty="0">
                <a:solidFill>
                  <a:srgbClr val="003366"/>
                </a:solidFill>
                <a:latin typeface="Courier New"/>
              </a:rPr>
              <a:t>-secret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E36B-D434-6941-E177-CD210B61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Plain Key-Value Environment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0BE77-383F-8727-DEAE-DE9738760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These are static values directly defined in the Pod specification.</a:t>
            </a:r>
          </a:p>
          <a:p>
            <a:r>
              <a:rPr lang="en-US" sz="3200" dirty="0"/>
              <a:t>Use case: For hardcoded or small configuration values such as ENV=prod.</a:t>
            </a:r>
          </a:p>
        </p:txBody>
      </p:sp>
    </p:spTree>
    <p:extLst>
      <p:ext uri="{BB962C8B-B14F-4D97-AF65-F5344CB8AC3E}">
        <p14:creationId xmlns:p14="http://schemas.microsoft.com/office/powerpoint/2010/main" val="91153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Environment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sz="3600" dirty="0"/>
          </a:p>
          <a:p>
            <a:r>
              <a:rPr sz="3600" dirty="0"/>
              <a:t>Environment variables are key-value pairs used to configure containers.</a:t>
            </a:r>
          </a:p>
          <a:p>
            <a:r>
              <a:rPr sz="3600" dirty="0"/>
              <a:t>Injected at runtime without changing application code.</a:t>
            </a:r>
          </a:p>
          <a:p>
            <a:r>
              <a:rPr sz="3600" dirty="0"/>
              <a:t>Used for configuration, secrets, toggles, and ports.</a:t>
            </a:r>
          </a:p>
          <a:p>
            <a:r>
              <a:rPr sz="3600" dirty="0"/>
              <a:t>Sources: Plain key, </a:t>
            </a:r>
            <a:r>
              <a:rPr sz="3600" dirty="0" err="1"/>
              <a:t>ConfigMap</a:t>
            </a:r>
            <a:r>
              <a:rPr sz="3600" dirty="0"/>
              <a:t>, Secret.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 1: Plain Key as Variable in Pod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These are static values directly defined in the Pod specification.</a:t>
            </a:r>
          </a:p>
          <a:p>
            <a:r>
              <a:rPr lang="en-US" sz="4000" dirty="0"/>
              <a:t>Verify the variable inside the container.</a:t>
            </a:r>
          </a:p>
          <a:p>
            <a:endParaRPr lang="en-US" sz="4000" dirty="0"/>
          </a:p>
          <a:p>
            <a:r>
              <a:rPr lang="en-US" sz="4000" dirty="0"/>
              <a:t>Use case: For hardcoded or small configuration values such as ENV=prod.</a:t>
            </a:r>
          </a:p>
          <a:p>
            <a:endParaRPr sz="4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154" y="321013"/>
            <a:ext cx="10058400" cy="909394"/>
          </a:xfrm>
        </p:spPr>
        <p:txBody>
          <a:bodyPr/>
          <a:lstStyle/>
          <a:p>
            <a:r>
              <a:rPr dirty="0"/>
              <a:t>Example: Plain ENV Variable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4154" y="1593392"/>
            <a:ext cx="53687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 dirty="0">
                <a:solidFill>
                  <a:srgbClr val="0070C0"/>
                </a:solidFill>
                <a:latin typeface="Courier New"/>
              </a:rPr>
              <a:t>env:
- name: ENV_MODE
  value: "production"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454" y="-353477"/>
            <a:ext cx="10702371" cy="1450757"/>
          </a:xfrm>
        </p:spPr>
        <p:txBody>
          <a:bodyPr/>
          <a:lstStyle/>
          <a:p>
            <a:r>
              <a:rPr b="1" dirty="0"/>
              <a:t>YAML: Pod with Plain Environment Variable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5709" y="1097280"/>
            <a:ext cx="7620001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3200" b="1" dirty="0" err="1">
                <a:solidFill>
                  <a:srgbClr val="0070C0"/>
                </a:solidFill>
                <a:latin typeface="Courier New"/>
              </a:rPr>
              <a:t>apiVersion</a:t>
            </a:r>
            <a:r>
              <a:rPr sz="3200" b="1" dirty="0">
                <a:solidFill>
                  <a:srgbClr val="0070C0"/>
                </a:solidFill>
                <a:latin typeface="Courier New"/>
              </a:rPr>
              <a:t>: v1
kind: Pod
metadata:
  name: env-var-pod
spec:
  containers:
  - name: </a:t>
            </a:r>
            <a:r>
              <a:rPr sz="3200" b="1" dirty="0" err="1">
                <a:solidFill>
                  <a:srgbClr val="0070C0"/>
                </a:solidFill>
                <a:latin typeface="Courier New"/>
              </a:rPr>
              <a:t>mycontainer</a:t>
            </a:r>
            <a:r>
              <a:rPr sz="3200" b="1" dirty="0">
                <a:solidFill>
                  <a:srgbClr val="0070C0"/>
                </a:solidFill>
                <a:latin typeface="Courier New"/>
              </a:rPr>
              <a:t>
    image: nginx
    env:
    - name: ENV_MODE
      value: "production"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 2: ConfigMap as Variable in Pod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3600" dirty="0"/>
          </a:p>
          <a:p>
            <a:r>
              <a:rPr sz="3600" dirty="0"/>
              <a:t>Create a </a:t>
            </a:r>
            <a:r>
              <a:rPr sz="3600" dirty="0" err="1"/>
              <a:t>ConfigMap</a:t>
            </a:r>
            <a:r>
              <a:rPr sz="3600" dirty="0"/>
              <a:t> using literals.</a:t>
            </a:r>
          </a:p>
          <a:p>
            <a:r>
              <a:rPr sz="3600" dirty="0"/>
              <a:t>Inject the </a:t>
            </a:r>
            <a:r>
              <a:rPr sz="3600" dirty="0" err="1"/>
              <a:t>ConfigMap</a:t>
            </a:r>
            <a:r>
              <a:rPr sz="3600" dirty="0"/>
              <a:t> into the Pod as environment variables.</a:t>
            </a:r>
            <a:endParaRPr lang="en-US" sz="3600" dirty="0"/>
          </a:p>
          <a:p>
            <a:r>
              <a:rPr lang="en-US" sz="3600" dirty="0" err="1"/>
              <a:t>ConfigMaps</a:t>
            </a:r>
            <a:r>
              <a:rPr lang="en-US" sz="3600" dirty="0"/>
              <a:t> allow you to decouple configuration artifacts from image content.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Example: </a:t>
            </a:r>
            <a:r>
              <a:rPr dirty="0" err="1"/>
              <a:t>ConfigMap</a:t>
            </a:r>
            <a:r>
              <a:rPr dirty="0"/>
              <a:t> Env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" y="2157596"/>
            <a:ext cx="603242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dirty="0" err="1">
                <a:solidFill>
                  <a:srgbClr val="003366"/>
                </a:solidFill>
                <a:latin typeface="Courier New"/>
              </a:rPr>
              <a:t>envFrom</a:t>
            </a:r>
            <a:r>
              <a:rPr sz="4000" dirty="0">
                <a:solidFill>
                  <a:srgbClr val="003366"/>
                </a:solidFill>
                <a:latin typeface="Courier New"/>
              </a:rPr>
              <a:t>:
- </a:t>
            </a:r>
            <a:r>
              <a:rPr sz="4000" dirty="0" err="1">
                <a:solidFill>
                  <a:srgbClr val="003366"/>
                </a:solidFill>
                <a:latin typeface="Courier New"/>
              </a:rPr>
              <a:t>configMapRef</a:t>
            </a:r>
            <a:r>
              <a:rPr sz="4000" dirty="0">
                <a:solidFill>
                  <a:srgbClr val="003366"/>
                </a:solidFill>
                <a:latin typeface="Courier New"/>
              </a:rPr>
              <a:t>:
    name: my-config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9489</TotalTime>
  <Words>1658</Words>
  <Application>Microsoft Office PowerPoint</Application>
  <PresentationFormat>Widescreen</PresentationFormat>
  <Paragraphs>150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Arial Rounded MT Bold</vt:lpstr>
      <vt:lpstr>Arial Unicode MS</vt:lpstr>
      <vt:lpstr>Calibri</vt:lpstr>
      <vt:lpstr>Calibri Light</vt:lpstr>
      <vt:lpstr>Courier New</vt:lpstr>
      <vt:lpstr>Engravers MT</vt:lpstr>
      <vt:lpstr>Wingdings</vt:lpstr>
      <vt:lpstr>Office Theme</vt:lpstr>
      <vt:lpstr>Retrospect</vt:lpstr>
      <vt:lpstr>Kubernetes: Environment Variables and Configuration Management</vt:lpstr>
      <vt:lpstr>Agenda</vt:lpstr>
      <vt:lpstr>Plain Key-Value Environment Variables</vt:lpstr>
      <vt:lpstr>Overview of Environment Variable</vt:lpstr>
      <vt:lpstr>Lab 1: Plain Key as Variable in Pod</vt:lpstr>
      <vt:lpstr>Example: Plain ENV Variable</vt:lpstr>
      <vt:lpstr>YAML: Pod with Plain Environment Variable</vt:lpstr>
      <vt:lpstr>Lab 2: ConfigMap as Variable in Pod</vt:lpstr>
      <vt:lpstr>Example: ConfigMap Env</vt:lpstr>
      <vt:lpstr>Command + YAML: ConfigMap Env</vt:lpstr>
      <vt:lpstr>Lab 3: ConfigMap as Volume</vt:lpstr>
      <vt:lpstr>Example: ConfigMap Volume</vt:lpstr>
      <vt:lpstr>Command + YAML: ConfigMap Volume    kubectl create configmap my-config-vol --from-literal=app.conf="log.level=info"</vt:lpstr>
      <vt:lpstr>ConfigMap as Volume</vt:lpstr>
      <vt:lpstr>ConfigMap as Volume  -- Best Practices:</vt:lpstr>
      <vt:lpstr>Lab 4: Secret as Variable in Pod</vt:lpstr>
      <vt:lpstr>Lab 4: Secret as Variable in Pod</vt:lpstr>
      <vt:lpstr>Lab 4: Secret as Variable in Pod</vt:lpstr>
      <vt:lpstr>PowerPoint Presentation</vt:lpstr>
      <vt:lpstr>PowerPoint Presentation</vt:lpstr>
      <vt:lpstr>Lab 5: Secret as Volume</vt:lpstr>
      <vt:lpstr>Lab 5: Secret as Volume</vt:lpstr>
      <vt:lpstr>Lab 5: Secret as Volume</vt:lpstr>
      <vt:lpstr>Lab 5: Secret as Volume</vt:lpstr>
      <vt:lpstr>YAML: Secret Volume</vt:lpstr>
    </vt:vector>
  </TitlesOfParts>
  <Company>EMC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– CodeDeploy</dc:title>
  <dc:creator>S, Vishwanath</dc:creator>
  <cp:lastModifiedBy>Vishwa M S</cp:lastModifiedBy>
  <cp:revision>150</cp:revision>
  <dcterms:created xsi:type="dcterms:W3CDTF">2018-07-27T15:06:26Z</dcterms:created>
  <dcterms:modified xsi:type="dcterms:W3CDTF">2025-06-30T04:21:48Z</dcterms:modified>
</cp:coreProperties>
</file>