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7"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72"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D9BEA6-CF16-485B-9B67-C613877B7ABE}">
          <p14:sldIdLst>
            <p14:sldId id="256"/>
            <p14:sldId id="257"/>
            <p14:sldId id="273"/>
            <p14:sldId id="259"/>
            <p14:sldId id="260"/>
            <p14:sldId id="261"/>
            <p14:sldId id="262"/>
            <p14:sldId id="263"/>
            <p14:sldId id="264"/>
            <p14:sldId id="265"/>
            <p14:sldId id="266"/>
            <p14:sldId id="267"/>
            <p14:sldId id="268"/>
            <p14:sldId id="269"/>
            <p14:sldId id="270"/>
            <p14:sldId id="271"/>
            <p14:sldId id="274"/>
            <p14:sldId id="275"/>
            <p14:sldId id="276"/>
            <p14:sldId id="277"/>
            <p14:sldId id="278"/>
            <p14:sldId id="279"/>
            <p14:sldId id="280"/>
            <p14:sldId id="281"/>
            <p14:sldId id="282"/>
            <p14:sldId id="283"/>
            <p14:sldId id="284"/>
            <p14:sldId id="285"/>
            <p14:sldId id="27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406" autoAdjust="0"/>
  </p:normalViewPr>
  <p:slideViewPr>
    <p:cSldViewPr snapToGrid="0">
      <p:cViewPr varScale="1">
        <p:scale>
          <a:sx n="59" d="100"/>
          <a:sy n="59" d="100"/>
        </p:scale>
        <p:origin x="1618"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13C94-94BA-419B-BA8F-B470F2B656FD}"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2BF19-37DD-4316-85DB-9BA52B262552}" type="slidenum">
              <a:rPr lang="en-IN" smtClean="0"/>
              <a:t>‹#›</a:t>
            </a:fld>
            <a:endParaRPr lang="en-IN"/>
          </a:p>
        </p:txBody>
      </p:sp>
    </p:spTree>
    <p:extLst>
      <p:ext uri="{BB962C8B-B14F-4D97-AF65-F5344CB8AC3E}">
        <p14:creationId xmlns:p14="http://schemas.microsoft.com/office/powerpoint/2010/main" val="13006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 of the Example</a:t>
            </a:r>
          </a:p>
          <a:p>
            <a:r>
              <a:rPr lang="en-US" b="1" dirty="0"/>
              <a:t>What It Shows</a:t>
            </a:r>
          </a:p>
          <a:p>
            <a:r>
              <a:rPr lang="en-US" b="1" dirty="0"/>
              <a:t>Two Kubernetes Nodes</a:t>
            </a:r>
            <a:r>
              <a:rPr lang="en-US" dirty="0"/>
              <a:t> (Node1 and Node2), each with:</a:t>
            </a:r>
          </a:p>
          <a:p>
            <a:pPr lvl="1"/>
            <a:r>
              <a:rPr lang="en-US" dirty="0"/>
              <a:t>Its own </a:t>
            </a:r>
            <a:r>
              <a:rPr lang="en-US" b="1" dirty="0"/>
              <a:t>container subnet</a:t>
            </a:r>
            <a:r>
              <a:rPr lang="en-US" dirty="0"/>
              <a:t> (10.1.1.0/16 for Node1, 10.1.2.0/16 for Node2)</a:t>
            </a:r>
          </a:p>
          <a:p>
            <a:pPr lvl="1"/>
            <a:r>
              <a:rPr lang="en-US" dirty="0"/>
              <a:t>Two </a:t>
            </a:r>
            <a:r>
              <a:rPr lang="en-US" b="1" dirty="0"/>
              <a:t>Pods</a:t>
            </a:r>
            <a:r>
              <a:rPr lang="en-US" dirty="0"/>
              <a:t> on each node, with their own IP addresses</a:t>
            </a:r>
          </a:p>
          <a:p>
            <a:pPr lvl="1"/>
            <a:r>
              <a:rPr lang="en-US" dirty="0"/>
              <a:t>Each node has a physical network IP (192.168.1.100/24, 192.168.1.101/24)</a:t>
            </a:r>
          </a:p>
          <a:p>
            <a:r>
              <a:rPr lang="en-US" b="1" dirty="0"/>
              <a:t>Pod-to-pod networking:</a:t>
            </a:r>
            <a:endParaRPr lang="en-US" dirty="0"/>
          </a:p>
          <a:p>
            <a:pPr lvl="1"/>
            <a:r>
              <a:rPr lang="en-US" dirty="0"/>
              <a:t>Within the same node, pods communicate via a local Linux bridge (</a:t>
            </a:r>
            <a:r>
              <a:rPr lang="en-US" dirty="0" err="1"/>
              <a:t>kube</a:t>
            </a:r>
            <a:r>
              <a:rPr lang="en-US" dirty="0"/>
              <a:t>-bridge) and a pair of virtual Ethernet devices (</a:t>
            </a:r>
            <a:r>
              <a:rPr lang="en-US" b="1" dirty="0" err="1"/>
              <a:t>veth</a:t>
            </a:r>
            <a:r>
              <a:rPr lang="en-US" b="1" dirty="0"/>
              <a:t> pair</a:t>
            </a:r>
            <a:r>
              <a:rPr lang="en-US" dirty="0"/>
              <a:t>)</a:t>
            </a:r>
          </a:p>
          <a:p>
            <a:pPr lvl="1"/>
            <a:r>
              <a:rPr lang="en-US" dirty="0"/>
              <a:t>For cross-node communication, traffic goes from pod → </a:t>
            </a:r>
            <a:r>
              <a:rPr lang="en-US" dirty="0" err="1"/>
              <a:t>kube</a:t>
            </a:r>
            <a:r>
              <a:rPr lang="en-US" dirty="0"/>
              <a:t>-bridge → </a:t>
            </a:r>
            <a:r>
              <a:rPr lang="en-US" dirty="0" err="1"/>
              <a:t>veth</a:t>
            </a:r>
            <a:r>
              <a:rPr lang="en-US" dirty="0"/>
              <a:t> pair → bridge-with-physical-network → physical network</a:t>
            </a:r>
          </a:p>
          <a:p>
            <a:r>
              <a:rPr lang="en-US" b="1" dirty="0"/>
              <a:t>Type of Networking</a:t>
            </a:r>
          </a:p>
          <a:p>
            <a:r>
              <a:rPr lang="en-US" b="1" dirty="0"/>
              <a:t>Type:</a:t>
            </a:r>
            <a:endParaRPr lang="en-US" dirty="0"/>
          </a:p>
          <a:p>
            <a:pPr lvl="1"/>
            <a:r>
              <a:rPr lang="en-US" dirty="0"/>
              <a:t>This is an example of the </a:t>
            </a:r>
            <a:r>
              <a:rPr lang="en-US" b="1" dirty="0"/>
              <a:t>basic bridge (L2) or flat networking</a:t>
            </a:r>
            <a:r>
              <a:rPr lang="en-US" dirty="0"/>
              <a:t> approach (used by default Docker networking and basic CNI plugins like Flannel in host-</a:t>
            </a:r>
            <a:r>
              <a:rPr lang="en-US" dirty="0" err="1"/>
              <a:t>gw</a:t>
            </a:r>
            <a:r>
              <a:rPr lang="en-US" dirty="0"/>
              <a:t> mode, Calico in certain modes).</a:t>
            </a:r>
          </a:p>
          <a:p>
            <a:pPr lvl="1"/>
            <a:r>
              <a:rPr lang="en-US" dirty="0"/>
              <a:t>Each pod gets its own IP and can communicate with any other pod in the cluster, regardless of node, provided the CNI setup allows pod subnet routing.</a:t>
            </a:r>
          </a:p>
          <a:p>
            <a:r>
              <a:rPr lang="en-US" b="1" dirty="0"/>
              <a:t>Key Concepts</a:t>
            </a:r>
          </a:p>
          <a:p>
            <a:r>
              <a:rPr lang="en-US" b="1" dirty="0"/>
              <a:t>Kube-bridge:</a:t>
            </a:r>
            <a:r>
              <a:rPr lang="en-US" dirty="0"/>
              <a:t> A Linux bridge inside each node that connects pod network interfaces.</a:t>
            </a:r>
          </a:p>
          <a:p>
            <a:r>
              <a:rPr lang="en-US" b="1" dirty="0"/>
              <a:t>Veth Pair:</a:t>
            </a:r>
            <a:r>
              <a:rPr lang="en-US" dirty="0"/>
              <a:t> Connects each pod's network namespace to the bridge.</a:t>
            </a:r>
          </a:p>
          <a:p>
            <a:r>
              <a:rPr lang="en-US" b="1" dirty="0"/>
              <a:t>Bridge-with-physical-network:</a:t>
            </a:r>
            <a:r>
              <a:rPr lang="en-US" dirty="0"/>
              <a:t> Connects the node's bridge to the physical network interface, enabling routing between nodes.</a:t>
            </a:r>
          </a:p>
          <a:p>
            <a:r>
              <a:rPr lang="en-US" b="1" dirty="0"/>
              <a:t>Pod-to-Pod Communication:</a:t>
            </a:r>
            <a:r>
              <a:rPr lang="en-US" dirty="0"/>
              <a:t> Works seamlessly if routing/subnets are configured correctly.</a:t>
            </a:r>
          </a:p>
          <a:p>
            <a:r>
              <a:rPr lang="en-US" b="1" dirty="0"/>
              <a:t>Underlying Technology:</a:t>
            </a:r>
            <a:r>
              <a:rPr lang="en-US" dirty="0"/>
              <a:t> Linux networking (bridge, </a:t>
            </a:r>
            <a:r>
              <a:rPr lang="en-US" dirty="0" err="1"/>
              <a:t>veth</a:t>
            </a:r>
            <a:r>
              <a:rPr lang="en-US" dirty="0"/>
              <a:t>, IP routing).</a:t>
            </a:r>
          </a:p>
          <a:p>
            <a:r>
              <a:rPr lang="en-US" b="1" dirty="0"/>
              <a:t>Real-world Plugin Examples</a:t>
            </a:r>
          </a:p>
          <a:p>
            <a:r>
              <a:rPr lang="en-US" b="1" dirty="0"/>
              <a:t>Flannel (host-</a:t>
            </a:r>
            <a:r>
              <a:rPr lang="en-US" b="1" dirty="0" err="1"/>
              <a:t>gw</a:t>
            </a:r>
            <a:r>
              <a:rPr lang="en-US" b="1" dirty="0"/>
              <a:t> mode)</a:t>
            </a:r>
            <a:endParaRPr lang="en-US" dirty="0"/>
          </a:p>
          <a:p>
            <a:r>
              <a:rPr lang="en-US" b="1" dirty="0"/>
              <a:t>Calico (L2 or L3 mode)</a:t>
            </a:r>
            <a:endParaRPr lang="en-US" dirty="0"/>
          </a:p>
          <a:p>
            <a:r>
              <a:rPr lang="en-US" b="1" dirty="0"/>
              <a:t>Basic Docker networking</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BC2BF19-37DD-4316-85DB-9BA52B262552}" type="slidenum">
              <a:rPr lang="en-IN" smtClean="0"/>
              <a:t>6</a:t>
            </a:fld>
            <a:endParaRPr lang="en-IN"/>
          </a:p>
        </p:txBody>
      </p:sp>
    </p:spTree>
    <p:extLst>
      <p:ext uri="{BB962C8B-B14F-4D97-AF65-F5344CB8AC3E}">
        <p14:creationId xmlns:p14="http://schemas.microsoft.com/office/powerpoint/2010/main" val="50525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pod-to-pod communication works in a multi-node Kubernetes cluster using simple Linux routing. Each node knows how to reach pods on other nodes by sending traffic to the right node IP, using explicit routes in its routing table. This is the foundation of basic L3 Kubernetes networking.</a:t>
            </a:r>
          </a:p>
        </p:txBody>
      </p:sp>
      <p:sp>
        <p:nvSpPr>
          <p:cNvPr id="4" name="Slide Number Placeholder 3"/>
          <p:cNvSpPr>
            <a:spLocks noGrp="1"/>
          </p:cNvSpPr>
          <p:nvPr>
            <p:ph type="sldNum" sz="quarter" idx="5"/>
          </p:nvPr>
        </p:nvSpPr>
        <p:spPr/>
        <p:txBody>
          <a:bodyPr/>
          <a:lstStyle/>
          <a:p>
            <a:fld id="{3BC2BF19-37DD-4316-85DB-9BA52B262552}" type="slidenum">
              <a:rPr lang="en-IN" smtClean="0"/>
              <a:t>7</a:t>
            </a:fld>
            <a:endParaRPr lang="en-IN"/>
          </a:p>
        </p:txBody>
      </p:sp>
    </p:spTree>
    <p:extLst>
      <p:ext uri="{BB962C8B-B14F-4D97-AF65-F5344CB8AC3E}">
        <p14:creationId xmlns:p14="http://schemas.microsoft.com/office/powerpoint/2010/main" val="326888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C2BF19-37DD-4316-85DB-9BA52B262552}" type="slidenum">
              <a:rPr lang="en-IN" smtClean="0"/>
              <a:t>30</a:t>
            </a:fld>
            <a:endParaRPr lang="en-IN"/>
          </a:p>
        </p:txBody>
      </p:sp>
    </p:spTree>
    <p:extLst>
      <p:ext uri="{BB962C8B-B14F-4D97-AF65-F5344CB8AC3E}">
        <p14:creationId xmlns:p14="http://schemas.microsoft.com/office/powerpoint/2010/main" val="260034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51DDC-3D8E-441D-8B1E-684C450C1B0A}"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99320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29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2839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4144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Vishwanath M S</a:t>
            </a:r>
          </a:p>
          <a:p>
            <a:r>
              <a:rPr lang="en-US" dirty="0"/>
              <a:t>Vishwacloudlab.in</a:t>
            </a:r>
          </a:p>
        </p:txBody>
      </p:sp>
      <p:sp>
        <p:nvSpPr>
          <p:cNvPr id="4" name="Date Placeholder 3"/>
          <p:cNvSpPr>
            <a:spLocks noGrp="1"/>
          </p:cNvSpPr>
          <p:nvPr>
            <p:ph type="dt" sz="half" idx="10"/>
          </p:nvPr>
        </p:nvSpPr>
        <p:spPr/>
        <p:txBody>
          <a:bodyPr/>
          <a:lstStyle/>
          <a:p>
            <a:fld id="{5B03344B-D0D9-437D-8838-1FD1C4F164B7}"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61167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958" y="286603"/>
            <a:ext cx="10058400" cy="968440"/>
          </a:xfrm>
        </p:spPr>
        <p:txBody>
          <a:bodyPr/>
          <a:lstStyle/>
          <a:p>
            <a:r>
              <a:rPr lang="en-US"/>
              <a:t>Click to edit Master title style</a:t>
            </a:r>
            <a:endParaRPr lang="en-US" dirty="0"/>
          </a:p>
        </p:txBody>
      </p:sp>
      <p:sp>
        <p:nvSpPr>
          <p:cNvPr id="3" name="Content Placeholder 2"/>
          <p:cNvSpPr>
            <a:spLocks noGrp="1"/>
          </p:cNvSpPr>
          <p:nvPr>
            <p:ph idx="1"/>
          </p:nvPr>
        </p:nvSpPr>
        <p:spPr>
          <a:xfrm>
            <a:off x="692958" y="1594826"/>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03344B-D0D9-437D-8838-1FD1C4F164B7}"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51358" y="5985653"/>
            <a:ext cx="1312025" cy="365125"/>
          </a:xfrm>
        </p:spPr>
        <p:txBody>
          <a:bodyPr/>
          <a:lstStyle/>
          <a:p>
            <a:fld id="{40021EC1-E4B6-4332-AEF1-C7424A16BC98}" type="slidenum">
              <a:rPr lang="en-US" smtClean="0"/>
              <a:pPr/>
              <a:t>‹#›</a:t>
            </a:fld>
            <a:endParaRPr lang="en-US"/>
          </a:p>
        </p:txBody>
      </p:sp>
      <p:sp>
        <p:nvSpPr>
          <p:cNvPr id="8" name="TextBox 7"/>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
        <p:nvSpPr>
          <p:cNvPr id="9" name="TextBox 8">
            <a:extLst>
              <a:ext uri="{FF2B5EF4-FFF2-40B4-BE49-F238E27FC236}">
                <a16:creationId xmlns:a16="http://schemas.microsoft.com/office/drawing/2014/main" id="{C4FC9257-CC87-46B1-82BE-F6765CD63B1A}"/>
              </a:ext>
            </a:extLst>
          </p:cNvPr>
          <p:cNvSpPr txBox="1"/>
          <p:nvPr userDrawn="1"/>
        </p:nvSpPr>
        <p:spPr>
          <a:xfrm>
            <a:off x="0" y="6488458"/>
            <a:ext cx="3886200" cy="369332"/>
          </a:xfrm>
          <a:prstGeom prst="rect">
            <a:avLst/>
          </a:prstGeom>
          <a:noFill/>
        </p:spPr>
        <p:txBody>
          <a:bodyPr wrap="square" rtlCol="0">
            <a:spAutoFit/>
          </a:bodyPr>
          <a:lstStyle/>
          <a:p>
            <a:r>
              <a:rPr lang="en-US" dirty="0">
                <a:solidFill>
                  <a:srgbClr val="0070C0"/>
                </a:solidFill>
                <a:latin typeface="Engravers MT" panose="02090707080505020304" pitchFamily="18" charset="0"/>
              </a:rPr>
              <a:t>DEVOPS - Kubernetes</a:t>
            </a:r>
          </a:p>
        </p:txBody>
      </p:sp>
      <p:pic>
        <p:nvPicPr>
          <p:cNvPr id="1026" name="Picture 2" descr="Kubernetes - Wikipedia">
            <a:extLst>
              <a:ext uri="{FF2B5EF4-FFF2-40B4-BE49-F238E27FC236}">
                <a16:creationId xmlns:a16="http://schemas.microsoft.com/office/drawing/2014/main" id="{12A19D46-E3E1-49B4-8C70-842807C580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35268" y="46580"/>
            <a:ext cx="919286" cy="89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30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3344B-D0D9-437D-8838-1FD1C4F164B7}"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76815" y="5936522"/>
            <a:ext cx="1312025" cy="365125"/>
          </a:xfrm>
        </p:spPr>
        <p:txBody>
          <a:bodyPr/>
          <a:lstStyle/>
          <a:p>
            <a:fld id="{40021EC1-E4B6-4332-AEF1-C7424A16BC9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VISHWACLOUDLAB.in</a:t>
            </a:r>
          </a:p>
        </p:txBody>
      </p:sp>
    </p:spTree>
    <p:extLst>
      <p:ext uri="{BB962C8B-B14F-4D97-AF65-F5344CB8AC3E}">
        <p14:creationId xmlns:p14="http://schemas.microsoft.com/office/powerpoint/2010/main" val="34472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3344B-D0D9-437D-8838-1FD1C4F164B7}"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1750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3344B-D0D9-437D-8838-1FD1C4F164B7}" type="datetimeFigureOut">
              <a:rPr lang="en-US" smtClean="0"/>
              <a:pPr/>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1" name="TextBox 10"/>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24720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3344B-D0D9-437D-8838-1FD1C4F164B7}" type="datetimeFigureOut">
              <a:rPr lang="en-US" smtClean="0"/>
              <a:pPr/>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21EC1-E4B6-4332-AEF1-C7424A16BC98}" type="slidenum">
              <a:rPr lang="en-US" smtClean="0"/>
              <a:pPr/>
              <a:t>‹#›</a:t>
            </a:fld>
            <a:endParaRPr lang="en-US"/>
          </a:p>
        </p:txBody>
      </p:sp>
      <p:sp>
        <p:nvSpPr>
          <p:cNvPr id="6" name="TextBox 5"/>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34667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3344B-D0D9-437D-8838-1FD1C4F164B7}" type="datetimeFigureOut">
              <a:rPr lang="en-US" smtClean="0"/>
              <a:pPr/>
              <a:t>7/3/2025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VISHWACLOUDLAB.in</a:t>
            </a:r>
          </a:p>
        </p:txBody>
      </p:sp>
    </p:spTree>
    <p:extLst>
      <p:ext uri="{BB962C8B-B14F-4D97-AF65-F5344CB8AC3E}">
        <p14:creationId xmlns:p14="http://schemas.microsoft.com/office/powerpoint/2010/main" val="1842622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03344B-D0D9-437D-8838-1FD1C4F164B7}" type="datetimeFigureOut">
              <a:rPr lang="en-US" smtClean="0"/>
              <a:pPr/>
              <a:t>7/3/2025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46464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21EC1-E4B6-4332-AEF1-C7424A16BC98}" type="slidenum">
              <a:rPr lang="en-US" smtClean="0">
                <a:solidFill>
                  <a:srgbClr val="46464A"/>
                </a:solidFill>
              </a:rPr>
              <a:pPr/>
              <a:t>‹#›</a:t>
            </a:fld>
            <a:endParaRPr lang="en-US">
              <a:solidFill>
                <a:srgbClr val="46464A"/>
              </a:solidFill>
            </a:endParaRPr>
          </a:p>
        </p:txBody>
      </p:sp>
      <p:sp>
        <p:nvSpPr>
          <p:cNvPr id="10" name="TextBox 9"/>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97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11736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3344B-D0D9-437D-8838-1FD1C4F164B7}"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218962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7" name="TextBox 6"/>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1010007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83495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51DDC-3D8E-441D-8B1E-684C450C1B0A}"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5912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51DDC-3D8E-441D-8B1E-684C450C1B0A}"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8534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51DDC-3D8E-441D-8B1E-684C450C1B0A}"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6390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51DDC-3D8E-441D-8B1E-684C450C1B0A}"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4908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51DDC-3D8E-441D-8B1E-684C450C1B0A}"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40384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1386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687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1DDC-3D8E-441D-8B1E-684C450C1B0A}" type="datetimeFigureOut">
              <a:rPr lang="en-US" smtClean="0"/>
              <a:t>7/3/2025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E8A-84BC-4175-A475-7CEC61DB0050}" type="slidenum">
              <a:rPr lang="en-US" smtClean="0"/>
              <a:t>‹#›</a:t>
            </a:fld>
            <a:endParaRPr lang="en-US"/>
          </a:p>
        </p:txBody>
      </p:sp>
    </p:spTree>
    <p:extLst>
      <p:ext uri="{BB962C8B-B14F-4D97-AF65-F5344CB8AC3E}">
        <p14:creationId xmlns:p14="http://schemas.microsoft.com/office/powerpoint/2010/main" val="28908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03344B-D0D9-437D-8838-1FD1C4F164B7}" type="datetimeFigureOut">
              <a:rPr lang="en-US" smtClean="0"/>
              <a:pPr/>
              <a:t>7/3/2025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764058" y="6094660"/>
            <a:ext cx="1312025" cy="365125"/>
          </a:xfrm>
          <a:prstGeom prst="rect">
            <a:avLst/>
          </a:prstGeom>
        </p:spPr>
        <p:txBody>
          <a:bodyPr vert="horz" lIns="91440" tIns="45720" rIns="91440" bIns="45720" rtlCol="0" anchor="ctr"/>
          <a:lstStyle>
            <a:lvl1pPr algn="r">
              <a:defRPr sz="1050">
                <a:solidFill>
                  <a:srgbClr val="FFFFFF"/>
                </a:solidFill>
              </a:defRPr>
            </a:lvl1pPr>
          </a:lstStyle>
          <a:p>
            <a:fld id="{40021EC1-E4B6-4332-AEF1-C7424A16BC98}" type="slidenum">
              <a:rPr lang="en-US" smtClean="0"/>
              <a:pPr/>
              <a:t>‹#›</a:t>
            </a:fld>
            <a:endParaRPr lang="en-US"/>
          </a:p>
        </p:txBody>
      </p:sp>
    </p:spTree>
    <p:extLst>
      <p:ext uri="{BB962C8B-B14F-4D97-AF65-F5344CB8AC3E}">
        <p14:creationId xmlns:p14="http://schemas.microsoft.com/office/powerpoint/2010/main" val="392160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5.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46248"/>
          </a:xfrm>
        </p:spPr>
        <p:txBody>
          <a:bodyPr>
            <a:normAutofit/>
          </a:bodyPr>
          <a:lstStyle/>
          <a:p>
            <a:r>
              <a:rPr lang="en-US" sz="6000" b="1" dirty="0"/>
              <a:t>Kubernetes: Networking</a:t>
            </a:r>
          </a:p>
        </p:txBody>
      </p:sp>
      <p:sp>
        <p:nvSpPr>
          <p:cNvPr id="3" name="Subtitle 2"/>
          <p:cNvSpPr>
            <a:spLocks noGrp="1"/>
          </p:cNvSpPr>
          <p:nvPr>
            <p:ph type="subTitle" idx="1"/>
          </p:nvPr>
        </p:nvSpPr>
        <p:spPr>
          <a:xfrm>
            <a:off x="1100051" y="3683000"/>
            <a:ext cx="10058400" cy="1915621"/>
          </a:xfrm>
        </p:spPr>
        <p:txBody>
          <a:bodyPr/>
          <a:lstStyle/>
          <a:p>
            <a:r>
              <a:rPr lang="en-US" b="1" dirty="0" err="1">
                <a:solidFill>
                  <a:srgbClr val="0070C0"/>
                </a:solidFill>
                <a:latin typeface="Arial Rounded MT Bold" panose="020F0704030504030204" pitchFamily="34" charset="0"/>
              </a:rPr>
              <a:t>VishwanaTH</a:t>
            </a:r>
            <a:r>
              <a:rPr lang="en-US" b="1" dirty="0">
                <a:solidFill>
                  <a:srgbClr val="0070C0"/>
                </a:solidFill>
                <a:latin typeface="Arial Rounded MT Bold" panose="020F0704030504030204" pitchFamily="34" charset="0"/>
              </a:rPr>
              <a:t> m s</a:t>
            </a:r>
          </a:p>
          <a:p>
            <a:r>
              <a:rPr lang="en-US" b="1" dirty="0">
                <a:solidFill>
                  <a:srgbClr val="0070C0"/>
                </a:solidFill>
                <a:latin typeface="Arial Rounded MT Bold" panose="020F0704030504030204" pitchFamily="34" charset="0"/>
              </a:rPr>
              <a:t>VISHWACLOUDLAB.in</a:t>
            </a:r>
          </a:p>
        </p:txBody>
      </p:sp>
    </p:spTree>
    <p:extLst>
      <p:ext uri="{BB962C8B-B14F-4D97-AF65-F5344CB8AC3E}">
        <p14:creationId xmlns:p14="http://schemas.microsoft.com/office/powerpoint/2010/main" val="342163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671767"/>
            <a:ext cx="1033780" cy="591551"/>
          </a:xfrm>
          <a:prstGeom prst="rect">
            <a:avLst/>
          </a:prstGeom>
        </p:spPr>
        <p:txBody>
          <a:bodyPr vert="horz" wrap="square" lIns="0" tIns="16933" rIns="0" bIns="0" rtlCol="0">
            <a:spAutoFit/>
          </a:bodyPr>
          <a:lstStyle/>
          <a:p>
            <a:pPr marL="16933">
              <a:spcBef>
                <a:spcPts val="133"/>
              </a:spcBef>
            </a:pPr>
            <a:r>
              <a:rPr sz="3733" spc="-33" dirty="0">
                <a:latin typeface="Arial MT"/>
                <a:cs typeface="Arial MT"/>
              </a:rPr>
              <a:t>DNS</a:t>
            </a:r>
            <a:endParaRPr sz="3733">
              <a:latin typeface="Arial MT"/>
              <a:cs typeface="Arial MT"/>
            </a:endParaRPr>
          </a:p>
        </p:txBody>
      </p:sp>
      <p:sp>
        <p:nvSpPr>
          <p:cNvPr id="3" name="object 3"/>
          <p:cNvSpPr txBox="1"/>
          <p:nvPr/>
        </p:nvSpPr>
        <p:spPr>
          <a:xfrm>
            <a:off x="633665" y="1605101"/>
            <a:ext cx="6315775" cy="860918"/>
          </a:xfrm>
          <a:prstGeom prst="rect">
            <a:avLst/>
          </a:prstGeom>
        </p:spPr>
        <p:txBody>
          <a:bodyPr vert="horz" wrap="square" lIns="0" tIns="70272" rIns="0" bIns="0" rtlCol="0">
            <a:spAutoFit/>
          </a:bodyPr>
          <a:lstStyle/>
          <a:p>
            <a:pPr marL="505447" indent="-488514">
              <a:spcBef>
                <a:spcPts val="552"/>
              </a:spcBef>
              <a:buChar char="●"/>
              <a:tabLst>
                <a:tab pos="505447" algn="l"/>
              </a:tabLst>
            </a:pPr>
            <a:r>
              <a:rPr sz="2400" dirty="0">
                <a:solidFill>
                  <a:srgbClr val="595959"/>
                </a:solidFill>
                <a:latin typeface="Arial MT"/>
                <a:cs typeface="Arial MT"/>
              </a:rPr>
              <a:t>Service</a:t>
            </a:r>
            <a:r>
              <a:rPr sz="2400" spc="-47" dirty="0">
                <a:solidFill>
                  <a:srgbClr val="595959"/>
                </a:solidFill>
                <a:latin typeface="Arial MT"/>
                <a:cs typeface="Arial MT"/>
              </a:rPr>
              <a:t> </a:t>
            </a:r>
            <a:r>
              <a:rPr sz="2400" dirty="0">
                <a:solidFill>
                  <a:srgbClr val="595959"/>
                </a:solidFill>
                <a:latin typeface="Arial MT"/>
                <a:cs typeface="Arial MT"/>
              </a:rPr>
              <a:t>Discovery</a:t>
            </a:r>
            <a:r>
              <a:rPr sz="2400" spc="-27" dirty="0">
                <a:solidFill>
                  <a:srgbClr val="595959"/>
                </a:solidFill>
                <a:latin typeface="Arial MT"/>
                <a:cs typeface="Arial MT"/>
              </a:rPr>
              <a:t> </a:t>
            </a:r>
            <a:r>
              <a:rPr sz="2400" dirty="0">
                <a:solidFill>
                  <a:srgbClr val="595959"/>
                </a:solidFill>
                <a:latin typeface="Arial MT"/>
                <a:cs typeface="Arial MT"/>
              </a:rPr>
              <a:t>achieved</a:t>
            </a:r>
            <a:r>
              <a:rPr sz="2400" spc="-27" dirty="0">
                <a:solidFill>
                  <a:srgbClr val="595959"/>
                </a:solidFill>
                <a:latin typeface="Arial MT"/>
                <a:cs typeface="Arial MT"/>
              </a:rPr>
              <a:t> </a:t>
            </a:r>
            <a:r>
              <a:rPr sz="2400" dirty="0">
                <a:solidFill>
                  <a:srgbClr val="595959"/>
                </a:solidFill>
                <a:latin typeface="Arial MT"/>
                <a:cs typeface="Arial MT"/>
              </a:rPr>
              <a:t>by</a:t>
            </a:r>
            <a:r>
              <a:rPr sz="2400" spc="-27" dirty="0">
                <a:solidFill>
                  <a:srgbClr val="595959"/>
                </a:solidFill>
                <a:latin typeface="Arial MT"/>
                <a:cs typeface="Arial MT"/>
              </a:rPr>
              <a:t> </a:t>
            </a:r>
            <a:r>
              <a:rPr lang="en-US" sz="2400" spc="-13" dirty="0" err="1">
                <a:solidFill>
                  <a:srgbClr val="595959"/>
                </a:solidFill>
                <a:latin typeface="Arial MT"/>
                <a:cs typeface="Arial MT"/>
              </a:rPr>
              <a:t>Core</a:t>
            </a:r>
            <a:r>
              <a:rPr sz="2400" spc="-13" dirty="0" err="1">
                <a:solidFill>
                  <a:srgbClr val="595959"/>
                </a:solidFill>
                <a:latin typeface="Arial MT"/>
                <a:cs typeface="Arial MT"/>
              </a:rPr>
              <a:t>DNS</a:t>
            </a:r>
            <a:endParaRPr sz="2400" dirty="0">
              <a:latin typeface="Arial MT"/>
              <a:cs typeface="Arial MT"/>
            </a:endParaRPr>
          </a:p>
          <a:p>
            <a:pPr marL="505447" indent="-488514">
              <a:spcBef>
                <a:spcPts val="420"/>
              </a:spcBef>
              <a:buChar char="●"/>
              <a:tabLst>
                <a:tab pos="505447" algn="l"/>
              </a:tabLst>
            </a:pPr>
            <a:r>
              <a:rPr lang="en-US" sz="2400" dirty="0" err="1">
                <a:solidFill>
                  <a:srgbClr val="595959"/>
                </a:solidFill>
                <a:latin typeface="Arial MT"/>
                <a:cs typeface="Arial MT"/>
              </a:rPr>
              <a:t>Core</a:t>
            </a:r>
            <a:r>
              <a:rPr sz="2400" dirty="0" err="1">
                <a:solidFill>
                  <a:srgbClr val="595959"/>
                </a:solidFill>
                <a:latin typeface="Arial MT"/>
                <a:cs typeface="Arial MT"/>
              </a:rPr>
              <a:t>DNS</a:t>
            </a:r>
            <a:r>
              <a:rPr sz="2400" spc="-33" dirty="0">
                <a:solidFill>
                  <a:srgbClr val="595959"/>
                </a:solidFill>
                <a:latin typeface="Arial MT"/>
                <a:cs typeface="Arial MT"/>
              </a:rPr>
              <a:t> </a:t>
            </a:r>
            <a:r>
              <a:rPr sz="2400" dirty="0">
                <a:solidFill>
                  <a:srgbClr val="595959"/>
                </a:solidFill>
                <a:latin typeface="Arial MT"/>
                <a:cs typeface="Arial MT"/>
              </a:rPr>
              <a:t>runs</a:t>
            </a:r>
            <a:r>
              <a:rPr sz="2400" spc="-13" dirty="0">
                <a:solidFill>
                  <a:srgbClr val="595959"/>
                </a:solidFill>
                <a:latin typeface="Arial MT"/>
                <a:cs typeface="Arial MT"/>
              </a:rPr>
              <a:t> </a:t>
            </a:r>
            <a:r>
              <a:rPr sz="2400" dirty="0">
                <a:solidFill>
                  <a:srgbClr val="595959"/>
                </a:solidFill>
                <a:latin typeface="Arial MT"/>
                <a:cs typeface="Arial MT"/>
              </a:rPr>
              <a:t>as</a:t>
            </a:r>
            <a:r>
              <a:rPr sz="2400" spc="-20" dirty="0">
                <a:solidFill>
                  <a:srgbClr val="595959"/>
                </a:solidFill>
                <a:latin typeface="Arial MT"/>
                <a:cs typeface="Arial MT"/>
              </a:rPr>
              <a:t> </a:t>
            </a:r>
            <a:r>
              <a:rPr sz="2400" dirty="0">
                <a:solidFill>
                  <a:srgbClr val="595959"/>
                </a:solidFill>
                <a:latin typeface="Arial MT"/>
                <a:cs typeface="Arial MT"/>
              </a:rPr>
              <a:t>a</a:t>
            </a:r>
            <a:r>
              <a:rPr sz="2400" spc="-13" dirty="0">
                <a:solidFill>
                  <a:srgbClr val="595959"/>
                </a:solidFill>
                <a:latin typeface="Arial MT"/>
                <a:cs typeface="Arial MT"/>
              </a:rPr>
              <a:t> </a:t>
            </a:r>
            <a:r>
              <a:rPr sz="2400" dirty="0">
                <a:solidFill>
                  <a:srgbClr val="595959"/>
                </a:solidFill>
                <a:latin typeface="Arial MT"/>
                <a:cs typeface="Arial MT"/>
              </a:rPr>
              <a:t>pod</a:t>
            </a:r>
            <a:r>
              <a:rPr sz="2400" spc="-20" dirty="0">
                <a:solidFill>
                  <a:srgbClr val="595959"/>
                </a:solidFill>
                <a:latin typeface="Arial MT"/>
                <a:cs typeface="Arial MT"/>
              </a:rPr>
              <a:t> </a:t>
            </a:r>
            <a:r>
              <a:rPr sz="2400" dirty="0">
                <a:solidFill>
                  <a:srgbClr val="595959"/>
                </a:solidFill>
                <a:latin typeface="Arial MT"/>
                <a:cs typeface="Arial MT"/>
              </a:rPr>
              <a:t>in</a:t>
            </a:r>
            <a:r>
              <a:rPr sz="2400" spc="-13" dirty="0">
                <a:solidFill>
                  <a:srgbClr val="595959"/>
                </a:solidFill>
                <a:latin typeface="Arial MT"/>
                <a:cs typeface="Arial MT"/>
              </a:rPr>
              <a:t> </a:t>
            </a:r>
            <a:r>
              <a:rPr sz="2400" dirty="0">
                <a:solidFill>
                  <a:srgbClr val="595959"/>
                </a:solidFill>
                <a:latin typeface="Arial MT"/>
                <a:cs typeface="Arial MT"/>
              </a:rPr>
              <a:t>the</a:t>
            </a:r>
            <a:r>
              <a:rPr sz="2400" spc="-13" dirty="0">
                <a:solidFill>
                  <a:srgbClr val="595959"/>
                </a:solidFill>
                <a:latin typeface="Arial MT"/>
                <a:cs typeface="Arial MT"/>
              </a:rPr>
              <a:t> cluster</a:t>
            </a:r>
            <a:endParaRPr sz="2400" dirty="0">
              <a:latin typeface="Arial MT"/>
              <a:cs typeface="Arial MT"/>
            </a:endParaRPr>
          </a:p>
        </p:txBody>
      </p:sp>
      <p:grpSp>
        <p:nvGrpSpPr>
          <p:cNvPr id="4" name="object 4"/>
          <p:cNvGrpSpPr/>
          <p:nvPr/>
        </p:nvGrpSpPr>
        <p:grpSpPr>
          <a:xfrm>
            <a:off x="2310909" y="3640560"/>
            <a:ext cx="3013287" cy="2404533"/>
            <a:chOff x="1733181" y="2730420"/>
            <a:chExt cx="2259965" cy="1803400"/>
          </a:xfrm>
        </p:grpSpPr>
        <p:sp>
          <p:nvSpPr>
            <p:cNvPr id="5" name="object 5"/>
            <p:cNvSpPr/>
            <p:nvPr/>
          </p:nvSpPr>
          <p:spPr>
            <a:xfrm>
              <a:off x="1742706" y="2739945"/>
              <a:ext cx="2082800" cy="1784350"/>
            </a:xfrm>
            <a:custGeom>
              <a:avLst/>
              <a:gdLst/>
              <a:ahLst/>
              <a:cxnLst/>
              <a:rect l="l" t="t" r="r" b="b"/>
              <a:pathLst>
                <a:path w="2082800" h="1784350">
                  <a:moveTo>
                    <a:pt x="0" y="0"/>
                  </a:moveTo>
                  <a:lnTo>
                    <a:pt x="2082299" y="0"/>
                  </a:lnTo>
                  <a:lnTo>
                    <a:pt x="2082299" y="1783799"/>
                  </a:lnTo>
                  <a:lnTo>
                    <a:pt x="0" y="1783799"/>
                  </a:lnTo>
                  <a:lnTo>
                    <a:pt x="0" y="0"/>
                  </a:lnTo>
                  <a:close/>
                </a:path>
              </a:pathLst>
            </a:custGeom>
            <a:ln w="19049">
              <a:solidFill>
                <a:srgbClr val="3368E7"/>
              </a:solidFill>
            </a:ln>
          </p:spPr>
          <p:txBody>
            <a:bodyPr wrap="square" lIns="0" tIns="0" rIns="0" bIns="0" rtlCol="0"/>
            <a:lstStyle/>
            <a:p>
              <a:endParaRPr sz="2400"/>
            </a:p>
          </p:txBody>
        </p:sp>
        <p:pic>
          <p:nvPicPr>
            <p:cNvPr id="6" name="object 6"/>
            <p:cNvPicPr/>
            <p:nvPr/>
          </p:nvPicPr>
          <p:blipFill>
            <a:blip r:embed="rId2" cstate="print"/>
            <a:stretch>
              <a:fillRect/>
            </a:stretch>
          </p:blipFill>
          <p:spPr>
            <a:xfrm>
              <a:off x="1906512" y="2828285"/>
              <a:ext cx="772455" cy="774513"/>
            </a:xfrm>
            <a:prstGeom prst="rect">
              <a:avLst/>
            </a:prstGeom>
          </p:spPr>
        </p:pic>
        <p:pic>
          <p:nvPicPr>
            <p:cNvPr id="7" name="object 7"/>
            <p:cNvPicPr/>
            <p:nvPr/>
          </p:nvPicPr>
          <p:blipFill>
            <a:blip r:embed="rId2" cstate="print"/>
            <a:stretch>
              <a:fillRect/>
            </a:stretch>
          </p:blipFill>
          <p:spPr>
            <a:xfrm>
              <a:off x="2378536" y="3670699"/>
              <a:ext cx="772455" cy="774513"/>
            </a:xfrm>
            <a:prstGeom prst="rect">
              <a:avLst/>
            </a:prstGeom>
          </p:spPr>
        </p:pic>
        <p:pic>
          <p:nvPicPr>
            <p:cNvPr id="8" name="object 8"/>
            <p:cNvPicPr/>
            <p:nvPr/>
          </p:nvPicPr>
          <p:blipFill>
            <a:blip r:embed="rId2" cstate="print"/>
            <a:stretch>
              <a:fillRect/>
            </a:stretch>
          </p:blipFill>
          <p:spPr>
            <a:xfrm>
              <a:off x="2897129" y="2828285"/>
              <a:ext cx="772455" cy="774513"/>
            </a:xfrm>
            <a:prstGeom prst="rect">
              <a:avLst/>
            </a:prstGeom>
          </p:spPr>
        </p:pic>
        <p:sp>
          <p:nvSpPr>
            <p:cNvPr id="9" name="object 9"/>
            <p:cNvSpPr/>
            <p:nvPr/>
          </p:nvSpPr>
          <p:spPr>
            <a:xfrm>
              <a:off x="3647713" y="3160074"/>
              <a:ext cx="326390" cy="0"/>
            </a:xfrm>
            <a:custGeom>
              <a:avLst/>
              <a:gdLst/>
              <a:ahLst/>
              <a:cxnLst/>
              <a:rect l="l" t="t" r="r" b="b"/>
              <a:pathLst>
                <a:path w="326389">
                  <a:moveTo>
                    <a:pt x="0" y="0"/>
                  </a:moveTo>
                  <a:lnTo>
                    <a:pt x="325916" y="0"/>
                  </a:lnTo>
                </a:path>
              </a:pathLst>
            </a:custGeom>
            <a:ln w="38099">
              <a:solidFill>
                <a:srgbClr val="FFE168"/>
              </a:solidFill>
            </a:ln>
          </p:spPr>
          <p:txBody>
            <a:bodyPr wrap="square" lIns="0" tIns="0" rIns="0" bIns="0" rtlCol="0"/>
            <a:lstStyle/>
            <a:p>
              <a:endParaRPr sz="2400"/>
            </a:p>
          </p:txBody>
        </p:sp>
      </p:grpSp>
      <p:sp>
        <p:nvSpPr>
          <p:cNvPr id="10" name="object 10"/>
          <p:cNvSpPr txBox="1"/>
          <p:nvPr/>
        </p:nvSpPr>
        <p:spPr>
          <a:xfrm>
            <a:off x="7176383" y="3335834"/>
            <a:ext cx="2692400" cy="1094445"/>
          </a:xfrm>
          <a:prstGeom prst="rect">
            <a:avLst/>
          </a:prstGeom>
          <a:solidFill>
            <a:srgbClr val="D84437"/>
          </a:solidFill>
        </p:spPr>
        <p:txBody>
          <a:bodyPr vert="horz" wrap="square" lIns="0" tIns="270933" rIns="0" bIns="0" rtlCol="0">
            <a:spAutoFit/>
          </a:bodyPr>
          <a:lstStyle/>
          <a:p>
            <a:pPr>
              <a:spcBef>
                <a:spcPts val="2133"/>
              </a:spcBef>
            </a:pPr>
            <a:endParaRPr sz="2667">
              <a:latin typeface="Times New Roman"/>
              <a:cs typeface="Times New Roman"/>
            </a:endParaRPr>
          </a:p>
          <a:p>
            <a:pPr marL="550320"/>
            <a:r>
              <a:rPr sz="2667" spc="-13" dirty="0">
                <a:solidFill>
                  <a:srgbClr val="FFFFFF"/>
                </a:solidFill>
                <a:latin typeface="Arial Black"/>
                <a:cs typeface="Arial Black"/>
              </a:rPr>
              <a:t>apiserver</a:t>
            </a:r>
            <a:endParaRPr sz="2667">
              <a:latin typeface="Arial Black"/>
              <a:cs typeface="Arial Black"/>
            </a:endParaRPr>
          </a:p>
        </p:txBody>
      </p:sp>
      <p:sp>
        <p:nvSpPr>
          <p:cNvPr id="11" name="object 11"/>
          <p:cNvSpPr/>
          <p:nvPr/>
        </p:nvSpPr>
        <p:spPr>
          <a:xfrm>
            <a:off x="6737373" y="4213432"/>
            <a:ext cx="439420" cy="0"/>
          </a:xfrm>
          <a:custGeom>
            <a:avLst/>
            <a:gdLst/>
            <a:ahLst/>
            <a:cxnLst/>
            <a:rect l="l" t="t" r="r" b="b"/>
            <a:pathLst>
              <a:path w="329564">
                <a:moveTo>
                  <a:pt x="0" y="0"/>
                </a:moveTo>
                <a:lnTo>
                  <a:pt x="329283" y="0"/>
                </a:lnTo>
              </a:path>
            </a:pathLst>
          </a:custGeom>
          <a:ln w="38099">
            <a:solidFill>
              <a:srgbClr val="FFE168"/>
            </a:solidFill>
          </a:ln>
        </p:spPr>
        <p:txBody>
          <a:bodyPr wrap="square" lIns="0" tIns="0" rIns="0" bIns="0" rtlCol="0"/>
          <a:lstStyle/>
          <a:p>
            <a:endParaRPr sz="2400"/>
          </a:p>
        </p:txBody>
      </p:sp>
      <p:sp>
        <p:nvSpPr>
          <p:cNvPr id="12" name="object 12"/>
          <p:cNvSpPr txBox="1"/>
          <p:nvPr/>
        </p:nvSpPr>
        <p:spPr>
          <a:xfrm>
            <a:off x="5298172" y="3894832"/>
            <a:ext cx="1439333" cy="471924"/>
          </a:xfrm>
          <a:prstGeom prst="rect">
            <a:avLst/>
          </a:prstGeom>
          <a:ln w="38099">
            <a:solidFill>
              <a:srgbClr val="FFE168"/>
            </a:solidFill>
          </a:ln>
        </p:spPr>
        <p:txBody>
          <a:bodyPr vert="horz" wrap="square" lIns="0" tIns="101600" rIns="0" bIns="0" rtlCol="0">
            <a:spAutoFit/>
          </a:bodyPr>
          <a:lstStyle/>
          <a:p>
            <a:pPr marL="252300">
              <a:spcBef>
                <a:spcPts val="800"/>
              </a:spcBef>
            </a:pPr>
            <a:r>
              <a:rPr sz="2400" spc="-13" dirty="0">
                <a:solidFill>
                  <a:srgbClr val="FFE168"/>
                </a:solidFill>
                <a:latin typeface="Arial Black"/>
                <a:cs typeface="Arial Black"/>
              </a:rPr>
              <a:t>watch</a:t>
            </a:r>
            <a:endParaRPr sz="2400">
              <a:latin typeface="Arial Black"/>
              <a:cs typeface="Arial Black"/>
            </a:endParaRPr>
          </a:p>
        </p:txBody>
      </p:sp>
      <p:grpSp>
        <p:nvGrpSpPr>
          <p:cNvPr id="13" name="object 13"/>
          <p:cNvGrpSpPr/>
          <p:nvPr/>
        </p:nvGrpSpPr>
        <p:grpSpPr>
          <a:xfrm>
            <a:off x="3225829" y="4591666"/>
            <a:ext cx="943187" cy="613833"/>
            <a:chOff x="2419372" y="3443749"/>
            <a:chExt cx="707390" cy="460375"/>
          </a:xfrm>
        </p:grpSpPr>
        <p:sp>
          <p:nvSpPr>
            <p:cNvPr id="14" name="object 14"/>
            <p:cNvSpPr/>
            <p:nvPr/>
          </p:nvSpPr>
          <p:spPr>
            <a:xfrm>
              <a:off x="2973261" y="3462799"/>
              <a:ext cx="134620" cy="267970"/>
            </a:xfrm>
            <a:custGeom>
              <a:avLst/>
              <a:gdLst/>
              <a:ahLst/>
              <a:cxnLst/>
              <a:rect l="l" t="t" r="r" b="b"/>
              <a:pathLst>
                <a:path w="134619" h="267970">
                  <a:moveTo>
                    <a:pt x="134351" y="0"/>
                  </a:moveTo>
                  <a:lnTo>
                    <a:pt x="0" y="267342"/>
                  </a:lnTo>
                </a:path>
              </a:pathLst>
            </a:custGeom>
            <a:ln w="38099">
              <a:solidFill>
                <a:srgbClr val="F4B400"/>
              </a:solidFill>
            </a:ln>
          </p:spPr>
          <p:txBody>
            <a:bodyPr wrap="square" lIns="0" tIns="0" rIns="0" bIns="0" rtlCol="0"/>
            <a:lstStyle/>
            <a:p>
              <a:endParaRPr sz="2400"/>
            </a:p>
          </p:txBody>
        </p:sp>
        <p:pic>
          <p:nvPicPr>
            <p:cNvPr id="15" name="object 15"/>
            <p:cNvPicPr/>
            <p:nvPr/>
          </p:nvPicPr>
          <p:blipFill>
            <a:blip r:embed="rId3" cstate="print"/>
            <a:stretch>
              <a:fillRect/>
            </a:stretch>
          </p:blipFill>
          <p:spPr>
            <a:xfrm>
              <a:off x="2876572" y="3682834"/>
              <a:ext cx="171968" cy="220847"/>
            </a:xfrm>
            <a:prstGeom prst="rect">
              <a:avLst/>
            </a:prstGeom>
          </p:spPr>
        </p:pic>
        <p:pic>
          <p:nvPicPr>
            <p:cNvPr id="16" name="object 16"/>
            <p:cNvPicPr/>
            <p:nvPr/>
          </p:nvPicPr>
          <p:blipFill>
            <a:blip r:embed="rId4" cstate="print"/>
            <a:stretch>
              <a:fillRect/>
            </a:stretch>
          </p:blipFill>
          <p:spPr>
            <a:xfrm>
              <a:off x="2419372" y="3493517"/>
              <a:ext cx="225079" cy="410164"/>
            </a:xfrm>
            <a:prstGeom prst="rect">
              <a:avLst/>
            </a:prstGeom>
          </p:spPr>
        </p:pic>
      </p:grpSp>
      <p:sp>
        <p:nvSpPr>
          <p:cNvPr id="17" name="object 17"/>
          <p:cNvSpPr txBox="1"/>
          <p:nvPr/>
        </p:nvSpPr>
        <p:spPr>
          <a:xfrm>
            <a:off x="3386167" y="5554018"/>
            <a:ext cx="548640" cy="304421"/>
          </a:xfrm>
          <a:prstGeom prst="rect">
            <a:avLst/>
          </a:prstGeom>
        </p:spPr>
        <p:txBody>
          <a:bodyPr vert="horz" wrap="square" lIns="0" tIns="16933" rIns="0" bIns="0" rtlCol="0">
            <a:spAutoFit/>
          </a:bodyPr>
          <a:lstStyle/>
          <a:p>
            <a:pPr marL="16933">
              <a:spcBef>
                <a:spcPts val="133"/>
              </a:spcBef>
            </a:pPr>
            <a:r>
              <a:rPr sz="1867" spc="-127" dirty="0">
                <a:latin typeface="Arial Black"/>
                <a:cs typeface="Arial Black"/>
              </a:rPr>
              <a:t>etcd</a:t>
            </a:r>
            <a:endParaRPr sz="1867">
              <a:latin typeface="Arial Black"/>
              <a:cs typeface="Arial Black"/>
            </a:endParaRPr>
          </a:p>
        </p:txBody>
      </p:sp>
      <p:sp>
        <p:nvSpPr>
          <p:cNvPr id="18" name="object 18"/>
          <p:cNvSpPr txBox="1"/>
          <p:nvPr/>
        </p:nvSpPr>
        <p:spPr>
          <a:xfrm>
            <a:off x="3802250" y="3757318"/>
            <a:ext cx="1439332" cy="304421"/>
          </a:xfrm>
          <a:prstGeom prst="rect">
            <a:avLst/>
          </a:prstGeom>
        </p:spPr>
        <p:txBody>
          <a:bodyPr vert="horz" wrap="square" lIns="0" tIns="16933" rIns="0" bIns="0" rtlCol="0">
            <a:spAutoFit/>
          </a:bodyPr>
          <a:lstStyle/>
          <a:p>
            <a:pPr marL="16933">
              <a:spcBef>
                <a:spcPts val="133"/>
              </a:spcBef>
            </a:pPr>
            <a:r>
              <a:rPr sz="1867" spc="-113" dirty="0">
                <a:latin typeface="Arial Black"/>
                <a:cs typeface="Arial Black"/>
              </a:rPr>
              <a:t>kube2</a:t>
            </a:r>
            <a:r>
              <a:rPr lang="en-US" sz="1867" spc="-113" dirty="0">
                <a:latin typeface="Arial Black"/>
                <a:cs typeface="Arial Black"/>
              </a:rPr>
              <a:t>Core</a:t>
            </a:r>
            <a:endParaRPr sz="1867" dirty="0">
              <a:latin typeface="Arial Black"/>
              <a:cs typeface="Arial Black"/>
            </a:endParaRPr>
          </a:p>
        </p:txBody>
      </p:sp>
      <p:sp>
        <p:nvSpPr>
          <p:cNvPr id="19" name="object 19"/>
          <p:cNvSpPr txBox="1"/>
          <p:nvPr/>
        </p:nvSpPr>
        <p:spPr>
          <a:xfrm>
            <a:off x="2522583" y="3757318"/>
            <a:ext cx="1132361" cy="304421"/>
          </a:xfrm>
          <a:prstGeom prst="rect">
            <a:avLst/>
          </a:prstGeom>
        </p:spPr>
        <p:txBody>
          <a:bodyPr vert="horz" wrap="square" lIns="0" tIns="16933" rIns="0" bIns="0" rtlCol="0">
            <a:spAutoFit/>
          </a:bodyPr>
          <a:lstStyle/>
          <a:p>
            <a:pPr marL="16933">
              <a:spcBef>
                <a:spcPts val="133"/>
              </a:spcBef>
            </a:pPr>
            <a:r>
              <a:rPr lang="en-US" sz="1867" spc="-133" dirty="0" err="1">
                <a:latin typeface="Arial Black"/>
                <a:cs typeface="Arial Black"/>
              </a:rPr>
              <a:t>Core</a:t>
            </a:r>
            <a:r>
              <a:rPr sz="1867" spc="-133" dirty="0" err="1">
                <a:latin typeface="Arial Black"/>
                <a:cs typeface="Arial Black"/>
              </a:rPr>
              <a:t>DNS</a:t>
            </a:r>
            <a:endParaRPr sz="1867" dirty="0">
              <a:latin typeface="Arial Black"/>
              <a:cs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Service</a:t>
            </a:r>
            <a:r>
              <a:rPr spc="-173" dirty="0"/>
              <a:t> </a:t>
            </a:r>
            <a:r>
              <a:rPr spc="-13" dirty="0"/>
              <a:t>communication</a:t>
            </a:r>
          </a:p>
        </p:txBody>
      </p:sp>
      <p:sp>
        <p:nvSpPr>
          <p:cNvPr id="3" name="object 3"/>
          <p:cNvSpPr txBox="1"/>
          <p:nvPr/>
        </p:nvSpPr>
        <p:spPr>
          <a:xfrm>
            <a:off x="633666" y="1568467"/>
            <a:ext cx="10917767" cy="2936102"/>
          </a:xfrm>
          <a:prstGeom prst="rect">
            <a:avLst/>
          </a:prstGeom>
        </p:spPr>
        <p:txBody>
          <a:bodyPr vert="horz" wrap="square" lIns="0" tIns="70272" rIns="0" bIns="0" rtlCol="0">
            <a:spAutoFit/>
          </a:bodyPr>
          <a:lstStyle/>
          <a:p>
            <a:pPr marL="505447" indent="-488514">
              <a:spcBef>
                <a:spcPts val="552"/>
              </a:spcBef>
              <a:buChar char="●"/>
              <a:tabLst>
                <a:tab pos="505447" algn="l"/>
              </a:tabLst>
            </a:pPr>
            <a:r>
              <a:rPr sz="2400" dirty="0">
                <a:solidFill>
                  <a:srgbClr val="595959"/>
                </a:solidFill>
                <a:latin typeface="Arial MT"/>
                <a:cs typeface="Arial MT"/>
              </a:rPr>
              <a:t>Service</a:t>
            </a:r>
            <a:r>
              <a:rPr sz="2400" spc="-40" dirty="0">
                <a:solidFill>
                  <a:srgbClr val="595959"/>
                </a:solidFill>
                <a:latin typeface="Arial MT"/>
                <a:cs typeface="Arial MT"/>
              </a:rPr>
              <a:t> </a:t>
            </a:r>
            <a:r>
              <a:rPr sz="2400" dirty="0">
                <a:solidFill>
                  <a:srgbClr val="595959"/>
                </a:solidFill>
                <a:latin typeface="Arial MT"/>
                <a:cs typeface="Arial MT"/>
              </a:rPr>
              <a:t>IP</a:t>
            </a:r>
            <a:r>
              <a:rPr sz="2400" spc="-27"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accessible</a:t>
            </a:r>
            <a:r>
              <a:rPr sz="2400" spc="-27" dirty="0">
                <a:solidFill>
                  <a:srgbClr val="595959"/>
                </a:solidFill>
                <a:latin typeface="Arial MT"/>
                <a:cs typeface="Arial MT"/>
              </a:rPr>
              <a:t> </a:t>
            </a:r>
            <a:r>
              <a:rPr sz="2400" dirty="0">
                <a:solidFill>
                  <a:srgbClr val="595959"/>
                </a:solidFill>
                <a:latin typeface="Arial MT"/>
                <a:cs typeface="Arial MT"/>
              </a:rPr>
              <a:t>only</a:t>
            </a:r>
            <a:r>
              <a:rPr sz="2400" spc="-27" dirty="0">
                <a:solidFill>
                  <a:srgbClr val="595959"/>
                </a:solidFill>
                <a:latin typeface="Arial MT"/>
                <a:cs typeface="Arial MT"/>
              </a:rPr>
              <a:t> </a:t>
            </a:r>
            <a:r>
              <a:rPr sz="2400" dirty="0">
                <a:solidFill>
                  <a:srgbClr val="595959"/>
                </a:solidFill>
                <a:latin typeface="Arial MT"/>
                <a:cs typeface="Arial MT"/>
              </a:rPr>
              <a:t>from</a:t>
            </a:r>
            <a:r>
              <a:rPr sz="2400" spc="-27" dirty="0">
                <a:solidFill>
                  <a:srgbClr val="595959"/>
                </a:solidFill>
                <a:latin typeface="Arial MT"/>
                <a:cs typeface="Arial MT"/>
              </a:rPr>
              <a:t> </a:t>
            </a:r>
            <a:r>
              <a:rPr sz="2400" dirty="0">
                <a:solidFill>
                  <a:srgbClr val="595959"/>
                </a:solidFill>
                <a:latin typeface="Arial MT"/>
                <a:cs typeface="Arial MT"/>
              </a:rPr>
              <a:t>within</a:t>
            </a:r>
            <a:r>
              <a:rPr sz="2400" spc="-27" dirty="0">
                <a:solidFill>
                  <a:srgbClr val="595959"/>
                </a:solidFill>
                <a:latin typeface="Arial MT"/>
                <a:cs typeface="Arial MT"/>
              </a:rPr>
              <a:t> </a:t>
            </a:r>
            <a:r>
              <a:rPr sz="2400" dirty="0">
                <a:solidFill>
                  <a:srgbClr val="595959"/>
                </a:solidFill>
                <a:latin typeface="Arial MT"/>
                <a:cs typeface="Arial MT"/>
              </a:rPr>
              <a:t>the</a:t>
            </a:r>
            <a:r>
              <a:rPr sz="2400" spc="-20"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Type</a:t>
            </a:r>
            <a:r>
              <a:rPr sz="2400" spc="-33" dirty="0">
                <a:solidFill>
                  <a:srgbClr val="595959"/>
                </a:solidFill>
                <a:latin typeface="Arial MT"/>
                <a:cs typeface="Arial MT"/>
              </a:rPr>
              <a:t> </a:t>
            </a:r>
            <a:r>
              <a:rPr sz="2400" dirty="0">
                <a:solidFill>
                  <a:srgbClr val="595959"/>
                </a:solidFill>
                <a:latin typeface="Arial MT"/>
                <a:cs typeface="Arial MT"/>
              </a:rPr>
              <a:t>“ClusterIP”</a:t>
            </a:r>
            <a:r>
              <a:rPr sz="2400" spc="-33"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used</a:t>
            </a:r>
            <a:r>
              <a:rPr sz="2400" spc="-33" dirty="0">
                <a:solidFill>
                  <a:srgbClr val="595959"/>
                </a:solidFill>
                <a:latin typeface="Arial MT"/>
                <a:cs typeface="Arial MT"/>
              </a:rPr>
              <a:t> </a:t>
            </a:r>
            <a:r>
              <a:rPr sz="2400" dirty="0">
                <a:solidFill>
                  <a:srgbClr val="595959"/>
                </a:solidFill>
                <a:latin typeface="Arial MT"/>
                <a:cs typeface="Arial MT"/>
              </a:rPr>
              <a:t>for</a:t>
            </a:r>
            <a:r>
              <a:rPr sz="2400" spc="-27" dirty="0">
                <a:solidFill>
                  <a:srgbClr val="595959"/>
                </a:solidFill>
                <a:latin typeface="Arial MT"/>
                <a:cs typeface="Arial MT"/>
              </a:rPr>
              <a:t> </a:t>
            </a:r>
            <a:r>
              <a:rPr sz="2400" dirty="0">
                <a:solidFill>
                  <a:srgbClr val="595959"/>
                </a:solidFill>
                <a:latin typeface="Arial MT"/>
                <a:cs typeface="Arial MT"/>
              </a:rPr>
              <a:t>internal</a:t>
            </a:r>
            <a:r>
              <a:rPr sz="2400" spc="-33" dirty="0">
                <a:solidFill>
                  <a:srgbClr val="595959"/>
                </a:solidFill>
                <a:latin typeface="Arial MT"/>
                <a:cs typeface="Arial MT"/>
              </a:rPr>
              <a:t> </a:t>
            </a:r>
            <a:r>
              <a:rPr sz="2400" dirty="0">
                <a:solidFill>
                  <a:srgbClr val="595959"/>
                </a:solidFill>
                <a:latin typeface="Arial MT"/>
                <a:cs typeface="Arial MT"/>
              </a:rPr>
              <a:t>communication</a:t>
            </a:r>
            <a:r>
              <a:rPr sz="2400" spc="-27" dirty="0">
                <a:solidFill>
                  <a:srgbClr val="595959"/>
                </a:solidFill>
                <a:latin typeface="Arial MT"/>
                <a:cs typeface="Arial MT"/>
              </a:rPr>
              <a:t> </a:t>
            </a:r>
            <a:r>
              <a:rPr sz="2400" dirty="0">
                <a:solidFill>
                  <a:srgbClr val="595959"/>
                </a:solidFill>
                <a:latin typeface="Arial MT"/>
                <a:cs typeface="Arial MT"/>
              </a:rPr>
              <a:t>within</a:t>
            </a:r>
            <a:r>
              <a:rPr sz="2400" spc="-33" dirty="0">
                <a:solidFill>
                  <a:srgbClr val="595959"/>
                </a:solidFill>
                <a:latin typeface="Arial MT"/>
                <a:cs typeface="Arial MT"/>
              </a:rPr>
              <a:t> </a:t>
            </a:r>
            <a:r>
              <a:rPr sz="2400" dirty="0">
                <a:solidFill>
                  <a:srgbClr val="595959"/>
                </a:solidFill>
                <a:latin typeface="Arial MT"/>
                <a:cs typeface="Arial MT"/>
              </a:rPr>
              <a:t>the</a:t>
            </a:r>
            <a:r>
              <a:rPr sz="2400" spc="-27"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Traffic</a:t>
            </a:r>
            <a:r>
              <a:rPr sz="2400" spc="-27" dirty="0">
                <a:solidFill>
                  <a:srgbClr val="595959"/>
                </a:solidFill>
                <a:latin typeface="Arial MT"/>
                <a:cs typeface="Arial MT"/>
              </a:rPr>
              <a:t> </a:t>
            </a:r>
            <a:r>
              <a:rPr sz="2400" dirty="0">
                <a:solidFill>
                  <a:srgbClr val="595959"/>
                </a:solidFill>
                <a:latin typeface="Arial MT"/>
                <a:cs typeface="Arial MT"/>
              </a:rPr>
              <a:t>sent</a:t>
            </a:r>
            <a:r>
              <a:rPr sz="2400" spc="-27" dirty="0">
                <a:solidFill>
                  <a:srgbClr val="595959"/>
                </a:solidFill>
                <a:latin typeface="Arial MT"/>
                <a:cs typeface="Arial MT"/>
              </a:rPr>
              <a:t> </a:t>
            </a:r>
            <a:r>
              <a:rPr sz="2400" dirty="0">
                <a:solidFill>
                  <a:srgbClr val="595959"/>
                </a:solidFill>
                <a:latin typeface="Arial MT"/>
                <a:cs typeface="Arial MT"/>
              </a:rPr>
              <a:t>to</a:t>
            </a:r>
            <a:r>
              <a:rPr sz="2400" spc="-20" dirty="0">
                <a:solidFill>
                  <a:srgbClr val="595959"/>
                </a:solidFill>
                <a:latin typeface="Arial MT"/>
                <a:cs typeface="Arial MT"/>
              </a:rPr>
              <a:t> </a:t>
            </a:r>
            <a:r>
              <a:rPr sz="2400" dirty="0">
                <a:solidFill>
                  <a:srgbClr val="595959"/>
                </a:solidFill>
                <a:latin typeface="Arial MT"/>
                <a:cs typeface="Arial MT"/>
              </a:rPr>
              <a:t>Service</a:t>
            </a:r>
            <a:r>
              <a:rPr sz="2400" spc="-27" dirty="0">
                <a:solidFill>
                  <a:srgbClr val="595959"/>
                </a:solidFill>
                <a:latin typeface="Arial MT"/>
                <a:cs typeface="Arial MT"/>
              </a:rPr>
              <a:t> </a:t>
            </a:r>
            <a:r>
              <a:rPr sz="2400" dirty="0">
                <a:solidFill>
                  <a:srgbClr val="595959"/>
                </a:solidFill>
                <a:latin typeface="Arial MT"/>
                <a:cs typeface="Arial MT"/>
              </a:rPr>
              <a:t>IP</a:t>
            </a:r>
            <a:r>
              <a:rPr sz="2400" spc="-27" dirty="0">
                <a:solidFill>
                  <a:srgbClr val="595959"/>
                </a:solidFill>
                <a:latin typeface="Arial MT"/>
                <a:cs typeface="Arial MT"/>
              </a:rPr>
              <a:t> </a:t>
            </a:r>
            <a:r>
              <a:rPr sz="2400" dirty="0">
                <a:solidFill>
                  <a:srgbClr val="595959"/>
                </a:solidFill>
                <a:latin typeface="Arial MT"/>
                <a:cs typeface="Arial MT"/>
              </a:rPr>
              <a:t>gets</a:t>
            </a:r>
            <a:r>
              <a:rPr sz="2400" spc="-20" dirty="0">
                <a:solidFill>
                  <a:srgbClr val="595959"/>
                </a:solidFill>
                <a:latin typeface="Arial MT"/>
                <a:cs typeface="Arial MT"/>
              </a:rPr>
              <a:t> </a:t>
            </a:r>
            <a:r>
              <a:rPr sz="2400" dirty="0">
                <a:solidFill>
                  <a:srgbClr val="595959"/>
                </a:solidFill>
                <a:latin typeface="Arial MT"/>
                <a:cs typeface="Arial MT"/>
              </a:rPr>
              <a:t>load</a:t>
            </a:r>
            <a:r>
              <a:rPr sz="2400" spc="-27" dirty="0">
                <a:solidFill>
                  <a:srgbClr val="595959"/>
                </a:solidFill>
                <a:latin typeface="Arial MT"/>
                <a:cs typeface="Arial MT"/>
              </a:rPr>
              <a:t> </a:t>
            </a:r>
            <a:r>
              <a:rPr sz="2400" dirty="0">
                <a:solidFill>
                  <a:srgbClr val="595959"/>
                </a:solidFill>
                <a:latin typeface="Arial MT"/>
                <a:cs typeface="Arial MT"/>
              </a:rPr>
              <a:t>balanced</a:t>
            </a:r>
            <a:r>
              <a:rPr sz="2400" spc="-27" dirty="0">
                <a:solidFill>
                  <a:srgbClr val="595959"/>
                </a:solidFill>
                <a:latin typeface="Arial MT"/>
                <a:cs typeface="Arial MT"/>
              </a:rPr>
              <a:t> </a:t>
            </a:r>
            <a:r>
              <a:rPr sz="2400" dirty="0">
                <a:solidFill>
                  <a:srgbClr val="595959"/>
                </a:solidFill>
                <a:latin typeface="Arial MT"/>
                <a:cs typeface="Arial MT"/>
              </a:rPr>
              <a:t>to</a:t>
            </a:r>
            <a:r>
              <a:rPr sz="2400" spc="-20" dirty="0">
                <a:solidFill>
                  <a:srgbClr val="595959"/>
                </a:solidFill>
                <a:latin typeface="Arial MT"/>
                <a:cs typeface="Arial MT"/>
              </a:rPr>
              <a:t> </a:t>
            </a:r>
            <a:r>
              <a:rPr sz="2400" dirty="0">
                <a:solidFill>
                  <a:srgbClr val="595959"/>
                </a:solidFill>
                <a:latin typeface="Arial MT"/>
                <a:cs typeface="Arial MT"/>
              </a:rPr>
              <a:t>pods</a:t>
            </a:r>
            <a:r>
              <a:rPr sz="2400" spc="-27" dirty="0">
                <a:solidFill>
                  <a:srgbClr val="595959"/>
                </a:solidFill>
                <a:latin typeface="Arial MT"/>
                <a:cs typeface="Arial MT"/>
              </a:rPr>
              <a:t> </a:t>
            </a:r>
            <a:r>
              <a:rPr sz="2400" dirty="0">
                <a:solidFill>
                  <a:srgbClr val="595959"/>
                </a:solidFill>
                <a:latin typeface="Arial MT"/>
                <a:cs typeface="Arial MT"/>
              </a:rPr>
              <a:t>that</a:t>
            </a:r>
            <a:r>
              <a:rPr sz="2400" spc="-27" dirty="0">
                <a:solidFill>
                  <a:srgbClr val="595959"/>
                </a:solidFill>
                <a:latin typeface="Arial MT"/>
                <a:cs typeface="Arial MT"/>
              </a:rPr>
              <a:t> </a:t>
            </a:r>
            <a:r>
              <a:rPr sz="2400" dirty="0">
                <a:solidFill>
                  <a:srgbClr val="595959"/>
                </a:solidFill>
                <a:latin typeface="Arial MT"/>
                <a:cs typeface="Arial MT"/>
              </a:rPr>
              <a:t>belong</a:t>
            </a:r>
            <a:r>
              <a:rPr sz="2400" spc="-20"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service</a:t>
            </a:r>
            <a:r>
              <a:rPr sz="2400" spc="-20" dirty="0">
                <a:solidFill>
                  <a:srgbClr val="595959"/>
                </a:solidFill>
                <a:latin typeface="Arial MT"/>
                <a:cs typeface="Arial MT"/>
              </a:rPr>
              <a:t> </a:t>
            </a:r>
            <a:r>
              <a:rPr sz="2400" spc="-33" dirty="0">
                <a:solidFill>
                  <a:srgbClr val="595959"/>
                </a:solidFill>
                <a:latin typeface="Arial MT"/>
                <a:cs typeface="Arial MT"/>
              </a:rPr>
              <a:t>IP</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Source</a:t>
            </a:r>
            <a:r>
              <a:rPr sz="2400" spc="-40" dirty="0">
                <a:solidFill>
                  <a:srgbClr val="595959"/>
                </a:solidFill>
                <a:latin typeface="Arial MT"/>
                <a:cs typeface="Arial MT"/>
              </a:rPr>
              <a:t> </a:t>
            </a:r>
            <a:r>
              <a:rPr sz="2400" dirty="0">
                <a:solidFill>
                  <a:srgbClr val="595959"/>
                </a:solidFill>
                <a:latin typeface="Arial MT"/>
                <a:cs typeface="Arial MT"/>
              </a:rPr>
              <a:t>NAT</a:t>
            </a:r>
            <a:r>
              <a:rPr sz="2400" spc="-27"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used</a:t>
            </a:r>
            <a:r>
              <a:rPr sz="2400" spc="-27" dirty="0">
                <a:solidFill>
                  <a:srgbClr val="595959"/>
                </a:solidFill>
                <a:latin typeface="Arial MT"/>
                <a:cs typeface="Arial MT"/>
              </a:rPr>
              <a:t> </a:t>
            </a:r>
            <a:r>
              <a:rPr sz="2400" dirty="0">
                <a:solidFill>
                  <a:srgbClr val="595959"/>
                </a:solidFill>
                <a:latin typeface="Arial MT"/>
                <a:cs typeface="Arial MT"/>
              </a:rPr>
              <a:t>for</a:t>
            </a:r>
            <a:r>
              <a:rPr sz="2400" spc="-27" dirty="0">
                <a:solidFill>
                  <a:srgbClr val="595959"/>
                </a:solidFill>
                <a:latin typeface="Arial MT"/>
                <a:cs typeface="Arial MT"/>
              </a:rPr>
              <a:t> </a:t>
            </a:r>
            <a:r>
              <a:rPr sz="2400" dirty="0">
                <a:solidFill>
                  <a:srgbClr val="595959"/>
                </a:solidFill>
                <a:latin typeface="Arial MT"/>
                <a:cs typeface="Arial MT"/>
              </a:rPr>
              <a:t>pods</a:t>
            </a:r>
            <a:r>
              <a:rPr sz="2400" spc="-27"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communicate</a:t>
            </a:r>
            <a:r>
              <a:rPr sz="2400" spc="-27"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external</a:t>
            </a:r>
            <a:r>
              <a:rPr sz="2400" spc="-20" dirty="0">
                <a:solidFill>
                  <a:srgbClr val="595959"/>
                </a:solidFill>
                <a:latin typeface="Arial MT"/>
                <a:cs typeface="Arial MT"/>
              </a:rPr>
              <a:t> </a:t>
            </a:r>
            <a:r>
              <a:rPr sz="2400" spc="-13" dirty="0">
                <a:solidFill>
                  <a:srgbClr val="595959"/>
                </a:solidFill>
                <a:latin typeface="Arial MT"/>
                <a:cs typeface="Arial MT"/>
              </a:rPr>
              <a:t>world</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IPtables</a:t>
            </a:r>
            <a:r>
              <a:rPr sz="2400" spc="-4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used</a:t>
            </a:r>
            <a:r>
              <a:rPr sz="2400" spc="-20" dirty="0">
                <a:solidFill>
                  <a:srgbClr val="595959"/>
                </a:solidFill>
                <a:latin typeface="Arial MT"/>
                <a:cs typeface="Arial MT"/>
              </a:rPr>
              <a:t> </a:t>
            </a:r>
            <a:r>
              <a:rPr sz="2400" dirty="0">
                <a:solidFill>
                  <a:srgbClr val="595959"/>
                </a:solidFill>
                <a:latin typeface="Arial MT"/>
                <a:cs typeface="Arial MT"/>
              </a:rPr>
              <a:t>extensively</a:t>
            </a:r>
            <a:r>
              <a:rPr sz="2400" spc="-20" dirty="0">
                <a:solidFill>
                  <a:srgbClr val="595959"/>
                </a:solidFill>
                <a:latin typeface="Arial MT"/>
                <a:cs typeface="Arial MT"/>
              </a:rPr>
              <a:t> </a:t>
            </a:r>
            <a:r>
              <a:rPr sz="2400" dirty="0">
                <a:solidFill>
                  <a:srgbClr val="595959"/>
                </a:solidFill>
                <a:latin typeface="Arial MT"/>
                <a:cs typeface="Arial MT"/>
              </a:rPr>
              <a:t>for</a:t>
            </a:r>
            <a:r>
              <a:rPr sz="2400" spc="-27" dirty="0">
                <a:solidFill>
                  <a:srgbClr val="595959"/>
                </a:solidFill>
                <a:latin typeface="Arial MT"/>
                <a:cs typeface="Arial MT"/>
              </a:rPr>
              <a:t> </a:t>
            </a:r>
            <a:r>
              <a:rPr sz="2400" dirty="0">
                <a:solidFill>
                  <a:srgbClr val="595959"/>
                </a:solidFill>
                <a:latin typeface="Arial MT"/>
                <a:cs typeface="Arial MT"/>
              </a:rPr>
              <a:t>load</a:t>
            </a:r>
            <a:r>
              <a:rPr sz="2400" spc="-20" dirty="0">
                <a:solidFill>
                  <a:srgbClr val="595959"/>
                </a:solidFill>
                <a:latin typeface="Arial MT"/>
                <a:cs typeface="Arial MT"/>
              </a:rPr>
              <a:t> </a:t>
            </a:r>
            <a:r>
              <a:rPr sz="2400" dirty="0">
                <a:solidFill>
                  <a:srgbClr val="595959"/>
                </a:solidFill>
                <a:latin typeface="Arial MT"/>
                <a:cs typeface="Arial MT"/>
              </a:rPr>
              <a:t>balancing</a:t>
            </a:r>
            <a:r>
              <a:rPr sz="2400" spc="-2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spc="-33" dirty="0">
                <a:solidFill>
                  <a:srgbClr val="595959"/>
                </a:solidFill>
                <a:latin typeface="Arial MT"/>
                <a:cs typeface="Arial MT"/>
              </a:rPr>
              <a:t>NAT</a:t>
            </a:r>
            <a:endParaRPr sz="2400">
              <a:latin typeface="Arial MT"/>
              <a:cs typeface="Arial MT"/>
            </a:endParaRPr>
          </a:p>
          <a:p>
            <a:pPr marL="505447" marR="105831" indent="-489361">
              <a:lnSpc>
                <a:spcPct val="114599"/>
              </a:lnSpc>
              <a:buChar char="●"/>
              <a:tabLst>
                <a:tab pos="505447" algn="l"/>
              </a:tabLst>
            </a:pPr>
            <a:r>
              <a:rPr sz="2400" dirty="0">
                <a:solidFill>
                  <a:srgbClr val="595959"/>
                </a:solidFill>
                <a:latin typeface="Arial MT"/>
                <a:cs typeface="Arial MT"/>
              </a:rPr>
              <a:t>Nodeport,</a:t>
            </a:r>
            <a:r>
              <a:rPr sz="2400" spc="-40" dirty="0">
                <a:solidFill>
                  <a:srgbClr val="595959"/>
                </a:solidFill>
                <a:latin typeface="Arial MT"/>
                <a:cs typeface="Arial MT"/>
              </a:rPr>
              <a:t> </a:t>
            </a:r>
            <a:r>
              <a:rPr sz="2400" dirty="0">
                <a:solidFill>
                  <a:srgbClr val="595959"/>
                </a:solidFill>
                <a:latin typeface="Arial MT"/>
                <a:cs typeface="Arial MT"/>
              </a:rPr>
              <a:t>Network</a:t>
            </a:r>
            <a:r>
              <a:rPr sz="2400" spc="-20" dirty="0">
                <a:solidFill>
                  <a:srgbClr val="595959"/>
                </a:solidFill>
                <a:latin typeface="Arial MT"/>
                <a:cs typeface="Arial MT"/>
              </a:rPr>
              <a:t> </a:t>
            </a:r>
            <a:r>
              <a:rPr sz="2400" dirty="0">
                <a:solidFill>
                  <a:srgbClr val="595959"/>
                </a:solidFill>
                <a:latin typeface="Arial MT"/>
                <a:cs typeface="Arial MT"/>
              </a:rPr>
              <a:t>load</a:t>
            </a:r>
            <a:r>
              <a:rPr sz="2400" spc="-20" dirty="0">
                <a:solidFill>
                  <a:srgbClr val="595959"/>
                </a:solidFill>
                <a:latin typeface="Arial MT"/>
                <a:cs typeface="Arial MT"/>
              </a:rPr>
              <a:t> </a:t>
            </a:r>
            <a:r>
              <a:rPr sz="2400" dirty="0">
                <a:solidFill>
                  <a:srgbClr val="595959"/>
                </a:solidFill>
                <a:latin typeface="Arial MT"/>
                <a:cs typeface="Arial MT"/>
              </a:rPr>
              <a:t>balancer</a:t>
            </a:r>
            <a:r>
              <a:rPr sz="2400" spc="-2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dirty="0">
                <a:solidFill>
                  <a:srgbClr val="595959"/>
                </a:solidFill>
                <a:latin typeface="Arial MT"/>
                <a:cs typeface="Arial MT"/>
              </a:rPr>
              <a:t>Ingress</a:t>
            </a:r>
            <a:r>
              <a:rPr sz="2400" spc="-20" dirty="0">
                <a:solidFill>
                  <a:srgbClr val="595959"/>
                </a:solidFill>
                <a:latin typeface="Arial MT"/>
                <a:cs typeface="Arial MT"/>
              </a:rPr>
              <a:t> </a:t>
            </a:r>
            <a:r>
              <a:rPr sz="2400" dirty="0">
                <a:solidFill>
                  <a:srgbClr val="595959"/>
                </a:solidFill>
                <a:latin typeface="Arial MT"/>
                <a:cs typeface="Arial MT"/>
              </a:rPr>
              <a:t>controller</a:t>
            </a:r>
            <a:r>
              <a:rPr sz="2400" spc="-2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service</a:t>
            </a:r>
            <a:r>
              <a:rPr sz="2400" spc="-20" dirty="0">
                <a:solidFill>
                  <a:srgbClr val="595959"/>
                </a:solidFill>
                <a:latin typeface="Arial MT"/>
                <a:cs typeface="Arial MT"/>
              </a:rPr>
              <a:t> </a:t>
            </a:r>
            <a:r>
              <a:rPr sz="2400" dirty="0">
                <a:solidFill>
                  <a:srgbClr val="595959"/>
                </a:solidFill>
                <a:latin typeface="Arial MT"/>
                <a:cs typeface="Arial MT"/>
              </a:rPr>
              <a:t>types</a:t>
            </a:r>
            <a:r>
              <a:rPr sz="2400" spc="-20" dirty="0">
                <a:solidFill>
                  <a:srgbClr val="595959"/>
                </a:solidFill>
                <a:latin typeface="Arial MT"/>
                <a:cs typeface="Arial MT"/>
              </a:rPr>
              <a:t> </a:t>
            </a:r>
            <a:r>
              <a:rPr sz="2400" spc="-33" dirty="0">
                <a:solidFill>
                  <a:srgbClr val="595959"/>
                </a:solidFill>
                <a:latin typeface="Arial MT"/>
                <a:cs typeface="Arial MT"/>
              </a:rPr>
              <a:t>for </a:t>
            </a:r>
            <a:r>
              <a:rPr sz="2400" dirty="0">
                <a:solidFill>
                  <a:srgbClr val="595959"/>
                </a:solidFill>
                <a:latin typeface="Arial MT"/>
                <a:cs typeface="Arial MT"/>
              </a:rPr>
              <a:t>external</a:t>
            </a:r>
            <a:r>
              <a:rPr sz="2400" spc="-47" dirty="0">
                <a:solidFill>
                  <a:srgbClr val="595959"/>
                </a:solidFill>
                <a:latin typeface="Arial MT"/>
                <a:cs typeface="Arial MT"/>
              </a:rPr>
              <a:t> </a:t>
            </a:r>
            <a:r>
              <a:rPr sz="2400" dirty="0">
                <a:solidFill>
                  <a:srgbClr val="595959"/>
                </a:solidFill>
                <a:latin typeface="Arial MT"/>
                <a:cs typeface="Arial MT"/>
              </a:rPr>
              <a:t>world</a:t>
            </a:r>
            <a:r>
              <a:rPr sz="2400" spc="-27"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reach</a:t>
            </a:r>
            <a:r>
              <a:rPr sz="2400" spc="-33" dirty="0">
                <a:solidFill>
                  <a:srgbClr val="595959"/>
                </a:solidFill>
                <a:latin typeface="Arial MT"/>
                <a:cs typeface="Arial MT"/>
              </a:rPr>
              <a:t> </a:t>
            </a:r>
            <a:r>
              <a:rPr sz="2400" dirty="0">
                <a:solidFill>
                  <a:srgbClr val="595959"/>
                </a:solidFill>
                <a:latin typeface="Arial MT"/>
                <a:cs typeface="Arial MT"/>
              </a:rPr>
              <a:t>services</a:t>
            </a:r>
            <a:r>
              <a:rPr sz="2400" spc="-27" dirty="0">
                <a:solidFill>
                  <a:srgbClr val="595959"/>
                </a:solidFill>
                <a:latin typeface="Arial MT"/>
                <a:cs typeface="Arial MT"/>
              </a:rPr>
              <a:t> </a:t>
            </a:r>
            <a:r>
              <a:rPr sz="2400" dirty="0">
                <a:solidFill>
                  <a:srgbClr val="595959"/>
                </a:solidFill>
                <a:latin typeface="Arial MT"/>
                <a:cs typeface="Arial MT"/>
              </a:rPr>
              <a:t>inside</a:t>
            </a:r>
            <a:r>
              <a:rPr sz="2400" spc="-27" dirty="0">
                <a:solidFill>
                  <a:srgbClr val="595959"/>
                </a:solidFill>
                <a:latin typeface="Arial MT"/>
                <a:cs typeface="Arial MT"/>
              </a:rPr>
              <a:t> </a:t>
            </a:r>
            <a:r>
              <a:rPr sz="2400" dirty="0">
                <a:solidFill>
                  <a:srgbClr val="595959"/>
                </a:solidFill>
                <a:latin typeface="Arial MT"/>
                <a:cs typeface="Arial MT"/>
              </a:rPr>
              <a:t>the</a:t>
            </a:r>
            <a:r>
              <a:rPr sz="2400" spc="-27"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25089"/>
            <a:ext cx="10231736" cy="1136779"/>
          </a:xfrm>
          <a:prstGeom prst="rect">
            <a:avLst/>
          </a:prstGeom>
        </p:spPr>
        <p:txBody>
          <a:bodyPr vert="horz" wrap="square" lIns="0" tIns="394265" rIns="0" bIns="0" rtlCol="0" anchor="b">
            <a:spAutoFit/>
          </a:bodyPr>
          <a:lstStyle/>
          <a:p>
            <a:pPr marL="41486">
              <a:lnSpc>
                <a:spcPct val="100000"/>
              </a:lnSpc>
              <a:spcBef>
                <a:spcPts val="133"/>
              </a:spcBef>
            </a:pPr>
            <a:r>
              <a:rPr dirty="0"/>
              <a:t>Service</a:t>
            </a:r>
            <a:r>
              <a:rPr spc="-187" dirty="0"/>
              <a:t> </a:t>
            </a:r>
            <a:r>
              <a:rPr dirty="0"/>
              <a:t>external</a:t>
            </a:r>
            <a:r>
              <a:rPr spc="-187" dirty="0"/>
              <a:t> </a:t>
            </a:r>
            <a:r>
              <a:rPr dirty="0"/>
              <a:t>reachability</a:t>
            </a:r>
            <a:r>
              <a:rPr spc="-187" dirty="0"/>
              <a:t> </a:t>
            </a:r>
            <a:r>
              <a:rPr spc="-13" dirty="0"/>
              <a:t>options</a:t>
            </a:r>
          </a:p>
        </p:txBody>
      </p:sp>
      <p:graphicFrame>
        <p:nvGraphicFramePr>
          <p:cNvPr id="3" name="object 3"/>
          <p:cNvGraphicFramePr>
            <a:graphicFrameLocks noGrp="1"/>
          </p:cNvGraphicFramePr>
          <p:nvPr/>
        </p:nvGraphicFramePr>
        <p:xfrm>
          <a:off x="463516" y="1444317"/>
          <a:ext cx="11362268" cy="4567765"/>
        </p:xfrm>
        <a:graphic>
          <a:graphicData uri="http://schemas.openxmlformats.org/drawingml/2006/table">
            <a:tbl>
              <a:tblPr firstRow="1" bandRow="1">
                <a:tableStyleId>{2D5ABB26-0587-4C30-8999-92F81FD0307C}</a:tableStyleId>
              </a:tblPr>
              <a:tblGrid>
                <a:gridCol w="2840567">
                  <a:extLst>
                    <a:ext uri="{9D8B030D-6E8A-4147-A177-3AD203B41FA5}">
                      <a16:colId xmlns:a16="http://schemas.microsoft.com/office/drawing/2014/main" val="20000"/>
                    </a:ext>
                  </a:extLst>
                </a:gridCol>
                <a:gridCol w="2840567">
                  <a:extLst>
                    <a:ext uri="{9D8B030D-6E8A-4147-A177-3AD203B41FA5}">
                      <a16:colId xmlns:a16="http://schemas.microsoft.com/office/drawing/2014/main" val="20001"/>
                    </a:ext>
                  </a:extLst>
                </a:gridCol>
                <a:gridCol w="2840567">
                  <a:extLst>
                    <a:ext uri="{9D8B030D-6E8A-4147-A177-3AD203B41FA5}">
                      <a16:colId xmlns:a16="http://schemas.microsoft.com/office/drawing/2014/main" val="20002"/>
                    </a:ext>
                  </a:extLst>
                </a:gridCol>
                <a:gridCol w="2840567">
                  <a:extLst>
                    <a:ext uri="{9D8B030D-6E8A-4147-A177-3AD203B41FA5}">
                      <a16:colId xmlns:a16="http://schemas.microsoft.com/office/drawing/2014/main" val="20003"/>
                    </a:ext>
                  </a:extLst>
                </a:gridCol>
              </a:tblGrid>
              <a:tr h="522393">
                <a:tc>
                  <a:txBody>
                    <a:bodyPr/>
                    <a:lstStyle/>
                    <a:p>
                      <a:pPr marL="85725">
                        <a:lnSpc>
                          <a:spcPct val="100000"/>
                        </a:lnSpc>
                        <a:spcBef>
                          <a:spcPts val="615"/>
                        </a:spcBef>
                      </a:pPr>
                      <a:r>
                        <a:rPr sz="1900" b="1" spc="-10" dirty="0">
                          <a:latin typeface="Arial"/>
                          <a:cs typeface="Arial"/>
                        </a:rPr>
                        <a:t>Feature</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900" b="1" spc="-10" dirty="0">
                          <a:latin typeface="Arial"/>
                          <a:cs typeface="Arial"/>
                        </a:rPr>
                        <a:t>Nodeport</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dirty="0">
                          <a:latin typeface="Arial"/>
                          <a:cs typeface="Arial"/>
                        </a:rPr>
                        <a:t>Load</a:t>
                      </a:r>
                      <a:r>
                        <a:rPr sz="1900" b="1" spc="-30" dirty="0">
                          <a:latin typeface="Arial"/>
                          <a:cs typeface="Arial"/>
                        </a:rPr>
                        <a:t> </a:t>
                      </a:r>
                      <a:r>
                        <a:rPr sz="1900" b="1" spc="-10" dirty="0">
                          <a:latin typeface="Arial"/>
                          <a:cs typeface="Arial"/>
                        </a:rPr>
                        <a:t>balancer</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10" dirty="0">
                          <a:latin typeface="Arial"/>
                          <a:cs typeface="Arial"/>
                        </a:rPr>
                        <a:t>Ingress</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639993">
                <a:tc>
                  <a:txBody>
                    <a:bodyPr/>
                    <a:lstStyle/>
                    <a:p>
                      <a:pPr marL="85725">
                        <a:lnSpc>
                          <a:spcPct val="100000"/>
                        </a:lnSpc>
                        <a:spcBef>
                          <a:spcPts val="615"/>
                        </a:spcBef>
                      </a:pPr>
                      <a:r>
                        <a:rPr sz="1900" spc="-10" dirty="0">
                          <a:latin typeface="Arial MT"/>
                          <a:cs typeface="Arial MT"/>
                        </a:rPr>
                        <a:t>Summary</a:t>
                      </a:r>
                      <a:endParaRPr sz="1900">
                        <a:latin typeface="Arial MT"/>
                        <a:cs typeface="Arial MT"/>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80340">
                        <a:lnSpc>
                          <a:spcPts val="1650"/>
                        </a:lnSpc>
                        <a:spcBef>
                          <a:spcPts val="695"/>
                        </a:spcBef>
                      </a:pPr>
                      <a:r>
                        <a:rPr sz="1900" dirty="0">
                          <a:latin typeface="Arial MT"/>
                          <a:cs typeface="Arial MT"/>
                        </a:rPr>
                        <a:t>Service</a:t>
                      </a:r>
                      <a:r>
                        <a:rPr sz="1900" spc="-30" dirty="0">
                          <a:latin typeface="Arial MT"/>
                          <a:cs typeface="Arial MT"/>
                        </a:rPr>
                        <a:t> </a:t>
                      </a:r>
                      <a:r>
                        <a:rPr sz="1900" dirty="0">
                          <a:latin typeface="Arial MT"/>
                          <a:cs typeface="Arial MT"/>
                        </a:rPr>
                        <a:t>is</a:t>
                      </a:r>
                      <a:r>
                        <a:rPr sz="1900" spc="-25" dirty="0">
                          <a:latin typeface="Arial MT"/>
                          <a:cs typeface="Arial MT"/>
                        </a:rPr>
                        <a:t> </a:t>
                      </a:r>
                      <a:r>
                        <a:rPr sz="1900" spc="-10" dirty="0">
                          <a:latin typeface="Arial MT"/>
                          <a:cs typeface="Arial MT"/>
                        </a:rPr>
                        <a:t>exposed </a:t>
                      </a:r>
                      <a:r>
                        <a:rPr sz="1900" dirty="0">
                          <a:latin typeface="Arial MT"/>
                          <a:cs typeface="Arial MT"/>
                        </a:rPr>
                        <a:t>using</a:t>
                      </a:r>
                      <a:r>
                        <a:rPr sz="1900" spc="-35" dirty="0">
                          <a:latin typeface="Arial MT"/>
                          <a:cs typeface="Arial MT"/>
                        </a:rPr>
                        <a:t> </a:t>
                      </a:r>
                      <a:r>
                        <a:rPr sz="1900" dirty="0">
                          <a:latin typeface="Arial MT"/>
                          <a:cs typeface="Arial MT"/>
                        </a:rPr>
                        <a:t>a</a:t>
                      </a:r>
                      <a:r>
                        <a:rPr sz="1900" spc="-20" dirty="0">
                          <a:latin typeface="Arial MT"/>
                          <a:cs typeface="Arial MT"/>
                        </a:rPr>
                        <a:t> </a:t>
                      </a:r>
                      <a:r>
                        <a:rPr sz="1900" dirty="0">
                          <a:latin typeface="Arial MT"/>
                          <a:cs typeface="Arial MT"/>
                        </a:rPr>
                        <a:t>reserved</a:t>
                      </a:r>
                      <a:r>
                        <a:rPr sz="1900" spc="-25" dirty="0">
                          <a:latin typeface="Arial MT"/>
                          <a:cs typeface="Arial MT"/>
                        </a:rPr>
                        <a:t> </a:t>
                      </a:r>
                      <a:r>
                        <a:rPr sz="1900" dirty="0">
                          <a:latin typeface="Arial MT"/>
                          <a:cs typeface="Arial MT"/>
                        </a:rPr>
                        <a:t>port</a:t>
                      </a:r>
                      <a:r>
                        <a:rPr sz="1900" spc="-20" dirty="0">
                          <a:latin typeface="Arial MT"/>
                          <a:cs typeface="Arial MT"/>
                        </a:rPr>
                        <a:t> </a:t>
                      </a:r>
                      <a:r>
                        <a:rPr sz="1900" spc="-25" dirty="0">
                          <a:latin typeface="Arial MT"/>
                          <a:cs typeface="Arial MT"/>
                        </a:rPr>
                        <a:t>in </a:t>
                      </a:r>
                      <a:r>
                        <a:rPr sz="1900" dirty="0">
                          <a:latin typeface="Arial MT"/>
                          <a:cs typeface="Arial MT"/>
                        </a:rPr>
                        <a:t>all</a:t>
                      </a:r>
                      <a:r>
                        <a:rPr sz="1900" spc="-10" dirty="0">
                          <a:latin typeface="Arial MT"/>
                          <a:cs typeface="Arial MT"/>
                        </a:rPr>
                        <a:t> </a:t>
                      </a:r>
                      <a:r>
                        <a:rPr sz="1900" dirty="0">
                          <a:latin typeface="Arial MT"/>
                          <a:cs typeface="Arial MT"/>
                        </a:rPr>
                        <a:t>nodes</a:t>
                      </a:r>
                      <a:r>
                        <a:rPr sz="1900" spc="-10" dirty="0">
                          <a:latin typeface="Arial MT"/>
                          <a:cs typeface="Arial MT"/>
                        </a:rPr>
                        <a:t> </a:t>
                      </a:r>
                      <a:r>
                        <a:rPr sz="1900" spc="-25" dirty="0">
                          <a:latin typeface="Arial MT"/>
                          <a:cs typeface="Arial MT"/>
                        </a:rPr>
                        <a:t>of </a:t>
                      </a:r>
                      <a:r>
                        <a:rPr sz="1900" spc="-10" dirty="0">
                          <a:latin typeface="Arial MT"/>
                          <a:cs typeface="Arial MT"/>
                        </a:rPr>
                        <a:t>cluster(Default:</a:t>
                      </a:r>
                      <a:endParaRPr sz="1900">
                        <a:latin typeface="Arial MT"/>
                        <a:cs typeface="Arial MT"/>
                      </a:endParaRPr>
                    </a:p>
                    <a:p>
                      <a:pPr marL="85090">
                        <a:lnSpc>
                          <a:spcPts val="1600"/>
                        </a:lnSpc>
                      </a:pPr>
                      <a:r>
                        <a:rPr sz="1900" dirty="0">
                          <a:latin typeface="Arial MT"/>
                          <a:cs typeface="Arial MT"/>
                        </a:rPr>
                        <a:t>32000-</a:t>
                      </a:r>
                      <a:r>
                        <a:rPr sz="1900" spc="-10" dirty="0">
                          <a:latin typeface="Arial MT"/>
                          <a:cs typeface="Arial MT"/>
                        </a:rPr>
                        <a:t>32767)</a:t>
                      </a:r>
                      <a:endParaRPr sz="1900">
                        <a:latin typeface="Arial MT"/>
                        <a:cs typeface="Arial MT"/>
                      </a:endParaRPr>
                    </a:p>
                  </a:txBody>
                  <a:tcPr marL="0" marR="0" marT="1176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78130">
                        <a:lnSpc>
                          <a:spcPts val="1650"/>
                        </a:lnSpc>
                        <a:spcBef>
                          <a:spcPts val="695"/>
                        </a:spcBef>
                      </a:pPr>
                      <a:r>
                        <a:rPr sz="1900" dirty="0">
                          <a:latin typeface="Arial MT"/>
                          <a:cs typeface="Arial MT"/>
                        </a:rPr>
                        <a:t>Typically</a:t>
                      </a:r>
                      <a:r>
                        <a:rPr sz="1900" spc="-5" dirty="0">
                          <a:latin typeface="Arial MT"/>
                          <a:cs typeface="Arial MT"/>
                        </a:rPr>
                        <a:t> </a:t>
                      </a:r>
                      <a:r>
                        <a:rPr sz="1900" spc="-10" dirty="0">
                          <a:latin typeface="Arial MT"/>
                          <a:cs typeface="Arial MT"/>
                        </a:rPr>
                        <a:t>implemented </a:t>
                      </a:r>
                      <a:r>
                        <a:rPr sz="1900" dirty="0">
                          <a:latin typeface="Arial MT"/>
                          <a:cs typeface="Arial MT"/>
                        </a:rPr>
                        <a:t>as</a:t>
                      </a:r>
                      <a:r>
                        <a:rPr sz="1900" spc="-5" dirty="0">
                          <a:latin typeface="Arial MT"/>
                          <a:cs typeface="Arial MT"/>
                        </a:rPr>
                        <a:t> </a:t>
                      </a:r>
                      <a:r>
                        <a:rPr sz="1900" dirty="0">
                          <a:latin typeface="Arial MT"/>
                          <a:cs typeface="Arial MT"/>
                        </a:rPr>
                        <a:t>network</a:t>
                      </a:r>
                      <a:r>
                        <a:rPr sz="1900" spc="-5" dirty="0">
                          <a:latin typeface="Arial MT"/>
                          <a:cs typeface="Arial MT"/>
                        </a:rPr>
                        <a:t> </a:t>
                      </a:r>
                      <a:r>
                        <a:rPr sz="1900" spc="-20" dirty="0">
                          <a:latin typeface="Arial MT"/>
                          <a:cs typeface="Arial MT"/>
                        </a:rPr>
                        <a:t>load </a:t>
                      </a:r>
                      <a:r>
                        <a:rPr sz="1900" spc="-10" dirty="0">
                          <a:latin typeface="Arial MT"/>
                          <a:cs typeface="Arial MT"/>
                        </a:rPr>
                        <a:t>balancer</a:t>
                      </a:r>
                      <a:endParaRPr sz="1900">
                        <a:latin typeface="Arial MT"/>
                        <a:cs typeface="Arial MT"/>
                      </a:endParaRPr>
                    </a:p>
                  </a:txBody>
                  <a:tcPr marL="0" marR="0" marT="1176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78130">
                        <a:lnSpc>
                          <a:spcPts val="1650"/>
                        </a:lnSpc>
                        <a:spcBef>
                          <a:spcPts val="695"/>
                        </a:spcBef>
                      </a:pPr>
                      <a:r>
                        <a:rPr sz="1900" dirty="0">
                          <a:latin typeface="Arial MT"/>
                          <a:cs typeface="Arial MT"/>
                        </a:rPr>
                        <a:t>Typically</a:t>
                      </a:r>
                      <a:r>
                        <a:rPr sz="1900" spc="-5" dirty="0">
                          <a:latin typeface="Arial MT"/>
                          <a:cs typeface="Arial MT"/>
                        </a:rPr>
                        <a:t> </a:t>
                      </a:r>
                      <a:r>
                        <a:rPr sz="1900" spc="-10" dirty="0">
                          <a:latin typeface="Arial MT"/>
                          <a:cs typeface="Arial MT"/>
                        </a:rPr>
                        <a:t>implemented </a:t>
                      </a:r>
                      <a:r>
                        <a:rPr sz="1900" dirty="0">
                          <a:latin typeface="Arial MT"/>
                          <a:cs typeface="Arial MT"/>
                        </a:rPr>
                        <a:t>as</a:t>
                      </a:r>
                      <a:r>
                        <a:rPr sz="1900" spc="-15" dirty="0">
                          <a:latin typeface="Arial MT"/>
                          <a:cs typeface="Arial MT"/>
                        </a:rPr>
                        <a:t> </a:t>
                      </a:r>
                      <a:r>
                        <a:rPr sz="1900" dirty="0">
                          <a:latin typeface="Arial MT"/>
                          <a:cs typeface="Arial MT"/>
                        </a:rPr>
                        <a:t>http</a:t>
                      </a:r>
                      <a:r>
                        <a:rPr sz="1900" spc="-15" dirty="0">
                          <a:latin typeface="Arial MT"/>
                          <a:cs typeface="Arial MT"/>
                        </a:rPr>
                        <a:t> </a:t>
                      </a:r>
                      <a:r>
                        <a:rPr sz="1900" dirty="0">
                          <a:latin typeface="Arial MT"/>
                          <a:cs typeface="Arial MT"/>
                        </a:rPr>
                        <a:t>load</a:t>
                      </a:r>
                      <a:r>
                        <a:rPr sz="1900" spc="-15" dirty="0">
                          <a:latin typeface="Arial MT"/>
                          <a:cs typeface="Arial MT"/>
                        </a:rPr>
                        <a:t> </a:t>
                      </a:r>
                      <a:r>
                        <a:rPr sz="1900" spc="-10" dirty="0">
                          <a:latin typeface="Arial MT"/>
                          <a:cs typeface="Arial MT"/>
                        </a:rPr>
                        <a:t>balancer</a:t>
                      </a:r>
                      <a:endParaRPr sz="1900">
                        <a:latin typeface="Arial MT"/>
                        <a:cs typeface="Arial MT"/>
                      </a:endParaRPr>
                    </a:p>
                  </a:txBody>
                  <a:tcPr marL="0" marR="0" marT="1176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081193">
                <a:tc>
                  <a:txBody>
                    <a:bodyPr/>
                    <a:lstStyle/>
                    <a:p>
                      <a:pPr marL="85725">
                        <a:lnSpc>
                          <a:spcPct val="100000"/>
                        </a:lnSpc>
                        <a:spcBef>
                          <a:spcPts val="620"/>
                        </a:spcBef>
                      </a:pPr>
                      <a:r>
                        <a:rPr sz="1900" dirty="0">
                          <a:latin typeface="Arial MT"/>
                          <a:cs typeface="Arial MT"/>
                        </a:rPr>
                        <a:t>IP</a:t>
                      </a:r>
                      <a:r>
                        <a:rPr sz="1900" spc="-25" dirty="0">
                          <a:latin typeface="Arial MT"/>
                          <a:cs typeface="Arial MT"/>
                        </a:rPr>
                        <a:t> </a:t>
                      </a:r>
                      <a:r>
                        <a:rPr sz="1900" spc="-10" dirty="0">
                          <a:latin typeface="Arial MT"/>
                          <a:cs typeface="Arial MT"/>
                        </a:rPr>
                        <a:t>address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59385">
                        <a:lnSpc>
                          <a:spcPts val="1650"/>
                        </a:lnSpc>
                        <a:spcBef>
                          <a:spcPts val="700"/>
                        </a:spcBef>
                      </a:pPr>
                      <a:r>
                        <a:rPr sz="1900" dirty="0">
                          <a:latin typeface="Arial MT"/>
                          <a:cs typeface="Arial MT"/>
                        </a:rPr>
                        <a:t>Node</a:t>
                      </a:r>
                      <a:r>
                        <a:rPr sz="1900" spc="-20" dirty="0">
                          <a:latin typeface="Arial MT"/>
                          <a:cs typeface="Arial MT"/>
                        </a:rPr>
                        <a:t> </a:t>
                      </a:r>
                      <a:r>
                        <a:rPr sz="1900" dirty="0">
                          <a:latin typeface="Arial MT"/>
                          <a:cs typeface="Arial MT"/>
                        </a:rPr>
                        <a:t>IP</a:t>
                      </a:r>
                      <a:r>
                        <a:rPr sz="1900" spc="-20" dirty="0">
                          <a:latin typeface="Arial MT"/>
                          <a:cs typeface="Arial MT"/>
                        </a:rPr>
                        <a:t> </a:t>
                      </a:r>
                      <a:r>
                        <a:rPr sz="1900" dirty="0">
                          <a:latin typeface="Arial MT"/>
                          <a:cs typeface="Arial MT"/>
                        </a:rPr>
                        <a:t>is</a:t>
                      </a:r>
                      <a:r>
                        <a:rPr sz="1900" spc="-20" dirty="0">
                          <a:latin typeface="Arial MT"/>
                          <a:cs typeface="Arial MT"/>
                        </a:rPr>
                        <a:t> </a:t>
                      </a:r>
                      <a:r>
                        <a:rPr sz="1900" dirty="0">
                          <a:latin typeface="Arial MT"/>
                          <a:cs typeface="Arial MT"/>
                        </a:rPr>
                        <a:t>used</a:t>
                      </a:r>
                      <a:r>
                        <a:rPr sz="1900" spc="-20" dirty="0">
                          <a:latin typeface="Arial MT"/>
                          <a:cs typeface="Arial MT"/>
                        </a:rPr>
                        <a:t> </a:t>
                      </a:r>
                      <a:r>
                        <a:rPr sz="1900" spc="-25" dirty="0">
                          <a:latin typeface="Arial MT"/>
                          <a:cs typeface="Arial MT"/>
                        </a:rPr>
                        <a:t>for </a:t>
                      </a:r>
                      <a:r>
                        <a:rPr sz="1900" dirty="0">
                          <a:latin typeface="Arial MT"/>
                          <a:cs typeface="Arial MT"/>
                        </a:rPr>
                        <a:t>external</a:t>
                      </a:r>
                      <a:r>
                        <a:rPr sz="1900" spc="-40" dirty="0">
                          <a:latin typeface="Arial MT"/>
                          <a:cs typeface="Arial MT"/>
                        </a:rPr>
                        <a:t> </a:t>
                      </a:r>
                      <a:r>
                        <a:rPr sz="1900" spc="-10" dirty="0">
                          <a:latin typeface="Arial MT"/>
                          <a:cs typeface="Arial MT"/>
                        </a:rPr>
                        <a:t>communication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87655">
                        <a:lnSpc>
                          <a:spcPts val="1650"/>
                        </a:lnSpc>
                        <a:spcBef>
                          <a:spcPts val="700"/>
                        </a:spcBef>
                      </a:pPr>
                      <a:r>
                        <a:rPr sz="1900" dirty="0">
                          <a:latin typeface="Arial MT"/>
                          <a:cs typeface="Arial MT"/>
                        </a:rPr>
                        <a:t>Each</a:t>
                      </a:r>
                      <a:r>
                        <a:rPr sz="1900" spc="-20" dirty="0">
                          <a:latin typeface="Arial MT"/>
                          <a:cs typeface="Arial MT"/>
                        </a:rPr>
                        <a:t> </a:t>
                      </a:r>
                      <a:r>
                        <a:rPr sz="1900" dirty="0">
                          <a:latin typeface="Arial MT"/>
                          <a:cs typeface="Arial MT"/>
                        </a:rPr>
                        <a:t>service</a:t>
                      </a:r>
                      <a:r>
                        <a:rPr sz="1900" spc="-20" dirty="0">
                          <a:latin typeface="Arial MT"/>
                          <a:cs typeface="Arial MT"/>
                        </a:rPr>
                        <a:t> </a:t>
                      </a:r>
                      <a:r>
                        <a:rPr sz="1900" dirty="0">
                          <a:latin typeface="Arial MT"/>
                          <a:cs typeface="Arial MT"/>
                        </a:rPr>
                        <a:t>needs</a:t>
                      </a:r>
                      <a:r>
                        <a:rPr sz="1900" spc="-20" dirty="0">
                          <a:latin typeface="Arial MT"/>
                          <a:cs typeface="Arial MT"/>
                        </a:rPr>
                        <a:t> </a:t>
                      </a:r>
                      <a:r>
                        <a:rPr sz="1900" spc="-25" dirty="0">
                          <a:latin typeface="Arial MT"/>
                          <a:cs typeface="Arial MT"/>
                        </a:rPr>
                        <a:t>to </a:t>
                      </a:r>
                      <a:r>
                        <a:rPr sz="1900" dirty="0">
                          <a:latin typeface="Arial MT"/>
                          <a:cs typeface="Arial MT"/>
                        </a:rPr>
                        <a:t>have</a:t>
                      </a:r>
                      <a:r>
                        <a:rPr sz="1900" spc="-25" dirty="0">
                          <a:latin typeface="Arial MT"/>
                          <a:cs typeface="Arial MT"/>
                        </a:rPr>
                        <a:t> </a:t>
                      </a:r>
                      <a:r>
                        <a:rPr sz="1900" dirty="0">
                          <a:latin typeface="Arial MT"/>
                          <a:cs typeface="Arial MT"/>
                        </a:rPr>
                        <a:t>own</a:t>
                      </a:r>
                      <a:r>
                        <a:rPr sz="1900" spc="-25" dirty="0">
                          <a:latin typeface="Arial MT"/>
                          <a:cs typeface="Arial MT"/>
                        </a:rPr>
                        <a:t> </a:t>
                      </a:r>
                      <a:r>
                        <a:rPr sz="1900" dirty="0">
                          <a:latin typeface="Arial MT"/>
                          <a:cs typeface="Arial MT"/>
                        </a:rPr>
                        <a:t>external</a:t>
                      </a:r>
                      <a:r>
                        <a:rPr sz="1900" spc="-25" dirty="0">
                          <a:latin typeface="Arial MT"/>
                          <a:cs typeface="Arial MT"/>
                        </a:rPr>
                        <a:t> IP</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9225">
                        <a:lnSpc>
                          <a:spcPts val="1650"/>
                        </a:lnSpc>
                        <a:spcBef>
                          <a:spcPts val="700"/>
                        </a:spcBef>
                      </a:pPr>
                      <a:r>
                        <a:rPr sz="1900" dirty="0">
                          <a:latin typeface="Arial MT"/>
                          <a:cs typeface="Arial MT"/>
                        </a:rPr>
                        <a:t>Many</a:t>
                      </a:r>
                      <a:r>
                        <a:rPr sz="1900" spc="-5" dirty="0">
                          <a:latin typeface="Arial MT"/>
                          <a:cs typeface="Arial MT"/>
                        </a:rPr>
                        <a:t> </a:t>
                      </a:r>
                      <a:r>
                        <a:rPr sz="1900" dirty="0">
                          <a:latin typeface="Arial MT"/>
                          <a:cs typeface="Arial MT"/>
                        </a:rPr>
                        <a:t>services</a:t>
                      </a:r>
                      <a:r>
                        <a:rPr sz="1900" spc="-5" dirty="0">
                          <a:latin typeface="Arial MT"/>
                          <a:cs typeface="Arial MT"/>
                        </a:rPr>
                        <a:t> </a:t>
                      </a:r>
                      <a:r>
                        <a:rPr sz="1900" spc="-25" dirty="0">
                          <a:latin typeface="Arial MT"/>
                          <a:cs typeface="Arial MT"/>
                        </a:rPr>
                        <a:t>can </a:t>
                      </a:r>
                      <a:r>
                        <a:rPr sz="1900" dirty="0">
                          <a:latin typeface="Arial MT"/>
                          <a:cs typeface="Arial MT"/>
                        </a:rPr>
                        <a:t>share</a:t>
                      </a:r>
                      <a:r>
                        <a:rPr sz="1900" spc="-30" dirty="0">
                          <a:latin typeface="Arial MT"/>
                          <a:cs typeface="Arial MT"/>
                        </a:rPr>
                        <a:t> </a:t>
                      </a:r>
                      <a:r>
                        <a:rPr sz="1900" dirty="0">
                          <a:latin typeface="Arial MT"/>
                          <a:cs typeface="Arial MT"/>
                        </a:rPr>
                        <a:t>same</a:t>
                      </a:r>
                      <a:r>
                        <a:rPr sz="1900" spc="-30" dirty="0">
                          <a:latin typeface="Arial MT"/>
                          <a:cs typeface="Arial MT"/>
                        </a:rPr>
                        <a:t> </a:t>
                      </a:r>
                      <a:r>
                        <a:rPr sz="1900" dirty="0">
                          <a:latin typeface="Arial MT"/>
                          <a:cs typeface="Arial MT"/>
                        </a:rPr>
                        <a:t>external</a:t>
                      </a:r>
                      <a:r>
                        <a:rPr sz="1900" spc="-25" dirty="0">
                          <a:latin typeface="Arial MT"/>
                          <a:cs typeface="Arial MT"/>
                        </a:rPr>
                        <a:t> IP, </a:t>
                      </a:r>
                      <a:r>
                        <a:rPr sz="1900" dirty="0">
                          <a:latin typeface="Arial MT"/>
                          <a:cs typeface="Arial MT"/>
                        </a:rPr>
                        <a:t>uses</a:t>
                      </a:r>
                      <a:r>
                        <a:rPr sz="1900" spc="-20" dirty="0">
                          <a:latin typeface="Arial MT"/>
                          <a:cs typeface="Arial MT"/>
                        </a:rPr>
                        <a:t> </a:t>
                      </a:r>
                      <a:r>
                        <a:rPr sz="1900" dirty="0">
                          <a:latin typeface="Arial MT"/>
                          <a:cs typeface="Arial MT"/>
                        </a:rPr>
                        <a:t>path</a:t>
                      </a:r>
                      <a:r>
                        <a:rPr sz="1900" spc="-15" dirty="0">
                          <a:latin typeface="Arial MT"/>
                          <a:cs typeface="Arial MT"/>
                        </a:rPr>
                        <a:t> </a:t>
                      </a:r>
                      <a:r>
                        <a:rPr sz="1900" dirty="0">
                          <a:latin typeface="Arial MT"/>
                          <a:cs typeface="Arial MT"/>
                        </a:rPr>
                        <a:t>based</a:t>
                      </a:r>
                      <a:r>
                        <a:rPr sz="1900" spc="-15" dirty="0">
                          <a:latin typeface="Arial MT"/>
                          <a:cs typeface="Arial MT"/>
                        </a:rPr>
                        <a:t> </a:t>
                      </a:r>
                      <a:r>
                        <a:rPr sz="1900" spc="-10" dirty="0">
                          <a:latin typeface="Arial MT"/>
                          <a:cs typeface="Arial MT"/>
                        </a:rPr>
                        <a:t>demux</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22393">
                <a:tc>
                  <a:txBody>
                    <a:bodyPr/>
                    <a:lstStyle/>
                    <a:p>
                      <a:pPr marL="85725">
                        <a:lnSpc>
                          <a:spcPct val="100000"/>
                        </a:lnSpc>
                        <a:spcBef>
                          <a:spcPts val="620"/>
                        </a:spcBef>
                      </a:pPr>
                      <a:r>
                        <a:rPr sz="1900" dirty="0">
                          <a:latin typeface="Arial MT"/>
                          <a:cs typeface="Arial MT"/>
                        </a:rPr>
                        <a:t>Use</a:t>
                      </a:r>
                      <a:r>
                        <a:rPr sz="1900" spc="-25" dirty="0">
                          <a:latin typeface="Arial MT"/>
                          <a:cs typeface="Arial MT"/>
                        </a:rPr>
                        <a:t> </a:t>
                      </a:r>
                      <a:r>
                        <a:rPr sz="1900" spc="-20" dirty="0">
                          <a:latin typeface="Arial MT"/>
                          <a:cs typeface="Arial MT"/>
                        </a:rPr>
                        <a:t>Case</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900" dirty="0">
                          <a:latin typeface="Arial MT"/>
                          <a:cs typeface="Arial MT"/>
                        </a:rPr>
                        <a:t>Demo</a:t>
                      </a:r>
                      <a:r>
                        <a:rPr sz="1900" spc="-30" dirty="0">
                          <a:latin typeface="Arial MT"/>
                          <a:cs typeface="Arial MT"/>
                        </a:rPr>
                        <a:t> </a:t>
                      </a:r>
                      <a:r>
                        <a:rPr sz="1900" spc="-10" dirty="0">
                          <a:latin typeface="Arial MT"/>
                          <a:cs typeface="Arial MT"/>
                        </a:rPr>
                        <a:t>purposes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L3</a:t>
                      </a:r>
                      <a:r>
                        <a:rPr sz="1900" spc="-10" dirty="0">
                          <a:latin typeface="Arial MT"/>
                          <a:cs typeface="Arial MT"/>
                        </a:rPr>
                        <a:t> services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L7</a:t>
                      </a:r>
                      <a:r>
                        <a:rPr sz="1900" spc="-10" dirty="0">
                          <a:latin typeface="Arial MT"/>
                          <a:cs typeface="Arial MT"/>
                        </a:rPr>
                        <a:t> services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801793">
                <a:tc>
                  <a:txBody>
                    <a:bodyPr/>
                    <a:lstStyle/>
                    <a:p>
                      <a:pPr marL="85725">
                        <a:lnSpc>
                          <a:spcPct val="100000"/>
                        </a:lnSpc>
                        <a:spcBef>
                          <a:spcPts val="620"/>
                        </a:spcBef>
                      </a:pPr>
                      <a:r>
                        <a:rPr sz="1900" spc="-10" dirty="0">
                          <a:latin typeface="Arial MT"/>
                          <a:cs typeface="Arial MT"/>
                        </a:rPr>
                        <a:t>Examples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574675">
                        <a:lnSpc>
                          <a:spcPts val="1650"/>
                        </a:lnSpc>
                        <a:spcBef>
                          <a:spcPts val="700"/>
                        </a:spcBef>
                      </a:pPr>
                      <a:r>
                        <a:rPr sz="1900" dirty="0">
                          <a:latin typeface="Arial MT"/>
                          <a:cs typeface="Arial MT"/>
                        </a:rPr>
                        <a:t>GKE</a:t>
                      </a:r>
                      <a:r>
                        <a:rPr sz="1900" spc="-25" dirty="0">
                          <a:latin typeface="Arial MT"/>
                          <a:cs typeface="Arial MT"/>
                        </a:rPr>
                        <a:t> </a:t>
                      </a:r>
                      <a:r>
                        <a:rPr sz="1900" dirty="0">
                          <a:latin typeface="Arial MT"/>
                          <a:cs typeface="Arial MT"/>
                        </a:rPr>
                        <a:t>Network</a:t>
                      </a:r>
                      <a:r>
                        <a:rPr sz="1900" spc="-25" dirty="0">
                          <a:latin typeface="Arial MT"/>
                          <a:cs typeface="Arial MT"/>
                        </a:rPr>
                        <a:t> </a:t>
                      </a:r>
                      <a:r>
                        <a:rPr sz="1900" spc="-20" dirty="0">
                          <a:latin typeface="Arial MT"/>
                          <a:cs typeface="Arial MT"/>
                        </a:rPr>
                        <a:t>load </a:t>
                      </a:r>
                      <a:r>
                        <a:rPr sz="1900" spc="-10" dirty="0">
                          <a:latin typeface="Arial MT"/>
                          <a:cs typeface="Arial MT"/>
                        </a:rPr>
                        <a:t>balancer</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51130">
                        <a:lnSpc>
                          <a:spcPts val="1650"/>
                        </a:lnSpc>
                        <a:spcBef>
                          <a:spcPts val="700"/>
                        </a:spcBef>
                      </a:pPr>
                      <a:r>
                        <a:rPr sz="1900" dirty="0">
                          <a:latin typeface="Arial MT"/>
                          <a:cs typeface="Arial MT"/>
                        </a:rPr>
                        <a:t>GKE</a:t>
                      </a:r>
                      <a:r>
                        <a:rPr sz="1900" spc="-30" dirty="0">
                          <a:latin typeface="Arial MT"/>
                          <a:cs typeface="Arial MT"/>
                        </a:rPr>
                        <a:t> </a:t>
                      </a:r>
                      <a:r>
                        <a:rPr sz="1900" dirty="0">
                          <a:latin typeface="Arial MT"/>
                          <a:cs typeface="Arial MT"/>
                        </a:rPr>
                        <a:t>http</a:t>
                      </a:r>
                      <a:r>
                        <a:rPr sz="1900" spc="-30" dirty="0">
                          <a:latin typeface="Arial MT"/>
                          <a:cs typeface="Arial MT"/>
                        </a:rPr>
                        <a:t> </a:t>
                      </a:r>
                      <a:r>
                        <a:rPr sz="1900" dirty="0">
                          <a:latin typeface="Arial MT"/>
                          <a:cs typeface="Arial MT"/>
                        </a:rPr>
                        <a:t>load</a:t>
                      </a:r>
                      <a:r>
                        <a:rPr sz="1900" spc="-25" dirty="0">
                          <a:latin typeface="Arial MT"/>
                          <a:cs typeface="Arial MT"/>
                        </a:rPr>
                        <a:t> </a:t>
                      </a:r>
                      <a:r>
                        <a:rPr sz="1900" spc="-10" dirty="0">
                          <a:latin typeface="Arial MT"/>
                          <a:cs typeface="Arial MT"/>
                        </a:rPr>
                        <a:t>balancer, </a:t>
                      </a:r>
                      <a:r>
                        <a:rPr sz="1900" dirty="0">
                          <a:latin typeface="Arial MT"/>
                          <a:cs typeface="Arial MT"/>
                        </a:rPr>
                        <a:t>nginx,</a:t>
                      </a:r>
                      <a:r>
                        <a:rPr sz="1900" spc="-30" dirty="0">
                          <a:latin typeface="Arial MT"/>
                          <a:cs typeface="Arial MT"/>
                        </a:rPr>
                        <a:t> </a:t>
                      </a:r>
                      <a:r>
                        <a:rPr sz="1900" spc="-10" dirty="0">
                          <a:latin typeface="Arial MT"/>
                          <a:cs typeface="Arial MT"/>
                        </a:rPr>
                        <a:t>Istio</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18831"/>
            <a:ext cx="3223010" cy="755762"/>
          </a:xfrm>
          <a:prstGeom prst="rect">
            <a:avLst/>
          </a:prstGeom>
        </p:spPr>
        <p:txBody>
          <a:bodyPr vert="horz" wrap="square" lIns="0" tIns="16933" rIns="0" bIns="0" rtlCol="0" anchor="b">
            <a:spAutoFit/>
          </a:bodyPr>
          <a:lstStyle/>
          <a:p>
            <a:pPr marL="16933">
              <a:lnSpc>
                <a:spcPct val="100000"/>
              </a:lnSpc>
              <a:spcBef>
                <a:spcPts val="133"/>
              </a:spcBef>
            </a:pPr>
            <a:r>
              <a:rPr spc="-13" dirty="0"/>
              <a:t>Nodeport</a:t>
            </a:r>
          </a:p>
        </p:txBody>
      </p:sp>
      <p:pic>
        <p:nvPicPr>
          <p:cNvPr id="3" name="object 3"/>
          <p:cNvPicPr/>
          <p:nvPr/>
        </p:nvPicPr>
        <p:blipFill>
          <a:blip r:embed="rId2" cstate="print"/>
          <a:stretch>
            <a:fillRect/>
          </a:stretch>
        </p:blipFill>
        <p:spPr>
          <a:xfrm>
            <a:off x="1455465" y="1547416"/>
            <a:ext cx="4614369" cy="4979369"/>
          </a:xfrm>
          <a:prstGeom prst="rect">
            <a:avLst/>
          </a:prstGeom>
        </p:spPr>
      </p:pic>
      <p:sp>
        <p:nvSpPr>
          <p:cNvPr id="4" name="object 4"/>
          <p:cNvSpPr txBox="1"/>
          <p:nvPr/>
        </p:nvSpPr>
        <p:spPr>
          <a:xfrm>
            <a:off x="6993667" y="1188449"/>
            <a:ext cx="2207260" cy="3685624"/>
          </a:xfrm>
          <a:prstGeom prst="rect">
            <a:avLst/>
          </a:prstGeom>
        </p:spPr>
        <p:txBody>
          <a:bodyPr vert="horz" wrap="square" lIns="0" tIns="30480" rIns="0" bIns="0" rtlCol="0">
            <a:spAutoFit/>
          </a:bodyPr>
          <a:lstStyle/>
          <a:p>
            <a:pPr marL="16933" marR="679010">
              <a:lnSpc>
                <a:spcPts val="2200"/>
              </a:lnSpc>
              <a:spcBef>
                <a:spcPts val="240"/>
              </a:spcBef>
            </a:pPr>
            <a:r>
              <a:rPr sz="1867" i="1" dirty="0">
                <a:latin typeface="Arial"/>
                <a:cs typeface="Arial"/>
              </a:rPr>
              <a:t>apiVersion:</a:t>
            </a:r>
            <a:r>
              <a:rPr sz="1867" i="1" spc="-73" dirty="0">
                <a:latin typeface="Arial"/>
                <a:cs typeface="Arial"/>
              </a:rPr>
              <a:t> </a:t>
            </a:r>
            <a:r>
              <a:rPr sz="1867" i="1" spc="-33" dirty="0">
                <a:latin typeface="Arial"/>
                <a:cs typeface="Arial"/>
              </a:rPr>
              <a:t>v1 </a:t>
            </a:r>
            <a:r>
              <a:rPr sz="1867" i="1" dirty="0">
                <a:latin typeface="Arial"/>
                <a:cs typeface="Arial"/>
              </a:rPr>
              <a:t>kind:</a:t>
            </a:r>
            <a:r>
              <a:rPr sz="1867" i="1" spc="-33" dirty="0">
                <a:latin typeface="Arial"/>
                <a:cs typeface="Arial"/>
              </a:rPr>
              <a:t> </a:t>
            </a:r>
            <a:r>
              <a:rPr sz="1867" i="1" spc="-13" dirty="0">
                <a:latin typeface="Arial"/>
                <a:cs typeface="Arial"/>
              </a:rPr>
              <a:t>Service metadata:</a:t>
            </a:r>
            <a:endParaRPr sz="1867">
              <a:latin typeface="Arial"/>
              <a:cs typeface="Arial"/>
            </a:endParaRPr>
          </a:p>
          <a:p>
            <a:pPr marL="148163" marR="6773">
              <a:lnSpc>
                <a:spcPts val="2200"/>
              </a:lnSpc>
            </a:pPr>
            <a:r>
              <a:rPr sz="1867" i="1" dirty="0">
                <a:latin typeface="Arial"/>
                <a:cs typeface="Arial"/>
              </a:rPr>
              <a:t>name:</a:t>
            </a:r>
            <a:r>
              <a:rPr sz="1867" i="1" spc="-33" dirty="0">
                <a:latin typeface="Arial"/>
                <a:cs typeface="Arial"/>
              </a:rPr>
              <a:t> </a:t>
            </a:r>
            <a:r>
              <a:rPr sz="1867" i="1" spc="-13" dirty="0">
                <a:latin typeface="Arial"/>
                <a:cs typeface="Arial"/>
              </a:rPr>
              <a:t>productpage labels:</a:t>
            </a:r>
            <a:endParaRPr sz="1867">
              <a:latin typeface="Arial"/>
              <a:cs typeface="Arial"/>
            </a:endParaRPr>
          </a:p>
          <a:p>
            <a:pPr marL="16933" marR="71965" indent="262460">
              <a:lnSpc>
                <a:spcPts val="2200"/>
              </a:lnSpc>
            </a:pPr>
            <a:r>
              <a:rPr sz="1867" i="1" dirty="0">
                <a:latin typeface="Arial"/>
                <a:cs typeface="Arial"/>
              </a:rPr>
              <a:t>app:</a:t>
            </a:r>
            <a:r>
              <a:rPr sz="1867" i="1" spc="-27" dirty="0">
                <a:latin typeface="Arial"/>
                <a:cs typeface="Arial"/>
              </a:rPr>
              <a:t> </a:t>
            </a:r>
            <a:r>
              <a:rPr sz="1867" i="1" spc="-13" dirty="0">
                <a:latin typeface="Arial"/>
                <a:cs typeface="Arial"/>
              </a:rPr>
              <a:t>productpage spec:</a:t>
            </a:r>
            <a:endParaRPr sz="1867">
              <a:latin typeface="Arial"/>
              <a:cs typeface="Arial"/>
            </a:endParaRPr>
          </a:p>
          <a:p>
            <a:pPr marL="148163">
              <a:lnSpc>
                <a:spcPts val="2113"/>
              </a:lnSpc>
            </a:pPr>
            <a:r>
              <a:rPr sz="1867" i="1" dirty="0">
                <a:latin typeface="Arial"/>
                <a:cs typeface="Arial"/>
              </a:rPr>
              <a:t>type:</a:t>
            </a:r>
            <a:r>
              <a:rPr sz="1867" i="1" spc="-40" dirty="0">
                <a:latin typeface="Arial"/>
                <a:cs typeface="Arial"/>
              </a:rPr>
              <a:t> </a:t>
            </a:r>
            <a:r>
              <a:rPr sz="1867" b="1" i="1" spc="-13" dirty="0">
                <a:latin typeface="Arial"/>
                <a:cs typeface="Arial"/>
              </a:rPr>
              <a:t>NodePort</a:t>
            </a:r>
            <a:endParaRPr sz="1867">
              <a:latin typeface="Arial"/>
              <a:cs typeface="Arial"/>
            </a:endParaRPr>
          </a:p>
          <a:p>
            <a:pPr marL="148163">
              <a:lnSpc>
                <a:spcPts val="2200"/>
              </a:lnSpc>
            </a:pPr>
            <a:r>
              <a:rPr sz="1867" i="1" spc="-13" dirty="0">
                <a:latin typeface="Arial"/>
                <a:cs typeface="Arial"/>
              </a:rPr>
              <a:t>ports:</a:t>
            </a:r>
            <a:endParaRPr sz="1867">
              <a:latin typeface="Arial"/>
              <a:cs typeface="Arial"/>
            </a:endParaRPr>
          </a:p>
          <a:p>
            <a:pPr marL="148163">
              <a:lnSpc>
                <a:spcPts val="2200"/>
              </a:lnSpc>
            </a:pPr>
            <a:r>
              <a:rPr sz="1867" i="1" dirty="0">
                <a:latin typeface="Arial"/>
                <a:cs typeface="Arial"/>
              </a:rPr>
              <a:t>-</a:t>
            </a:r>
            <a:r>
              <a:rPr sz="1867" i="1" spc="-20" dirty="0">
                <a:latin typeface="Arial"/>
                <a:cs typeface="Arial"/>
              </a:rPr>
              <a:t> </a:t>
            </a:r>
            <a:r>
              <a:rPr sz="1867" i="1" dirty="0">
                <a:latin typeface="Arial"/>
                <a:cs typeface="Arial"/>
              </a:rPr>
              <a:t>port:</a:t>
            </a:r>
            <a:r>
              <a:rPr sz="1867" i="1" spc="-20" dirty="0">
                <a:latin typeface="Arial"/>
                <a:cs typeface="Arial"/>
              </a:rPr>
              <a:t> </a:t>
            </a:r>
            <a:r>
              <a:rPr sz="1867" i="1" spc="-13" dirty="0">
                <a:latin typeface="Arial"/>
                <a:cs typeface="Arial"/>
              </a:rPr>
              <a:t>30000</a:t>
            </a:r>
            <a:endParaRPr sz="1867">
              <a:latin typeface="Arial"/>
              <a:cs typeface="Arial"/>
            </a:endParaRPr>
          </a:p>
          <a:p>
            <a:pPr marL="148163" marR="218435" indent="131230">
              <a:lnSpc>
                <a:spcPts val="2200"/>
              </a:lnSpc>
              <a:spcBef>
                <a:spcPts val="87"/>
              </a:spcBef>
            </a:pPr>
            <a:r>
              <a:rPr sz="1867" i="1" dirty="0">
                <a:latin typeface="Arial"/>
                <a:cs typeface="Arial"/>
              </a:rPr>
              <a:t>targetPort:</a:t>
            </a:r>
            <a:r>
              <a:rPr sz="1867" i="1" spc="-73" dirty="0">
                <a:latin typeface="Arial"/>
                <a:cs typeface="Arial"/>
              </a:rPr>
              <a:t> </a:t>
            </a:r>
            <a:r>
              <a:rPr sz="1867" i="1" spc="-27" dirty="0">
                <a:latin typeface="Arial"/>
                <a:cs typeface="Arial"/>
              </a:rPr>
              <a:t>9080 </a:t>
            </a:r>
            <a:r>
              <a:rPr sz="1867" i="1" spc="-13" dirty="0">
                <a:latin typeface="Arial"/>
                <a:cs typeface="Arial"/>
              </a:rPr>
              <a:t>selector:</a:t>
            </a:r>
            <a:endParaRPr sz="1867">
              <a:latin typeface="Arial"/>
              <a:cs typeface="Arial"/>
            </a:endParaRPr>
          </a:p>
          <a:p>
            <a:pPr marL="279393">
              <a:lnSpc>
                <a:spcPts val="2133"/>
              </a:lnSpc>
            </a:pPr>
            <a:r>
              <a:rPr sz="1867" i="1" dirty="0">
                <a:latin typeface="Arial"/>
                <a:cs typeface="Arial"/>
              </a:rPr>
              <a:t>app:</a:t>
            </a:r>
            <a:r>
              <a:rPr sz="1867" i="1" spc="-27" dirty="0">
                <a:latin typeface="Arial"/>
                <a:cs typeface="Arial"/>
              </a:rPr>
              <a:t> </a:t>
            </a:r>
            <a:r>
              <a:rPr sz="1867" i="1" spc="-13" dirty="0">
                <a:latin typeface="Arial"/>
                <a:cs typeface="Arial"/>
              </a:rPr>
              <a:t>productpage</a:t>
            </a:r>
            <a:endParaRPr sz="1867">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Load</a:t>
            </a:r>
            <a:r>
              <a:rPr spc="-113" dirty="0"/>
              <a:t> </a:t>
            </a:r>
            <a:r>
              <a:rPr spc="-13" dirty="0"/>
              <a:t>balancer</a:t>
            </a:r>
          </a:p>
        </p:txBody>
      </p:sp>
      <p:pic>
        <p:nvPicPr>
          <p:cNvPr id="3" name="object 3"/>
          <p:cNvPicPr/>
          <p:nvPr/>
        </p:nvPicPr>
        <p:blipFill>
          <a:blip r:embed="rId2" cstate="print"/>
          <a:stretch>
            <a:fillRect/>
          </a:stretch>
        </p:blipFill>
        <p:spPr>
          <a:xfrm>
            <a:off x="1468821" y="1578164"/>
            <a:ext cx="4197367" cy="4900729"/>
          </a:xfrm>
          <a:prstGeom prst="rect">
            <a:avLst/>
          </a:prstGeom>
        </p:spPr>
      </p:pic>
      <p:sp>
        <p:nvSpPr>
          <p:cNvPr id="4" name="object 4"/>
          <p:cNvSpPr txBox="1"/>
          <p:nvPr/>
        </p:nvSpPr>
        <p:spPr>
          <a:xfrm>
            <a:off x="7045700" y="1604816"/>
            <a:ext cx="2313093" cy="3685624"/>
          </a:xfrm>
          <a:prstGeom prst="rect">
            <a:avLst/>
          </a:prstGeom>
        </p:spPr>
        <p:txBody>
          <a:bodyPr vert="horz" wrap="square" lIns="0" tIns="30480" rIns="0" bIns="0" rtlCol="0">
            <a:spAutoFit/>
          </a:bodyPr>
          <a:lstStyle/>
          <a:p>
            <a:pPr marL="16933" marR="784840">
              <a:lnSpc>
                <a:spcPts val="2200"/>
              </a:lnSpc>
              <a:spcBef>
                <a:spcPts val="240"/>
              </a:spcBef>
            </a:pPr>
            <a:r>
              <a:rPr sz="1867" i="1" dirty="0">
                <a:latin typeface="Arial"/>
                <a:cs typeface="Arial"/>
              </a:rPr>
              <a:t>apiVersion:</a:t>
            </a:r>
            <a:r>
              <a:rPr sz="1867" i="1" spc="-73" dirty="0">
                <a:latin typeface="Arial"/>
                <a:cs typeface="Arial"/>
              </a:rPr>
              <a:t> </a:t>
            </a:r>
            <a:r>
              <a:rPr sz="1867" i="1" spc="-33" dirty="0">
                <a:latin typeface="Arial"/>
                <a:cs typeface="Arial"/>
              </a:rPr>
              <a:t>v1 </a:t>
            </a:r>
            <a:r>
              <a:rPr sz="1867" i="1" dirty="0">
                <a:latin typeface="Arial"/>
                <a:cs typeface="Arial"/>
              </a:rPr>
              <a:t>kind:</a:t>
            </a:r>
            <a:r>
              <a:rPr sz="1867" i="1" spc="-33" dirty="0">
                <a:latin typeface="Arial"/>
                <a:cs typeface="Arial"/>
              </a:rPr>
              <a:t> </a:t>
            </a:r>
            <a:r>
              <a:rPr sz="1867" i="1" spc="-13" dirty="0">
                <a:latin typeface="Arial"/>
                <a:cs typeface="Arial"/>
              </a:rPr>
              <a:t>Service metadata:</a:t>
            </a:r>
            <a:endParaRPr sz="1867">
              <a:latin typeface="Arial"/>
              <a:cs typeface="Arial"/>
            </a:endParaRPr>
          </a:p>
          <a:p>
            <a:pPr marL="148163" marR="112604">
              <a:lnSpc>
                <a:spcPts val="2200"/>
              </a:lnSpc>
            </a:pPr>
            <a:r>
              <a:rPr sz="1867" i="1" dirty="0">
                <a:latin typeface="Arial"/>
                <a:cs typeface="Arial"/>
              </a:rPr>
              <a:t>name:</a:t>
            </a:r>
            <a:r>
              <a:rPr sz="1867" i="1" spc="-33" dirty="0">
                <a:latin typeface="Arial"/>
                <a:cs typeface="Arial"/>
              </a:rPr>
              <a:t> </a:t>
            </a:r>
            <a:r>
              <a:rPr sz="1867" i="1" spc="-13" dirty="0">
                <a:latin typeface="Arial"/>
                <a:cs typeface="Arial"/>
              </a:rPr>
              <a:t>productpage labels:</a:t>
            </a:r>
            <a:endParaRPr sz="1867">
              <a:latin typeface="Arial"/>
              <a:cs typeface="Arial"/>
            </a:endParaRPr>
          </a:p>
          <a:p>
            <a:pPr marL="16933" marR="177796" indent="262460">
              <a:lnSpc>
                <a:spcPts val="2200"/>
              </a:lnSpc>
            </a:pPr>
            <a:r>
              <a:rPr sz="1867" i="1" dirty="0">
                <a:latin typeface="Arial"/>
                <a:cs typeface="Arial"/>
              </a:rPr>
              <a:t>app:</a:t>
            </a:r>
            <a:r>
              <a:rPr sz="1867" i="1" spc="-27" dirty="0">
                <a:latin typeface="Arial"/>
                <a:cs typeface="Arial"/>
              </a:rPr>
              <a:t> </a:t>
            </a:r>
            <a:r>
              <a:rPr sz="1867" i="1" spc="-13" dirty="0">
                <a:latin typeface="Arial"/>
                <a:cs typeface="Arial"/>
              </a:rPr>
              <a:t>productpage spec:</a:t>
            </a:r>
            <a:endParaRPr sz="1867">
              <a:latin typeface="Arial"/>
              <a:cs typeface="Arial"/>
            </a:endParaRPr>
          </a:p>
          <a:p>
            <a:pPr marL="148163">
              <a:lnSpc>
                <a:spcPts val="2113"/>
              </a:lnSpc>
            </a:pPr>
            <a:r>
              <a:rPr sz="1867" i="1" dirty="0">
                <a:latin typeface="Arial"/>
                <a:cs typeface="Arial"/>
              </a:rPr>
              <a:t>type:</a:t>
            </a:r>
            <a:r>
              <a:rPr sz="1867" i="1" spc="-27" dirty="0">
                <a:latin typeface="Arial"/>
                <a:cs typeface="Arial"/>
              </a:rPr>
              <a:t> </a:t>
            </a:r>
            <a:r>
              <a:rPr sz="1867" b="1" i="1" spc="-13" dirty="0">
                <a:latin typeface="Arial"/>
                <a:cs typeface="Arial"/>
              </a:rPr>
              <a:t>LoadBalancer</a:t>
            </a:r>
            <a:endParaRPr sz="1867">
              <a:latin typeface="Arial"/>
              <a:cs typeface="Arial"/>
            </a:endParaRPr>
          </a:p>
          <a:p>
            <a:pPr marL="148163">
              <a:lnSpc>
                <a:spcPts val="2200"/>
              </a:lnSpc>
            </a:pPr>
            <a:r>
              <a:rPr sz="1867" i="1" spc="-13" dirty="0">
                <a:latin typeface="Arial"/>
                <a:cs typeface="Arial"/>
              </a:rPr>
              <a:t>ports:</a:t>
            </a:r>
            <a:endParaRPr sz="1867">
              <a:latin typeface="Arial"/>
              <a:cs typeface="Arial"/>
            </a:endParaRPr>
          </a:p>
          <a:p>
            <a:pPr marL="148163">
              <a:lnSpc>
                <a:spcPts val="2200"/>
              </a:lnSpc>
            </a:pPr>
            <a:r>
              <a:rPr sz="1867" i="1" dirty="0">
                <a:latin typeface="Arial"/>
                <a:cs typeface="Arial"/>
              </a:rPr>
              <a:t>-</a:t>
            </a:r>
            <a:r>
              <a:rPr sz="1867" i="1" spc="-20" dirty="0">
                <a:latin typeface="Arial"/>
                <a:cs typeface="Arial"/>
              </a:rPr>
              <a:t> </a:t>
            </a:r>
            <a:r>
              <a:rPr sz="1867" i="1" dirty="0">
                <a:latin typeface="Arial"/>
                <a:cs typeface="Arial"/>
              </a:rPr>
              <a:t>port:</a:t>
            </a:r>
            <a:r>
              <a:rPr sz="1867" i="1" spc="-20" dirty="0">
                <a:latin typeface="Arial"/>
                <a:cs typeface="Arial"/>
              </a:rPr>
              <a:t> </a:t>
            </a:r>
            <a:r>
              <a:rPr sz="1867" i="1" spc="-33" dirty="0">
                <a:latin typeface="Arial"/>
                <a:cs typeface="Arial"/>
              </a:rPr>
              <a:t>80</a:t>
            </a:r>
            <a:endParaRPr sz="1867">
              <a:latin typeface="Arial"/>
              <a:cs typeface="Arial"/>
            </a:endParaRPr>
          </a:p>
          <a:p>
            <a:pPr marL="148163" marR="324264" indent="131230">
              <a:lnSpc>
                <a:spcPts val="2200"/>
              </a:lnSpc>
              <a:spcBef>
                <a:spcPts val="87"/>
              </a:spcBef>
            </a:pPr>
            <a:r>
              <a:rPr sz="1867" i="1" dirty="0">
                <a:latin typeface="Arial"/>
                <a:cs typeface="Arial"/>
              </a:rPr>
              <a:t>targetPort:</a:t>
            </a:r>
            <a:r>
              <a:rPr sz="1867" i="1" spc="-73" dirty="0">
                <a:latin typeface="Arial"/>
                <a:cs typeface="Arial"/>
              </a:rPr>
              <a:t> </a:t>
            </a:r>
            <a:r>
              <a:rPr sz="1867" i="1" spc="-27" dirty="0">
                <a:latin typeface="Arial"/>
                <a:cs typeface="Arial"/>
              </a:rPr>
              <a:t>9080 </a:t>
            </a:r>
            <a:r>
              <a:rPr sz="1867" i="1" spc="-13" dirty="0">
                <a:latin typeface="Arial"/>
                <a:cs typeface="Arial"/>
              </a:rPr>
              <a:t>selector:</a:t>
            </a:r>
            <a:endParaRPr sz="1867">
              <a:latin typeface="Arial"/>
              <a:cs typeface="Arial"/>
            </a:endParaRPr>
          </a:p>
          <a:p>
            <a:pPr marL="279393">
              <a:lnSpc>
                <a:spcPts val="2133"/>
              </a:lnSpc>
            </a:pPr>
            <a:r>
              <a:rPr sz="1867" i="1" dirty="0">
                <a:latin typeface="Arial"/>
                <a:cs typeface="Arial"/>
              </a:rPr>
              <a:t>app:</a:t>
            </a:r>
            <a:r>
              <a:rPr sz="1867" i="1" spc="-27" dirty="0">
                <a:latin typeface="Arial"/>
                <a:cs typeface="Arial"/>
              </a:rPr>
              <a:t> </a:t>
            </a:r>
            <a:r>
              <a:rPr sz="1867" i="1" spc="-13" dirty="0">
                <a:latin typeface="Arial"/>
                <a:cs typeface="Arial"/>
              </a:rPr>
              <a:t>productpage</a:t>
            </a:r>
            <a:endParaRPr sz="1867">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518831"/>
            <a:ext cx="2909501" cy="755762"/>
          </a:xfrm>
          <a:prstGeom prst="rect">
            <a:avLst/>
          </a:prstGeom>
        </p:spPr>
        <p:txBody>
          <a:bodyPr vert="horz" wrap="square" lIns="0" tIns="16933" rIns="0" bIns="0" rtlCol="0" anchor="b">
            <a:spAutoFit/>
          </a:bodyPr>
          <a:lstStyle/>
          <a:p>
            <a:pPr marL="16933">
              <a:lnSpc>
                <a:spcPct val="100000"/>
              </a:lnSpc>
              <a:spcBef>
                <a:spcPts val="133"/>
              </a:spcBef>
            </a:pPr>
            <a:r>
              <a:rPr spc="-13" dirty="0"/>
              <a:t>Ingress</a:t>
            </a:r>
          </a:p>
        </p:txBody>
      </p:sp>
      <p:pic>
        <p:nvPicPr>
          <p:cNvPr id="3" name="object 3"/>
          <p:cNvPicPr/>
          <p:nvPr/>
        </p:nvPicPr>
        <p:blipFill>
          <a:blip r:embed="rId2" cstate="print"/>
          <a:stretch>
            <a:fillRect/>
          </a:stretch>
        </p:blipFill>
        <p:spPr>
          <a:xfrm>
            <a:off x="507851" y="1911968"/>
            <a:ext cx="5964797" cy="3844309"/>
          </a:xfrm>
          <a:prstGeom prst="rect">
            <a:avLst/>
          </a:prstGeom>
        </p:spPr>
      </p:pic>
      <p:sp>
        <p:nvSpPr>
          <p:cNvPr id="4" name="object 4"/>
          <p:cNvSpPr txBox="1"/>
          <p:nvPr/>
        </p:nvSpPr>
        <p:spPr>
          <a:xfrm>
            <a:off x="6879800" y="1020838"/>
            <a:ext cx="3022600" cy="5861434"/>
          </a:xfrm>
          <a:prstGeom prst="rect">
            <a:avLst/>
          </a:prstGeom>
        </p:spPr>
        <p:txBody>
          <a:bodyPr vert="horz" wrap="square" lIns="0" tIns="26247" rIns="0" bIns="0" rtlCol="0">
            <a:spAutoFit/>
          </a:bodyPr>
          <a:lstStyle/>
          <a:p>
            <a:pPr marL="16933" marR="173562">
              <a:lnSpc>
                <a:spcPts val="1907"/>
              </a:lnSpc>
              <a:spcBef>
                <a:spcPts val="207"/>
              </a:spcBef>
            </a:pPr>
            <a:r>
              <a:rPr sz="1600" i="1" dirty="0">
                <a:latin typeface="Arial"/>
                <a:cs typeface="Arial"/>
              </a:rPr>
              <a:t>apiVersion:</a:t>
            </a:r>
            <a:r>
              <a:rPr sz="1600" i="1" spc="-73" dirty="0">
                <a:latin typeface="Arial"/>
                <a:cs typeface="Arial"/>
              </a:rPr>
              <a:t> </a:t>
            </a:r>
            <a:r>
              <a:rPr sz="1600" i="1" spc="-13" dirty="0">
                <a:latin typeface="Arial"/>
                <a:cs typeface="Arial"/>
              </a:rPr>
              <a:t>extensions/v1beta1 </a:t>
            </a:r>
            <a:r>
              <a:rPr sz="1600" i="1" dirty="0">
                <a:latin typeface="Arial"/>
                <a:cs typeface="Arial"/>
              </a:rPr>
              <a:t>kind:</a:t>
            </a:r>
            <a:r>
              <a:rPr sz="1600" i="1" spc="-27" dirty="0">
                <a:latin typeface="Arial"/>
                <a:cs typeface="Arial"/>
              </a:rPr>
              <a:t> </a:t>
            </a:r>
            <a:r>
              <a:rPr sz="1600" b="1" i="1" spc="-13" dirty="0">
                <a:latin typeface="Arial"/>
                <a:cs typeface="Arial"/>
              </a:rPr>
              <a:t>Ingress</a:t>
            </a:r>
            <a:endParaRPr sz="1600">
              <a:latin typeface="Arial"/>
              <a:cs typeface="Arial"/>
            </a:endParaRPr>
          </a:p>
          <a:p>
            <a:pPr marL="16933">
              <a:lnSpc>
                <a:spcPts val="1820"/>
              </a:lnSpc>
            </a:pPr>
            <a:r>
              <a:rPr sz="1600" i="1" spc="-13" dirty="0">
                <a:latin typeface="Arial"/>
                <a:cs typeface="Arial"/>
              </a:rPr>
              <a:t>metadata:</a:t>
            </a:r>
            <a:endParaRPr sz="1600">
              <a:latin typeface="Arial"/>
              <a:cs typeface="Arial"/>
            </a:endParaRPr>
          </a:p>
          <a:p>
            <a:pPr marL="16933" marR="1505336" indent="111757">
              <a:lnSpc>
                <a:spcPts val="1907"/>
              </a:lnSpc>
              <a:spcBef>
                <a:spcPts val="67"/>
              </a:spcBef>
            </a:pPr>
            <a:r>
              <a:rPr sz="1600" i="1" dirty="0">
                <a:latin typeface="Arial"/>
                <a:cs typeface="Arial"/>
              </a:rPr>
              <a:t>name:</a:t>
            </a:r>
            <a:r>
              <a:rPr sz="1600" i="1" spc="-33" dirty="0">
                <a:latin typeface="Arial"/>
                <a:cs typeface="Arial"/>
              </a:rPr>
              <a:t> </a:t>
            </a:r>
            <a:r>
              <a:rPr sz="1600" i="1" spc="-13" dirty="0">
                <a:latin typeface="Arial"/>
                <a:cs typeface="Arial"/>
              </a:rPr>
              <a:t>gateway spec:</a:t>
            </a:r>
            <a:endParaRPr sz="1600">
              <a:latin typeface="Arial"/>
              <a:cs typeface="Arial"/>
            </a:endParaRPr>
          </a:p>
          <a:p>
            <a:pPr marL="128690">
              <a:lnSpc>
                <a:spcPts val="1820"/>
              </a:lnSpc>
            </a:pPr>
            <a:r>
              <a:rPr sz="1600" i="1" spc="-13" dirty="0">
                <a:latin typeface="Arial"/>
                <a:cs typeface="Arial"/>
              </a:rPr>
              <a:t>backend:</a:t>
            </a:r>
            <a:endParaRPr sz="1600">
              <a:latin typeface="Arial"/>
              <a:cs typeface="Arial"/>
            </a:endParaRPr>
          </a:p>
          <a:p>
            <a:pPr marL="241294" marR="343738">
              <a:lnSpc>
                <a:spcPts val="1907"/>
              </a:lnSpc>
              <a:spcBef>
                <a:spcPts val="60"/>
              </a:spcBef>
            </a:pPr>
            <a:r>
              <a:rPr sz="1600" i="1" dirty="0">
                <a:latin typeface="Arial"/>
                <a:cs typeface="Arial"/>
              </a:rPr>
              <a:t>serviceName:</a:t>
            </a:r>
            <a:r>
              <a:rPr sz="1600" i="1" spc="-93" dirty="0">
                <a:latin typeface="Arial"/>
                <a:cs typeface="Arial"/>
              </a:rPr>
              <a:t> </a:t>
            </a:r>
            <a:r>
              <a:rPr sz="1600" i="1" spc="-13" dirty="0">
                <a:latin typeface="Arial"/>
                <a:cs typeface="Arial"/>
              </a:rPr>
              <a:t>productpage </a:t>
            </a: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a:p>
            <a:pPr marL="128690">
              <a:lnSpc>
                <a:spcPts val="1820"/>
              </a:lnSpc>
            </a:pPr>
            <a:r>
              <a:rPr sz="1600" i="1" spc="-13" dirty="0">
                <a:latin typeface="Arial"/>
                <a:cs typeface="Arial"/>
              </a:rPr>
              <a:t>rules:</a:t>
            </a:r>
            <a:endParaRPr sz="1600">
              <a:latin typeface="Arial"/>
              <a:cs typeface="Arial"/>
            </a:endParaRPr>
          </a:p>
          <a:p>
            <a:pPr marL="241294" marR="884745" indent="-112604">
              <a:lnSpc>
                <a:spcPts val="1907"/>
              </a:lnSpc>
              <a:spcBef>
                <a:spcPts val="67"/>
              </a:spcBef>
              <a:buChar char="-"/>
              <a:tabLst>
                <a:tab pos="241294" algn="l"/>
                <a:tab pos="252300" algn="l"/>
              </a:tabLst>
            </a:pPr>
            <a:r>
              <a:rPr sz="1600" i="1" dirty="0">
                <a:latin typeface="Arial"/>
                <a:cs typeface="Arial"/>
              </a:rPr>
              <a:t>	host:</a:t>
            </a:r>
            <a:r>
              <a:rPr sz="1600" i="1" spc="-47" dirty="0">
                <a:latin typeface="Arial"/>
                <a:cs typeface="Arial"/>
              </a:rPr>
              <a:t> </a:t>
            </a:r>
            <a:r>
              <a:rPr sz="1600" i="1" spc="-13" dirty="0">
                <a:latin typeface="Arial"/>
                <a:cs typeface="Arial"/>
              </a:rPr>
              <a:t>mydomain.com http:</a:t>
            </a:r>
            <a:endParaRPr sz="1600">
              <a:latin typeface="Arial"/>
              <a:cs typeface="Arial"/>
            </a:endParaRPr>
          </a:p>
          <a:p>
            <a:pPr marL="353898">
              <a:lnSpc>
                <a:spcPts val="1820"/>
              </a:lnSpc>
            </a:pPr>
            <a:r>
              <a:rPr sz="1600" i="1" spc="-13" dirty="0">
                <a:latin typeface="Arial"/>
                <a:cs typeface="Arial"/>
              </a:rPr>
              <a:t>paths:</a:t>
            </a:r>
            <a:endParaRPr sz="1600">
              <a:latin typeface="Arial"/>
              <a:cs typeface="Arial"/>
            </a:endParaRPr>
          </a:p>
          <a:p>
            <a:pPr marL="466502" marR="839872" lvl="1" indent="-112604">
              <a:lnSpc>
                <a:spcPts val="1907"/>
              </a:lnSpc>
              <a:spcBef>
                <a:spcPts val="67"/>
              </a:spcBef>
              <a:buChar char="-"/>
              <a:tabLst>
                <a:tab pos="466502" algn="l"/>
                <a:tab pos="477508" algn="l"/>
              </a:tabLst>
            </a:pPr>
            <a:r>
              <a:rPr sz="1600" i="1" dirty="0">
                <a:latin typeface="Arial"/>
                <a:cs typeface="Arial"/>
              </a:rPr>
              <a:t>	path:</a:t>
            </a:r>
            <a:r>
              <a:rPr sz="1600" i="1" spc="-47" dirty="0">
                <a:latin typeface="Arial"/>
                <a:cs typeface="Arial"/>
              </a:rPr>
              <a:t> </a:t>
            </a:r>
            <a:r>
              <a:rPr sz="1600" i="1" spc="-13" dirty="0">
                <a:latin typeface="Arial"/>
                <a:cs typeface="Arial"/>
              </a:rPr>
              <a:t>/productpage backend:</a:t>
            </a:r>
            <a:endParaRPr sz="1600">
              <a:latin typeface="Arial"/>
              <a:cs typeface="Arial"/>
            </a:endParaRPr>
          </a:p>
          <a:p>
            <a:pPr marL="579106">
              <a:lnSpc>
                <a:spcPts val="1820"/>
              </a:lnSpc>
            </a:pPr>
            <a:r>
              <a:rPr sz="1600" i="1" dirty="0">
                <a:latin typeface="Arial"/>
                <a:cs typeface="Arial"/>
              </a:rPr>
              <a:t>serviceName:</a:t>
            </a:r>
            <a:r>
              <a:rPr sz="1600" i="1" spc="-93" dirty="0">
                <a:latin typeface="Arial"/>
                <a:cs typeface="Arial"/>
              </a:rPr>
              <a:t> </a:t>
            </a:r>
            <a:r>
              <a:rPr sz="1600" i="1" spc="-13" dirty="0">
                <a:latin typeface="Arial"/>
                <a:cs typeface="Arial"/>
              </a:rPr>
              <a:t>productpage</a:t>
            </a:r>
            <a:endParaRPr sz="1600">
              <a:latin typeface="Arial"/>
              <a:cs typeface="Arial"/>
            </a:endParaRPr>
          </a:p>
          <a:p>
            <a:pPr marL="579106">
              <a:lnSpc>
                <a:spcPts val="1900"/>
              </a:lnSpc>
            </a:pP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a:p>
            <a:pPr marL="466502" marR="1540048" lvl="1" indent="-112604">
              <a:lnSpc>
                <a:spcPts val="1907"/>
              </a:lnSpc>
              <a:spcBef>
                <a:spcPts val="60"/>
              </a:spcBef>
              <a:buChar char="-"/>
              <a:tabLst>
                <a:tab pos="466502" algn="l"/>
                <a:tab pos="477508" algn="l"/>
              </a:tabLst>
            </a:pPr>
            <a:r>
              <a:rPr sz="1600" i="1" dirty="0">
                <a:latin typeface="Arial"/>
                <a:cs typeface="Arial"/>
              </a:rPr>
              <a:t>	path:</a:t>
            </a:r>
            <a:r>
              <a:rPr sz="1600" i="1" spc="-33" dirty="0">
                <a:latin typeface="Arial"/>
                <a:cs typeface="Arial"/>
              </a:rPr>
              <a:t> </a:t>
            </a:r>
            <a:r>
              <a:rPr sz="1600" i="1" spc="-13" dirty="0">
                <a:latin typeface="Arial"/>
                <a:cs typeface="Arial"/>
              </a:rPr>
              <a:t>/login backend:</a:t>
            </a:r>
            <a:endParaRPr sz="1600">
              <a:latin typeface="Arial"/>
              <a:cs typeface="Arial"/>
            </a:endParaRPr>
          </a:p>
          <a:p>
            <a:pPr marL="579106">
              <a:lnSpc>
                <a:spcPts val="1820"/>
              </a:lnSpc>
            </a:pPr>
            <a:r>
              <a:rPr sz="1600" i="1" dirty="0">
                <a:latin typeface="Arial"/>
                <a:cs typeface="Arial"/>
              </a:rPr>
              <a:t>serviceName:</a:t>
            </a:r>
            <a:r>
              <a:rPr sz="1600" i="1" spc="-93" dirty="0">
                <a:latin typeface="Arial"/>
                <a:cs typeface="Arial"/>
              </a:rPr>
              <a:t> </a:t>
            </a:r>
            <a:r>
              <a:rPr sz="1600" i="1" spc="-13" dirty="0">
                <a:latin typeface="Arial"/>
                <a:cs typeface="Arial"/>
              </a:rPr>
              <a:t>productpage</a:t>
            </a:r>
            <a:endParaRPr sz="1600">
              <a:latin typeface="Arial"/>
              <a:cs typeface="Arial"/>
            </a:endParaRPr>
          </a:p>
          <a:p>
            <a:pPr marL="579106">
              <a:lnSpc>
                <a:spcPts val="1900"/>
              </a:lnSpc>
            </a:pP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a:p>
            <a:pPr marL="466502" marR="1721230" lvl="1" indent="-112604">
              <a:lnSpc>
                <a:spcPts val="1907"/>
              </a:lnSpc>
              <a:spcBef>
                <a:spcPts val="67"/>
              </a:spcBef>
              <a:buChar char="-"/>
              <a:tabLst>
                <a:tab pos="466502" algn="l"/>
                <a:tab pos="477508" algn="l"/>
              </a:tabLst>
            </a:pPr>
            <a:r>
              <a:rPr sz="1600" i="1" dirty="0">
                <a:latin typeface="Arial"/>
                <a:cs typeface="Arial"/>
              </a:rPr>
              <a:t>	path:</a:t>
            </a:r>
            <a:r>
              <a:rPr sz="1600" i="1" spc="-33" dirty="0">
                <a:latin typeface="Arial"/>
                <a:cs typeface="Arial"/>
              </a:rPr>
              <a:t> /* </a:t>
            </a:r>
            <a:r>
              <a:rPr sz="1600" i="1" spc="-13" dirty="0">
                <a:latin typeface="Arial"/>
                <a:cs typeface="Arial"/>
              </a:rPr>
              <a:t>backend:</a:t>
            </a:r>
            <a:endParaRPr sz="1600">
              <a:latin typeface="Arial"/>
              <a:cs typeface="Arial"/>
            </a:endParaRPr>
          </a:p>
          <a:p>
            <a:pPr marL="579106">
              <a:lnSpc>
                <a:spcPts val="1820"/>
              </a:lnSpc>
            </a:pPr>
            <a:r>
              <a:rPr sz="1600" i="1" dirty="0">
                <a:latin typeface="Arial"/>
                <a:cs typeface="Arial"/>
              </a:rPr>
              <a:t>serviceName:</a:t>
            </a:r>
            <a:r>
              <a:rPr sz="1600" i="1" spc="-93" dirty="0">
                <a:latin typeface="Arial"/>
                <a:cs typeface="Arial"/>
              </a:rPr>
              <a:t> </a:t>
            </a:r>
            <a:r>
              <a:rPr sz="1600" i="1" spc="-13" dirty="0">
                <a:latin typeface="Arial"/>
                <a:cs typeface="Arial"/>
              </a:rPr>
              <a:t>productpage</a:t>
            </a:r>
            <a:endParaRPr sz="1600">
              <a:latin typeface="Arial"/>
              <a:cs typeface="Arial"/>
            </a:endParaRPr>
          </a:p>
          <a:p>
            <a:pPr marL="579106">
              <a:lnSpc>
                <a:spcPts val="1913"/>
              </a:lnSpc>
            </a:pP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271599"/>
            <a:ext cx="5848644" cy="755762"/>
          </a:xfrm>
          <a:prstGeom prst="rect">
            <a:avLst/>
          </a:prstGeom>
        </p:spPr>
        <p:txBody>
          <a:bodyPr vert="horz" wrap="square" lIns="0" tIns="16933" rIns="0" bIns="0" rtlCol="0" anchor="b">
            <a:spAutoFit/>
          </a:bodyPr>
          <a:lstStyle/>
          <a:p>
            <a:pPr marL="16933">
              <a:lnSpc>
                <a:spcPct val="100000"/>
              </a:lnSpc>
              <a:spcBef>
                <a:spcPts val="133"/>
              </a:spcBef>
            </a:pPr>
            <a:r>
              <a:rPr dirty="0"/>
              <a:t>Network</a:t>
            </a:r>
            <a:r>
              <a:rPr spc="-152" dirty="0"/>
              <a:t> </a:t>
            </a:r>
            <a:r>
              <a:rPr dirty="0"/>
              <a:t>control</a:t>
            </a:r>
            <a:r>
              <a:rPr spc="-152" dirty="0"/>
              <a:t> </a:t>
            </a:r>
            <a:r>
              <a:rPr spc="-13" dirty="0"/>
              <a:t>policy</a:t>
            </a:r>
          </a:p>
        </p:txBody>
      </p:sp>
      <p:sp>
        <p:nvSpPr>
          <p:cNvPr id="3" name="object 3"/>
          <p:cNvSpPr txBox="1"/>
          <p:nvPr/>
        </p:nvSpPr>
        <p:spPr>
          <a:xfrm>
            <a:off x="512968" y="1349395"/>
            <a:ext cx="10712873" cy="4373997"/>
          </a:xfrm>
          <a:prstGeom prst="rect">
            <a:avLst/>
          </a:prstGeom>
        </p:spPr>
        <p:txBody>
          <a:bodyPr vert="horz" wrap="square" lIns="0" tIns="16933" rIns="0" bIns="0" rtlCol="0">
            <a:spAutoFit/>
          </a:bodyPr>
          <a:lstStyle/>
          <a:p>
            <a:pPr marL="16933">
              <a:spcBef>
                <a:spcPts val="133"/>
              </a:spcBef>
            </a:pPr>
            <a:r>
              <a:rPr sz="2133" b="1" dirty="0">
                <a:solidFill>
                  <a:srgbClr val="595959"/>
                </a:solidFill>
                <a:latin typeface="Arial"/>
                <a:cs typeface="Arial"/>
              </a:rPr>
              <a:t>Controls</a:t>
            </a:r>
            <a:r>
              <a:rPr sz="2133" b="1" spc="-47" dirty="0">
                <a:solidFill>
                  <a:srgbClr val="595959"/>
                </a:solidFill>
                <a:latin typeface="Arial"/>
                <a:cs typeface="Arial"/>
              </a:rPr>
              <a:t> </a:t>
            </a:r>
            <a:r>
              <a:rPr sz="2133" b="1" spc="-13" dirty="0">
                <a:solidFill>
                  <a:srgbClr val="595959"/>
                </a:solidFill>
                <a:latin typeface="Arial"/>
                <a:cs typeface="Arial"/>
              </a:rPr>
              <a:t>communication</a:t>
            </a:r>
            <a:r>
              <a:rPr sz="2133" b="1" spc="-47" dirty="0">
                <a:solidFill>
                  <a:srgbClr val="595959"/>
                </a:solidFill>
                <a:latin typeface="Arial"/>
                <a:cs typeface="Arial"/>
              </a:rPr>
              <a:t> </a:t>
            </a:r>
            <a:r>
              <a:rPr sz="2133" b="1" dirty="0">
                <a:solidFill>
                  <a:srgbClr val="595959"/>
                </a:solidFill>
                <a:latin typeface="Arial"/>
                <a:cs typeface="Arial"/>
              </a:rPr>
              <a:t>between</a:t>
            </a:r>
            <a:r>
              <a:rPr sz="2133" b="1" spc="-40" dirty="0">
                <a:solidFill>
                  <a:srgbClr val="595959"/>
                </a:solidFill>
                <a:latin typeface="Arial"/>
                <a:cs typeface="Arial"/>
              </a:rPr>
              <a:t> </a:t>
            </a:r>
            <a:r>
              <a:rPr sz="2133" b="1" dirty="0">
                <a:solidFill>
                  <a:srgbClr val="595959"/>
                </a:solidFill>
                <a:latin typeface="Arial"/>
                <a:cs typeface="Arial"/>
              </a:rPr>
              <a:t>Pods</a:t>
            </a:r>
            <a:r>
              <a:rPr sz="2133" b="1" spc="-47" dirty="0">
                <a:solidFill>
                  <a:srgbClr val="595959"/>
                </a:solidFill>
                <a:latin typeface="Arial"/>
                <a:cs typeface="Arial"/>
              </a:rPr>
              <a:t> </a:t>
            </a:r>
            <a:r>
              <a:rPr sz="2133" b="1" dirty="0">
                <a:solidFill>
                  <a:srgbClr val="595959"/>
                </a:solidFill>
                <a:latin typeface="Arial"/>
                <a:cs typeface="Arial"/>
              </a:rPr>
              <a:t>and</a:t>
            </a:r>
            <a:r>
              <a:rPr sz="2133" b="1" spc="-40" dirty="0">
                <a:solidFill>
                  <a:srgbClr val="595959"/>
                </a:solidFill>
                <a:latin typeface="Arial"/>
                <a:cs typeface="Arial"/>
              </a:rPr>
              <a:t> </a:t>
            </a:r>
            <a:r>
              <a:rPr sz="2133" b="1" spc="-13" dirty="0">
                <a:solidFill>
                  <a:srgbClr val="595959"/>
                </a:solidFill>
                <a:latin typeface="Arial"/>
                <a:cs typeface="Arial"/>
              </a:rPr>
              <a:t>Services</a:t>
            </a:r>
            <a:endParaRPr sz="2133">
              <a:latin typeface="Arial"/>
              <a:cs typeface="Arial"/>
            </a:endParaRPr>
          </a:p>
          <a:p>
            <a:pPr>
              <a:spcBef>
                <a:spcPts val="773"/>
              </a:spcBef>
            </a:pPr>
            <a:endParaRPr sz="2133">
              <a:latin typeface="Arial"/>
              <a:cs typeface="Arial"/>
            </a:endParaRPr>
          </a:p>
          <a:p>
            <a:pPr marL="625671" indent="-488514">
              <a:buChar char="●"/>
              <a:tabLst>
                <a:tab pos="625671" algn="l"/>
              </a:tabLst>
            </a:pPr>
            <a:r>
              <a:rPr sz="2400" dirty="0">
                <a:solidFill>
                  <a:srgbClr val="595959"/>
                </a:solidFill>
                <a:latin typeface="Arial MT"/>
                <a:cs typeface="Arial MT"/>
              </a:rPr>
              <a:t>Traffic</a:t>
            </a:r>
            <a:r>
              <a:rPr sz="2400" spc="-40"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by</a:t>
            </a:r>
            <a:r>
              <a:rPr sz="2400" spc="-20" dirty="0">
                <a:solidFill>
                  <a:srgbClr val="595959"/>
                </a:solidFill>
                <a:latin typeface="Arial MT"/>
                <a:cs typeface="Arial MT"/>
              </a:rPr>
              <a:t> </a:t>
            </a:r>
            <a:r>
              <a:rPr sz="2400" dirty="0">
                <a:solidFill>
                  <a:srgbClr val="595959"/>
                </a:solidFill>
                <a:latin typeface="Arial MT"/>
                <a:cs typeface="Arial MT"/>
              </a:rPr>
              <a:t>default</a:t>
            </a:r>
            <a:r>
              <a:rPr sz="2400" spc="-27" dirty="0">
                <a:solidFill>
                  <a:srgbClr val="595959"/>
                </a:solidFill>
                <a:latin typeface="Arial MT"/>
                <a:cs typeface="Arial MT"/>
              </a:rPr>
              <a:t> </a:t>
            </a:r>
            <a:r>
              <a:rPr sz="2400" dirty="0">
                <a:solidFill>
                  <a:srgbClr val="595959"/>
                </a:solidFill>
                <a:latin typeface="Arial MT"/>
                <a:cs typeface="Arial MT"/>
              </a:rPr>
              <a:t>allowed</a:t>
            </a:r>
            <a:r>
              <a:rPr sz="2400" spc="-20" dirty="0">
                <a:solidFill>
                  <a:srgbClr val="595959"/>
                </a:solidFill>
                <a:latin typeface="Arial MT"/>
                <a:cs typeface="Arial MT"/>
              </a:rPr>
              <a:t> </a:t>
            </a:r>
            <a:r>
              <a:rPr sz="2400" dirty="0">
                <a:solidFill>
                  <a:srgbClr val="595959"/>
                </a:solidFill>
                <a:latin typeface="Arial MT"/>
                <a:cs typeface="Arial MT"/>
              </a:rPr>
              <a:t>without</a:t>
            </a:r>
            <a:r>
              <a:rPr sz="2400" spc="-27" dirty="0">
                <a:solidFill>
                  <a:srgbClr val="595959"/>
                </a:solidFill>
                <a:latin typeface="Arial MT"/>
                <a:cs typeface="Arial MT"/>
              </a:rPr>
              <a:t> </a:t>
            </a:r>
            <a:r>
              <a:rPr sz="2400" dirty="0">
                <a:solidFill>
                  <a:srgbClr val="595959"/>
                </a:solidFill>
                <a:latin typeface="Arial MT"/>
                <a:cs typeface="Arial MT"/>
              </a:rPr>
              <a:t>network</a:t>
            </a:r>
            <a:r>
              <a:rPr sz="2400" spc="-20" dirty="0">
                <a:solidFill>
                  <a:srgbClr val="595959"/>
                </a:solidFill>
                <a:latin typeface="Arial MT"/>
                <a:cs typeface="Arial MT"/>
              </a:rPr>
              <a:t> </a:t>
            </a:r>
            <a:r>
              <a:rPr sz="2400" spc="-13" dirty="0">
                <a:solidFill>
                  <a:srgbClr val="595959"/>
                </a:solidFill>
                <a:latin typeface="Arial MT"/>
                <a:cs typeface="Arial MT"/>
              </a:rPr>
              <a:t>policy</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Kubernetes</a:t>
            </a:r>
            <a:r>
              <a:rPr sz="2400" spc="-20" dirty="0">
                <a:solidFill>
                  <a:srgbClr val="595959"/>
                </a:solidFill>
                <a:latin typeface="Arial MT"/>
                <a:cs typeface="Arial MT"/>
              </a:rPr>
              <a:t> </a:t>
            </a:r>
            <a:r>
              <a:rPr sz="2400" dirty="0">
                <a:solidFill>
                  <a:srgbClr val="595959"/>
                </a:solidFill>
                <a:latin typeface="Arial MT"/>
                <a:cs typeface="Arial MT"/>
              </a:rPr>
              <a:t>network</a:t>
            </a:r>
            <a:r>
              <a:rPr sz="2400" spc="-20" dirty="0">
                <a:solidFill>
                  <a:srgbClr val="595959"/>
                </a:solidFill>
                <a:latin typeface="Arial MT"/>
                <a:cs typeface="Arial MT"/>
              </a:rPr>
              <a:t> </a:t>
            </a:r>
            <a:r>
              <a:rPr sz="2400" dirty="0">
                <a:solidFill>
                  <a:srgbClr val="595959"/>
                </a:solidFill>
                <a:latin typeface="Arial MT"/>
                <a:cs typeface="Arial MT"/>
              </a:rPr>
              <a:t>policies</a:t>
            </a:r>
            <a:r>
              <a:rPr sz="2400" spc="-2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allow</a:t>
            </a:r>
            <a:r>
              <a:rPr sz="2400" spc="-20" dirty="0">
                <a:solidFill>
                  <a:srgbClr val="595959"/>
                </a:solidFill>
                <a:latin typeface="Arial MT"/>
                <a:cs typeface="Arial MT"/>
              </a:rPr>
              <a:t> </a:t>
            </a:r>
            <a:r>
              <a:rPr sz="2400" dirty="0">
                <a:solidFill>
                  <a:srgbClr val="595959"/>
                </a:solidFill>
                <a:latin typeface="Arial MT"/>
                <a:cs typeface="Arial MT"/>
              </a:rPr>
              <a:t>policies,</a:t>
            </a:r>
            <a:r>
              <a:rPr sz="2400" spc="-20" dirty="0">
                <a:solidFill>
                  <a:srgbClr val="595959"/>
                </a:solidFill>
                <a:latin typeface="Arial MT"/>
                <a:cs typeface="Arial MT"/>
              </a:rPr>
              <a:t> </a:t>
            </a:r>
            <a:r>
              <a:rPr sz="2400" dirty="0">
                <a:solidFill>
                  <a:srgbClr val="595959"/>
                </a:solidFill>
                <a:latin typeface="Arial MT"/>
                <a:cs typeface="Arial MT"/>
              </a:rPr>
              <a:t>there</a:t>
            </a:r>
            <a:r>
              <a:rPr sz="2400" spc="-20" dirty="0">
                <a:solidFill>
                  <a:srgbClr val="595959"/>
                </a:solidFill>
                <a:latin typeface="Arial MT"/>
                <a:cs typeface="Arial MT"/>
              </a:rPr>
              <a:t> </a:t>
            </a:r>
            <a:r>
              <a:rPr sz="2400" dirty="0">
                <a:solidFill>
                  <a:srgbClr val="595959"/>
                </a:solidFill>
                <a:latin typeface="Arial MT"/>
                <a:cs typeface="Arial MT"/>
              </a:rPr>
              <a:t>is</a:t>
            </a:r>
            <a:r>
              <a:rPr sz="2400" spc="-20" dirty="0">
                <a:solidFill>
                  <a:srgbClr val="595959"/>
                </a:solidFill>
                <a:latin typeface="Arial MT"/>
                <a:cs typeface="Arial MT"/>
              </a:rPr>
              <a:t> </a:t>
            </a:r>
            <a:r>
              <a:rPr sz="2400" dirty="0">
                <a:solidFill>
                  <a:srgbClr val="595959"/>
                </a:solidFill>
                <a:latin typeface="Arial MT"/>
                <a:cs typeface="Arial MT"/>
              </a:rPr>
              <a:t>no</a:t>
            </a:r>
            <a:r>
              <a:rPr sz="2400" spc="-20" dirty="0">
                <a:solidFill>
                  <a:srgbClr val="595959"/>
                </a:solidFill>
                <a:latin typeface="Arial MT"/>
                <a:cs typeface="Arial MT"/>
              </a:rPr>
              <a:t> </a:t>
            </a:r>
            <a:r>
              <a:rPr sz="2400" dirty="0">
                <a:solidFill>
                  <a:srgbClr val="595959"/>
                </a:solidFill>
                <a:latin typeface="Arial MT"/>
                <a:cs typeface="Arial MT"/>
              </a:rPr>
              <a:t>deny</a:t>
            </a:r>
            <a:r>
              <a:rPr sz="2400" spc="-13" dirty="0">
                <a:solidFill>
                  <a:srgbClr val="595959"/>
                </a:solidFill>
                <a:latin typeface="Arial MT"/>
                <a:cs typeface="Arial MT"/>
              </a:rPr>
              <a:t> policy</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Empty</a:t>
            </a:r>
            <a:r>
              <a:rPr sz="2400" spc="-13" dirty="0">
                <a:solidFill>
                  <a:srgbClr val="595959"/>
                </a:solidFill>
                <a:latin typeface="Arial MT"/>
                <a:cs typeface="Arial MT"/>
              </a:rPr>
              <a:t> </a:t>
            </a:r>
            <a:r>
              <a:rPr sz="2400" dirty="0">
                <a:solidFill>
                  <a:srgbClr val="595959"/>
                </a:solidFill>
                <a:latin typeface="Arial MT"/>
                <a:cs typeface="Arial MT"/>
              </a:rPr>
              <a:t>pod</a:t>
            </a:r>
            <a:r>
              <a:rPr sz="2400" spc="-13" dirty="0">
                <a:solidFill>
                  <a:srgbClr val="595959"/>
                </a:solidFill>
                <a:latin typeface="Arial MT"/>
                <a:cs typeface="Arial MT"/>
              </a:rPr>
              <a:t> </a:t>
            </a:r>
            <a:r>
              <a:rPr sz="2400" dirty="0">
                <a:solidFill>
                  <a:srgbClr val="595959"/>
                </a:solidFill>
                <a:latin typeface="Arial MT"/>
                <a:cs typeface="Arial MT"/>
              </a:rPr>
              <a:t>selector</a:t>
            </a:r>
            <a:r>
              <a:rPr sz="2400" spc="-13" dirty="0">
                <a:solidFill>
                  <a:srgbClr val="595959"/>
                </a:solidFill>
                <a:latin typeface="Arial MT"/>
                <a:cs typeface="Arial MT"/>
              </a:rPr>
              <a:t> </a:t>
            </a:r>
            <a:r>
              <a:rPr sz="2400" dirty="0">
                <a:solidFill>
                  <a:srgbClr val="595959"/>
                </a:solidFill>
                <a:latin typeface="Arial MT"/>
                <a:cs typeface="Arial MT"/>
              </a:rPr>
              <a:t>selects</a:t>
            </a:r>
            <a:r>
              <a:rPr sz="2400" spc="-13" dirty="0">
                <a:solidFill>
                  <a:srgbClr val="595959"/>
                </a:solidFill>
                <a:latin typeface="Arial MT"/>
                <a:cs typeface="Arial MT"/>
              </a:rPr>
              <a:t> </a:t>
            </a:r>
            <a:r>
              <a:rPr sz="2400" dirty="0">
                <a:solidFill>
                  <a:srgbClr val="595959"/>
                </a:solidFill>
                <a:latin typeface="Arial MT"/>
                <a:cs typeface="Arial MT"/>
              </a:rPr>
              <a:t>all</a:t>
            </a:r>
            <a:r>
              <a:rPr sz="2400" spc="-7" dirty="0">
                <a:solidFill>
                  <a:srgbClr val="595959"/>
                </a:solidFill>
                <a:latin typeface="Arial MT"/>
                <a:cs typeface="Arial MT"/>
              </a:rPr>
              <a:t> </a:t>
            </a:r>
            <a:r>
              <a:rPr sz="2400" spc="-27" dirty="0">
                <a:solidFill>
                  <a:srgbClr val="595959"/>
                </a:solidFill>
                <a:latin typeface="Arial MT"/>
                <a:cs typeface="Arial MT"/>
              </a:rPr>
              <a:t>pods</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Ingress</a:t>
            </a:r>
            <a:r>
              <a:rPr sz="2400" spc="-4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dirty="0">
                <a:solidFill>
                  <a:srgbClr val="595959"/>
                </a:solidFill>
                <a:latin typeface="Arial MT"/>
                <a:cs typeface="Arial MT"/>
              </a:rPr>
              <a:t>egress</a:t>
            </a:r>
            <a:r>
              <a:rPr sz="2400" spc="-27" dirty="0">
                <a:solidFill>
                  <a:srgbClr val="595959"/>
                </a:solidFill>
                <a:latin typeface="Arial MT"/>
                <a:cs typeface="Arial MT"/>
              </a:rPr>
              <a:t> </a:t>
            </a:r>
            <a:r>
              <a:rPr sz="2400" dirty="0">
                <a:solidFill>
                  <a:srgbClr val="595959"/>
                </a:solidFill>
                <a:latin typeface="Arial MT"/>
                <a:cs typeface="Arial MT"/>
              </a:rPr>
              <a:t>rules</a:t>
            </a:r>
            <a:r>
              <a:rPr sz="2400" spc="-2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available</a:t>
            </a:r>
            <a:r>
              <a:rPr sz="2400" spc="-27" dirty="0">
                <a:solidFill>
                  <a:srgbClr val="595959"/>
                </a:solidFill>
                <a:latin typeface="Arial MT"/>
                <a:cs typeface="Arial MT"/>
              </a:rPr>
              <a:t> </a:t>
            </a:r>
            <a:r>
              <a:rPr sz="2400" dirty="0">
                <a:solidFill>
                  <a:srgbClr val="595959"/>
                </a:solidFill>
                <a:latin typeface="Arial MT"/>
                <a:cs typeface="Arial MT"/>
              </a:rPr>
              <a:t>to</a:t>
            </a:r>
            <a:r>
              <a:rPr sz="2400" spc="-20" dirty="0">
                <a:solidFill>
                  <a:srgbClr val="595959"/>
                </a:solidFill>
                <a:latin typeface="Arial MT"/>
                <a:cs typeface="Arial MT"/>
              </a:rPr>
              <a:t> </a:t>
            </a:r>
            <a:r>
              <a:rPr sz="2400" dirty="0">
                <a:solidFill>
                  <a:srgbClr val="595959"/>
                </a:solidFill>
                <a:latin typeface="Arial MT"/>
                <a:cs typeface="Arial MT"/>
              </a:rPr>
              <a:t>control</a:t>
            </a:r>
            <a:r>
              <a:rPr sz="2400" spc="-20" dirty="0">
                <a:solidFill>
                  <a:srgbClr val="595959"/>
                </a:solidFill>
                <a:latin typeface="Arial MT"/>
                <a:cs typeface="Arial MT"/>
              </a:rPr>
              <a:t> </a:t>
            </a:r>
            <a:r>
              <a:rPr sz="2400" spc="-13" dirty="0">
                <a:solidFill>
                  <a:srgbClr val="595959"/>
                </a:solidFill>
                <a:latin typeface="Arial MT"/>
                <a:cs typeface="Arial MT"/>
              </a:rPr>
              <a:t>traffic</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Traffic</a:t>
            </a:r>
            <a:r>
              <a:rPr sz="2400" spc="-33" dirty="0">
                <a:solidFill>
                  <a:srgbClr val="595959"/>
                </a:solidFill>
                <a:latin typeface="Arial MT"/>
                <a:cs typeface="Arial MT"/>
              </a:rPr>
              <a:t> </a:t>
            </a:r>
            <a:r>
              <a:rPr sz="2400" dirty="0">
                <a:solidFill>
                  <a:srgbClr val="595959"/>
                </a:solidFill>
                <a:latin typeface="Arial MT"/>
                <a:cs typeface="Arial MT"/>
              </a:rPr>
              <a:t>is</a:t>
            </a:r>
            <a:r>
              <a:rPr sz="2400" spc="-20" dirty="0">
                <a:solidFill>
                  <a:srgbClr val="595959"/>
                </a:solidFill>
                <a:latin typeface="Arial MT"/>
                <a:cs typeface="Arial MT"/>
              </a:rPr>
              <a:t> </a:t>
            </a:r>
            <a:r>
              <a:rPr sz="2400" dirty="0">
                <a:solidFill>
                  <a:srgbClr val="595959"/>
                </a:solidFill>
                <a:latin typeface="Arial MT"/>
                <a:cs typeface="Arial MT"/>
              </a:rPr>
              <a:t>allowed</a:t>
            </a:r>
            <a:r>
              <a:rPr sz="2400" spc="-13" dirty="0">
                <a:solidFill>
                  <a:srgbClr val="595959"/>
                </a:solidFill>
                <a:latin typeface="Arial MT"/>
                <a:cs typeface="Arial MT"/>
              </a:rPr>
              <a:t> </a:t>
            </a:r>
            <a:r>
              <a:rPr sz="2400" dirty="0">
                <a:solidFill>
                  <a:srgbClr val="595959"/>
                </a:solidFill>
                <a:latin typeface="Arial MT"/>
                <a:cs typeface="Arial MT"/>
              </a:rPr>
              <a:t>if</a:t>
            </a:r>
            <a:r>
              <a:rPr sz="2400" spc="-20" dirty="0">
                <a:solidFill>
                  <a:srgbClr val="595959"/>
                </a:solidFill>
                <a:latin typeface="Arial MT"/>
                <a:cs typeface="Arial MT"/>
              </a:rPr>
              <a:t> </a:t>
            </a:r>
            <a:r>
              <a:rPr sz="2400" dirty="0">
                <a:solidFill>
                  <a:srgbClr val="595959"/>
                </a:solidFill>
                <a:latin typeface="Arial MT"/>
                <a:cs typeface="Arial MT"/>
              </a:rPr>
              <a:t>atleast</a:t>
            </a:r>
            <a:r>
              <a:rPr sz="2400" spc="-20" dirty="0">
                <a:solidFill>
                  <a:srgbClr val="595959"/>
                </a:solidFill>
                <a:latin typeface="Arial MT"/>
                <a:cs typeface="Arial MT"/>
              </a:rPr>
              <a:t> </a:t>
            </a:r>
            <a:r>
              <a:rPr sz="2400" dirty="0">
                <a:solidFill>
                  <a:srgbClr val="595959"/>
                </a:solidFill>
                <a:latin typeface="Arial MT"/>
                <a:cs typeface="Arial MT"/>
              </a:rPr>
              <a:t>1</a:t>
            </a:r>
            <a:r>
              <a:rPr sz="2400" spc="-13" dirty="0">
                <a:solidFill>
                  <a:srgbClr val="595959"/>
                </a:solidFill>
                <a:latin typeface="Arial MT"/>
                <a:cs typeface="Arial MT"/>
              </a:rPr>
              <a:t> </a:t>
            </a:r>
            <a:r>
              <a:rPr sz="2400" dirty="0">
                <a:solidFill>
                  <a:srgbClr val="595959"/>
                </a:solidFill>
                <a:latin typeface="Arial MT"/>
                <a:cs typeface="Arial MT"/>
              </a:rPr>
              <a:t>policy</a:t>
            </a:r>
            <a:r>
              <a:rPr sz="2400" spc="-20" dirty="0">
                <a:solidFill>
                  <a:srgbClr val="595959"/>
                </a:solidFill>
                <a:latin typeface="Arial MT"/>
                <a:cs typeface="Arial MT"/>
              </a:rPr>
              <a:t> </a:t>
            </a:r>
            <a:r>
              <a:rPr sz="2400" dirty="0">
                <a:solidFill>
                  <a:srgbClr val="595959"/>
                </a:solidFill>
                <a:latin typeface="Arial MT"/>
                <a:cs typeface="Arial MT"/>
              </a:rPr>
              <a:t>allows</a:t>
            </a:r>
            <a:r>
              <a:rPr sz="2400" spc="-13" dirty="0">
                <a:solidFill>
                  <a:srgbClr val="595959"/>
                </a:solidFill>
                <a:latin typeface="Arial MT"/>
                <a:cs typeface="Arial MT"/>
              </a:rPr>
              <a:t> traffic</a:t>
            </a:r>
            <a:endParaRPr sz="2400">
              <a:latin typeface="Arial MT"/>
              <a:cs typeface="Arial MT"/>
            </a:endParaRPr>
          </a:p>
          <a:p>
            <a:pPr marL="626518" marR="6773" indent="-489361">
              <a:lnSpc>
                <a:spcPct val="149300"/>
              </a:lnSpc>
              <a:buChar char="●"/>
              <a:tabLst>
                <a:tab pos="626518" algn="l"/>
              </a:tabLst>
            </a:pPr>
            <a:r>
              <a:rPr sz="2400" dirty="0">
                <a:solidFill>
                  <a:srgbClr val="595959"/>
                </a:solidFill>
                <a:latin typeface="Arial MT"/>
                <a:cs typeface="Arial MT"/>
              </a:rPr>
              <a:t>Network</a:t>
            </a:r>
            <a:r>
              <a:rPr sz="2400" spc="-33" dirty="0">
                <a:solidFill>
                  <a:srgbClr val="595959"/>
                </a:solidFill>
                <a:latin typeface="Arial MT"/>
                <a:cs typeface="Arial MT"/>
              </a:rPr>
              <a:t> </a:t>
            </a:r>
            <a:r>
              <a:rPr sz="2400" dirty="0">
                <a:solidFill>
                  <a:srgbClr val="595959"/>
                </a:solidFill>
                <a:latin typeface="Arial MT"/>
                <a:cs typeface="Arial MT"/>
              </a:rPr>
              <a:t>plugins</a:t>
            </a:r>
            <a:r>
              <a:rPr sz="2400" spc="-33" dirty="0">
                <a:solidFill>
                  <a:srgbClr val="595959"/>
                </a:solidFill>
                <a:latin typeface="Arial MT"/>
                <a:cs typeface="Arial MT"/>
              </a:rPr>
              <a:t> </a:t>
            </a:r>
            <a:r>
              <a:rPr sz="2400" dirty="0">
                <a:solidFill>
                  <a:srgbClr val="595959"/>
                </a:solidFill>
                <a:latin typeface="Arial MT"/>
                <a:cs typeface="Arial MT"/>
              </a:rPr>
              <a:t>like</a:t>
            </a:r>
            <a:r>
              <a:rPr sz="2400" spc="-27" dirty="0">
                <a:solidFill>
                  <a:srgbClr val="595959"/>
                </a:solidFill>
                <a:latin typeface="Arial MT"/>
                <a:cs typeface="Arial MT"/>
              </a:rPr>
              <a:t> </a:t>
            </a:r>
            <a:r>
              <a:rPr sz="2400" dirty="0">
                <a:solidFill>
                  <a:srgbClr val="595959"/>
                </a:solidFill>
                <a:latin typeface="Arial MT"/>
                <a:cs typeface="Arial MT"/>
              </a:rPr>
              <a:t>Calico,</a:t>
            </a:r>
            <a:r>
              <a:rPr sz="2400" spc="-33" dirty="0">
                <a:solidFill>
                  <a:srgbClr val="595959"/>
                </a:solidFill>
                <a:latin typeface="Arial MT"/>
                <a:cs typeface="Arial MT"/>
              </a:rPr>
              <a:t> </a:t>
            </a:r>
            <a:r>
              <a:rPr sz="2400" dirty="0">
                <a:solidFill>
                  <a:srgbClr val="595959"/>
                </a:solidFill>
                <a:latin typeface="Arial MT"/>
                <a:cs typeface="Arial MT"/>
              </a:rPr>
              <a:t>Weavenet</a:t>
            </a:r>
            <a:r>
              <a:rPr sz="2400" spc="-27" dirty="0">
                <a:solidFill>
                  <a:srgbClr val="595959"/>
                </a:solidFill>
                <a:latin typeface="Arial MT"/>
                <a:cs typeface="Arial MT"/>
              </a:rPr>
              <a:t> </a:t>
            </a:r>
            <a:r>
              <a:rPr sz="2400" dirty="0">
                <a:solidFill>
                  <a:srgbClr val="595959"/>
                </a:solidFill>
                <a:latin typeface="Arial MT"/>
                <a:cs typeface="Arial MT"/>
              </a:rPr>
              <a:t>support</a:t>
            </a:r>
            <a:r>
              <a:rPr sz="2400" spc="-33" dirty="0">
                <a:solidFill>
                  <a:srgbClr val="595959"/>
                </a:solidFill>
                <a:latin typeface="Arial MT"/>
                <a:cs typeface="Arial MT"/>
              </a:rPr>
              <a:t> </a:t>
            </a:r>
            <a:r>
              <a:rPr sz="2400" dirty="0">
                <a:solidFill>
                  <a:srgbClr val="595959"/>
                </a:solidFill>
                <a:latin typeface="Arial MT"/>
                <a:cs typeface="Arial MT"/>
              </a:rPr>
              <a:t>network</a:t>
            </a:r>
            <a:r>
              <a:rPr sz="2400" spc="-27" dirty="0">
                <a:solidFill>
                  <a:srgbClr val="595959"/>
                </a:solidFill>
                <a:latin typeface="Arial MT"/>
                <a:cs typeface="Arial MT"/>
              </a:rPr>
              <a:t> </a:t>
            </a:r>
            <a:r>
              <a:rPr sz="2400" dirty="0">
                <a:solidFill>
                  <a:srgbClr val="595959"/>
                </a:solidFill>
                <a:latin typeface="Arial MT"/>
                <a:cs typeface="Arial MT"/>
              </a:rPr>
              <a:t>policies.</a:t>
            </a:r>
            <a:r>
              <a:rPr sz="2400" spc="-33" dirty="0">
                <a:solidFill>
                  <a:srgbClr val="595959"/>
                </a:solidFill>
                <a:latin typeface="Arial MT"/>
                <a:cs typeface="Arial MT"/>
              </a:rPr>
              <a:t> </a:t>
            </a:r>
            <a:r>
              <a:rPr sz="2400" dirty="0">
                <a:solidFill>
                  <a:srgbClr val="595959"/>
                </a:solidFill>
                <a:latin typeface="Arial MT"/>
                <a:cs typeface="Arial MT"/>
              </a:rPr>
              <a:t>GKE</a:t>
            </a:r>
            <a:r>
              <a:rPr sz="2400" spc="-27" dirty="0">
                <a:solidFill>
                  <a:srgbClr val="595959"/>
                </a:solidFill>
                <a:latin typeface="Arial MT"/>
                <a:cs typeface="Arial MT"/>
              </a:rPr>
              <a:t> uses </a:t>
            </a:r>
            <a:r>
              <a:rPr sz="2400" spc="-13" dirty="0">
                <a:solidFill>
                  <a:srgbClr val="595959"/>
                </a:solidFill>
                <a:latin typeface="Arial MT"/>
                <a:cs typeface="Arial MT"/>
              </a:rPr>
              <a:t>calico</a:t>
            </a:r>
            <a:endParaRPr sz="24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917629"/>
            <a:ext cx="13411200" cy="755762"/>
          </a:xfrm>
          <a:prstGeom prst="rect">
            <a:avLst/>
          </a:prstGeom>
        </p:spPr>
        <p:txBody>
          <a:bodyPr vert="horz" wrap="square" lIns="0" tIns="16933" rIns="0" bIns="0" rtlCol="0" anchor="b">
            <a:spAutoFit/>
          </a:bodyPr>
          <a:lstStyle/>
          <a:p>
            <a:pPr marL="41486">
              <a:lnSpc>
                <a:spcPct val="100000"/>
              </a:lnSpc>
              <a:spcBef>
                <a:spcPts val="133"/>
              </a:spcBef>
            </a:pPr>
            <a:r>
              <a:rPr dirty="0"/>
              <a:t>Network</a:t>
            </a:r>
            <a:r>
              <a:rPr spc="-140" dirty="0"/>
              <a:t> </a:t>
            </a:r>
            <a:r>
              <a:rPr dirty="0"/>
              <a:t>control</a:t>
            </a:r>
            <a:r>
              <a:rPr spc="-133" dirty="0"/>
              <a:t> </a:t>
            </a:r>
            <a:r>
              <a:rPr dirty="0"/>
              <a:t>policy</a:t>
            </a:r>
            <a:r>
              <a:rPr spc="-133" dirty="0"/>
              <a:t> </a:t>
            </a:r>
            <a:r>
              <a:rPr spc="-13" dirty="0"/>
              <a:t>example1</a:t>
            </a:r>
          </a:p>
        </p:txBody>
      </p:sp>
      <p:sp>
        <p:nvSpPr>
          <p:cNvPr id="3" name="object 3"/>
          <p:cNvSpPr/>
          <p:nvPr/>
        </p:nvSpPr>
        <p:spPr>
          <a:xfrm>
            <a:off x="1322334" y="19612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4" name="object 4"/>
          <p:cNvSpPr txBox="1"/>
          <p:nvPr/>
        </p:nvSpPr>
        <p:spPr>
          <a:xfrm>
            <a:off x="6656699" y="2049151"/>
            <a:ext cx="3430693" cy="4249026"/>
          </a:xfrm>
          <a:prstGeom prst="rect">
            <a:avLst/>
          </a:prstGeom>
        </p:spPr>
        <p:txBody>
          <a:bodyPr vert="horz" wrap="square" lIns="0" tIns="16933" rIns="0" bIns="0" rtlCol="0">
            <a:spAutoFit/>
          </a:bodyPr>
          <a:lstStyle/>
          <a:p>
            <a:pPr marL="16933">
              <a:lnSpc>
                <a:spcPts val="2219"/>
              </a:lnSpc>
              <a:spcBef>
                <a:spcPts val="133"/>
              </a:spcBef>
            </a:pPr>
            <a:r>
              <a:rPr sz="1867" dirty="0">
                <a:latin typeface="Arial MT"/>
                <a:cs typeface="Arial MT"/>
              </a:rPr>
              <a:t>kind:</a:t>
            </a:r>
            <a:r>
              <a:rPr sz="1867" spc="-33" dirty="0">
                <a:latin typeface="Arial MT"/>
                <a:cs typeface="Arial MT"/>
              </a:rPr>
              <a:t> </a:t>
            </a:r>
            <a:r>
              <a:rPr sz="1867" spc="-13" dirty="0">
                <a:latin typeface="Arial MT"/>
                <a:cs typeface="Arial MT"/>
              </a:rPr>
              <a:t>NetworkPolicy</a:t>
            </a:r>
            <a:endParaRPr sz="1867">
              <a:latin typeface="Arial MT"/>
              <a:cs typeface="Arial MT"/>
            </a:endParaRPr>
          </a:p>
          <a:p>
            <a:pPr marL="16933" marR="6773">
              <a:lnSpc>
                <a:spcPts val="2200"/>
              </a:lnSpc>
              <a:spcBef>
                <a:spcPts val="87"/>
              </a:spcBef>
            </a:pPr>
            <a:r>
              <a:rPr sz="1867" dirty="0">
                <a:latin typeface="Arial MT"/>
                <a:cs typeface="Arial MT"/>
              </a:rPr>
              <a:t>apiVersion:</a:t>
            </a:r>
            <a:r>
              <a:rPr sz="1867" spc="-73" dirty="0">
                <a:latin typeface="Arial MT"/>
                <a:cs typeface="Arial MT"/>
              </a:rPr>
              <a:t> </a:t>
            </a:r>
            <a:r>
              <a:rPr sz="1867" spc="-13" dirty="0">
                <a:latin typeface="Arial MT"/>
                <a:cs typeface="Arial MT"/>
              </a:rPr>
              <a:t>networking.k8s.io/v1 metadata:</a:t>
            </a:r>
            <a:endParaRPr sz="1867">
              <a:latin typeface="Arial MT"/>
              <a:cs typeface="Arial MT"/>
            </a:endParaRPr>
          </a:p>
          <a:p>
            <a:pPr marL="16933" marR="10160" indent="131230">
              <a:lnSpc>
                <a:spcPts val="2200"/>
              </a:lnSpc>
            </a:pPr>
            <a:r>
              <a:rPr sz="1867" dirty="0">
                <a:latin typeface="Arial MT"/>
                <a:cs typeface="Arial MT"/>
              </a:rPr>
              <a:t>name:</a:t>
            </a:r>
            <a:r>
              <a:rPr sz="1867" spc="80" dirty="0">
                <a:latin typeface="Arial MT"/>
                <a:cs typeface="Arial MT"/>
              </a:rPr>
              <a:t> </a:t>
            </a:r>
            <a:r>
              <a:rPr sz="1867" spc="-13" dirty="0">
                <a:latin typeface="Arial MT"/>
                <a:cs typeface="Arial MT"/>
              </a:rPr>
              <a:t>hello-allow-from-product spec:</a:t>
            </a:r>
            <a:endParaRPr sz="1867">
              <a:latin typeface="Arial MT"/>
              <a:cs typeface="Arial MT"/>
            </a:endParaRPr>
          </a:p>
          <a:p>
            <a:pPr marL="148163">
              <a:lnSpc>
                <a:spcPts val="2113"/>
              </a:lnSpc>
            </a:pPr>
            <a:r>
              <a:rPr sz="1867" spc="-13" dirty="0">
                <a:latin typeface="Arial MT"/>
                <a:cs typeface="Arial MT"/>
              </a:rPr>
              <a:t>policyTypes:</a:t>
            </a:r>
            <a:endParaRPr sz="1867">
              <a:latin typeface="Arial MT"/>
              <a:cs typeface="Arial MT"/>
            </a:endParaRPr>
          </a:p>
          <a:p>
            <a:pPr marL="148163" marR="1732237" indent="143082">
              <a:lnSpc>
                <a:spcPts val="2200"/>
              </a:lnSpc>
              <a:spcBef>
                <a:spcPts val="87"/>
              </a:spcBef>
              <a:buChar char="-"/>
              <a:tabLst>
                <a:tab pos="291246" algn="l"/>
              </a:tabLst>
            </a:pPr>
            <a:r>
              <a:rPr sz="1867" spc="-13" dirty="0">
                <a:latin typeface="Arial MT"/>
                <a:cs typeface="Arial MT"/>
              </a:rPr>
              <a:t>Ingress podSelector: matchLabels:</a:t>
            </a:r>
            <a:endParaRPr sz="1867">
              <a:latin typeface="Arial MT"/>
              <a:cs typeface="Arial MT"/>
            </a:endParaRPr>
          </a:p>
          <a:p>
            <a:pPr marL="148163" marR="1678898" indent="262460">
              <a:lnSpc>
                <a:spcPts val="2200"/>
              </a:lnSpc>
            </a:pPr>
            <a:r>
              <a:rPr sz="1867" dirty="0">
                <a:latin typeface="Arial MT"/>
                <a:cs typeface="Arial MT"/>
              </a:rPr>
              <a:t>app:</a:t>
            </a:r>
            <a:r>
              <a:rPr sz="1867" spc="-27" dirty="0">
                <a:latin typeface="Arial MT"/>
                <a:cs typeface="Arial MT"/>
              </a:rPr>
              <a:t> </a:t>
            </a:r>
            <a:r>
              <a:rPr sz="1867" spc="-13" dirty="0">
                <a:latin typeface="Arial MT"/>
                <a:cs typeface="Arial MT"/>
              </a:rPr>
              <a:t>reviews ingress:</a:t>
            </a:r>
            <a:endParaRPr sz="1867">
              <a:latin typeface="Arial MT"/>
              <a:cs typeface="Arial MT"/>
            </a:endParaRPr>
          </a:p>
          <a:p>
            <a:pPr marL="291246" indent="-143082">
              <a:lnSpc>
                <a:spcPts val="2113"/>
              </a:lnSpc>
              <a:buChar char="-"/>
              <a:tabLst>
                <a:tab pos="291246" algn="l"/>
              </a:tabLst>
            </a:pPr>
            <a:r>
              <a:rPr sz="1867" spc="-13" dirty="0">
                <a:latin typeface="Arial MT"/>
                <a:cs typeface="Arial MT"/>
              </a:rPr>
              <a:t>from:</a:t>
            </a:r>
            <a:endParaRPr sz="1867">
              <a:latin typeface="Arial MT"/>
              <a:cs typeface="Arial MT"/>
            </a:endParaRPr>
          </a:p>
          <a:p>
            <a:pPr marL="541853" marR="1469777" indent="-263307">
              <a:lnSpc>
                <a:spcPts val="2200"/>
              </a:lnSpc>
              <a:spcBef>
                <a:spcPts val="87"/>
              </a:spcBef>
            </a:pPr>
            <a:r>
              <a:rPr sz="1867" dirty="0">
                <a:latin typeface="Arial MT"/>
                <a:cs typeface="Arial MT"/>
              </a:rPr>
              <a:t>-</a:t>
            </a:r>
            <a:r>
              <a:rPr sz="1867" spc="-7" dirty="0">
                <a:latin typeface="Arial MT"/>
                <a:cs typeface="Arial MT"/>
              </a:rPr>
              <a:t> </a:t>
            </a:r>
            <a:r>
              <a:rPr sz="1867" spc="-13" dirty="0">
                <a:latin typeface="Arial MT"/>
                <a:cs typeface="Arial MT"/>
              </a:rPr>
              <a:t>podSelector: matchLabels:</a:t>
            </a:r>
            <a:endParaRPr sz="1867">
              <a:latin typeface="Arial MT"/>
              <a:cs typeface="Arial MT"/>
            </a:endParaRPr>
          </a:p>
          <a:p>
            <a:pPr marL="673083">
              <a:lnSpc>
                <a:spcPts val="2133"/>
              </a:lnSpc>
            </a:pPr>
            <a:r>
              <a:rPr sz="1867" dirty="0">
                <a:latin typeface="Arial MT"/>
                <a:cs typeface="Arial MT"/>
              </a:rPr>
              <a:t>app:</a:t>
            </a:r>
            <a:r>
              <a:rPr sz="1867" spc="-27" dirty="0">
                <a:latin typeface="Arial MT"/>
                <a:cs typeface="Arial MT"/>
              </a:rPr>
              <a:t> </a:t>
            </a:r>
            <a:r>
              <a:rPr sz="1867" spc="-13" dirty="0">
                <a:latin typeface="Arial MT"/>
                <a:cs typeface="Arial MT"/>
              </a:rPr>
              <a:t>productpage</a:t>
            </a:r>
            <a:endParaRPr sz="1867">
              <a:latin typeface="Arial MT"/>
              <a:cs typeface="Arial MT"/>
            </a:endParaRPr>
          </a:p>
        </p:txBody>
      </p:sp>
      <p:sp>
        <p:nvSpPr>
          <p:cNvPr id="5" name="object 5"/>
          <p:cNvSpPr txBox="1"/>
          <p:nvPr/>
        </p:nvSpPr>
        <p:spPr>
          <a:xfrm>
            <a:off x="1518267" y="2410972"/>
            <a:ext cx="73321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Product</a:t>
            </a:r>
            <a:endParaRPr sz="1600">
              <a:latin typeface="Arial MT"/>
              <a:cs typeface="Arial MT"/>
            </a:endParaRPr>
          </a:p>
        </p:txBody>
      </p:sp>
      <p:sp>
        <p:nvSpPr>
          <p:cNvPr id="6" name="object 6"/>
          <p:cNvSpPr/>
          <p:nvPr/>
        </p:nvSpPr>
        <p:spPr>
          <a:xfrm>
            <a:off x="4175132" y="1978333"/>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7" name="object 7"/>
          <p:cNvSpPr txBox="1"/>
          <p:nvPr/>
        </p:nvSpPr>
        <p:spPr>
          <a:xfrm>
            <a:off x="4371066" y="2428040"/>
            <a:ext cx="80179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Reviews</a:t>
            </a:r>
            <a:endParaRPr sz="1600">
              <a:latin typeface="Arial MT"/>
              <a:cs typeface="Arial MT"/>
            </a:endParaRPr>
          </a:p>
        </p:txBody>
      </p:sp>
      <p:sp>
        <p:nvSpPr>
          <p:cNvPr id="8" name="object 8"/>
          <p:cNvSpPr/>
          <p:nvPr/>
        </p:nvSpPr>
        <p:spPr>
          <a:xfrm>
            <a:off x="1322334" y="39228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9" name="object 9"/>
          <p:cNvSpPr txBox="1"/>
          <p:nvPr/>
        </p:nvSpPr>
        <p:spPr>
          <a:xfrm>
            <a:off x="1518267" y="4372573"/>
            <a:ext cx="655320"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Details</a:t>
            </a:r>
            <a:endParaRPr sz="1600">
              <a:latin typeface="Arial MT"/>
              <a:cs typeface="Arial MT"/>
            </a:endParaRPr>
          </a:p>
        </p:txBody>
      </p:sp>
      <p:sp>
        <p:nvSpPr>
          <p:cNvPr id="10" name="object 10"/>
          <p:cNvSpPr/>
          <p:nvPr/>
        </p:nvSpPr>
        <p:spPr>
          <a:xfrm>
            <a:off x="4166899" y="3922867"/>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11" name="object 11"/>
          <p:cNvSpPr txBox="1"/>
          <p:nvPr/>
        </p:nvSpPr>
        <p:spPr>
          <a:xfrm>
            <a:off x="4362834" y="4372573"/>
            <a:ext cx="72305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Ratings</a:t>
            </a:r>
            <a:endParaRPr sz="1600">
              <a:latin typeface="Arial MT"/>
              <a:cs typeface="Arial MT"/>
            </a:endParaRPr>
          </a:p>
        </p:txBody>
      </p:sp>
      <p:grpSp>
        <p:nvGrpSpPr>
          <p:cNvPr id="12" name="object 12"/>
          <p:cNvGrpSpPr/>
          <p:nvPr/>
        </p:nvGrpSpPr>
        <p:grpSpPr>
          <a:xfrm>
            <a:off x="2457700" y="2304667"/>
            <a:ext cx="2581485" cy="2211493"/>
            <a:chOff x="1843275" y="1728500"/>
            <a:chExt cx="1936114" cy="1658620"/>
          </a:xfrm>
        </p:grpSpPr>
        <p:sp>
          <p:nvSpPr>
            <p:cNvPr id="13" name="object 13"/>
            <p:cNvSpPr/>
            <p:nvPr/>
          </p:nvSpPr>
          <p:spPr>
            <a:xfrm>
              <a:off x="1843275" y="1914100"/>
              <a:ext cx="1116965" cy="0"/>
            </a:xfrm>
            <a:custGeom>
              <a:avLst/>
              <a:gdLst/>
              <a:ahLst/>
              <a:cxnLst/>
              <a:rect l="l" t="t" r="r" b="b"/>
              <a:pathLst>
                <a:path w="1116964">
                  <a:moveTo>
                    <a:pt x="0" y="0"/>
                  </a:moveTo>
                  <a:lnTo>
                    <a:pt x="1116749" y="0"/>
                  </a:lnTo>
                </a:path>
              </a:pathLst>
            </a:custGeom>
            <a:ln w="28574">
              <a:solidFill>
                <a:srgbClr val="595959"/>
              </a:solidFill>
            </a:ln>
          </p:spPr>
          <p:txBody>
            <a:bodyPr wrap="square" lIns="0" tIns="0" rIns="0" bIns="0" rtlCol="0"/>
            <a:lstStyle/>
            <a:p>
              <a:endParaRPr sz="2400"/>
            </a:p>
          </p:txBody>
        </p:sp>
        <p:pic>
          <p:nvPicPr>
            <p:cNvPr id="14" name="object 14"/>
            <p:cNvPicPr/>
            <p:nvPr/>
          </p:nvPicPr>
          <p:blipFill>
            <a:blip r:embed="rId2" cstate="print"/>
            <a:stretch>
              <a:fillRect/>
            </a:stretch>
          </p:blipFill>
          <p:spPr>
            <a:xfrm>
              <a:off x="2945737" y="1852614"/>
              <a:ext cx="158251" cy="122971"/>
            </a:xfrm>
            <a:prstGeom prst="rect">
              <a:avLst/>
            </a:prstGeom>
          </p:spPr>
        </p:pic>
        <p:sp>
          <p:nvSpPr>
            <p:cNvPr id="15" name="object 15"/>
            <p:cNvSpPr/>
            <p:nvPr/>
          </p:nvSpPr>
          <p:spPr>
            <a:xfrm>
              <a:off x="1929550" y="2330325"/>
              <a:ext cx="1209675" cy="1042669"/>
            </a:xfrm>
            <a:custGeom>
              <a:avLst/>
              <a:gdLst/>
              <a:ahLst/>
              <a:cxnLst/>
              <a:rect l="l" t="t" r="r" b="b"/>
              <a:pathLst>
                <a:path w="1209675" h="1042670">
                  <a:moveTo>
                    <a:pt x="0" y="1042174"/>
                  </a:moveTo>
                  <a:lnTo>
                    <a:pt x="1209323" y="0"/>
                  </a:lnTo>
                </a:path>
              </a:pathLst>
            </a:custGeom>
            <a:ln w="28574">
              <a:solidFill>
                <a:srgbClr val="595959"/>
              </a:solidFill>
            </a:ln>
          </p:spPr>
          <p:txBody>
            <a:bodyPr wrap="square" lIns="0" tIns="0" rIns="0" bIns="0" rtlCol="0"/>
            <a:lstStyle/>
            <a:p>
              <a:endParaRPr sz="2400"/>
            </a:p>
          </p:txBody>
        </p:sp>
        <p:pic>
          <p:nvPicPr>
            <p:cNvPr id="16" name="object 16"/>
            <p:cNvPicPr/>
            <p:nvPr/>
          </p:nvPicPr>
          <p:blipFill>
            <a:blip r:embed="rId3" cstate="print"/>
            <a:stretch>
              <a:fillRect/>
            </a:stretch>
          </p:blipFill>
          <p:spPr>
            <a:xfrm>
              <a:off x="3093774" y="2231383"/>
              <a:ext cx="157618" cy="148982"/>
            </a:xfrm>
            <a:prstGeom prst="rect">
              <a:avLst/>
            </a:prstGeom>
          </p:spPr>
        </p:pic>
        <p:sp>
          <p:nvSpPr>
            <p:cNvPr id="17" name="object 17"/>
            <p:cNvSpPr/>
            <p:nvPr/>
          </p:nvSpPr>
          <p:spPr>
            <a:xfrm>
              <a:off x="3594075" y="2515990"/>
              <a:ext cx="5080" cy="426720"/>
            </a:xfrm>
            <a:custGeom>
              <a:avLst/>
              <a:gdLst/>
              <a:ahLst/>
              <a:cxnLst/>
              <a:rect l="l" t="t" r="r" b="b"/>
              <a:pathLst>
                <a:path w="5079" h="426719">
                  <a:moveTo>
                    <a:pt x="0" y="426159"/>
                  </a:moveTo>
                  <a:lnTo>
                    <a:pt x="4492" y="0"/>
                  </a:lnTo>
                </a:path>
              </a:pathLst>
            </a:custGeom>
            <a:ln w="28574">
              <a:solidFill>
                <a:srgbClr val="595959"/>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3537084" y="2372034"/>
              <a:ext cx="122966" cy="158741"/>
            </a:xfrm>
            <a:prstGeom prst="rect">
              <a:avLst/>
            </a:prstGeom>
          </p:spPr>
        </p:pic>
        <p:pic>
          <p:nvPicPr>
            <p:cNvPr id="19" name="object 19"/>
            <p:cNvPicPr/>
            <p:nvPr/>
          </p:nvPicPr>
          <p:blipFill>
            <a:blip r:embed="rId5" cstate="print"/>
            <a:stretch>
              <a:fillRect/>
            </a:stretch>
          </p:blipFill>
          <p:spPr>
            <a:xfrm>
              <a:off x="2204350" y="1728500"/>
              <a:ext cx="443669" cy="345599"/>
            </a:xfrm>
            <a:prstGeom prst="rect">
              <a:avLst/>
            </a:prstGeom>
          </p:spPr>
        </p:pic>
        <p:pic>
          <p:nvPicPr>
            <p:cNvPr id="20" name="object 20"/>
            <p:cNvPicPr/>
            <p:nvPr/>
          </p:nvPicPr>
          <p:blipFill>
            <a:blip r:embed="rId6" cstate="print"/>
            <a:stretch>
              <a:fillRect/>
            </a:stretch>
          </p:blipFill>
          <p:spPr>
            <a:xfrm>
              <a:off x="2247300" y="2694250"/>
              <a:ext cx="357775" cy="370032"/>
            </a:xfrm>
            <a:prstGeom prst="rect">
              <a:avLst/>
            </a:prstGeom>
          </p:spPr>
        </p:pic>
        <p:pic>
          <p:nvPicPr>
            <p:cNvPr id="21" name="object 21"/>
            <p:cNvPicPr/>
            <p:nvPr/>
          </p:nvPicPr>
          <p:blipFill>
            <a:blip r:embed="rId6" cstate="print"/>
            <a:stretch>
              <a:fillRect/>
            </a:stretch>
          </p:blipFill>
          <p:spPr>
            <a:xfrm>
              <a:off x="3421362" y="2514850"/>
              <a:ext cx="357775" cy="370032"/>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917629"/>
            <a:ext cx="13411200" cy="755762"/>
          </a:xfrm>
          <a:prstGeom prst="rect">
            <a:avLst/>
          </a:prstGeom>
        </p:spPr>
        <p:txBody>
          <a:bodyPr vert="horz" wrap="square" lIns="0" tIns="16933" rIns="0" bIns="0" rtlCol="0" anchor="b">
            <a:spAutoFit/>
          </a:bodyPr>
          <a:lstStyle/>
          <a:p>
            <a:pPr marL="41486">
              <a:lnSpc>
                <a:spcPct val="100000"/>
              </a:lnSpc>
              <a:spcBef>
                <a:spcPts val="133"/>
              </a:spcBef>
            </a:pPr>
            <a:r>
              <a:rPr dirty="0"/>
              <a:t>Network</a:t>
            </a:r>
            <a:r>
              <a:rPr spc="-140" dirty="0"/>
              <a:t> </a:t>
            </a:r>
            <a:r>
              <a:rPr dirty="0"/>
              <a:t>control</a:t>
            </a:r>
            <a:r>
              <a:rPr spc="-133" dirty="0"/>
              <a:t> </a:t>
            </a:r>
            <a:r>
              <a:rPr dirty="0"/>
              <a:t>policy</a:t>
            </a:r>
            <a:r>
              <a:rPr spc="-133" dirty="0"/>
              <a:t> </a:t>
            </a:r>
            <a:r>
              <a:rPr spc="-13" dirty="0"/>
              <a:t>example2</a:t>
            </a:r>
          </a:p>
        </p:txBody>
      </p:sp>
      <p:sp>
        <p:nvSpPr>
          <p:cNvPr id="3" name="object 3"/>
          <p:cNvSpPr/>
          <p:nvPr/>
        </p:nvSpPr>
        <p:spPr>
          <a:xfrm>
            <a:off x="1322334" y="19612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4" name="object 4"/>
          <p:cNvSpPr txBox="1"/>
          <p:nvPr/>
        </p:nvSpPr>
        <p:spPr>
          <a:xfrm>
            <a:off x="6656699" y="2049151"/>
            <a:ext cx="3430693" cy="3133336"/>
          </a:xfrm>
          <a:prstGeom prst="rect">
            <a:avLst/>
          </a:prstGeom>
        </p:spPr>
        <p:txBody>
          <a:bodyPr vert="horz" wrap="square" lIns="0" tIns="16933" rIns="0" bIns="0" rtlCol="0">
            <a:spAutoFit/>
          </a:bodyPr>
          <a:lstStyle/>
          <a:p>
            <a:pPr marL="16933">
              <a:lnSpc>
                <a:spcPts val="2219"/>
              </a:lnSpc>
              <a:spcBef>
                <a:spcPts val="133"/>
              </a:spcBef>
            </a:pPr>
            <a:r>
              <a:rPr sz="1867" dirty="0">
                <a:latin typeface="Arial MT"/>
                <a:cs typeface="Arial MT"/>
              </a:rPr>
              <a:t>kind:</a:t>
            </a:r>
            <a:r>
              <a:rPr sz="1867" spc="-33" dirty="0">
                <a:latin typeface="Arial MT"/>
                <a:cs typeface="Arial MT"/>
              </a:rPr>
              <a:t> </a:t>
            </a:r>
            <a:r>
              <a:rPr sz="1867" spc="-13" dirty="0">
                <a:latin typeface="Arial MT"/>
                <a:cs typeface="Arial MT"/>
              </a:rPr>
              <a:t>NetworkPolicy</a:t>
            </a:r>
            <a:endParaRPr sz="1867">
              <a:latin typeface="Arial MT"/>
              <a:cs typeface="Arial MT"/>
            </a:endParaRPr>
          </a:p>
          <a:p>
            <a:pPr marL="16933" marR="6773">
              <a:lnSpc>
                <a:spcPts val="2200"/>
              </a:lnSpc>
              <a:spcBef>
                <a:spcPts val="87"/>
              </a:spcBef>
            </a:pPr>
            <a:r>
              <a:rPr sz="1867" dirty="0">
                <a:latin typeface="Arial MT"/>
                <a:cs typeface="Arial MT"/>
              </a:rPr>
              <a:t>apiVersion:</a:t>
            </a:r>
            <a:r>
              <a:rPr sz="1867" spc="-73" dirty="0">
                <a:latin typeface="Arial MT"/>
                <a:cs typeface="Arial MT"/>
              </a:rPr>
              <a:t> </a:t>
            </a:r>
            <a:r>
              <a:rPr sz="1867" spc="-13" dirty="0">
                <a:latin typeface="Arial MT"/>
                <a:cs typeface="Arial MT"/>
              </a:rPr>
              <a:t>networking.k8s.io/v1 metadata:</a:t>
            </a:r>
            <a:endParaRPr sz="1867">
              <a:latin typeface="Arial MT"/>
              <a:cs typeface="Arial MT"/>
            </a:endParaRPr>
          </a:p>
          <a:p>
            <a:pPr marL="16933" marR="10160" indent="131230">
              <a:lnSpc>
                <a:spcPts val="2200"/>
              </a:lnSpc>
            </a:pPr>
            <a:r>
              <a:rPr sz="1867" dirty="0">
                <a:latin typeface="Arial MT"/>
                <a:cs typeface="Arial MT"/>
              </a:rPr>
              <a:t>name:</a:t>
            </a:r>
            <a:r>
              <a:rPr sz="1867" spc="80" dirty="0">
                <a:latin typeface="Arial MT"/>
                <a:cs typeface="Arial MT"/>
              </a:rPr>
              <a:t> </a:t>
            </a:r>
            <a:r>
              <a:rPr sz="1867" spc="-13" dirty="0">
                <a:latin typeface="Arial MT"/>
                <a:cs typeface="Arial MT"/>
              </a:rPr>
              <a:t>hello-allow-from-product spec:</a:t>
            </a:r>
            <a:endParaRPr sz="1867">
              <a:latin typeface="Arial MT"/>
              <a:cs typeface="Arial MT"/>
            </a:endParaRPr>
          </a:p>
          <a:p>
            <a:pPr marL="148163">
              <a:lnSpc>
                <a:spcPts val="2113"/>
              </a:lnSpc>
            </a:pPr>
            <a:r>
              <a:rPr sz="1867" spc="-13" dirty="0">
                <a:latin typeface="Arial MT"/>
                <a:cs typeface="Arial MT"/>
              </a:rPr>
              <a:t>policyTypes:</a:t>
            </a:r>
            <a:endParaRPr sz="1867">
              <a:latin typeface="Arial MT"/>
              <a:cs typeface="Arial MT"/>
            </a:endParaRPr>
          </a:p>
          <a:p>
            <a:pPr marL="148163" marR="1732237">
              <a:lnSpc>
                <a:spcPts val="2200"/>
              </a:lnSpc>
              <a:spcBef>
                <a:spcPts val="87"/>
              </a:spcBef>
            </a:pPr>
            <a:r>
              <a:rPr sz="1867" dirty="0">
                <a:latin typeface="Arial MT"/>
                <a:cs typeface="Arial MT"/>
              </a:rPr>
              <a:t>-</a:t>
            </a:r>
            <a:r>
              <a:rPr sz="1867" spc="-7" dirty="0">
                <a:latin typeface="Arial MT"/>
                <a:cs typeface="Arial MT"/>
              </a:rPr>
              <a:t> </a:t>
            </a:r>
            <a:r>
              <a:rPr sz="1867" spc="-13" dirty="0">
                <a:latin typeface="Arial MT"/>
                <a:cs typeface="Arial MT"/>
              </a:rPr>
              <a:t>Ingress podSelector: matchLabels:</a:t>
            </a:r>
            <a:endParaRPr sz="1867">
              <a:latin typeface="Arial MT"/>
              <a:cs typeface="Arial MT"/>
            </a:endParaRPr>
          </a:p>
          <a:p>
            <a:pPr marL="148163" marR="1678898" indent="262460">
              <a:lnSpc>
                <a:spcPts val="2200"/>
              </a:lnSpc>
            </a:pPr>
            <a:r>
              <a:rPr sz="1867" dirty="0">
                <a:latin typeface="Arial MT"/>
                <a:cs typeface="Arial MT"/>
              </a:rPr>
              <a:t>app:</a:t>
            </a:r>
            <a:r>
              <a:rPr sz="1867" spc="-27" dirty="0">
                <a:latin typeface="Arial MT"/>
                <a:cs typeface="Arial MT"/>
              </a:rPr>
              <a:t> </a:t>
            </a:r>
            <a:r>
              <a:rPr sz="1867" spc="-13" dirty="0">
                <a:latin typeface="Arial MT"/>
                <a:cs typeface="Arial MT"/>
              </a:rPr>
              <a:t>reviews </a:t>
            </a:r>
            <a:r>
              <a:rPr sz="1867" dirty="0">
                <a:latin typeface="Arial MT"/>
                <a:cs typeface="Arial MT"/>
              </a:rPr>
              <a:t>ingress:</a:t>
            </a:r>
            <a:r>
              <a:rPr sz="1867" spc="-53" dirty="0">
                <a:latin typeface="Arial MT"/>
                <a:cs typeface="Arial MT"/>
              </a:rPr>
              <a:t> </a:t>
            </a:r>
            <a:r>
              <a:rPr sz="1867" spc="-33" dirty="0">
                <a:latin typeface="Arial MT"/>
                <a:cs typeface="Arial MT"/>
              </a:rPr>
              <a:t>[]</a:t>
            </a:r>
            <a:endParaRPr sz="1867">
              <a:latin typeface="Arial MT"/>
              <a:cs typeface="Arial MT"/>
            </a:endParaRPr>
          </a:p>
        </p:txBody>
      </p:sp>
      <p:sp>
        <p:nvSpPr>
          <p:cNvPr id="5" name="object 5"/>
          <p:cNvSpPr txBox="1"/>
          <p:nvPr/>
        </p:nvSpPr>
        <p:spPr>
          <a:xfrm>
            <a:off x="1518267" y="2410972"/>
            <a:ext cx="73321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Product</a:t>
            </a:r>
            <a:endParaRPr sz="1600">
              <a:latin typeface="Arial MT"/>
              <a:cs typeface="Arial MT"/>
            </a:endParaRPr>
          </a:p>
        </p:txBody>
      </p:sp>
      <p:sp>
        <p:nvSpPr>
          <p:cNvPr id="6" name="object 6"/>
          <p:cNvSpPr/>
          <p:nvPr/>
        </p:nvSpPr>
        <p:spPr>
          <a:xfrm>
            <a:off x="4175132" y="1978333"/>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7" name="object 7"/>
          <p:cNvSpPr txBox="1"/>
          <p:nvPr/>
        </p:nvSpPr>
        <p:spPr>
          <a:xfrm>
            <a:off x="4371066" y="2428040"/>
            <a:ext cx="80179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Reviews</a:t>
            </a:r>
            <a:endParaRPr sz="1600">
              <a:latin typeface="Arial MT"/>
              <a:cs typeface="Arial MT"/>
            </a:endParaRPr>
          </a:p>
        </p:txBody>
      </p:sp>
      <p:sp>
        <p:nvSpPr>
          <p:cNvPr id="8" name="object 8"/>
          <p:cNvSpPr/>
          <p:nvPr/>
        </p:nvSpPr>
        <p:spPr>
          <a:xfrm>
            <a:off x="1322334" y="39228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9" name="object 9"/>
          <p:cNvSpPr txBox="1"/>
          <p:nvPr/>
        </p:nvSpPr>
        <p:spPr>
          <a:xfrm>
            <a:off x="1518267" y="4372573"/>
            <a:ext cx="655320"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Details</a:t>
            </a:r>
            <a:endParaRPr sz="1600">
              <a:latin typeface="Arial MT"/>
              <a:cs typeface="Arial MT"/>
            </a:endParaRPr>
          </a:p>
        </p:txBody>
      </p:sp>
      <p:sp>
        <p:nvSpPr>
          <p:cNvPr id="10" name="object 10"/>
          <p:cNvSpPr/>
          <p:nvPr/>
        </p:nvSpPr>
        <p:spPr>
          <a:xfrm>
            <a:off x="4166899" y="3922867"/>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11" name="object 11"/>
          <p:cNvSpPr txBox="1"/>
          <p:nvPr/>
        </p:nvSpPr>
        <p:spPr>
          <a:xfrm>
            <a:off x="4362834" y="4372573"/>
            <a:ext cx="72305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Ratings</a:t>
            </a:r>
            <a:endParaRPr sz="1600">
              <a:latin typeface="Arial MT"/>
              <a:cs typeface="Arial MT"/>
            </a:endParaRPr>
          </a:p>
        </p:txBody>
      </p:sp>
      <p:grpSp>
        <p:nvGrpSpPr>
          <p:cNvPr id="12" name="object 12"/>
          <p:cNvGrpSpPr/>
          <p:nvPr/>
        </p:nvGrpSpPr>
        <p:grpSpPr>
          <a:xfrm>
            <a:off x="2457700" y="2322517"/>
            <a:ext cx="2581485" cy="2193713"/>
            <a:chOff x="1843275" y="1741887"/>
            <a:chExt cx="1936114" cy="1645285"/>
          </a:xfrm>
        </p:grpSpPr>
        <p:sp>
          <p:nvSpPr>
            <p:cNvPr id="13" name="object 13"/>
            <p:cNvSpPr/>
            <p:nvPr/>
          </p:nvSpPr>
          <p:spPr>
            <a:xfrm>
              <a:off x="1843275" y="1914099"/>
              <a:ext cx="1116965" cy="0"/>
            </a:xfrm>
            <a:custGeom>
              <a:avLst/>
              <a:gdLst/>
              <a:ahLst/>
              <a:cxnLst/>
              <a:rect l="l" t="t" r="r" b="b"/>
              <a:pathLst>
                <a:path w="1116964">
                  <a:moveTo>
                    <a:pt x="0" y="0"/>
                  </a:moveTo>
                  <a:lnTo>
                    <a:pt x="1116749" y="0"/>
                  </a:lnTo>
                </a:path>
              </a:pathLst>
            </a:custGeom>
            <a:ln w="28574">
              <a:solidFill>
                <a:srgbClr val="595959"/>
              </a:solidFill>
            </a:ln>
          </p:spPr>
          <p:txBody>
            <a:bodyPr wrap="square" lIns="0" tIns="0" rIns="0" bIns="0" rtlCol="0"/>
            <a:lstStyle/>
            <a:p>
              <a:endParaRPr sz="2400"/>
            </a:p>
          </p:txBody>
        </p:sp>
        <p:pic>
          <p:nvPicPr>
            <p:cNvPr id="14" name="object 14"/>
            <p:cNvPicPr/>
            <p:nvPr/>
          </p:nvPicPr>
          <p:blipFill>
            <a:blip r:embed="rId2" cstate="print"/>
            <a:stretch>
              <a:fillRect/>
            </a:stretch>
          </p:blipFill>
          <p:spPr>
            <a:xfrm>
              <a:off x="2945737" y="1852614"/>
              <a:ext cx="158251" cy="122971"/>
            </a:xfrm>
            <a:prstGeom prst="rect">
              <a:avLst/>
            </a:prstGeom>
          </p:spPr>
        </p:pic>
        <p:sp>
          <p:nvSpPr>
            <p:cNvPr id="15" name="object 15"/>
            <p:cNvSpPr/>
            <p:nvPr/>
          </p:nvSpPr>
          <p:spPr>
            <a:xfrm>
              <a:off x="1929550" y="2330325"/>
              <a:ext cx="1209675" cy="1042669"/>
            </a:xfrm>
            <a:custGeom>
              <a:avLst/>
              <a:gdLst/>
              <a:ahLst/>
              <a:cxnLst/>
              <a:rect l="l" t="t" r="r" b="b"/>
              <a:pathLst>
                <a:path w="1209675" h="1042670">
                  <a:moveTo>
                    <a:pt x="0" y="1042174"/>
                  </a:moveTo>
                  <a:lnTo>
                    <a:pt x="1209323" y="0"/>
                  </a:lnTo>
                </a:path>
              </a:pathLst>
            </a:custGeom>
            <a:ln w="28574">
              <a:solidFill>
                <a:srgbClr val="595959"/>
              </a:solidFill>
            </a:ln>
          </p:spPr>
          <p:txBody>
            <a:bodyPr wrap="square" lIns="0" tIns="0" rIns="0" bIns="0" rtlCol="0"/>
            <a:lstStyle/>
            <a:p>
              <a:endParaRPr sz="2400"/>
            </a:p>
          </p:txBody>
        </p:sp>
        <p:pic>
          <p:nvPicPr>
            <p:cNvPr id="16" name="object 16"/>
            <p:cNvPicPr/>
            <p:nvPr/>
          </p:nvPicPr>
          <p:blipFill>
            <a:blip r:embed="rId3" cstate="print"/>
            <a:stretch>
              <a:fillRect/>
            </a:stretch>
          </p:blipFill>
          <p:spPr>
            <a:xfrm>
              <a:off x="3093774" y="2231383"/>
              <a:ext cx="157618" cy="148982"/>
            </a:xfrm>
            <a:prstGeom prst="rect">
              <a:avLst/>
            </a:prstGeom>
          </p:spPr>
        </p:pic>
        <p:sp>
          <p:nvSpPr>
            <p:cNvPr id="17" name="object 17"/>
            <p:cNvSpPr/>
            <p:nvPr/>
          </p:nvSpPr>
          <p:spPr>
            <a:xfrm>
              <a:off x="3594075" y="2515990"/>
              <a:ext cx="5080" cy="426720"/>
            </a:xfrm>
            <a:custGeom>
              <a:avLst/>
              <a:gdLst/>
              <a:ahLst/>
              <a:cxnLst/>
              <a:rect l="l" t="t" r="r" b="b"/>
              <a:pathLst>
                <a:path w="5079" h="426719">
                  <a:moveTo>
                    <a:pt x="0" y="426159"/>
                  </a:moveTo>
                  <a:lnTo>
                    <a:pt x="4492" y="0"/>
                  </a:lnTo>
                </a:path>
              </a:pathLst>
            </a:custGeom>
            <a:ln w="28574">
              <a:solidFill>
                <a:srgbClr val="595959"/>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3537084" y="2372033"/>
              <a:ext cx="122966" cy="158741"/>
            </a:xfrm>
            <a:prstGeom prst="rect">
              <a:avLst/>
            </a:prstGeom>
          </p:spPr>
        </p:pic>
        <p:pic>
          <p:nvPicPr>
            <p:cNvPr id="19" name="object 19"/>
            <p:cNvPicPr/>
            <p:nvPr/>
          </p:nvPicPr>
          <p:blipFill>
            <a:blip r:embed="rId5" cstate="print"/>
            <a:stretch>
              <a:fillRect/>
            </a:stretch>
          </p:blipFill>
          <p:spPr>
            <a:xfrm>
              <a:off x="2247300" y="2694249"/>
              <a:ext cx="357775" cy="370032"/>
            </a:xfrm>
            <a:prstGeom prst="rect">
              <a:avLst/>
            </a:prstGeom>
          </p:spPr>
        </p:pic>
        <p:pic>
          <p:nvPicPr>
            <p:cNvPr id="20" name="object 20"/>
            <p:cNvPicPr/>
            <p:nvPr/>
          </p:nvPicPr>
          <p:blipFill>
            <a:blip r:embed="rId5" cstate="print"/>
            <a:stretch>
              <a:fillRect/>
            </a:stretch>
          </p:blipFill>
          <p:spPr>
            <a:xfrm>
              <a:off x="3421362" y="2514849"/>
              <a:ext cx="357775" cy="370032"/>
            </a:xfrm>
            <a:prstGeom prst="rect">
              <a:avLst/>
            </a:prstGeom>
          </p:spPr>
        </p:pic>
        <p:pic>
          <p:nvPicPr>
            <p:cNvPr id="21" name="object 21"/>
            <p:cNvPicPr/>
            <p:nvPr/>
          </p:nvPicPr>
          <p:blipFill>
            <a:blip r:embed="rId5" cstate="print"/>
            <a:stretch>
              <a:fillRect/>
            </a:stretch>
          </p:blipFill>
          <p:spPr>
            <a:xfrm>
              <a:off x="2308425" y="1741887"/>
              <a:ext cx="357775" cy="370032"/>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85171"/>
            <a:ext cx="13411200" cy="1131309"/>
          </a:xfrm>
          <a:prstGeom prst="rect">
            <a:avLst/>
          </a:prstGeom>
        </p:spPr>
        <p:txBody>
          <a:bodyPr vert="horz" wrap="square" lIns="0" tIns="388848" rIns="0" bIns="0" rtlCol="0" anchor="b">
            <a:spAutoFit/>
          </a:bodyPr>
          <a:lstStyle/>
          <a:p>
            <a:pPr marL="41486">
              <a:lnSpc>
                <a:spcPct val="100000"/>
              </a:lnSpc>
              <a:spcBef>
                <a:spcPts val="133"/>
              </a:spcBef>
            </a:pPr>
            <a:r>
              <a:rPr b="1" spc="-87" dirty="0">
                <a:solidFill>
                  <a:srgbClr val="434343"/>
                </a:solidFill>
                <a:latin typeface="Arial"/>
                <a:cs typeface="Arial"/>
              </a:rPr>
              <a:t>Book</a:t>
            </a:r>
            <a:r>
              <a:rPr b="1" spc="-207" dirty="0">
                <a:solidFill>
                  <a:srgbClr val="434343"/>
                </a:solidFill>
                <a:latin typeface="Arial"/>
                <a:cs typeface="Arial"/>
              </a:rPr>
              <a:t> </a:t>
            </a:r>
            <a:r>
              <a:rPr b="1" spc="120" dirty="0">
                <a:solidFill>
                  <a:srgbClr val="434343"/>
                </a:solidFill>
                <a:latin typeface="Arial"/>
                <a:cs typeface="Arial"/>
              </a:rPr>
              <a:t>review</a:t>
            </a:r>
            <a:r>
              <a:rPr b="1" spc="-207" dirty="0">
                <a:solidFill>
                  <a:srgbClr val="434343"/>
                </a:solidFill>
                <a:latin typeface="Arial"/>
                <a:cs typeface="Arial"/>
              </a:rPr>
              <a:t> </a:t>
            </a:r>
            <a:r>
              <a:rPr b="1" spc="-33" dirty="0">
                <a:solidFill>
                  <a:srgbClr val="434343"/>
                </a:solidFill>
                <a:latin typeface="Arial"/>
                <a:cs typeface="Arial"/>
              </a:rPr>
              <a:t>App</a:t>
            </a:r>
            <a:endParaRPr>
              <a:latin typeface="Arial"/>
              <a:cs typeface="Arial"/>
            </a:endParaRPr>
          </a:p>
        </p:txBody>
      </p:sp>
      <p:pic>
        <p:nvPicPr>
          <p:cNvPr id="3" name="object 3"/>
          <p:cNvPicPr/>
          <p:nvPr/>
        </p:nvPicPr>
        <p:blipFill>
          <a:blip r:embed="rId2" cstate="print"/>
          <a:stretch>
            <a:fillRect/>
          </a:stretch>
        </p:blipFill>
        <p:spPr>
          <a:xfrm>
            <a:off x="2446899" y="1468101"/>
            <a:ext cx="7298197" cy="50366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spc="-13" dirty="0"/>
              <a:t>Agenda</a:t>
            </a:r>
          </a:p>
        </p:txBody>
      </p:sp>
      <p:sp>
        <p:nvSpPr>
          <p:cNvPr id="3" name="object 3"/>
          <p:cNvSpPr txBox="1"/>
          <p:nvPr/>
        </p:nvSpPr>
        <p:spPr>
          <a:xfrm>
            <a:off x="633674" y="1730242"/>
            <a:ext cx="6039273" cy="3384686"/>
          </a:xfrm>
          <a:prstGeom prst="rect">
            <a:avLst/>
          </a:prstGeom>
        </p:spPr>
        <p:txBody>
          <a:bodyPr vert="horz" wrap="square" lIns="0" tIns="70272" rIns="0" bIns="0" rtlCol="0">
            <a:spAutoFit/>
          </a:bodyPr>
          <a:lstStyle/>
          <a:p>
            <a:pPr marL="505447" indent="-488514">
              <a:spcBef>
                <a:spcPts val="552"/>
              </a:spcBef>
              <a:buChar char="●"/>
              <a:tabLst>
                <a:tab pos="505447" algn="l"/>
              </a:tabLst>
            </a:pPr>
            <a:r>
              <a:rPr sz="2400" dirty="0">
                <a:solidFill>
                  <a:srgbClr val="595959"/>
                </a:solidFill>
                <a:latin typeface="Arial MT"/>
                <a:cs typeface="Arial MT"/>
              </a:rPr>
              <a:t>Single</a:t>
            </a:r>
            <a:r>
              <a:rPr sz="2400" spc="-33" dirty="0">
                <a:solidFill>
                  <a:srgbClr val="595959"/>
                </a:solidFill>
                <a:latin typeface="Arial MT"/>
                <a:cs typeface="Arial MT"/>
              </a:rPr>
              <a:t> </a:t>
            </a:r>
            <a:r>
              <a:rPr sz="2400" dirty="0">
                <a:solidFill>
                  <a:srgbClr val="595959"/>
                </a:solidFill>
                <a:latin typeface="Arial MT"/>
                <a:cs typeface="Arial MT"/>
              </a:rPr>
              <a:t>pod</a:t>
            </a:r>
            <a:r>
              <a:rPr sz="2400" spc="-27" dirty="0">
                <a:solidFill>
                  <a:srgbClr val="595959"/>
                </a:solidFill>
                <a:latin typeface="Arial MT"/>
                <a:cs typeface="Arial MT"/>
              </a:rPr>
              <a:t> </a:t>
            </a:r>
            <a:r>
              <a:rPr sz="2400" spc="-13" dirty="0">
                <a:solidFill>
                  <a:srgbClr val="595959"/>
                </a:solidFill>
                <a:latin typeface="Arial MT"/>
                <a:cs typeface="Arial MT"/>
              </a:rPr>
              <a:t>networking</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Pod</a:t>
            </a:r>
            <a:r>
              <a:rPr sz="2400" spc="-7" dirty="0">
                <a:solidFill>
                  <a:srgbClr val="595959"/>
                </a:solidFill>
                <a:latin typeface="Arial MT"/>
                <a:cs typeface="Arial MT"/>
              </a:rPr>
              <a:t> </a:t>
            </a:r>
            <a:r>
              <a:rPr sz="2400" dirty="0">
                <a:solidFill>
                  <a:srgbClr val="595959"/>
                </a:solidFill>
                <a:latin typeface="Arial MT"/>
                <a:cs typeface="Arial MT"/>
              </a:rPr>
              <a:t>to</a:t>
            </a:r>
            <a:r>
              <a:rPr sz="2400" spc="7" dirty="0">
                <a:solidFill>
                  <a:srgbClr val="595959"/>
                </a:solidFill>
                <a:latin typeface="Arial MT"/>
                <a:cs typeface="Arial MT"/>
              </a:rPr>
              <a:t> </a:t>
            </a:r>
            <a:r>
              <a:rPr sz="2400" dirty="0">
                <a:solidFill>
                  <a:srgbClr val="595959"/>
                </a:solidFill>
                <a:latin typeface="Arial MT"/>
                <a:cs typeface="Arial MT"/>
              </a:rPr>
              <a:t>pod</a:t>
            </a:r>
            <a:r>
              <a:rPr sz="2400" spc="7" dirty="0">
                <a:solidFill>
                  <a:srgbClr val="595959"/>
                </a:solidFill>
                <a:latin typeface="Arial MT"/>
                <a:cs typeface="Arial MT"/>
              </a:rPr>
              <a:t> </a:t>
            </a:r>
            <a:r>
              <a:rPr sz="2400" spc="-13" dirty="0">
                <a:solidFill>
                  <a:srgbClr val="595959"/>
                </a:solidFill>
                <a:latin typeface="Arial MT"/>
                <a:cs typeface="Arial MT"/>
              </a:rPr>
              <a:t>Networking(East-</a:t>
            </a:r>
            <a:r>
              <a:rPr sz="2400" dirty="0">
                <a:solidFill>
                  <a:srgbClr val="595959"/>
                </a:solidFill>
                <a:latin typeface="Arial MT"/>
                <a:cs typeface="Arial MT"/>
              </a:rPr>
              <a:t>West</a:t>
            </a:r>
            <a:r>
              <a:rPr sz="2400" spc="7" dirty="0">
                <a:solidFill>
                  <a:srgbClr val="595959"/>
                </a:solidFill>
                <a:latin typeface="Arial MT"/>
                <a:cs typeface="Arial MT"/>
              </a:rPr>
              <a:t> </a:t>
            </a:r>
            <a:r>
              <a:rPr sz="2400" spc="-13" dirty="0">
                <a:solidFill>
                  <a:srgbClr val="595959"/>
                </a:solidFill>
                <a:latin typeface="Arial MT"/>
                <a:cs typeface="Arial MT"/>
              </a:rPr>
              <a:t>traffic)</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Service</a:t>
            </a:r>
            <a:r>
              <a:rPr sz="2400" spc="-27" dirty="0">
                <a:solidFill>
                  <a:srgbClr val="595959"/>
                </a:solidFill>
                <a:latin typeface="Arial MT"/>
                <a:cs typeface="Arial MT"/>
              </a:rPr>
              <a:t> </a:t>
            </a:r>
            <a:r>
              <a:rPr sz="2400" dirty="0">
                <a:solidFill>
                  <a:srgbClr val="595959"/>
                </a:solidFill>
                <a:latin typeface="Arial MT"/>
                <a:cs typeface="Arial MT"/>
              </a:rPr>
              <a:t>discovery</a:t>
            </a:r>
            <a:r>
              <a:rPr sz="2400" spc="-27" dirty="0">
                <a:solidFill>
                  <a:srgbClr val="595959"/>
                </a:solidFill>
                <a:latin typeface="Arial MT"/>
                <a:cs typeface="Arial MT"/>
              </a:rPr>
              <a:t> </a:t>
            </a:r>
            <a:r>
              <a:rPr sz="2400" dirty="0">
                <a:solidFill>
                  <a:srgbClr val="595959"/>
                </a:solidFill>
                <a:latin typeface="Arial MT"/>
                <a:cs typeface="Arial MT"/>
              </a:rPr>
              <a:t>and</a:t>
            </a:r>
            <a:r>
              <a:rPr sz="2400" spc="-27" dirty="0">
                <a:solidFill>
                  <a:srgbClr val="595959"/>
                </a:solidFill>
                <a:latin typeface="Arial MT"/>
                <a:cs typeface="Arial MT"/>
              </a:rPr>
              <a:t> </a:t>
            </a:r>
            <a:r>
              <a:rPr sz="2400" dirty="0">
                <a:solidFill>
                  <a:srgbClr val="595959"/>
                </a:solidFill>
                <a:latin typeface="Arial MT"/>
                <a:cs typeface="Arial MT"/>
              </a:rPr>
              <a:t>load</a:t>
            </a:r>
            <a:r>
              <a:rPr sz="2400" spc="-20" dirty="0">
                <a:solidFill>
                  <a:srgbClr val="595959"/>
                </a:solidFill>
                <a:latin typeface="Arial MT"/>
                <a:cs typeface="Arial MT"/>
              </a:rPr>
              <a:t> </a:t>
            </a:r>
            <a:r>
              <a:rPr sz="2400" spc="-13" dirty="0">
                <a:solidFill>
                  <a:srgbClr val="595959"/>
                </a:solidFill>
                <a:latin typeface="Arial MT"/>
                <a:cs typeface="Arial MT"/>
              </a:rPr>
              <a:t>balancing</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External</a:t>
            </a:r>
            <a:r>
              <a:rPr sz="2400" spc="-13" dirty="0">
                <a:solidFill>
                  <a:srgbClr val="595959"/>
                </a:solidFill>
                <a:latin typeface="Arial MT"/>
                <a:cs typeface="Arial MT"/>
              </a:rPr>
              <a:t> access(North-</a:t>
            </a:r>
            <a:r>
              <a:rPr sz="2400" dirty="0">
                <a:solidFill>
                  <a:srgbClr val="595959"/>
                </a:solidFill>
                <a:latin typeface="Arial MT"/>
                <a:cs typeface="Arial MT"/>
              </a:rPr>
              <a:t>South </a:t>
            </a:r>
            <a:r>
              <a:rPr sz="2400" spc="-13" dirty="0">
                <a:solidFill>
                  <a:srgbClr val="595959"/>
                </a:solidFill>
                <a:latin typeface="Arial MT"/>
                <a:cs typeface="Arial MT"/>
              </a:rPr>
              <a:t>traffic)</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Network</a:t>
            </a:r>
            <a:r>
              <a:rPr sz="2400" spc="-7" dirty="0">
                <a:solidFill>
                  <a:srgbClr val="595959"/>
                </a:solidFill>
                <a:latin typeface="Arial MT"/>
                <a:cs typeface="Arial MT"/>
              </a:rPr>
              <a:t> </a:t>
            </a:r>
            <a:r>
              <a:rPr sz="2400" spc="-13" dirty="0">
                <a:solidFill>
                  <a:srgbClr val="595959"/>
                </a:solidFill>
                <a:latin typeface="Arial MT"/>
                <a:cs typeface="Arial MT"/>
              </a:rPr>
              <a:t>policy</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Istio</a:t>
            </a:r>
            <a:r>
              <a:rPr sz="2400" spc="-53" dirty="0">
                <a:solidFill>
                  <a:srgbClr val="595959"/>
                </a:solidFill>
                <a:latin typeface="Arial MT"/>
                <a:cs typeface="Arial MT"/>
              </a:rPr>
              <a:t> </a:t>
            </a:r>
            <a:r>
              <a:rPr sz="2400" dirty="0">
                <a:solidFill>
                  <a:srgbClr val="595959"/>
                </a:solidFill>
                <a:latin typeface="Arial MT"/>
                <a:cs typeface="Arial MT"/>
              </a:rPr>
              <a:t>service</a:t>
            </a:r>
            <a:r>
              <a:rPr sz="2400" spc="-40" dirty="0">
                <a:solidFill>
                  <a:srgbClr val="595959"/>
                </a:solidFill>
                <a:latin typeface="Arial MT"/>
                <a:cs typeface="Arial MT"/>
              </a:rPr>
              <a:t> </a:t>
            </a:r>
            <a:r>
              <a:rPr sz="2400" spc="-27" dirty="0">
                <a:solidFill>
                  <a:srgbClr val="595959"/>
                </a:solidFill>
                <a:latin typeface="Arial MT"/>
                <a:cs typeface="Arial MT"/>
              </a:rPr>
              <a:t>mesh</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Multi-cluster</a:t>
            </a:r>
            <a:r>
              <a:rPr sz="2400" spc="-4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dirty="0">
                <a:solidFill>
                  <a:srgbClr val="595959"/>
                </a:solidFill>
                <a:latin typeface="Arial MT"/>
                <a:cs typeface="Arial MT"/>
              </a:rPr>
              <a:t>hybrid</a:t>
            </a:r>
            <a:r>
              <a:rPr sz="2400" spc="-20" dirty="0">
                <a:solidFill>
                  <a:srgbClr val="595959"/>
                </a:solidFill>
                <a:latin typeface="Arial MT"/>
                <a:cs typeface="Arial MT"/>
              </a:rPr>
              <a:t> </a:t>
            </a:r>
            <a:r>
              <a:rPr sz="2400" spc="-13" dirty="0">
                <a:solidFill>
                  <a:srgbClr val="595959"/>
                </a:solidFill>
                <a:latin typeface="Arial MT"/>
                <a:cs typeface="Arial MT"/>
              </a:rPr>
              <a:t>cloud</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Best</a:t>
            </a:r>
            <a:r>
              <a:rPr sz="2400" spc="-27" dirty="0">
                <a:solidFill>
                  <a:srgbClr val="595959"/>
                </a:solidFill>
                <a:latin typeface="Arial MT"/>
                <a:cs typeface="Arial MT"/>
              </a:rPr>
              <a:t> </a:t>
            </a:r>
            <a:r>
              <a:rPr sz="2400" spc="-13" dirty="0">
                <a:solidFill>
                  <a:srgbClr val="595959"/>
                </a:solidFill>
                <a:latin typeface="Arial MT"/>
                <a:cs typeface="Arial MT"/>
              </a:rPr>
              <a:t>practises</a:t>
            </a:r>
            <a:endParaRPr sz="2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9095" y="1312032"/>
            <a:ext cx="1394899" cy="2079800"/>
          </a:xfrm>
          <a:prstGeom prst="rect">
            <a:avLst/>
          </a:prstGeom>
        </p:spPr>
      </p:pic>
      <p:sp>
        <p:nvSpPr>
          <p:cNvPr id="3" name="object 3"/>
          <p:cNvSpPr txBox="1"/>
          <p:nvPr/>
        </p:nvSpPr>
        <p:spPr>
          <a:xfrm>
            <a:off x="487800" y="1594845"/>
            <a:ext cx="10982112" cy="2438274"/>
          </a:xfrm>
          <a:prstGeom prst="rect">
            <a:avLst/>
          </a:prstGeom>
        </p:spPr>
        <p:txBody>
          <a:bodyPr vert="horz" wrap="square" lIns="0" tIns="37253" rIns="0" bIns="0" rtlCol="0">
            <a:spAutoFit/>
          </a:bodyPr>
          <a:lstStyle/>
          <a:p>
            <a:pPr marL="2663547" marR="6773">
              <a:lnSpc>
                <a:spcPts val="3800"/>
              </a:lnSpc>
              <a:spcBef>
                <a:spcPts val="293"/>
              </a:spcBef>
            </a:pPr>
            <a:r>
              <a:rPr sz="3200" b="1" dirty="0">
                <a:solidFill>
                  <a:srgbClr val="434343"/>
                </a:solidFill>
                <a:latin typeface="Arial"/>
                <a:cs typeface="Arial"/>
              </a:rPr>
              <a:t>Istio</a:t>
            </a:r>
            <a:r>
              <a:rPr sz="3200" b="1" spc="-113" dirty="0">
                <a:solidFill>
                  <a:srgbClr val="434343"/>
                </a:solidFill>
                <a:latin typeface="Arial"/>
                <a:cs typeface="Arial"/>
              </a:rPr>
              <a:t> </a:t>
            </a:r>
            <a:r>
              <a:rPr sz="3200" b="1" spc="-93" dirty="0">
                <a:solidFill>
                  <a:srgbClr val="434343"/>
                </a:solidFill>
                <a:latin typeface="Arial"/>
                <a:cs typeface="Arial"/>
              </a:rPr>
              <a:t>is</a:t>
            </a:r>
            <a:r>
              <a:rPr sz="3200" b="1" spc="-113" dirty="0">
                <a:solidFill>
                  <a:srgbClr val="434343"/>
                </a:solidFill>
                <a:latin typeface="Arial"/>
                <a:cs typeface="Arial"/>
              </a:rPr>
              <a:t> </a:t>
            </a:r>
            <a:r>
              <a:rPr sz="3200" b="1" dirty="0">
                <a:solidFill>
                  <a:srgbClr val="434343"/>
                </a:solidFill>
                <a:latin typeface="Arial"/>
                <a:cs typeface="Arial"/>
              </a:rPr>
              <a:t>an</a:t>
            </a:r>
            <a:r>
              <a:rPr sz="3200" b="1" spc="-113" dirty="0">
                <a:solidFill>
                  <a:srgbClr val="434343"/>
                </a:solidFill>
                <a:latin typeface="Arial"/>
                <a:cs typeface="Arial"/>
              </a:rPr>
              <a:t> </a:t>
            </a:r>
            <a:r>
              <a:rPr sz="3200" b="1" dirty="0">
                <a:solidFill>
                  <a:srgbClr val="434343"/>
                </a:solidFill>
                <a:latin typeface="Arial"/>
                <a:cs typeface="Arial"/>
              </a:rPr>
              <a:t>open</a:t>
            </a:r>
            <a:r>
              <a:rPr sz="3200" b="1" spc="-113" dirty="0">
                <a:solidFill>
                  <a:srgbClr val="434343"/>
                </a:solidFill>
                <a:latin typeface="Arial"/>
                <a:cs typeface="Arial"/>
              </a:rPr>
              <a:t> </a:t>
            </a:r>
            <a:r>
              <a:rPr sz="3200" b="1" spc="87" dirty="0">
                <a:solidFill>
                  <a:srgbClr val="434343"/>
                </a:solidFill>
                <a:latin typeface="Arial"/>
                <a:cs typeface="Arial"/>
              </a:rPr>
              <a:t>framework</a:t>
            </a:r>
            <a:r>
              <a:rPr sz="3200" b="1" spc="-113" dirty="0">
                <a:solidFill>
                  <a:srgbClr val="434343"/>
                </a:solidFill>
                <a:latin typeface="Arial"/>
                <a:cs typeface="Arial"/>
              </a:rPr>
              <a:t> </a:t>
            </a:r>
            <a:r>
              <a:rPr sz="3200" b="1" spc="127" dirty="0">
                <a:solidFill>
                  <a:srgbClr val="434343"/>
                </a:solidFill>
                <a:latin typeface="Arial"/>
                <a:cs typeface="Arial"/>
              </a:rPr>
              <a:t>for</a:t>
            </a:r>
            <a:r>
              <a:rPr sz="3200" b="1" spc="-113" dirty="0">
                <a:solidFill>
                  <a:srgbClr val="434343"/>
                </a:solidFill>
                <a:latin typeface="Arial"/>
                <a:cs typeface="Arial"/>
              </a:rPr>
              <a:t> </a:t>
            </a:r>
            <a:r>
              <a:rPr sz="3200" b="1" spc="-13" dirty="0">
                <a:solidFill>
                  <a:srgbClr val="4285F4"/>
                </a:solidFill>
                <a:latin typeface="Arial"/>
                <a:cs typeface="Arial"/>
              </a:rPr>
              <a:t>connecting, </a:t>
            </a:r>
            <a:r>
              <a:rPr sz="3200" b="1" dirty="0">
                <a:solidFill>
                  <a:srgbClr val="4285F4"/>
                </a:solidFill>
                <a:latin typeface="Arial"/>
                <a:cs typeface="Arial"/>
              </a:rPr>
              <a:t>securing,</a:t>
            </a:r>
            <a:r>
              <a:rPr sz="3200" b="1" spc="-160" dirty="0">
                <a:solidFill>
                  <a:srgbClr val="4285F4"/>
                </a:solidFill>
                <a:latin typeface="Arial"/>
                <a:cs typeface="Arial"/>
              </a:rPr>
              <a:t> </a:t>
            </a:r>
            <a:r>
              <a:rPr sz="3200" b="1" dirty="0">
                <a:solidFill>
                  <a:srgbClr val="4285F4"/>
                </a:solidFill>
                <a:latin typeface="Arial"/>
                <a:cs typeface="Arial"/>
              </a:rPr>
              <a:t>managing</a:t>
            </a:r>
            <a:r>
              <a:rPr sz="3200" b="1" spc="-147" dirty="0">
                <a:solidFill>
                  <a:srgbClr val="4285F4"/>
                </a:solidFill>
                <a:latin typeface="Arial"/>
                <a:cs typeface="Arial"/>
              </a:rPr>
              <a:t> </a:t>
            </a:r>
            <a:r>
              <a:rPr sz="3200" b="1" dirty="0">
                <a:solidFill>
                  <a:srgbClr val="434343"/>
                </a:solidFill>
                <a:latin typeface="Arial"/>
                <a:cs typeface="Arial"/>
              </a:rPr>
              <a:t>and</a:t>
            </a:r>
            <a:r>
              <a:rPr sz="3200" b="1" spc="-147" dirty="0">
                <a:solidFill>
                  <a:srgbClr val="434343"/>
                </a:solidFill>
                <a:latin typeface="Arial"/>
                <a:cs typeface="Arial"/>
              </a:rPr>
              <a:t> </a:t>
            </a:r>
            <a:r>
              <a:rPr sz="3200" b="1" spc="-13" dirty="0">
                <a:solidFill>
                  <a:srgbClr val="4285F4"/>
                </a:solidFill>
                <a:latin typeface="Arial"/>
                <a:cs typeface="Arial"/>
              </a:rPr>
              <a:t>monitoring </a:t>
            </a:r>
            <a:r>
              <a:rPr sz="3200" b="1" spc="-13" dirty="0">
                <a:solidFill>
                  <a:srgbClr val="434343"/>
                </a:solidFill>
                <a:latin typeface="Arial"/>
                <a:cs typeface="Arial"/>
              </a:rPr>
              <a:t>services</a:t>
            </a:r>
            <a:endParaRPr sz="3200">
              <a:latin typeface="Arial"/>
              <a:cs typeface="Arial"/>
            </a:endParaRPr>
          </a:p>
          <a:p>
            <a:pPr>
              <a:spcBef>
                <a:spcPts val="607"/>
              </a:spcBef>
            </a:pPr>
            <a:endParaRPr sz="3200">
              <a:latin typeface="Arial"/>
              <a:cs typeface="Arial"/>
            </a:endParaRPr>
          </a:p>
          <a:p>
            <a:pPr marL="16933"/>
            <a:r>
              <a:rPr sz="2400" b="1" dirty="0">
                <a:latin typeface="Arial"/>
                <a:cs typeface="Arial"/>
              </a:rPr>
              <a:t>What</a:t>
            </a:r>
            <a:r>
              <a:rPr sz="2400" b="1" spc="-40" dirty="0">
                <a:latin typeface="Arial"/>
                <a:cs typeface="Arial"/>
              </a:rPr>
              <a:t> </a:t>
            </a:r>
            <a:r>
              <a:rPr sz="2400" b="1" dirty="0">
                <a:latin typeface="Arial"/>
                <a:cs typeface="Arial"/>
              </a:rPr>
              <a:t>can</a:t>
            </a:r>
            <a:r>
              <a:rPr sz="2400" b="1" spc="-40" dirty="0">
                <a:latin typeface="Arial"/>
                <a:cs typeface="Arial"/>
              </a:rPr>
              <a:t> </a:t>
            </a:r>
            <a:r>
              <a:rPr sz="2400" b="1" dirty="0">
                <a:latin typeface="Arial"/>
                <a:cs typeface="Arial"/>
              </a:rPr>
              <a:t>Istio</a:t>
            </a:r>
            <a:r>
              <a:rPr sz="2400" b="1" spc="-40" dirty="0">
                <a:latin typeface="Arial"/>
                <a:cs typeface="Arial"/>
              </a:rPr>
              <a:t> </a:t>
            </a:r>
            <a:r>
              <a:rPr sz="2400" b="1" spc="-33" dirty="0">
                <a:latin typeface="Arial"/>
                <a:cs typeface="Arial"/>
              </a:rPr>
              <a:t>do?</a:t>
            </a:r>
            <a:endParaRPr sz="2400">
              <a:latin typeface="Arial"/>
              <a:cs typeface="Arial"/>
            </a:endParaRPr>
          </a:p>
        </p:txBody>
      </p:sp>
      <p:sp>
        <p:nvSpPr>
          <p:cNvPr id="4" name="object 4"/>
          <p:cNvSpPr txBox="1"/>
          <p:nvPr/>
        </p:nvSpPr>
        <p:spPr>
          <a:xfrm>
            <a:off x="1270815" y="5619147"/>
            <a:ext cx="1691640" cy="304421"/>
          </a:xfrm>
          <a:prstGeom prst="rect">
            <a:avLst/>
          </a:prstGeom>
        </p:spPr>
        <p:txBody>
          <a:bodyPr vert="horz" wrap="square" lIns="0" tIns="16933" rIns="0" bIns="0" rtlCol="0">
            <a:spAutoFit/>
          </a:bodyPr>
          <a:lstStyle/>
          <a:p>
            <a:pPr marL="16933">
              <a:spcBef>
                <a:spcPts val="133"/>
              </a:spcBef>
            </a:pPr>
            <a:r>
              <a:rPr sz="1867" b="1" dirty="0">
                <a:solidFill>
                  <a:srgbClr val="434343"/>
                </a:solidFill>
                <a:latin typeface="Arial"/>
                <a:cs typeface="Arial"/>
              </a:rPr>
              <a:t>Traffic</a:t>
            </a:r>
            <a:r>
              <a:rPr sz="1867" b="1" spc="253" dirty="0">
                <a:solidFill>
                  <a:srgbClr val="434343"/>
                </a:solidFill>
                <a:latin typeface="Arial"/>
                <a:cs typeface="Arial"/>
              </a:rPr>
              <a:t> </a:t>
            </a:r>
            <a:r>
              <a:rPr sz="1867" b="1" spc="-13" dirty="0">
                <a:solidFill>
                  <a:srgbClr val="434343"/>
                </a:solidFill>
                <a:latin typeface="Arial"/>
                <a:cs typeface="Arial"/>
              </a:rPr>
              <a:t>control</a:t>
            </a:r>
            <a:endParaRPr sz="1867">
              <a:latin typeface="Arial"/>
              <a:cs typeface="Arial"/>
            </a:endParaRPr>
          </a:p>
        </p:txBody>
      </p:sp>
      <p:sp>
        <p:nvSpPr>
          <p:cNvPr id="5" name="object 5"/>
          <p:cNvSpPr txBox="1"/>
          <p:nvPr/>
        </p:nvSpPr>
        <p:spPr>
          <a:xfrm>
            <a:off x="3353139" y="5619147"/>
            <a:ext cx="1591733" cy="304421"/>
          </a:xfrm>
          <a:prstGeom prst="rect">
            <a:avLst/>
          </a:prstGeom>
        </p:spPr>
        <p:txBody>
          <a:bodyPr vert="horz" wrap="square" lIns="0" tIns="16933" rIns="0" bIns="0" rtlCol="0">
            <a:spAutoFit/>
          </a:bodyPr>
          <a:lstStyle/>
          <a:p>
            <a:pPr marL="16933">
              <a:spcBef>
                <a:spcPts val="133"/>
              </a:spcBef>
            </a:pPr>
            <a:r>
              <a:rPr sz="1867" b="1" spc="-13" dirty="0">
                <a:solidFill>
                  <a:srgbClr val="434343"/>
                </a:solidFill>
                <a:latin typeface="Arial"/>
                <a:cs typeface="Arial"/>
              </a:rPr>
              <a:t>Observability</a:t>
            </a:r>
            <a:endParaRPr sz="1867">
              <a:latin typeface="Arial"/>
              <a:cs typeface="Arial"/>
            </a:endParaRPr>
          </a:p>
        </p:txBody>
      </p:sp>
      <p:sp>
        <p:nvSpPr>
          <p:cNvPr id="6" name="object 6"/>
          <p:cNvSpPr txBox="1"/>
          <p:nvPr/>
        </p:nvSpPr>
        <p:spPr>
          <a:xfrm>
            <a:off x="7354929" y="5619150"/>
            <a:ext cx="1716193" cy="304421"/>
          </a:xfrm>
          <a:prstGeom prst="rect">
            <a:avLst/>
          </a:prstGeom>
        </p:spPr>
        <p:txBody>
          <a:bodyPr vert="horz" wrap="square" lIns="0" tIns="16933" rIns="0" bIns="0" rtlCol="0">
            <a:spAutoFit/>
          </a:bodyPr>
          <a:lstStyle/>
          <a:p>
            <a:pPr marL="16933">
              <a:spcBef>
                <a:spcPts val="133"/>
              </a:spcBef>
            </a:pPr>
            <a:r>
              <a:rPr sz="1867" b="1" dirty="0">
                <a:solidFill>
                  <a:srgbClr val="434343"/>
                </a:solidFill>
                <a:latin typeface="Arial"/>
                <a:cs typeface="Arial"/>
              </a:rPr>
              <a:t>Fault-</a:t>
            </a:r>
            <a:r>
              <a:rPr sz="1867" b="1" spc="-13" dirty="0">
                <a:solidFill>
                  <a:srgbClr val="434343"/>
                </a:solidFill>
                <a:latin typeface="Arial"/>
                <a:cs typeface="Arial"/>
              </a:rPr>
              <a:t>injection</a:t>
            </a:r>
            <a:endParaRPr sz="1867">
              <a:latin typeface="Arial"/>
              <a:cs typeface="Arial"/>
            </a:endParaRPr>
          </a:p>
        </p:txBody>
      </p:sp>
      <p:sp>
        <p:nvSpPr>
          <p:cNvPr id="7" name="object 7"/>
          <p:cNvSpPr txBox="1"/>
          <p:nvPr/>
        </p:nvSpPr>
        <p:spPr>
          <a:xfrm>
            <a:off x="5683817" y="5619134"/>
            <a:ext cx="993987" cy="304421"/>
          </a:xfrm>
          <a:prstGeom prst="rect">
            <a:avLst/>
          </a:prstGeom>
        </p:spPr>
        <p:txBody>
          <a:bodyPr vert="horz" wrap="square" lIns="0" tIns="16933" rIns="0" bIns="0" rtlCol="0">
            <a:spAutoFit/>
          </a:bodyPr>
          <a:lstStyle/>
          <a:p>
            <a:pPr marL="16933">
              <a:spcBef>
                <a:spcPts val="133"/>
              </a:spcBef>
            </a:pPr>
            <a:r>
              <a:rPr sz="1867" b="1" spc="-13" dirty="0">
                <a:solidFill>
                  <a:srgbClr val="434343"/>
                </a:solidFill>
                <a:latin typeface="Arial"/>
                <a:cs typeface="Arial"/>
              </a:rPr>
              <a:t>Security</a:t>
            </a:r>
            <a:endParaRPr sz="1867">
              <a:latin typeface="Arial"/>
              <a:cs typeface="Arial"/>
            </a:endParaRPr>
          </a:p>
        </p:txBody>
      </p:sp>
      <p:sp>
        <p:nvSpPr>
          <p:cNvPr id="8" name="object 8"/>
          <p:cNvSpPr txBox="1"/>
          <p:nvPr/>
        </p:nvSpPr>
        <p:spPr>
          <a:xfrm>
            <a:off x="9494283" y="5619147"/>
            <a:ext cx="1501987" cy="304421"/>
          </a:xfrm>
          <a:prstGeom prst="rect">
            <a:avLst/>
          </a:prstGeom>
        </p:spPr>
        <p:txBody>
          <a:bodyPr vert="horz" wrap="square" lIns="0" tIns="16933" rIns="0" bIns="0" rtlCol="0">
            <a:spAutoFit/>
          </a:bodyPr>
          <a:lstStyle/>
          <a:p>
            <a:pPr marL="16933">
              <a:spcBef>
                <a:spcPts val="133"/>
              </a:spcBef>
            </a:pPr>
            <a:r>
              <a:rPr sz="1867" b="1" dirty="0">
                <a:solidFill>
                  <a:srgbClr val="434343"/>
                </a:solidFill>
                <a:latin typeface="Arial"/>
                <a:cs typeface="Arial"/>
              </a:rPr>
              <a:t>Hybrid</a:t>
            </a:r>
            <a:r>
              <a:rPr sz="1867" b="1" spc="87" dirty="0">
                <a:solidFill>
                  <a:srgbClr val="434343"/>
                </a:solidFill>
                <a:latin typeface="Arial"/>
                <a:cs typeface="Arial"/>
              </a:rPr>
              <a:t> </a:t>
            </a:r>
            <a:r>
              <a:rPr sz="1867" b="1" spc="-13" dirty="0">
                <a:solidFill>
                  <a:srgbClr val="434343"/>
                </a:solidFill>
                <a:latin typeface="Arial"/>
                <a:cs typeface="Arial"/>
              </a:rPr>
              <a:t>cloud</a:t>
            </a:r>
            <a:endParaRPr sz="1867">
              <a:latin typeface="Arial"/>
              <a:cs typeface="Arial"/>
            </a:endParaRPr>
          </a:p>
        </p:txBody>
      </p:sp>
      <p:grpSp>
        <p:nvGrpSpPr>
          <p:cNvPr id="9" name="object 9"/>
          <p:cNvGrpSpPr/>
          <p:nvPr/>
        </p:nvGrpSpPr>
        <p:grpSpPr>
          <a:xfrm>
            <a:off x="1642862" y="4498300"/>
            <a:ext cx="946573" cy="946573"/>
            <a:chOff x="1232146" y="3373725"/>
            <a:chExt cx="709930" cy="709930"/>
          </a:xfrm>
        </p:grpSpPr>
        <p:sp>
          <p:nvSpPr>
            <p:cNvPr id="10" name="object 10"/>
            <p:cNvSpPr/>
            <p:nvPr/>
          </p:nvSpPr>
          <p:spPr>
            <a:xfrm>
              <a:off x="1232146" y="3373725"/>
              <a:ext cx="709930" cy="709930"/>
            </a:xfrm>
            <a:custGeom>
              <a:avLst/>
              <a:gdLst/>
              <a:ahLst/>
              <a:cxnLst/>
              <a:rect l="l" t="t" r="r" b="b"/>
              <a:pathLst>
                <a:path w="709930" h="709929">
                  <a:moveTo>
                    <a:pt x="354899" y="709799"/>
                  </a:moveTo>
                  <a:lnTo>
                    <a:pt x="306742" y="706560"/>
                  </a:lnTo>
                  <a:lnTo>
                    <a:pt x="260553" y="697122"/>
                  </a:lnTo>
                  <a:lnTo>
                    <a:pt x="216756" y="681910"/>
                  </a:lnTo>
                  <a:lnTo>
                    <a:pt x="175775" y="661345"/>
                  </a:lnTo>
                  <a:lnTo>
                    <a:pt x="138031" y="635852"/>
                  </a:lnTo>
                  <a:lnTo>
                    <a:pt x="103947" y="605852"/>
                  </a:lnTo>
                  <a:lnTo>
                    <a:pt x="73947" y="571768"/>
                  </a:lnTo>
                  <a:lnTo>
                    <a:pt x="48454" y="534024"/>
                  </a:lnTo>
                  <a:lnTo>
                    <a:pt x="27889" y="493043"/>
                  </a:lnTo>
                  <a:lnTo>
                    <a:pt x="12677" y="449246"/>
                  </a:lnTo>
                  <a:lnTo>
                    <a:pt x="3239" y="403057"/>
                  </a:lnTo>
                  <a:lnTo>
                    <a:pt x="0" y="354899"/>
                  </a:lnTo>
                  <a:lnTo>
                    <a:pt x="3138" y="308250"/>
                  </a:lnTo>
                  <a:lnTo>
                    <a:pt x="12677" y="260553"/>
                  </a:lnTo>
                  <a:lnTo>
                    <a:pt x="27889" y="216756"/>
                  </a:lnTo>
                  <a:lnTo>
                    <a:pt x="48454" y="175775"/>
                  </a:lnTo>
                  <a:lnTo>
                    <a:pt x="73947" y="138031"/>
                  </a:lnTo>
                  <a:lnTo>
                    <a:pt x="103947" y="103947"/>
                  </a:lnTo>
                  <a:lnTo>
                    <a:pt x="138031" y="73947"/>
                  </a:lnTo>
                  <a:lnTo>
                    <a:pt x="175775" y="48454"/>
                  </a:lnTo>
                  <a:lnTo>
                    <a:pt x="216756" y="27889"/>
                  </a:lnTo>
                  <a:lnTo>
                    <a:pt x="260553" y="12677"/>
                  </a:lnTo>
                  <a:lnTo>
                    <a:pt x="306742" y="3239"/>
                  </a:lnTo>
                  <a:lnTo>
                    <a:pt x="354899" y="0"/>
                  </a:lnTo>
                  <a:lnTo>
                    <a:pt x="401549" y="3077"/>
                  </a:lnTo>
                  <a:lnTo>
                    <a:pt x="447004" y="12159"/>
                  </a:lnTo>
                  <a:lnTo>
                    <a:pt x="490714" y="27015"/>
                  </a:lnTo>
                  <a:lnTo>
                    <a:pt x="532126" y="47417"/>
                  </a:lnTo>
                  <a:lnTo>
                    <a:pt x="570689" y="73138"/>
                  </a:lnTo>
                  <a:lnTo>
                    <a:pt x="605852" y="103947"/>
                  </a:lnTo>
                  <a:lnTo>
                    <a:pt x="636662" y="139110"/>
                  </a:lnTo>
                  <a:lnTo>
                    <a:pt x="662382" y="177673"/>
                  </a:lnTo>
                  <a:lnTo>
                    <a:pt x="682784" y="219085"/>
                  </a:lnTo>
                  <a:lnTo>
                    <a:pt x="697640" y="262795"/>
                  </a:lnTo>
                  <a:lnTo>
                    <a:pt x="706722" y="308250"/>
                  </a:lnTo>
                  <a:lnTo>
                    <a:pt x="709799" y="354899"/>
                  </a:lnTo>
                  <a:lnTo>
                    <a:pt x="706560" y="403057"/>
                  </a:lnTo>
                  <a:lnTo>
                    <a:pt x="697122" y="449246"/>
                  </a:lnTo>
                  <a:lnTo>
                    <a:pt x="681910" y="493043"/>
                  </a:lnTo>
                  <a:lnTo>
                    <a:pt x="661345" y="534024"/>
                  </a:lnTo>
                  <a:lnTo>
                    <a:pt x="635852" y="571768"/>
                  </a:lnTo>
                  <a:lnTo>
                    <a:pt x="605852" y="605852"/>
                  </a:lnTo>
                  <a:lnTo>
                    <a:pt x="571768" y="635852"/>
                  </a:lnTo>
                  <a:lnTo>
                    <a:pt x="534024" y="661345"/>
                  </a:lnTo>
                  <a:lnTo>
                    <a:pt x="493043" y="681910"/>
                  </a:lnTo>
                  <a:lnTo>
                    <a:pt x="449246" y="697122"/>
                  </a:lnTo>
                  <a:lnTo>
                    <a:pt x="403057" y="706560"/>
                  </a:lnTo>
                  <a:lnTo>
                    <a:pt x="354899" y="709799"/>
                  </a:lnTo>
                  <a:close/>
                </a:path>
              </a:pathLst>
            </a:custGeom>
            <a:solidFill>
              <a:srgbClr val="4285F4"/>
            </a:solidFill>
          </p:spPr>
          <p:txBody>
            <a:bodyPr wrap="square" lIns="0" tIns="0" rIns="0" bIns="0" rtlCol="0"/>
            <a:lstStyle/>
            <a:p>
              <a:endParaRPr sz="2400"/>
            </a:p>
          </p:txBody>
        </p:sp>
        <p:sp>
          <p:nvSpPr>
            <p:cNvPr id="11" name="object 11"/>
            <p:cNvSpPr/>
            <p:nvPr/>
          </p:nvSpPr>
          <p:spPr>
            <a:xfrm>
              <a:off x="1535302" y="3976100"/>
              <a:ext cx="103505" cy="77470"/>
            </a:xfrm>
            <a:custGeom>
              <a:avLst/>
              <a:gdLst/>
              <a:ahLst/>
              <a:cxnLst/>
              <a:rect l="l" t="t" r="r" b="b"/>
              <a:pathLst>
                <a:path w="103505" h="77470">
                  <a:moveTo>
                    <a:pt x="103499" y="77399"/>
                  </a:moveTo>
                  <a:lnTo>
                    <a:pt x="0" y="77399"/>
                  </a:lnTo>
                  <a:lnTo>
                    <a:pt x="0" y="0"/>
                  </a:lnTo>
                  <a:lnTo>
                    <a:pt x="103499" y="0"/>
                  </a:lnTo>
                  <a:lnTo>
                    <a:pt x="103499" y="77399"/>
                  </a:lnTo>
                  <a:close/>
                </a:path>
              </a:pathLst>
            </a:custGeom>
            <a:solidFill>
              <a:srgbClr val="FFFFFF"/>
            </a:solidFill>
          </p:spPr>
          <p:txBody>
            <a:bodyPr wrap="square" lIns="0" tIns="0" rIns="0" bIns="0" rtlCol="0"/>
            <a:lstStyle/>
            <a:p>
              <a:endParaRPr sz="2400"/>
            </a:p>
          </p:txBody>
        </p:sp>
        <p:sp>
          <p:nvSpPr>
            <p:cNvPr id="12" name="object 12"/>
            <p:cNvSpPr/>
            <p:nvPr/>
          </p:nvSpPr>
          <p:spPr>
            <a:xfrm>
              <a:off x="1535302" y="3976100"/>
              <a:ext cx="103505" cy="77470"/>
            </a:xfrm>
            <a:custGeom>
              <a:avLst/>
              <a:gdLst/>
              <a:ahLst/>
              <a:cxnLst/>
              <a:rect l="l" t="t" r="r" b="b"/>
              <a:pathLst>
                <a:path w="103505" h="77470">
                  <a:moveTo>
                    <a:pt x="0" y="0"/>
                  </a:moveTo>
                  <a:lnTo>
                    <a:pt x="103499" y="0"/>
                  </a:lnTo>
                  <a:lnTo>
                    <a:pt x="103499" y="77399"/>
                  </a:lnTo>
                  <a:lnTo>
                    <a:pt x="0" y="77399"/>
                  </a:lnTo>
                  <a:lnTo>
                    <a:pt x="0" y="0"/>
                  </a:lnTo>
                  <a:close/>
                </a:path>
              </a:pathLst>
            </a:custGeom>
            <a:ln w="28574">
              <a:solidFill>
                <a:srgbClr val="4285F4"/>
              </a:solidFill>
            </a:ln>
          </p:spPr>
          <p:txBody>
            <a:bodyPr wrap="square" lIns="0" tIns="0" rIns="0" bIns="0" rtlCol="0"/>
            <a:lstStyle/>
            <a:p>
              <a:endParaRPr sz="2400"/>
            </a:p>
          </p:txBody>
        </p:sp>
        <p:sp>
          <p:nvSpPr>
            <p:cNvPr id="13" name="object 13"/>
            <p:cNvSpPr/>
            <p:nvPr/>
          </p:nvSpPr>
          <p:spPr>
            <a:xfrm>
              <a:off x="1472758" y="3486666"/>
              <a:ext cx="228600" cy="484505"/>
            </a:xfrm>
            <a:custGeom>
              <a:avLst/>
              <a:gdLst/>
              <a:ahLst/>
              <a:cxnLst/>
              <a:rect l="l" t="t" r="r" b="b"/>
              <a:pathLst>
                <a:path w="228600" h="484504">
                  <a:moveTo>
                    <a:pt x="190401" y="483997"/>
                  </a:moveTo>
                  <a:lnTo>
                    <a:pt x="38081" y="483997"/>
                  </a:lnTo>
                  <a:lnTo>
                    <a:pt x="23258" y="481005"/>
                  </a:lnTo>
                  <a:lnTo>
                    <a:pt x="11153" y="472844"/>
                  </a:lnTo>
                  <a:lnTo>
                    <a:pt x="2992" y="460739"/>
                  </a:lnTo>
                  <a:lnTo>
                    <a:pt x="0" y="445916"/>
                  </a:lnTo>
                  <a:lnTo>
                    <a:pt x="0" y="38080"/>
                  </a:lnTo>
                  <a:lnTo>
                    <a:pt x="2942" y="23508"/>
                  </a:lnTo>
                  <a:lnTo>
                    <a:pt x="2992" y="23258"/>
                  </a:lnTo>
                  <a:lnTo>
                    <a:pt x="11153" y="11153"/>
                  </a:lnTo>
                  <a:lnTo>
                    <a:pt x="23397" y="2898"/>
                  </a:lnTo>
                  <a:lnTo>
                    <a:pt x="23723" y="2898"/>
                  </a:lnTo>
                  <a:lnTo>
                    <a:pt x="38081" y="0"/>
                  </a:lnTo>
                  <a:lnTo>
                    <a:pt x="190401" y="0"/>
                  </a:lnTo>
                  <a:lnTo>
                    <a:pt x="197865" y="738"/>
                  </a:lnTo>
                  <a:lnTo>
                    <a:pt x="227744" y="30617"/>
                  </a:lnTo>
                  <a:lnTo>
                    <a:pt x="228482" y="38080"/>
                  </a:lnTo>
                  <a:lnTo>
                    <a:pt x="228482" y="445916"/>
                  </a:lnTo>
                  <a:lnTo>
                    <a:pt x="225490" y="460739"/>
                  </a:lnTo>
                  <a:lnTo>
                    <a:pt x="217329" y="472844"/>
                  </a:lnTo>
                  <a:lnTo>
                    <a:pt x="205224" y="481005"/>
                  </a:lnTo>
                  <a:lnTo>
                    <a:pt x="190401" y="483997"/>
                  </a:lnTo>
                  <a:close/>
                </a:path>
              </a:pathLst>
            </a:custGeom>
            <a:solidFill>
              <a:srgbClr val="FFFFFF"/>
            </a:solidFill>
          </p:spPr>
          <p:txBody>
            <a:bodyPr wrap="square" lIns="0" tIns="0" rIns="0" bIns="0" rtlCol="0"/>
            <a:lstStyle/>
            <a:p>
              <a:endParaRPr sz="2400"/>
            </a:p>
          </p:txBody>
        </p:sp>
        <p:pic>
          <p:nvPicPr>
            <p:cNvPr id="14" name="object 14"/>
            <p:cNvPicPr/>
            <p:nvPr/>
          </p:nvPicPr>
          <p:blipFill>
            <a:blip r:embed="rId3" cstate="print"/>
            <a:stretch>
              <a:fillRect/>
            </a:stretch>
          </p:blipFill>
          <p:spPr>
            <a:xfrm>
              <a:off x="1529295" y="3530888"/>
              <a:ext cx="115395" cy="115395"/>
            </a:xfrm>
            <a:prstGeom prst="rect">
              <a:avLst/>
            </a:prstGeom>
          </p:spPr>
        </p:pic>
        <p:pic>
          <p:nvPicPr>
            <p:cNvPr id="15" name="object 15"/>
            <p:cNvPicPr/>
            <p:nvPr/>
          </p:nvPicPr>
          <p:blipFill>
            <a:blip r:embed="rId4" cstate="print"/>
            <a:stretch>
              <a:fillRect/>
            </a:stretch>
          </p:blipFill>
          <p:spPr>
            <a:xfrm>
              <a:off x="1529295" y="3670963"/>
              <a:ext cx="115395" cy="115396"/>
            </a:xfrm>
            <a:prstGeom prst="rect">
              <a:avLst/>
            </a:prstGeom>
          </p:spPr>
        </p:pic>
        <p:pic>
          <p:nvPicPr>
            <p:cNvPr id="16" name="object 16"/>
            <p:cNvPicPr/>
            <p:nvPr/>
          </p:nvPicPr>
          <p:blipFill>
            <a:blip r:embed="rId4" cstate="print"/>
            <a:stretch>
              <a:fillRect/>
            </a:stretch>
          </p:blipFill>
          <p:spPr>
            <a:xfrm>
              <a:off x="1529295" y="3811038"/>
              <a:ext cx="115395" cy="115396"/>
            </a:xfrm>
            <a:prstGeom prst="rect">
              <a:avLst/>
            </a:prstGeom>
          </p:spPr>
        </p:pic>
      </p:grpSp>
      <p:grpSp>
        <p:nvGrpSpPr>
          <p:cNvPr id="17" name="object 17"/>
          <p:cNvGrpSpPr/>
          <p:nvPr/>
        </p:nvGrpSpPr>
        <p:grpSpPr>
          <a:xfrm>
            <a:off x="3674972" y="4498300"/>
            <a:ext cx="946573" cy="946573"/>
            <a:chOff x="2756229" y="3373725"/>
            <a:chExt cx="709930" cy="709930"/>
          </a:xfrm>
        </p:grpSpPr>
        <p:sp>
          <p:nvSpPr>
            <p:cNvPr id="18" name="object 18"/>
            <p:cNvSpPr/>
            <p:nvPr/>
          </p:nvSpPr>
          <p:spPr>
            <a:xfrm>
              <a:off x="2756229" y="3373725"/>
              <a:ext cx="709930" cy="709930"/>
            </a:xfrm>
            <a:custGeom>
              <a:avLst/>
              <a:gdLst/>
              <a:ahLst/>
              <a:cxnLst/>
              <a:rect l="l" t="t" r="r" b="b"/>
              <a:pathLst>
                <a:path w="709929" h="709929">
                  <a:moveTo>
                    <a:pt x="354899" y="709799"/>
                  </a:moveTo>
                  <a:lnTo>
                    <a:pt x="306742" y="706560"/>
                  </a:lnTo>
                  <a:lnTo>
                    <a:pt x="260553" y="697122"/>
                  </a:lnTo>
                  <a:lnTo>
                    <a:pt x="216756" y="681910"/>
                  </a:lnTo>
                  <a:lnTo>
                    <a:pt x="175775" y="661345"/>
                  </a:lnTo>
                  <a:lnTo>
                    <a:pt x="138031" y="635852"/>
                  </a:lnTo>
                  <a:lnTo>
                    <a:pt x="103947" y="605852"/>
                  </a:lnTo>
                  <a:lnTo>
                    <a:pt x="73947" y="571768"/>
                  </a:lnTo>
                  <a:lnTo>
                    <a:pt x="48454" y="534024"/>
                  </a:lnTo>
                  <a:lnTo>
                    <a:pt x="27889" y="493043"/>
                  </a:lnTo>
                  <a:lnTo>
                    <a:pt x="12677" y="449246"/>
                  </a:lnTo>
                  <a:lnTo>
                    <a:pt x="3239" y="403057"/>
                  </a:lnTo>
                  <a:lnTo>
                    <a:pt x="0" y="354899"/>
                  </a:lnTo>
                  <a:lnTo>
                    <a:pt x="3138" y="308250"/>
                  </a:lnTo>
                  <a:lnTo>
                    <a:pt x="12677" y="260553"/>
                  </a:lnTo>
                  <a:lnTo>
                    <a:pt x="27889" y="216756"/>
                  </a:lnTo>
                  <a:lnTo>
                    <a:pt x="48454" y="175775"/>
                  </a:lnTo>
                  <a:lnTo>
                    <a:pt x="73947" y="138031"/>
                  </a:lnTo>
                  <a:lnTo>
                    <a:pt x="103947" y="103947"/>
                  </a:lnTo>
                  <a:lnTo>
                    <a:pt x="138031" y="73947"/>
                  </a:lnTo>
                  <a:lnTo>
                    <a:pt x="175775" y="48454"/>
                  </a:lnTo>
                  <a:lnTo>
                    <a:pt x="216756" y="27889"/>
                  </a:lnTo>
                  <a:lnTo>
                    <a:pt x="260553" y="12677"/>
                  </a:lnTo>
                  <a:lnTo>
                    <a:pt x="306742" y="3239"/>
                  </a:lnTo>
                  <a:lnTo>
                    <a:pt x="354899" y="0"/>
                  </a:lnTo>
                  <a:lnTo>
                    <a:pt x="401549" y="3077"/>
                  </a:lnTo>
                  <a:lnTo>
                    <a:pt x="447004" y="12159"/>
                  </a:lnTo>
                  <a:lnTo>
                    <a:pt x="490714" y="27015"/>
                  </a:lnTo>
                  <a:lnTo>
                    <a:pt x="532126" y="47417"/>
                  </a:lnTo>
                  <a:lnTo>
                    <a:pt x="570689" y="73138"/>
                  </a:lnTo>
                  <a:lnTo>
                    <a:pt x="605852" y="103947"/>
                  </a:lnTo>
                  <a:lnTo>
                    <a:pt x="636662" y="139110"/>
                  </a:lnTo>
                  <a:lnTo>
                    <a:pt x="662382" y="177673"/>
                  </a:lnTo>
                  <a:lnTo>
                    <a:pt x="682784" y="219085"/>
                  </a:lnTo>
                  <a:lnTo>
                    <a:pt x="697640" y="262795"/>
                  </a:lnTo>
                  <a:lnTo>
                    <a:pt x="706722" y="308250"/>
                  </a:lnTo>
                  <a:lnTo>
                    <a:pt x="709799" y="354899"/>
                  </a:lnTo>
                  <a:lnTo>
                    <a:pt x="706560" y="403057"/>
                  </a:lnTo>
                  <a:lnTo>
                    <a:pt x="697122" y="449246"/>
                  </a:lnTo>
                  <a:lnTo>
                    <a:pt x="681910" y="493043"/>
                  </a:lnTo>
                  <a:lnTo>
                    <a:pt x="661345" y="534024"/>
                  </a:lnTo>
                  <a:lnTo>
                    <a:pt x="635852" y="571768"/>
                  </a:lnTo>
                  <a:lnTo>
                    <a:pt x="605852" y="605852"/>
                  </a:lnTo>
                  <a:lnTo>
                    <a:pt x="571768" y="635852"/>
                  </a:lnTo>
                  <a:lnTo>
                    <a:pt x="534024" y="661345"/>
                  </a:lnTo>
                  <a:lnTo>
                    <a:pt x="493043" y="681910"/>
                  </a:lnTo>
                  <a:lnTo>
                    <a:pt x="449246" y="697122"/>
                  </a:lnTo>
                  <a:lnTo>
                    <a:pt x="403057" y="706560"/>
                  </a:lnTo>
                  <a:lnTo>
                    <a:pt x="354899" y="709799"/>
                  </a:lnTo>
                  <a:close/>
                </a:path>
              </a:pathLst>
            </a:custGeom>
            <a:solidFill>
              <a:srgbClr val="4285F4"/>
            </a:solidFill>
          </p:spPr>
          <p:txBody>
            <a:bodyPr wrap="square" lIns="0" tIns="0" rIns="0" bIns="0" rtlCol="0"/>
            <a:lstStyle/>
            <a:p>
              <a:endParaRPr sz="2400"/>
            </a:p>
          </p:txBody>
        </p:sp>
        <p:sp>
          <p:nvSpPr>
            <p:cNvPr id="19" name="object 19"/>
            <p:cNvSpPr/>
            <p:nvPr/>
          </p:nvSpPr>
          <p:spPr>
            <a:xfrm>
              <a:off x="2907105" y="3524674"/>
              <a:ext cx="407670" cy="407670"/>
            </a:xfrm>
            <a:custGeom>
              <a:avLst/>
              <a:gdLst/>
              <a:ahLst/>
              <a:cxnLst/>
              <a:rect l="l" t="t" r="r" b="b"/>
              <a:pathLst>
                <a:path w="407670" h="407670">
                  <a:moveTo>
                    <a:pt x="203817" y="407634"/>
                  </a:moveTo>
                  <a:lnTo>
                    <a:pt x="157120" y="402246"/>
                  </a:lnTo>
                  <a:lnTo>
                    <a:pt x="114233" y="386898"/>
                  </a:lnTo>
                  <a:lnTo>
                    <a:pt x="76388" y="362822"/>
                  </a:lnTo>
                  <a:lnTo>
                    <a:pt x="44812" y="331247"/>
                  </a:lnTo>
                  <a:lnTo>
                    <a:pt x="20736" y="293401"/>
                  </a:lnTo>
                  <a:lnTo>
                    <a:pt x="5388" y="250515"/>
                  </a:lnTo>
                  <a:lnTo>
                    <a:pt x="0" y="203817"/>
                  </a:lnTo>
                  <a:lnTo>
                    <a:pt x="5388" y="157120"/>
                  </a:lnTo>
                  <a:lnTo>
                    <a:pt x="20736" y="114233"/>
                  </a:lnTo>
                  <a:lnTo>
                    <a:pt x="44812" y="76388"/>
                  </a:lnTo>
                  <a:lnTo>
                    <a:pt x="76388" y="44812"/>
                  </a:lnTo>
                  <a:lnTo>
                    <a:pt x="114233" y="20736"/>
                  </a:lnTo>
                  <a:lnTo>
                    <a:pt x="157120" y="5388"/>
                  </a:lnTo>
                  <a:lnTo>
                    <a:pt x="203817" y="0"/>
                  </a:lnTo>
                  <a:lnTo>
                    <a:pt x="250883" y="5388"/>
                  </a:lnTo>
                  <a:lnTo>
                    <a:pt x="293913" y="20736"/>
                  </a:lnTo>
                  <a:lnTo>
                    <a:pt x="331738" y="44812"/>
                  </a:lnTo>
                  <a:lnTo>
                    <a:pt x="363191" y="76388"/>
                  </a:lnTo>
                  <a:lnTo>
                    <a:pt x="365747" y="80433"/>
                  </a:lnTo>
                  <a:lnTo>
                    <a:pt x="327201" y="80433"/>
                  </a:lnTo>
                  <a:lnTo>
                    <a:pt x="159696" y="158524"/>
                  </a:lnTo>
                  <a:lnTo>
                    <a:pt x="81605" y="326029"/>
                  </a:lnTo>
                  <a:lnTo>
                    <a:pt x="366141" y="326029"/>
                  </a:lnTo>
                  <a:lnTo>
                    <a:pt x="362822" y="331247"/>
                  </a:lnTo>
                  <a:lnTo>
                    <a:pt x="331247" y="362822"/>
                  </a:lnTo>
                  <a:lnTo>
                    <a:pt x="293401" y="386898"/>
                  </a:lnTo>
                  <a:lnTo>
                    <a:pt x="250515" y="402246"/>
                  </a:lnTo>
                  <a:lnTo>
                    <a:pt x="203817" y="407634"/>
                  </a:lnTo>
                  <a:close/>
                </a:path>
                <a:path w="407670" h="407670">
                  <a:moveTo>
                    <a:pt x="366141" y="326029"/>
                  </a:moveTo>
                  <a:lnTo>
                    <a:pt x="81605" y="326029"/>
                  </a:lnTo>
                  <a:lnTo>
                    <a:pt x="249110" y="247938"/>
                  </a:lnTo>
                  <a:lnTo>
                    <a:pt x="327201" y="80433"/>
                  </a:lnTo>
                  <a:lnTo>
                    <a:pt x="365747" y="80433"/>
                  </a:lnTo>
                  <a:lnTo>
                    <a:pt x="387103" y="114233"/>
                  </a:lnTo>
                  <a:lnTo>
                    <a:pt x="402307" y="157120"/>
                  </a:lnTo>
                  <a:lnTo>
                    <a:pt x="407634" y="203817"/>
                  </a:lnTo>
                  <a:lnTo>
                    <a:pt x="402246" y="250515"/>
                  </a:lnTo>
                  <a:lnTo>
                    <a:pt x="386898" y="293401"/>
                  </a:lnTo>
                  <a:lnTo>
                    <a:pt x="366141" y="326029"/>
                  </a:lnTo>
                  <a:close/>
                </a:path>
                <a:path w="407670" h="407670">
                  <a:moveTo>
                    <a:pt x="203817" y="224511"/>
                  </a:moveTo>
                  <a:lnTo>
                    <a:pt x="195294" y="222797"/>
                  </a:lnTo>
                  <a:lnTo>
                    <a:pt x="188345" y="218117"/>
                  </a:lnTo>
                  <a:lnTo>
                    <a:pt x="183666" y="211168"/>
                  </a:lnTo>
                  <a:lnTo>
                    <a:pt x="181951" y="202646"/>
                  </a:lnTo>
                  <a:lnTo>
                    <a:pt x="183567" y="194556"/>
                  </a:lnTo>
                  <a:lnTo>
                    <a:pt x="183666" y="194062"/>
                  </a:lnTo>
                  <a:lnTo>
                    <a:pt x="188345" y="186979"/>
                  </a:lnTo>
                  <a:lnTo>
                    <a:pt x="195294" y="182165"/>
                  </a:lnTo>
                  <a:lnTo>
                    <a:pt x="203817" y="180390"/>
                  </a:lnTo>
                  <a:lnTo>
                    <a:pt x="212999" y="182330"/>
                  </a:lnTo>
                  <a:lnTo>
                    <a:pt x="220167" y="187418"/>
                  </a:lnTo>
                  <a:lnTo>
                    <a:pt x="224627" y="194556"/>
                  </a:lnTo>
                  <a:lnTo>
                    <a:pt x="225682" y="202646"/>
                  </a:lnTo>
                  <a:lnTo>
                    <a:pt x="223968" y="211168"/>
                  </a:lnTo>
                  <a:lnTo>
                    <a:pt x="219289" y="218117"/>
                  </a:lnTo>
                  <a:lnTo>
                    <a:pt x="212340" y="222797"/>
                  </a:lnTo>
                  <a:lnTo>
                    <a:pt x="203817" y="224511"/>
                  </a:lnTo>
                  <a:close/>
                </a:path>
              </a:pathLst>
            </a:custGeom>
            <a:solidFill>
              <a:srgbClr val="FFFFFF"/>
            </a:solidFill>
          </p:spPr>
          <p:txBody>
            <a:bodyPr wrap="square" lIns="0" tIns="0" rIns="0" bIns="0" rtlCol="0"/>
            <a:lstStyle/>
            <a:p>
              <a:endParaRPr sz="2400"/>
            </a:p>
          </p:txBody>
        </p:sp>
      </p:grpSp>
      <p:grpSp>
        <p:nvGrpSpPr>
          <p:cNvPr id="20" name="object 20"/>
          <p:cNvGrpSpPr/>
          <p:nvPr/>
        </p:nvGrpSpPr>
        <p:grpSpPr>
          <a:xfrm>
            <a:off x="5707054" y="4498300"/>
            <a:ext cx="946573" cy="946573"/>
            <a:chOff x="4280290" y="3373725"/>
            <a:chExt cx="709930" cy="709930"/>
          </a:xfrm>
        </p:grpSpPr>
        <p:sp>
          <p:nvSpPr>
            <p:cNvPr id="21" name="object 21"/>
            <p:cNvSpPr/>
            <p:nvPr/>
          </p:nvSpPr>
          <p:spPr>
            <a:xfrm>
              <a:off x="4280290" y="3373725"/>
              <a:ext cx="709930" cy="709930"/>
            </a:xfrm>
            <a:custGeom>
              <a:avLst/>
              <a:gdLst/>
              <a:ahLst/>
              <a:cxnLst/>
              <a:rect l="l" t="t" r="r" b="b"/>
              <a:pathLst>
                <a:path w="709929" h="709929">
                  <a:moveTo>
                    <a:pt x="354899" y="709799"/>
                  </a:moveTo>
                  <a:lnTo>
                    <a:pt x="306742" y="706560"/>
                  </a:lnTo>
                  <a:lnTo>
                    <a:pt x="260553" y="697122"/>
                  </a:lnTo>
                  <a:lnTo>
                    <a:pt x="216756" y="681910"/>
                  </a:lnTo>
                  <a:lnTo>
                    <a:pt x="175775" y="661345"/>
                  </a:lnTo>
                  <a:lnTo>
                    <a:pt x="138031" y="635852"/>
                  </a:lnTo>
                  <a:lnTo>
                    <a:pt x="103947" y="605852"/>
                  </a:lnTo>
                  <a:lnTo>
                    <a:pt x="73947" y="571768"/>
                  </a:lnTo>
                  <a:lnTo>
                    <a:pt x="48454" y="534024"/>
                  </a:lnTo>
                  <a:lnTo>
                    <a:pt x="27889" y="493043"/>
                  </a:lnTo>
                  <a:lnTo>
                    <a:pt x="12677" y="449246"/>
                  </a:lnTo>
                  <a:lnTo>
                    <a:pt x="3239" y="403057"/>
                  </a:lnTo>
                  <a:lnTo>
                    <a:pt x="0" y="354899"/>
                  </a:lnTo>
                  <a:lnTo>
                    <a:pt x="3138" y="308250"/>
                  </a:lnTo>
                  <a:lnTo>
                    <a:pt x="3239" y="306742"/>
                  </a:lnTo>
                  <a:lnTo>
                    <a:pt x="12677" y="260553"/>
                  </a:lnTo>
                  <a:lnTo>
                    <a:pt x="27889" y="216756"/>
                  </a:lnTo>
                  <a:lnTo>
                    <a:pt x="48454" y="175775"/>
                  </a:lnTo>
                  <a:lnTo>
                    <a:pt x="73947" y="138031"/>
                  </a:lnTo>
                  <a:lnTo>
                    <a:pt x="103947" y="103947"/>
                  </a:lnTo>
                  <a:lnTo>
                    <a:pt x="138031" y="73947"/>
                  </a:lnTo>
                  <a:lnTo>
                    <a:pt x="175775" y="48454"/>
                  </a:lnTo>
                  <a:lnTo>
                    <a:pt x="216756" y="27889"/>
                  </a:lnTo>
                  <a:lnTo>
                    <a:pt x="260553" y="12677"/>
                  </a:lnTo>
                  <a:lnTo>
                    <a:pt x="306742" y="3239"/>
                  </a:lnTo>
                  <a:lnTo>
                    <a:pt x="354899" y="0"/>
                  </a:lnTo>
                  <a:lnTo>
                    <a:pt x="401549" y="3077"/>
                  </a:lnTo>
                  <a:lnTo>
                    <a:pt x="447004" y="12159"/>
                  </a:lnTo>
                  <a:lnTo>
                    <a:pt x="490714" y="27015"/>
                  </a:lnTo>
                  <a:lnTo>
                    <a:pt x="532126" y="47417"/>
                  </a:lnTo>
                  <a:lnTo>
                    <a:pt x="570689" y="73138"/>
                  </a:lnTo>
                  <a:lnTo>
                    <a:pt x="605852" y="103947"/>
                  </a:lnTo>
                  <a:lnTo>
                    <a:pt x="636662" y="139110"/>
                  </a:lnTo>
                  <a:lnTo>
                    <a:pt x="662382" y="177673"/>
                  </a:lnTo>
                  <a:lnTo>
                    <a:pt x="682784" y="219085"/>
                  </a:lnTo>
                  <a:lnTo>
                    <a:pt x="697640" y="262795"/>
                  </a:lnTo>
                  <a:lnTo>
                    <a:pt x="706722" y="308250"/>
                  </a:lnTo>
                  <a:lnTo>
                    <a:pt x="709799" y="354899"/>
                  </a:lnTo>
                  <a:lnTo>
                    <a:pt x="706560" y="403057"/>
                  </a:lnTo>
                  <a:lnTo>
                    <a:pt x="697122" y="449246"/>
                  </a:lnTo>
                  <a:lnTo>
                    <a:pt x="681910" y="493043"/>
                  </a:lnTo>
                  <a:lnTo>
                    <a:pt x="661345" y="534024"/>
                  </a:lnTo>
                  <a:lnTo>
                    <a:pt x="635852" y="571768"/>
                  </a:lnTo>
                  <a:lnTo>
                    <a:pt x="605852" y="605852"/>
                  </a:lnTo>
                  <a:lnTo>
                    <a:pt x="571768" y="635852"/>
                  </a:lnTo>
                  <a:lnTo>
                    <a:pt x="534024" y="661345"/>
                  </a:lnTo>
                  <a:lnTo>
                    <a:pt x="493043" y="681910"/>
                  </a:lnTo>
                  <a:lnTo>
                    <a:pt x="449246" y="697122"/>
                  </a:lnTo>
                  <a:lnTo>
                    <a:pt x="403057" y="706560"/>
                  </a:lnTo>
                  <a:lnTo>
                    <a:pt x="354899" y="709799"/>
                  </a:lnTo>
                  <a:close/>
                </a:path>
              </a:pathLst>
            </a:custGeom>
            <a:solidFill>
              <a:srgbClr val="4285F4"/>
            </a:solidFill>
          </p:spPr>
          <p:txBody>
            <a:bodyPr wrap="square" lIns="0" tIns="0" rIns="0" bIns="0" rtlCol="0"/>
            <a:lstStyle/>
            <a:p>
              <a:endParaRPr sz="2400"/>
            </a:p>
          </p:txBody>
        </p:sp>
        <p:sp>
          <p:nvSpPr>
            <p:cNvPr id="22" name="object 22"/>
            <p:cNvSpPr/>
            <p:nvPr/>
          </p:nvSpPr>
          <p:spPr>
            <a:xfrm>
              <a:off x="4468265" y="3524676"/>
              <a:ext cx="334010" cy="407670"/>
            </a:xfrm>
            <a:custGeom>
              <a:avLst/>
              <a:gdLst/>
              <a:ahLst/>
              <a:cxnLst/>
              <a:rect l="l" t="t" r="r" b="b"/>
              <a:pathLst>
                <a:path w="334010" h="407670">
                  <a:moveTo>
                    <a:pt x="166719" y="407642"/>
                  </a:moveTo>
                  <a:lnTo>
                    <a:pt x="121366" y="390057"/>
                  </a:lnTo>
                  <a:lnTo>
                    <a:pt x="81251" y="362221"/>
                  </a:lnTo>
                  <a:lnTo>
                    <a:pt x="47716" y="325980"/>
                  </a:lnTo>
                  <a:lnTo>
                    <a:pt x="22101" y="283180"/>
                  </a:lnTo>
                  <a:lnTo>
                    <a:pt x="5748" y="235668"/>
                  </a:lnTo>
                  <a:lnTo>
                    <a:pt x="0" y="185291"/>
                  </a:lnTo>
                  <a:lnTo>
                    <a:pt x="0" y="74498"/>
                  </a:lnTo>
                  <a:lnTo>
                    <a:pt x="166719" y="0"/>
                  </a:lnTo>
                  <a:lnTo>
                    <a:pt x="255637" y="39732"/>
                  </a:lnTo>
                  <a:lnTo>
                    <a:pt x="166719" y="39732"/>
                  </a:lnTo>
                  <a:lnTo>
                    <a:pt x="36793" y="97039"/>
                  </a:lnTo>
                  <a:lnTo>
                    <a:pt x="36793" y="202865"/>
                  </a:lnTo>
                  <a:lnTo>
                    <a:pt x="166719" y="202865"/>
                  </a:lnTo>
                  <a:lnTo>
                    <a:pt x="166719" y="367527"/>
                  </a:lnTo>
                  <a:lnTo>
                    <a:pt x="244541" y="367527"/>
                  </a:lnTo>
                  <a:lnTo>
                    <a:pt x="212073" y="390057"/>
                  </a:lnTo>
                  <a:lnTo>
                    <a:pt x="166719" y="407642"/>
                  </a:lnTo>
                  <a:close/>
                </a:path>
                <a:path w="334010" h="407670">
                  <a:moveTo>
                    <a:pt x="244541" y="367527"/>
                  </a:moveTo>
                  <a:lnTo>
                    <a:pt x="166719" y="367527"/>
                  </a:lnTo>
                  <a:lnTo>
                    <a:pt x="205914" y="349522"/>
                  </a:lnTo>
                  <a:lnTo>
                    <a:pt x="239552" y="322330"/>
                  </a:lnTo>
                  <a:lnTo>
                    <a:pt x="266586" y="287673"/>
                  </a:lnTo>
                  <a:lnTo>
                    <a:pt x="285967" y="247277"/>
                  </a:lnTo>
                  <a:lnTo>
                    <a:pt x="296646" y="202865"/>
                  </a:lnTo>
                  <a:lnTo>
                    <a:pt x="166719" y="202865"/>
                  </a:lnTo>
                  <a:lnTo>
                    <a:pt x="166719" y="39732"/>
                  </a:lnTo>
                  <a:lnTo>
                    <a:pt x="255637" y="39732"/>
                  </a:lnTo>
                  <a:lnTo>
                    <a:pt x="333440" y="74498"/>
                  </a:lnTo>
                  <a:lnTo>
                    <a:pt x="333440" y="185291"/>
                  </a:lnTo>
                  <a:lnTo>
                    <a:pt x="327691" y="235668"/>
                  </a:lnTo>
                  <a:lnTo>
                    <a:pt x="311338" y="283180"/>
                  </a:lnTo>
                  <a:lnTo>
                    <a:pt x="285723" y="325980"/>
                  </a:lnTo>
                  <a:lnTo>
                    <a:pt x="252188" y="362221"/>
                  </a:lnTo>
                  <a:lnTo>
                    <a:pt x="244541" y="367527"/>
                  </a:lnTo>
                  <a:close/>
                </a:path>
              </a:pathLst>
            </a:custGeom>
            <a:solidFill>
              <a:srgbClr val="FFFFFF"/>
            </a:solidFill>
          </p:spPr>
          <p:txBody>
            <a:bodyPr wrap="square" lIns="0" tIns="0" rIns="0" bIns="0" rtlCol="0"/>
            <a:lstStyle/>
            <a:p>
              <a:endParaRPr sz="2400"/>
            </a:p>
          </p:txBody>
        </p:sp>
      </p:grpSp>
      <p:grpSp>
        <p:nvGrpSpPr>
          <p:cNvPr id="23" name="object 23"/>
          <p:cNvGrpSpPr/>
          <p:nvPr/>
        </p:nvGrpSpPr>
        <p:grpSpPr>
          <a:xfrm>
            <a:off x="7739167" y="4498300"/>
            <a:ext cx="946573" cy="946573"/>
            <a:chOff x="5804375" y="3373725"/>
            <a:chExt cx="709930" cy="709930"/>
          </a:xfrm>
        </p:grpSpPr>
        <p:sp>
          <p:nvSpPr>
            <p:cNvPr id="24" name="object 24"/>
            <p:cNvSpPr/>
            <p:nvPr/>
          </p:nvSpPr>
          <p:spPr>
            <a:xfrm>
              <a:off x="5804375" y="3373725"/>
              <a:ext cx="709930" cy="709930"/>
            </a:xfrm>
            <a:custGeom>
              <a:avLst/>
              <a:gdLst/>
              <a:ahLst/>
              <a:cxnLst/>
              <a:rect l="l" t="t" r="r" b="b"/>
              <a:pathLst>
                <a:path w="709929" h="709929">
                  <a:moveTo>
                    <a:pt x="354899" y="709799"/>
                  </a:moveTo>
                  <a:lnTo>
                    <a:pt x="306742" y="706560"/>
                  </a:lnTo>
                  <a:lnTo>
                    <a:pt x="260553" y="697122"/>
                  </a:lnTo>
                  <a:lnTo>
                    <a:pt x="216756" y="681910"/>
                  </a:lnTo>
                  <a:lnTo>
                    <a:pt x="175775" y="661345"/>
                  </a:lnTo>
                  <a:lnTo>
                    <a:pt x="138031" y="635852"/>
                  </a:lnTo>
                  <a:lnTo>
                    <a:pt x="103947" y="605852"/>
                  </a:lnTo>
                  <a:lnTo>
                    <a:pt x="73947" y="571768"/>
                  </a:lnTo>
                  <a:lnTo>
                    <a:pt x="48454" y="534024"/>
                  </a:lnTo>
                  <a:lnTo>
                    <a:pt x="27889" y="493043"/>
                  </a:lnTo>
                  <a:lnTo>
                    <a:pt x="12677" y="449246"/>
                  </a:lnTo>
                  <a:lnTo>
                    <a:pt x="3239" y="403057"/>
                  </a:lnTo>
                  <a:lnTo>
                    <a:pt x="0" y="354899"/>
                  </a:lnTo>
                  <a:lnTo>
                    <a:pt x="3138" y="308250"/>
                  </a:lnTo>
                  <a:lnTo>
                    <a:pt x="3239" y="306742"/>
                  </a:lnTo>
                  <a:lnTo>
                    <a:pt x="12677" y="260553"/>
                  </a:lnTo>
                  <a:lnTo>
                    <a:pt x="27889" y="216756"/>
                  </a:lnTo>
                  <a:lnTo>
                    <a:pt x="48454" y="175775"/>
                  </a:lnTo>
                  <a:lnTo>
                    <a:pt x="73947" y="138031"/>
                  </a:lnTo>
                  <a:lnTo>
                    <a:pt x="103947" y="103947"/>
                  </a:lnTo>
                  <a:lnTo>
                    <a:pt x="138031" y="73947"/>
                  </a:lnTo>
                  <a:lnTo>
                    <a:pt x="175775" y="48454"/>
                  </a:lnTo>
                  <a:lnTo>
                    <a:pt x="216756" y="27889"/>
                  </a:lnTo>
                  <a:lnTo>
                    <a:pt x="260553" y="12677"/>
                  </a:lnTo>
                  <a:lnTo>
                    <a:pt x="306742" y="3239"/>
                  </a:lnTo>
                  <a:lnTo>
                    <a:pt x="354899" y="0"/>
                  </a:lnTo>
                  <a:lnTo>
                    <a:pt x="401549" y="3077"/>
                  </a:lnTo>
                  <a:lnTo>
                    <a:pt x="447004" y="12159"/>
                  </a:lnTo>
                  <a:lnTo>
                    <a:pt x="490714" y="27015"/>
                  </a:lnTo>
                  <a:lnTo>
                    <a:pt x="532126" y="47417"/>
                  </a:lnTo>
                  <a:lnTo>
                    <a:pt x="570689" y="73138"/>
                  </a:lnTo>
                  <a:lnTo>
                    <a:pt x="605852" y="103947"/>
                  </a:lnTo>
                  <a:lnTo>
                    <a:pt x="636662" y="139110"/>
                  </a:lnTo>
                  <a:lnTo>
                    <a:pt x="662382" y="177673"/>
                  </a:lnTo>
                  <a:lnTo>
                    <a:pt x="682784" y="219085"/>
                  </a:lnTo>
                  <a:lnTo>
                    <a:pt x="697640" y="262795"/>
                  </a:lnTo>
                  <a:lnTo>
                    <a:pt x="706722" y="308250"/>
                  </a:lnTo>
                  <a:lnTo>
                    <a:pt x="709799" y="354899"/>
                  </a:lnTo>
                  <a:lnTo>
                    <a:pt x="706560" y="403057"/>
                  </a:lnTo>
                  <a:lnTo>
                    <a:pt x="697122" y="449246"/>
                  </a:lnTo>
                  <a:lnTo>
                    <a:pt x="681910" y="493043"/>
                  </a:lnTo>
                  <a:lnTo>
                    <a:pt x="661345" y="534024"/>
                  </a:lnTo>
                  <a:lnTo>
                    <a:pt x="635852" y="571768"/>
                  </a:lnTo>
                  <a:lnTo>
                    <a:pt x="605852" y="605852"/>
                  </a:lnTo>
                  <a:lnTo>
                    <a:pt x="571768" y="635852"/>
                  </a:lnTo>
                  <a:lnTo>
                    <a:pt x="534024" y="661345"/>
                  </a:lnTo>
                  <a:lnTo>
                    <a:pt x="493043" y="681910"/>
                  </a:lnTo>
                  <a:lnTo>
                    <a:pt x="449246" y="697122"/>
                  </a:lnTo>
                  <a:lnTo>
                    <a:pt x="403057" y="706560"/>
                  </a:lnTo>
                  <a:lnTo>
                    <a:pt x="354899" y="709799"/>
                  </a:lnTo>
                  <a:close/>
                </a:path>
              </a:pathLst>
            </a:custGeom>
            <a:solidFill>
              <a:srgbClr val="4285F4"/>
            </a:solidFill>
          </p:spPr>
          <p:txBody>
            <a:bodyPr wrap="square" lIns="0" tIns="0" rIns="0" bIns="0" rtlCol="0"/>
            <a:lstStyle/>
            <a:p>
              <a:endParaRPr sz="2400"/>
            </a:p>
          </p:txBody>
        </p:sp>
        <p:sp>
          <p:nvSpPr>
            <p:cNvPr id="25" name="object 25"/>
            <p:cNvSpPr/>
            <p:nvPr/>
          </p:nvSpPr>
          <p:spPr>
            <a:xfrm>
              <a:off x="5992364" y="3561774"/>
              <a:ext cx="334010" cy="334010"/>
            </a:xfrm>
            <a:custGeom>
              <a:avLst/>
              <a:gdLst/>
              <a:ahLst/>
              <a:cxnLst/>
              <a:rect l="l" t="t" r="r" b="b"/>
              <a:pathLst>
                <a:path w="334010" h="334010">
                  <a:moveTo>
                    <a:pt x="37249" y="111392"/>
                  </a:moveTo>
                  <a:lnTo>
                    <a:pt x="0" y="111392"/>
                  </a:lnTo>
                  <a:lnTo>
                    <a:pt x="0" y="37249"/>
                  </a:lnTo>
                  <a:lnTo>
                    <a:pt x="2826" y="22898"/>
                  </a:lnTo>
                  <a:lnTo>
                    <a:pt x="10642" y="11041"/>
                  </a:lnTo>
                  <a:lnTo>
                    <a:pt x="22595" y="2876"/>
                  </a:lnTo>
                  <a:lnTo>
                    <a:pt x="22945" y="2876"/>
                  </a:lnTo>
                  <a:lnTo>
                    <a:pt x="37249" y="0"/>
                  </a:lnTo>
                  <a:lnTo>
                    <a:pt x="296574" y="0"/>
                  </a:lnTo>
                  <a:lnTo>
                    <a:pt x="311169" y="2876"/>
                  </a:lnTo>
                  <a:lnTo>
                    <a:pt x="322871" y="10775"/>
                  </a:lnTo>
                  <a:lnTo>
                    <a:pt x="330648" y="22598"/>
                  </a:lnTo>
                  <a:lnTo>
                    <a:pt x="333469" y="37249"/>
                  </a:lnTo>
                  <a:lnTo>
                    <a:pt x="37249" y="37249"/>
                  </a:lnTo>
                  <a:lnTo>
                    <a:pt x="37249" y="111392"/>
                  </a:lnTo>
                  <a:close/>
                </a:path>
                <a:path w="334010" h="334010">
                  <a:moveTo>
                    <a:pt x="333469" y="296574"/>
                  </a:moveTo>
                  <a:lnTo>
                    <a:pt x="296574" y="296574"/>
                  </a:lnTo>
                  <a:lnTo>
                    <a:pt x="296574" y="37249"/>
                  </a:lnTo>
                  <a:lnTo>
                    <a:pt x="333469" y="37249"/>
                  </a:lnTo>
                  <a:lnTo>
                    <a:pt x="333469" y="296574"/>
                  </a:lnTo>
                  <a:close/>
                </a:path>
                <a:path w="334010" h="334010">
                  <a:moveTo>
                    <a:pt x="157156" y="259325"/>
                  </a:moveTo>
                  <a:lnTo>
                    <a:pt x="131259" y="233428"/>
                  </a:lnTo>
                  <a:lnTo>
                    <a:pt x="179150" y="184472"/>
                  </a:lnTo>
                  <a:lnTo>
                    <a:pt x="0" y="184472"/>
                  </a:lnTo>
                  <a:lnTo>
                    <a:pt x="0" y="147223"/>
                  </a:lnTo>
                  <a:lnTo>
                    <a:pt x="179150" y="147223"/>
                  </a:lnTo>
                  <a:lnTo>
                    <a:pt x="131259" y="99331"/>
                  </a:lnTo>
                  <a:lnTo>
                    <a:pt x="157156" y="73079"/>
                  </a:lnTo>
                  <a:lnTo>
                    <a:pt x="250456" y="166380"/>
                  </a:lnTo>
                  <a:lnTo>
                    <a:pt x="157156" y="259325"/>
                  </a:lnTo>
                  <a:close/>
                </a:path>
                <a:path w="334010" h="334010">
                  <a:moveTo>
                    <a:pt x="296574" y="333469"/>
                  </a:moveTo>
                  <a:lnTo>
                    <a:pt x="37249" y="333469"/>
                  </a:lnTo>
                  <a:lnTo>
                    <a:pt x="22449" y="330498"/>
                  </a:lnTo>
                  <a:lnTo>
                    <a:pt x="10642" y="322472"/>
                  </a:lnTo>
                  <a:lnTo>
                    <a:pt x="2826" y="310720"/>
                  </a:lnTo>
                  <a:lnTo>
                    <a:pt x="0" y="296574"/>
                  </a:lnTo>
                  <a:lnTo>
                    <a:pt x="0" y="222431"/>
                  </a:lnTo>
                  <a:lnTo>
                    <a:pt x="37249" y="222431"/>
                  </a:lnTo>
                  <a:lnTo>
                    <a:pt x="37249" y="296574"/>
                  </a:lnTo>
                  <a:lnTo>
                    <a:pt x="333469" y="296574"/>
                  </a:lnTo>
                  <a:lnTo>
                    <a:pt x="330498" y="310720"/>
                  </a:lnTo>
                  <a:lnTo>
                    <a:pt x="322472" y="322472"/>
                  </a:lnTo>
                  <a:lnTo>
                    <a:pt x="310720" y="330498"/>
                  </a:lnTo>
                  <a:lnTo>
                    <a:pt x="296574" y="333469"/>
                  </a:lnTo>
                  <a:close/>
                </a:path>
              </a:pathLst>
            </a:custGeom>
            <a:solidFill>
              <a:srgbClr val="FFFFFF"/>
            </a:solidFill>
          </p:spPr>
          <p:txBody>
            <a:bodyPr wrap="square" lIns="0" tIns="0" rIns="0" bIns="0" rtlCol="0"/>
            <a:lstStyle/>
            <a:p>
              <a:endParaRPr sz="2400"/>
            </a:p>
          </p:txBody>
        </p:sp>
      </p:grpSp>
      <p:grpSp>
        <p:nvGrpSpPr>
          <p:cNvPr id="26" name="object 26"/>
          <p:cNvGrpSpPr/>
          <p:nvPr/>
        </p:nvGrpSpPr>
        <p:grpSpPr>
          <a:xfrm>
            <a:off x="9771264" y="4498300"/>
            <a:ext cx="946573" cy="946573"/>
            <a:chOff x="7328448" y="3373725"/>
            <a:chExt cx="709930" cy="709930"/>
          </a:xfrm>
        </p:grpSpPr>
        <p:sp>
          <p:nvSpPr>
            <p:cNvPr id="27" name="object 27"/>
            <p:cNvSpPr/>
            <p:nvPr/>
          </p:nvSpPr>
          <p:spPr>
            <a:xfrm>
              <a:off x="7328448" y="3373725"/>
              <a:ext cx="709930" cy="709930"/>
            </a:xfrm>
            <a:custGeom>
              <a:avLst/>
              <a:gdLst/>
              <a:ahLst/>
              <a:cxnLst/>
              <a:rect l="l" t="t" r="r" b="b"/>
              <a:pathLst>
                <a:path w="709929" h="709929">
                  <a:moveTo>
                    <a:pt x="354899" y="709799"/>
                  </a:moveTo>
                  <a:lnTo>
                    <a:pt x="306742" y="706560"/>
                  </a:lnTo>
                  <a:lnTo>
                    <a:pt x="260553" y="697122"/>
                  </a:lnTo>
                  <a:lnTo>
                    <a:pt x="216757" y="681910"/>
                  </a:lnTo>
                  <a:lnTo>
                    <a:pt x="175775" y="661345"/>
                  </a:lnTo>
                  <a:lnTo>
                    <a:pt x="138031" y="635852"/>
                  </a:lnTo>
                  <a:lnTo>
                    <a:pt x="103947" y="605852"/>
                  </a:lnTo>
                  <a:lnTo>
                    <a:pt x="73947" y="571768"/>
                  </a:lnTo>
                  <a:lnTo>
                    <a:pt x="48454" y="534024"/>
                  </a:lnTo>
                  <a:lnTo>
                    <a:pt x="27889" y="493043"/>
                  </a:lnTo>
                  <a:lnTo>
                    <a:pt x="12677" y="449246"/>
                  </a:lnTo>
                  <a:lnTo>
                    <a:pt x="3239" y="403057"/>
                  </a:lnTo>
                  <a:lnTo>
                    <a:pt x="0" y="354899"/>
                  </a:lnTo>
                  <a:lnTo>
                    <a:pt x="3138" y="308250"/>
                  </a:lnTo>
                  <a:lnTo>
                    <a:pt x="3239" y="306742"/>
                  </a:lnTo>
                  <a:lnTo>
                    <a:pt x="12677" y="260553"/>
                  </a:lnTo>
                  <a:lnTo>
                    <a:pt x="27889" y="216756"/>
                  </a:lnTo>
                  <a:lnTo>
                    <a:pt x="48454" y="175775"/>
                  </a:lnTo>
                  <a:lnTo>
                    <a:pt x="73947" y="138031"/>
                  </a:lnTo>
                  <a:lnTo>
                    <a:pt x="103947" y="103947"/>
                  </a:lnTo>
                  <a:lnTo>
                    <a:pt x="138031" y="73947"/>
                  </a:lnTo>
                  <a:lnTo>
                    <a:pt x="175775" y="48454"/>
                  </a:lnTo>
                  <a:lnTo>
                    <a:pt x="216757" y="27889"/>
                  </a:lnTo>
                  <a:lnTo>
                    <a:pt x="260553" y="12677"/>
                  </a:lnTo>
                  <a:lnTo>
                    <a:pt x="306742" y="3239"/>
                  </a:lnTo>
                  <a:lnTo>
                    <a:pt x="354899" y="0"/>
                  </a:lnTo>
                  <a:lnTo>
                    <a:pt x="401549" y="3077"/>
                  </a:lnTo>
                  <a:lnTo>
                    <a:pt x="447004" y="12159"/>
                  </a:lnTo>
                  <a:lnTo>
                    <a:pt x="490714" y="27015"/>
                  </a:lnTo>
                  <a:lnTo>
                    <a:pt x="532126" y="47417"/>
                  </a:lnTo>
                  <a:lnTo>
                    <a:pt x="570689" y="73138"/>
                  </a:lnTo>
                  <a:lnTo>
                    <a:pt x="605852" y="103947"/>
                  </a:lnTo>
                  <a:lnTo>
                    <a:pt x="636661" y="139110"/>
                  </a:lnTo>
                  <a:lnTo>
                    <a:pt x="662382" y="177673"/>
                  </a:lnTo>
                  <a:lnTo>
                    <a:pt x="682784" y="219085"/>
                  </a:lnTo>
                  <a:lnTo>
                    <a:pt x="697640" y="262795"/>
                  </a:lnTo>
                  <a:lnTo>
                    <a:pt x="706722" y="308250"/>
                  </a:lnTo>
                  <a:lnTo>
                    <a:pt x="709799" y="354899"/>
                  </a:lnTo>
                  <a:lnTo>
                    <a:pt x="706560" y="403057"/>
                  </a:lnTo>
                  <a:lnTo>
                    <a:pt x="697122" y="449246"/>
                  </a:lnTo>
                  <a:lnTo>
                    <a:pt x="681910" y="493043"/>
                  </a:lnTo>
                  <a:lnTo>
                    <a:pt x="661345" y="534024"/>
                  </a:lnTo>
                  <a:lnTo>
                    <a:pt x="635852" y="571768"/>
                  </a:lnTo>
                  <a:lnTo>
                    <a:pt x="605852" y="605852"/>
                  </a:lnTo>
                  <a:lnTo>
                    <a:pt x="571769" y="635852"/>
                  </a:lnTo>
                  <a:lnTo>
                    <a:pt x="534025" y="661345"/>
                  </a:lnTo>
                  <a:lnTo>
                    <a:pt x="493043" y="681910"/>
                  </a:lnTo>
                  <a:lnTo>
                    <a:pt x="449246" y="697122"/>
                  </a:lnTo>
                  <a:lnTo>
                    <a:pt x="403057" y="706560"/>
                  </a:lnTo>
                  <a:lnTo>
                    <a:pt x="354899" y="709799"/>
                  </a:lnTo>
                  <a:close/>
                </a:path>
              </a:pathLst>
            </a:custGeom>
            <a:solidFill>
              <a:srgbClr val="4285F4"/>
            </a:solidFill>
          </p:spPr>
          <p:txBody>
            <a:bodyPr wrap="square" lIns="0" tIns="0" rIns="0" bIns="0" rtlCol="0"/>
            <a:lstStyle/>
            <a:p>
              <a:endParaRPr sz="2400"/>
            </a:p>
          </p:txBody>
        </p:sp>
        <p:sp>
          <p:nvSpPr>
            <p:cNvPr id="28" name="object 28"/>
            <p:cNvSpPr/>
            <p:nvPr/>
          </p:nvSpPr>
          <p:spPr>
            <a:xfrm>
              <a:off x="7434632" y="3601908"/>
              <a:ext cx="382270" cy="253365"/>
            </a:xfrm>
            <a:custGeom>
              <a:avLst/>
              <a:gdLst/>
              <a:ahLst/>
              <a:cxnLst/>
              <a:rect l="l" t="t" r="r" b="b"/>
              <a:pathLst>
                <a:path w="382270" h="253364">
                  <a:moveTo>
                    <a:pt x="302181" y="253102"/>
                  </a:moveTo>
                  <a:lnTo>
                    <a:pt x="95845" y="253102"/>
                  </a:lnTo>
                  <a:lnTo>
                    <a:pt x="58687" y="245560"/>
                  </a:lnTo>
                  <a:lnTo>
                    <a:pt x="28204" y="225067"/>
                  </a:lnTo>
                  <a:lnTo>
                    <a:pt x="7581" y="194821"/>
                  </a:lnTo>
                  <a:lnTo>
                    <a:pt x="0" y="158023"/>
                  </a:lnTo>
                  <a:lnTo>
                    <a:pt x="6624" y="123517"/>
                  </a:lnTo>
                  <a:lnTo>
                    <a:pt x="24793" y="94416"/>
                  </a:lnTo>
                  <a:lnTo>
                    <a:pt x="51947" y="73514"/>
                  </a:lnTo>
                  <a:lnTo>
                    <a:pt x="85529" y="63606"/>
                  </a:lnTo>
                  <a:lnTo>
                    <a:pt x="103890" y="37875"/>
                  </a:lnTo>
                  <a:lnTo>
                    <a:pt x="128585" y="17765"/>
                  </a:lnTo>
                  <a:lnTo>
                    <a:pt x="158209" y="4674"/>
                  </a:lnTo>
                  <a:lnTo>
                    <a:pt x="191359" y="0"/>
                  </a:lnTo>
                  <a:lnTo>
                    <a:pt x="232694" y="7314"/>
                  </a:lnTo>
                  <a:lnTo>
                    <a:pt x="267695" y="27455"/>
                  </a:lnTo>
                  <a:lnTo>
                    <a:pt x="293897" y="57721"/>
                  </a:lnTo>
                  <a:lnTo>
                    <a:pt x="308837" y="95409"/>
                  </a:lnTo>
                  <a:lnTo>
                    <a:pt x="337687" y="103159"/>
                  </a:lnTo>
                  <a:lnTo>
                    <a:pt x="360920" y="120380"/>
                  </a:lnTo>
                  <a:lnTo>
                    <a:pt x="376416" y="144746"/>
                  </a:lnTo>
                  <a:lnTo>
                    <a:pt x="382052" y="173924"/>
                  </a:lnTo>
                  <a:lnTo>
                    <a:pt x="375797" y="204744"/>
                  </a:lnTo>
                  <a:lnTo>
                    <a:pt x="358715" y="229912"/>
                  </a:lnTo>
                  <a:lnTo>
                    <a:pt x="333334" y="246880"/>
                  </a:lnTo>
                  <a:lnTo>
                    <a:pt x="302181" y="253102"/>
                  </a:lnTo>
                  <a:close/>
                </a:path>
              </a:pathLst>
            </a:custGeom>
            <a:solidFill>
              <a:srgbClr val="FFFFFF"/>
            </a:solidFill>
          </p:spPr>
          <p:txBody>
            <a:bodyPr wrap="square" lIns="0" tIns="0" rIns="0" bIns="0" rtlCol="0"/>
            <a:lstStyle/>
            <a:p>
              <a:endParaRPr sz="2400"/>
            </a:p>
          </p:txBody>
        </p:sp>
        <p:sp>
          <p:nvSpPr>
            <p:cNvPr id="29" name="object 29"/>
            <p:cNvSpPr/>
            <p:nvPr/>
          </p:nvSpPr>
          <p:spPr>
            <a:xfrm>
              <a:off x="7648228" y="3567200"/>
              <a:ext cx="285115" cy="294640"/>
            </a:xfrm>
            <a:custGeom>
              <a:avLst/>
              <a:gdLst/>
              <a:ahLst/>
              <a:cxnLst/>
              <a:rect l="l" t="t" r="r" b="b"/>
              <a:pathLst>
                <a:path w="285115" h="294639">
                  <a:moveTo>
                    <a:pt x="285039" y="294566"/>
                  </a:moveTo>
                  <a:lnTo>
                    <a:pt x="0" y="294566"/>
                  </a:lnTo>
                  <a:lnTo>
                    <a:pt x="0" y="0"/>
                  </a:lnTo>
                  <a:lnTo>
                    <a:pt x="285039" y="0"/>
                  </a:lnTo>
                  <a:lnTo>
                    <a:pt x="285039" y="294566"/>
                  </a:lnTo>
                  <a:close/>
                </a:path>
              </a:pathLst>
            </a:custGeom>
            <a:solidFill>
              <a:srgbClr val="4285F4"/>
            </a:solidFill>
          </p:spPr>
          <p:txBody>
            <a:bodyPr wrap="square" lIns="0" tIns="0" rIns="0" bIns="0" rtlCol="0"/>
            <a:lstStyle/>
            <a:p>
              <a:endParaRPr sz="2400"/>
            </a:p>
          </p:txBody>
        </p:sp>
        <p:pic>
          <p:nvPicPr>
            <p:cNvPr id="30" name="object 30"/>
            <p:cNvPicPr/>
            <p:nvPr/>
          </p:nvPicPr>
          <p:blipFill>
            <a:blip r:embed="rId5" cstate="print"/>
            <a:stretch>
              <a:fillRect/>
            </a:stretch>
          </p:blipFill>
          <p:spPr>
            <a:xfrm>
              <a:off x="7679777" y="3587752"/>
              <a:ext cx="253167" cy="253167"/>
            </a:xfrm>
            <a:prstGeom prst="rect">
              <a:avLst/>
            </a:prstGeom>
          </p:spPr>
        </p:pic>
      </p:grpSp>
      <p:sp>
        <p:nvSpPr>
          <p:cNvPr id="31" name="object 31"/>
          <p:cNvSpPr txBox="1">
            <a:spLocks noGrp="1"/>
          </p:cNvSpPr>
          <p:nvPr>
            <p:ph type="title"/>
          </p:nvPr>
        </p:nvSpPr>
        <p:spPr>
          <a:xfrm>
            <a:off x="923944" y="1286961"/>
            <a:ext cx="13411200" cy="386430"/>
          </a:xfrm>
          <a:prstGeom prst="rect">
            <a:avLst/>
          </a:prstGeom>
        </p:spPr>
        <p:txBody>
          <a:bodyPr vert="horz" wrap="square" lIns="0" tIns="16933" rIns="0" bIns="0" rtlCol="0" anchor="b">
            <a:spAutoFit/>
          </a:bodyPr>
          <a:lstStyle/>
          <a:p>
            <a:pPr marL="16933">
              <a:lnSpc>
                <a:spcPct val="100000"/>
              </a:lnSpc>
              <a:spcBef>
                <a:spcPts val="133"/>
              </a:spcBef>
            </a:pPr>
            <a:r>
              <a:rPr sz="2400" b="1" dirty="0">
                <a:latin typeface="Arial"/>
                <a:cs typeface="Arial"/>
              </a:rPr>
              <a:t>What</a:t>
            </a:r>
            <a:r>
              <a:rPr sz="2400" b="1" spc="-40" dirty="0">
                <a:latin typeface="Arial"/>
                <a:cs typeface="Arial"/>
              </a:rPr>
              <a:t> </a:t>
            </a:r>
            <a:r>
              <a:rPr sz="2400" b="1" dirty="0">
                <a:latin typeface="Arial"/>
                <a:cs typeface="Arial"/>
              </a:rPr>
              <a:t>is</a:t>
            </a:r>
            <a:r>
              <a:rPr sz="2400" b="1" spc="-40" dirty="0">
                <a:latin typeface="Arial"/>
                <a:cs typeface="Arial"/>
              </a:rPr>
              <a:t> </a:t>
            </a:r>
            <a:r>
              <a:rPr sz="2400" b="1" spc="-13" dirty="0">
                <a:latin typeface="Arial"/>
                <a:cs typeface="Arial"/>
              </a:rPr>
              <a:t>Istio?</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Istio</a:t>
            </a:r>
            <a:r>
              <a:rPr spc="-107" dirty="0"/>
              <a:t> </a:t>
            </a:r>
            <a:r>
              <a:rPr spc="-13" dirty="0"/>
              <a:t>Architecture</a:t>
            </a:r>
          </a:p>
        </p:txBody>
      </p:sp>
      <p:grpSp>
        <p:nvGrpSpPr>
          <p:cNvPr id="3" name="object 3"/>
          <p:cNvGrpSpPr/>
          <p:nvPr/>
        </p:nvGrpSpPr>
        <p:grpSpPr>
          <a:xfrm>
            <a:off x="2060432" y="5132967"/>
            <a:ext cx="8502227" cy="927947"/>
            <a:chOff x="1545324" y="3849725"/>
            <a:chExt cx="6376670" cy="695960"/>
          </a:xfrm>
        </p:grpSpPr>
        <p:sp>
          <p:nvSpPr>
            <p:cNvPr id="4" name="object 4"/>
            <p:cNvSpPr/>
            <p:nvPr/>
          </p:nvSpPr>
          <p:spPr>
            <a:xfrm>
              <a:off x="1545324" y="3849725"/>
              <a:ext cx="6376670" cy="695960"/>
            </a:xfrm>
            <a:custGeom>
              <a:avLst/>
              <a:gdLst/>
              <a:ahLst/>
              <a:cxnLst/>
              <a:rect l="l" t="t" r="r" b="b"/>
              <a:pathLst>
                <a:path w="6376670" h="695960">
                  <a:moveTo>
                    <a:pt x="6373624" y="695399"/>
                  </a:moveTo>
                  <a:lnTo>
                    <a:pt x="2574" y="695399"/>
                  </a:lnTo>
                  <a:lnTo>
                    <a:pt x="0" y="692825"/>
                  </a:lnTo>
                  <a:lnTo>
                    <a:pt x="0" y="5750"/>
                  </a:lnTo>
                  <a:lnTo>
                    <a:pt x="0" y="2574"/>
                  </a:lnTo>
                  <a:lnTo>
                    <a:pt x="2574" y="0"/>
                  </a:lnTo>
                  <a:lnTo>
                    <a:pt x="6371974" y="0"/>
                  </a:lnTo>
                  <a:lnTo>
                    <a:pt x="6373436" y="605"/>
                  </a:lnTo>
                  <a:lnTo>
                    <a:pt x="6375593" y="2762"/>
                  </a:lnTo>
                  <a:lnTo>
                    <a:pt x="6376199" y="4225"/>
                  </a:lnTo>
                  <a:lnTo>
                    <a:pt x="6376199" y="692825"/>
                  </a:lnTo>
                  <a:lnTo>
                    <a:pt x="6373624" y="695399"/>
                  </a:lnTo>
                  <a:close/>
                </a:path>
              </a:pathLst>
            </a:custGeom>
            <a:solidFill>
              <a:srgbClr val="F3F3F3"/>
            </a:solidFill>
          </p:spPr>
          <p:txBody>
            <a:bodyPr wrap="square" lIns="0" tIns="0" rIns="0" bIns="0" rtlCol="0"/>
            <a:lstStyle/>
            <a:p>
              <a:endParaRPr sz="2400"/>
            </a:p>
          </p:txBody>
        </p:sp>
        <p:sp>
          <p:nvSpPr>
            <p:cNvPr id="5" name="object 5"/>
            <p:cNvSpPr/>
            <p:nvPr/>
          </p:nvSpPr>
          <p:spPr>
            <a:xfrm>
              <a:off x="2536956" y="3989862"/>
              <a:ext cx="1096010" cy="397510"/>
            </a:xfrm>
            <a:custGeom>
              <a:avLst/>
              <a:gdLst/>
              <a:ahLst/>
              <a:cxnLst/>
              <a:rect l="l" t="t" r="r" b="b"/>
              <a:pathLst>
                <a:path w="1096010" h="397510">
                  <a:moveTo>
                    <a:pt x="1092620" y="397499"/>
                  </a:moveTo>
                  <a:lnTo>
                    <a:pt x="2979" y="397499"/>
                  </a:lnTo>
                  <a:lnTo>
                    <a:pt x="0" y="394520"/>
                  </a:lnTo>
                  <a:lnTo>
                    <a:pt x="0" y="6653"/>
                  </a:lnTo>
                  <a:lnTo>
                    <a:pt x="0" y="2978"/>
                  </a:lnTo>
                  <a:lnTo>
                    <a:pt x="2979" y="0"/>
                  </a:lnTo>
                  <a:lnTo>
                    <a:pt x="1090710" y="0"/>
                  </a:lnTo>
                  <a:lnTo>
                    <a:pt x="1092403" y="701"/>
                  </a:lnTo>
                  <a:lnTo>
                    <a:pt x="1094898" y="3196"/>
                  </a:lnTo>
                  <a:lnTo>
                    <a:pt x="1095600" y="4889"/>
                  </a:lnTo>
                  <a:lnTo>
                    <a:pt x="1095600" y="394520"/>
                  </a:lnTo>
                  <a:lnTo>
                    <a:pt x="1092620" y="397499"/>
                  </a:lnTo>
                  <a:close/>
                </a:path>
              </a:pathLst>
            </a:custGeom>
            <a:solidFill>
              <a:srgbClr val="FFFFFF"/>
            </a:solidFill>
          </p:spPr>
          <p:txBody>
            <a:bodyPr wrap="square" lIns="0" tIns="0" rIns="0" bIns="0" rtlCol="0"/>
            <a:lstStyle/>
            <a:p>
              <a:endParaRPr sz="2400"/>
            </a:p>
          </p:txBody>
        </p:sp>
      </p:grpSp>
      <p:grpSp>
        <p:nvGrpSpPr>
          <p:cNvPr id="6" name="object 6"/>
          <p:cNvGrpSpPr/>
          <p:nvPr/>
        </p:nvGrpSpPr>
        <p:grpSpPr>
          <a:xfrm>
            <a:off x="5341575" y="3323725"/>
            <a:ext cx="1139613" cy="55033"/>
            <a:chOff x="4006181" y="2492793"/>
            <a:chExt cx="854710" cy="41275"/>
          </a:xfrm>
        </p:grpSpPr>
        <p:sp>
          <p:nvSpPr>
            <p:cNvPr id="7" name="object 7"/>
            <p:cNvSpPr/>
            <p:nvPr/>
          </p:nvSpPr>
          <p:spPr>
            <a:xfrm>
              <a:off x="4006181" y="2513224"/>
              <a:ext cx="819150" cy="0"/>
            </a:xfrm>
            <a:custGeom>
              <a:avLst/>
              <a:gdLst/>
              <a:ahLst/>
              <a:cxnLst/>
              <a:rect l="l" t="t" r="r" b="b"/>
              <a:pathLst>
                <a:path w="819150">
                  <a:moveTo>
                    <a:pt x="0" y="0"/>
                  </a:moveTo>
                  <a:lnTo>
                    <a:pt x="818600" y="0"/>
                  </a:lnTo>
                </a:path>
              </a:pathLst>
            </a:custGeom>
            <a:ln w="9524">
              <a:solidFill>
                <a:srgbClr val="4285F4"/>
              </a:solidFill>
            </a:ln>
          </p:spPr>
          <p:txBody>
            <a:bodyPr wrap="square" lIns="0" tIns="0" rIns="0" bIns="0" rtlCol="0"/>
            <a:lstStyle/>
            <a:p>
              <a:endParaRPr sz="2400"/>
            </a:p>
          </p:txBody>
        </p:sp>
        <p:sp>
          <p:nvSpPr>
            <p:cNvPr id="8" name="object 8"/>
            <p:cNvSpPr/>
            <p:nvPr/>
          </p:nvSpPr>
          <p:spPr>
            <a:xfrm>
              <a:off x="4824782" y="2497556"/>
              <a:ext cx="31750" cy="31750"/>
            </a:xfrm>
            <a:custGeom>
              <a:avLst/>
              <a:gdLst/>
              <a:ahLst/>
              <a:cxnLst/>
              <a:rect l="l" t="t" r="r" b="b"/>
              <a:pathLst>
                <a:path w="31750" h="31750">
                  <a:moveTo>
                    <a:pt x="24321" y="31337"/>
                  </a:moveTo>
                  <a:lnTo>
                    <a:pt x="7014" y="31337"/>
                  </a:lnTo>
                  <a:lnTo>
                    <a:pt x="0" y="24322"/>
                  </a:lnTo>
                  <a:lnTo>
                    <a:pt x="0" y="7014"/>
                  </a:lnTo>
                  <a:lnTo>
                    <a:pt x="7014" y="0"/>
                  </a:lnTo>
                  <a:lnTo>
                    <a:pt x="24321" y="0"/>
                  </a:lnTo>
                  <a:lnTo>
                    <a:pt x="31337" y="7014"/>
                  </a:lnTo>
                  <a:lnTo>
                    <a:pt x="31337" y="15668"/>
                  </a:lnTo>
                  <a:lnTo>
                    <a:pt x="31337" y="24322"/>
                  </a:lnTo>
                  <a:lnTo>
                    <a:pt x="24321" y="31337"/>
                  </a:lnTo>
                  <a:close/>
                </a:path>
              </a:pathLst>
            </a:custGeom>
            <a:solidFill>
              <a:srgbClr val="4285F4"/>
            </a:solidFill>
          </p:spPr>
          <p:txBody>
            <a:bodyPr wrap="square" lIns="0" tIns="0" rIns="0" bIns="0" rtlCol="0"/>
            <a:lstStyle/>
            <a:p>
              <a:endParaRPr sz="2400"/>
            </a:p>
          </p:txBody>
        </p:sp>
        <p:sp>
          <p:nvSpPr>
            <p:cNvPr id="9" name="object 9"/>
            <p:cNvSpPr/>
            <p:nvPr/>
          </p:nvSpPr>
          <p:spPr>
            <a:xfrm>
              <a:off x="4824782" y="2497556"/>
              <a:ext cx="31750" cy="31750"/>
            </a:xfrm>
            <a:custGeom>
              <a:avLst/>
              <a:gdLst/>
              <a:ahLst/>
              <a:cxnLst/>
              <a:rect l="l" t="t" r="r" b="b"/>
              <a:pathLst>
                <a:path w="31750" h="31750">
                  <a:moveTo>
                    <a:pt x="31337" y="15668"/>
                  </a:moveTo>
                  <a:lnTo>
                    <a:pt x="31337" y="24322"/>
                  </a:lnTo>
                  <a:lnTo>
                    <a:pt x="24321" y="31337"/>
                  </a:lnTo>
                  <a:lnTo>
                    <a:pt x="15668" y="31337"/>
                  </a:lnTo>
                  <a:lnTo>
                    <a:pt x="7014" y="31337"/>
                  </a:lnTo>
                  <a:lnTo>
                    <a:pt x="0" y="24322"/>
                  </a:lnTo>
                  <a:lnTo>
                    <a:pt x="0" y="15668"/>
                  </a:lnTo>
                  <a:lnTo>
                    <a:pt x="0" y="7014"/>
                  </a:lnTo>
                  <a:lnTo>
                    <a:pt x="7014" y="0"/>
                  </a:lnTo>
                  <a:lnTo>
                    <a:pt x="15668" y="0"/>
                  </a:lnTo>
                  <a:lnTo>
                    <a:pt x="24321" y="0"/>
                  </a:lnTo>
                  <a:lnTo>
                    <a:pt x="31337" y="7014"/>
                  </a:lnTo>
                  <a:lnTo>
                    <a:pt x="31337" y="15668"/>
                  </a:lnTo>
                  <a:close/>
                </a:path>
              </a:pathLst>
            </a:custGeom>
            <a:ln w="9524">
              <a:solidFill>
                <a:srgbClr val="4285F4"/>
              </a:solidFill>
            </a:ln>
          </p:spPr>
          <p:txBody>
            <a:bodyPr wrap="square" lIns="0" tIns="0" rIns="0" bIns="0" rtlCol="0"/>
            <a:lstStyle/>
            <a:p>
              <a:endParaRPr sz="2400"/>
            </a:p>
          </p:txBody>
        </p:sp>
      </p:grpSp>
      <p:grpSp>
        <p:nvGrpSpPr>
          <p:cNvPr id="10" name="object 10"/>
          <p:cNvGrpSpPr/>
          <p:nvPr/>
        </p:nvGrpSpPr>
        <p:grpSpPr>
          <a:xfrm>
            <a:off x="8355375" y="3323725"/>
            <a:ext cx="1139613" cy="55033"/>
            <a:chOff x="6266531" y="2492793"/>
            <a:chExt cx="854710" cy="41275"/>
          </a:xfrm>
        </p:grpSpPr>
        <p:sp>
          <p:nvSpPr>
            <p:cNvPr id="11" name="object 11"/>
            <p:cNvSpPr/>
            <p:nvPr/>
          </p:nvSpPr>
          <p:spPr>
            <a:xfrm>
              <a:off x="6266531" y="2513224"/>
              <a:ext cx="819150" cy="0"/>
            </a:xfrm>
            <a:custGeom>
              <a:avLst/>
              <a:gdLst/>
              <a:ahLst/>
              <a:cxnLst/>
              <a:rect l="l" t="t" r="r" b="b"/>
              <a:pathLst>
                <a:path w="819150">
                  <a:moveTo>
                    <a:pt x="0" y="0"/>
                  </a:moveTo>
                  <a:lnTo>
                    <a:pt x="818599" y="0"/>
                  </a:lnTo>
                </a:path>
              </a:pathLst>
            </a:custGeom>
            <a:ln w="9524">
              <a:solidFill>
                <a:srgbClr val="4285F4"/>
              </a:solidFill>
            </a:ln>
          </p:spPr>
          <p:txBody>
            <a:bodyPr wrap="square" lIns="0" tIns="0" rIns="0" bIns="0" rtlCol="0"/>
            <a:lstStyle/>
            <a:p>
              <a:endParaRPr sz="2400"/>
            </a:p>
          </p:txBody>
        </p:sp>
        <p:sp>
          <p:nvSpPr>
            <p:cNvPr id="12" name="object 12"/>
            <p:cNvSpPr/>
            <p:nvPr/>
          </p:nvSpPr>
          <p:spPr>
            <a:xfrm>
              <a:off x="7085131" y="2497556"/>
              <a:ext cx="31750" cy="31750"/>
            </a:xfrm>
            <a:custGeom>
              <a:avLst/>
              <a:gdLst/>
              <a:ahLst/>
              <a:cxnLst/>
              <a:rect l="l" t="t" r="r" b="b"/>
              <a:pathLst>
                <a:path w="31750" h="31750">
                  <a:moveTo>
                    <a:pt x="24322" y="31337"/>
                  </a:moveTo>
                  <a:lnTo>
                    <a:pt x="7015" y="31337"/>
                  </a:lnTo>
                  <a:lnTo>
                    <a:pt x="0" y="24322"/>
                  </a:lnTo>
                  <a:lnTo>
                    <a:pt x="0" y="7014"/>
                  </a:lnTo>
                  <a:lnTo>
                    <a:pt x="7015" y="0"/>
                  </a:lnTo>
                  <a:lnTo>
                    <a:pt x="24322" y="0"/>
                  </a:lnTo>
                  <a:lnTo>
                    <a:pt x="31337" y="7014"/>
                  </a:lnTo>
                  <a:lnTo>
                    <a:pt x="31337" y="15668"/>
                  </a:lnTo>
                  <a:lnTo>
                    <a:pt x="31337" y="24322"/>
                  </a:lnTo>
                  <a:lnTo>
                    <a:pt x="24322" y="31337"/>
                  </a:lnTo>
                  <a:close/>
                </a:path>
              </a:pathLst>
            </a:custGeom>
            <a:solidFill>
              <a:srgbClr val="4285F4"/>
            </a:solidFill>
          </p:spPr>
          <p:txBody>
            <a:bodyPr wrap="square" lIns="0" tIns="0" rIns="0" bIns="0" rtlCol="0"/>
            <a:lstStyle/>
            <a:p>
              <a:endParaRPr sz="2400"/>
            </a:p>
          </p:txBody>
        </p:sp>
        <p:sp>
          <p:nvSpPr>
            <p:cNvPr id="13" name="object 13"/>
            <p:cNvSpPr/>
            <p:nvPr/>
          </p:nvSpPr>
          <p:spPr>
            <a:xfrm>
              <a:off x="7085131" y="2497556"/>
              <a:ext cx="31750" cy="31750"/>
            </a:xfrm>
            <a:custGeom>
              <a:avLst/>
              <a:gdLst/>
              <a:ahLst/>
              <a:cxnLst/>
              <a:rect l="l" t="t" r="r" b="b"/>
              <a:pathLst>
                <a:path w="31750" h="31750">
                  <a:moveTo>
                    <a:pt x="31337" y="15668"/>
                  </a:moveTo>
                  <a:lnTo>
                    <a:pt x="31337" y="24322"/>
                  </a:lnTo>
                  <a:lnTo>
                    <a:pt x="24322" y="31337"/>
                  </a:lnTo>
                  <a:lnTo>
                    <a:pt x="15668" y="31337"/>
                  </a:lnTo>
                  <a:lnTo>
                    <a:pt x="7015" y="31337"/>
                  </a:lnTo>
                  <a:lnTo>
                    <a:pt x="0" y="24322"/>
                  </a:lnTo>
                  <a:lnTo>
                    <a:pt x="0" y="15668"/>
                  </a:lnTo>
                  <a:lnTo>
                    <a:pt x="0" y="7014"/>
                  </a:lnTo>
                  <a:lnTo>
                    <a:pt x="7015" y="0"/>
                  </a:lnTo>
                  <a:lnTo>
                    <a:pt x="15668" y="0"/>
                  </a:lnTo>
                  <a:lnTo>
                    <a:pt x="24322" y="0"/>
                  </a:lnTo>
                  <a:lnTo>
                    <a:pt x="31337" y="7014"/>
                  </a:lnTo>
                  <a:lnTo>
                    <a:pt x="31337" y="15668"/>
                  </a:lnTo>
                  <a:close/>
                </a:path>
              </a:pathLst>
            </a:custGeom>
            <a:ln w="9524">
              <a:solidFill>
                <a:srgbClr val="4285F4"/>
              </a:solidFill>
            </a:ln>
          </p:spPr>
          <p:txBody>
            <a:bodyPr wrap="square" lIns="0" tIns="0" rIns="0" bIns="0" rtlCol="0"/>
            <a:lstStyle/>
            <a:p>
              <a:endParaRPr sz="2400"/>
            </a:p>
          </p:txBody>
        </p:sp>
      </p:grpSp>
      <p:sp>
        <p:nvSpPr>
          <p:cNvPr id="14" name="object 14"/>
          <p:cNvSpPr txBox="1"/>
          <p:nvPr/>
        </p:nvSpPr>
        <p:spPr>
          <a:xfrm>
            <a:off x="8906767" y="2917805"/>
            <a:ext cx="2174240" cy="386430"/>
          </a:xfrm>
          <a:prstGeom prst="rect">
            <a:avLst/>
          </a:prstGeom>
        </p:spPr>
        <p:txBody>
          <a:bodyPr vert="horz" wrap="square" lIns="0" tIns="27093" rIns="0" bIns="0" rtlCol="0">
            <a:spAutoFit/>
          </a:bodyPr>
          <a:lstStyle/>
          <a:p>
            <a:pPr marL="16933" marR="6773">
              <a:lnSpc>
                <a:spcPts val="1400"/>
              </a:lnSpc>
              <a:spcBef>
                <a:spcPts val="213"/>
              </a:spcBef>
            </a:pPr>
            <a:r>
              <a:rPr sz="1200" spc="13" dirty="0">
                <a:solidFill>
                  <a:srgbClr val="434343"/>
                </a:solidFill>
                <a:latin typeface="Arial MT"/>
                <a:cs typeface="Arial MT"/>
              </a:rPr>
              <a:t>Traffic</a:t>
            </a:r>
            <a:r>
              <a:rPr sz="1200" spc="53" dirty="0">
                <a:solidFill>
                  <a:srgbClr val="434343"/>
                </a:solidFill>
                <a:latin typeface="Arial MT"/>
                <a:cs typeface="Arial MT"/>
              </a:rPr>
              <a:t> </a:t>
            </a:r>
            <a:r>
              <a:rPr sz="1200" spc="13" dirty="0">
                <a:solidFill>
                  <a:srgbClr val="434343"/>
                </a:solidFill>
                <a:latin typeface="Arial MT"/>
                <a:cs typeface="Arial MT"/>
              </a:rPr>
              <a:t>transparently</a:t>
            </a:r>
            <a:r>
              <a:rPr sz="1200" spc="53" dirty="0">
                <a:solidFill>
                  <a:srgbClr val="434343"/>
                </a:solidFill>
                <a:latin typeface="Arial MT"/>
                <a:cs typeface="Arial MT"/>
              </a:rPr>
              <a:t> </a:t>
            </a:r>
            <a:r>
              <a:rPr sz="1200" spc="13" dirty="0">
                <a:solidFill>
                  <a:srgbClr val="434343"/>
                </a:solidFill>
                <a:latin typeface="Arial MT"/>
                <a:cs typeface="Arial MT"/>
              </a:rPr>
              <a:t>proxied</a:t>
            </a:r>
            <a:r>
              <a:rPr sz="1200" spc="60" dirty="0">
                <a:solidFill>
                  <a:srgbClr val="434343"/>
                </a:solidFill>
                <a:latin typeface="Arial MT"/>
                <a:cs typeface="Arial MT"/>
              </a:rPr>
              <a:t> </a:t>
            </a:r>
            <a:r>
              <a:rPr sz="1200" spc="-140" dirty="0">
                <a:solidFill>
                  <a:srgbClr val="434343"/>
                </a:solidFill>
                <a:latin typeface="Arial MT"/>
                <a:cs typeface="Arial MT"/>
              </a:rPr>
              <a:t>—</a:t>
            </a:r>
            <a:r>
              <a:rPr sz="1200" dirty="0">
                <a:solidFill>
                  <a:srgbClr val="434343"/>
                </a:solidFill>
                <a:latin typeface="Arial MT"/>
                <a:cs typeface="Arial MT"/>
              </a:rPr>
              <a:t> unaware</a:t>
            </a:r>
            <a:r>
              <a:rPr sz="1200" spc="-33" dirty="0">
                <a:solidFill>
                  <a:srgbClr val="434343"/>
                </a:solidFill>
                <a:latin typeface="Arial MT"/>
                <a:cs typeface="Arial MT"/>
              </a:rPr>
              <a:t> </a:t>
            </a:r>
            <a:r>
              <a:rPr sz="1200" spc="80" dirty="0">
                <a:solidFill>
                  <a:srgbClr val="434343"/>
                </a:solidFill>
                <a:latin typeface="Arial MT"/>
                <a:cs typeface="Arial MT"/>
              </a:rPr>
              <a:t>of</a:t>
            </a:r>
            <a:r>
              <a:rPr sz="1200" spc="-33" dirty="0">
                <a:solidFill>
                  <a:srgbClr val="434343"/>
                </a:solidFill>
                <a:latin typeface="Arial MT"/>
                <a:cs typeface="Arial MT"/>
              </a:rPr>
              <a:t> </a:t>
            </a:r>
            <a:r>
              <a:rPr sz="1200" spc="-13" dirty="0">
                <a:solidFill>
                  <a:srgbClr val="434343"/>
                </a:solidFill>
                <a:latin typeface="Arial MT"/>
                <a:cs typeface="Arial MT"/>
              </a:rPr>
              <a:t>proxies</a:t>
            </a:r>
            <a:endParaRPr sz="1200">
              <a:latin typeface="Arial MT"/>
              <a:cs typeface="Arial MT"/>
            </a:endParaRPr>
          </a:p>
        </p:txBody>
      </p:sp>
      <p:grpSp>
        <p:nvGrpSpPr>
          <p:cNvPr id="15" name="object 15"/>
          <p:cNvGrpSpPr/>
          <p:nvPr/>
        </p:nvGrpSpPr>
        <p:grpSpPr>
          <a:xfrm>
            <a:off x="2327775" y="3323725"/>
            <a:ext cx="1139613" cy="55033"/>
            <a:chOff x="1745831" y="2492793"/>
            <a:chExt cx="854710" cy="41275"/>
          </a:xfrm>
        </p:grpSpPr>
        <p:sp>
          <p:nvSpPr>
            <p:cNvPr id="16" name="object 16"/>
            <p:cNvSpPr/>
            <p:nvPr/>
          </p:nvSpPr>
          <p:spPr>
            <a:xfrm>
              <a:off x="1745831" y="2513224"/>
              <a:ext cx="819150" cy="0"/>
            </a:xfrm>
            <a:custGeom>
              <a:avLst/>
              <a:gdLst/>
              <a:ahLst/>
              <a:cxnLst/>
              <a:rect l="l" t="t" r="r" b="b"/>
              <a:pathLst>
                <a:path w="819150">
                  <a:moveTo>
                    <a:pt x="0" y="0"/>
                  </a:moveTo>
                  <a:lnTo>
                    <a:pt x="818600" y="0"/>
                  </a:lnTo>
                </a:path>
              </a:pathLst>
            </a:custGeom>
            <a:ln w="9524">
              <a:solidFill>
                <a:srgbClr val="4285F4"/>
              </a:solidFill>
            </a:ln>
          </p:spPr>
          <p:txBody>
            <a:bodyPr wrap="square" lIns="0" tIns="0" rIns="0" bIns="0" rtlCol="0"/>
            <a:lstStyle/>
            <a:p>
              <a:endParaRPr sz="2400"/>
            </a:p>
          </p:txBody>
        </p:sp>
        <p:sp>
          <p:nvSpPr>
            <p:cNvPr id="17" name="object 17"/>
            <p:cNvSpPr/>
            <p:nvPr/>
          </p:nvSpPr>
          <p:spPr>
            <a:xfrm>
              <a:off x="2564431" y="2497556"/>
              <a:ext cx="31750" cy="31750"/>
            </a:xfrm>
            <a:custGeom>
              <a:avLst/>
              <a:gdLst/>
              <a:ahLst/>
              <a:cxnLst/>
              <a:rect l="l" t="t" r="r" b="b"/>
              <a:pathLst>
                <a:path w="31750" h="31750">
                  <a:moveTo>
                    <a:pt x="24322" y="31337"/>
                  </a:moveTo>
                  <a:lnTo>
                    <a:pt x="7015" y="31337"/>
                  </a:lnTo>
                  <a:lnTo>
                    <a:pt x="0" y="24322"/>
                  </a:lnTo>
                  <a:lnTo>
                    <a:pt x="0" y="7014"/>
                  </a:lnTo>
                  <a:lnTo>
                    <a:pt x="7015" y="0"/>
                  </a:lnTo>
                  <a:lnTo>
                    <a:pt x="24322" y="0"/>
                  </a:lnTo>
                  <a:lnTo>
                    <a:pt x="31337" y="7014"/>
                  </a:lnTo>
                  <a:lnTo>
                    <a:pt x="31337" y="15668"/>
                  </a:lnTo>
                  <a:lnTo>
                    <a:pt x="31337" y="24322"/>
                  </a:lnTo>
                  <a:lnTo>
                    <a:pt x="24322" y="31337"/>
                  </a:lnTo>
                  <a:close/>
                </a:path>
              </a:pathLst>
            </a:custGeom>
            <a:solidFill>
              <a:srgbClr val="4285F4"/>
            </a:solidFill>
          </p:spPr>
          <p:txBody>
            <a:bodyPr wrap="square" lIns="0" tIns="0" rIns="0" bIns="0" rtlCol="0"/>
            <a:lstStyle/>
            <a:p>
              <a:endParaRPr sz="2400"/>
            </a:p>
          </p:txBody>
        </p:sp>
        <p:sp>
          <p:nvSpPr>
            <p:cNvPr id="18" name="object 18"/>
            <p:cNvSpPr/>
            <p:nvPr/>
          </p:nvSpPr>
          <p:spPr>
            <a:xfrm>
              <a:off x="2564431" y="2497556"/>
              <a:ext cx="31750" cy="31750"/>
            </a:xfrm>
            <a:custGeom>
              <a:avLst/>
              <a:gdLst/>
              <a:ahLst/>
              <a:cxnLst/>
              <a:rect l="l" t="t" r="r" b="b"/>
              <a:pathLst>
                <a:path w="31750" h="31750">
                  <a:moveTo>
                    <a:pt x="31337" y="15668"/>
                  </a:moveTo>
                  <a:lnTo>
                    <a:pt x="31337" y="24322"/>
                  </a:lnTo>
                  <a:lnTo>
                    <a:pt x="24322" y="31337"/>
                  </a:lnTo>
                  <a:lnTo>
                    <a:pt x="15668" y="31337"/>
                  </a:lnTo>
                  <a:lnTo>
                    <a:pt x="7015" y="31337"/>
                  </a:lnTo>
                  <a:lnTo>
                    <a:pt x="0" y="24322"/>
                  </a:lnTo>
                  <a:lnTo>
                    <a:pt x="0" y="15668"/>
                  </a:lnTo>
                  <a:lnTo>
                    <a:pt x="0" y="7014"/>
                  </a:lnTo>
                  <a:lnTo>
                    <a:pt x="7015" y="0"/>
                  </a:lnTo>
                  <a:lnTo>
                    <a:pt x="15668" y="0"/>
                  </a:lnTo>
                  <a:lnTo>
                    <a:pt x="24322" y="0"/>
                  </a:lnTo>
                  <a:lnTo>
                    <a:pt x="31337" y="7014"/>
                  </a:lnTo>
                  <a:lnTo>
                    <a:pt x="31337" y="15668"/>
                  </a:lnTo>
                  <a:close/>
                </a:path>
              </a:pathLst>
            </a:custGeom>
            <a:ln w="9524">
              <a:solidFill>
                <a:srgbClr val="4285F4"/>
              </a:solidFill>
            </a:ln>
          </p:spPr>
          <p:txBody>
            <a:bodyPr wrap="square" lIns="0" tIns="0" rIns="0" bIns="0" rtlCol="0"/>
            <a:lstStyle/>
            <a:p>
              <a:endParaRPr sz="2400"/>
            </a:p>
          </p:txBody>
        </p:sp>
      </p:grpSp>
      <p:sp>
        <p:nvSpPr>
          <p:cNvPr id="19" name="object 19"/>
          <p:cNvSpPr txBox="1"/>
          <p:nvPr/>
        </p:nvSpPr>
        <p:spPr>
          <a:xfrm>
            <a:off x="3906415" y="5459510"/>
            <a:ext cx="368300" cy="222219"/>
          </a:xfrm>
          <a:prstGeom prst="rect">
            <a:avLst/>
          </a:prstGeom>
        </p:spPr>
        <p:txBody>
          <a:bodyPr vert="horz" wrap="square" lIns="0" tIns="16933" rIns="0" bIns="0" rtlCol="0">
            <a:spAutoFit/>
          </a:bodyPr>
          <a:lstStyle/>
          <a:p>
            <a:pPr marL="16933">
              <a:spcBef>
                <a:spcPts val="133"/>
              </a:spcBef>
            </a:pPr>
            <a:r>
              <a:rPr sz="1333" spc="-13" dirty="0">
                <a:solidFill>
                  <a:srgbClr val="434343"/>
                </a:solidFill>
                <a:latin typeface="Arial MT"/>
                <a:cs typeface="Arial MT"/>
              </a:rPr>
              <a:t>Pilot</a:t>
            </a:r>
            <a:endParaRPr sz="1333">
              <a:latin typeface="Arial MT"/>
              <a:cs typeface="Arial MT"/>
            </a:endParaRPr>
          </a:p>
        </p:txBody>
      </p:sp>
      <p:sp>
        <p:nvSpPr>
          <p:cNvPr id="20" name="object 20"/>
          <p:cNvSpPr/>
          <p:nvPr/>
        </p:nvSpPr>
        <p:spPr>
          <a:xfrm>
            <a:off x="5180392" y="5319815"/>
            <a:ext cx="1461347" cy="530013"/>
          </a:xfrm>
          <a:custGeom>
            <a:avLst/>
            <a:gdLst/>
            <a:ahLst/>
            <a:cxnLst/>
            <a:rect l="l" t="t" r="r" b="b"/>
            <a:pathLst>
              <a:path w="1096010" h="397510">
                <a:moveTo>
                  <a:pt x="1092620" y="397499"/>
                </a:moveTo>
                <a:lnTo>
                  <a:pt x="2979" y="397499"/>
                </a:lnTo>
                <a:lnTo>
                  <a:pt x="0" y="394520"/>
                </a:lnTo>
                <a:lnTo>
                  <a:pt x="0" y="6653"/>
                </a:lnTo>
                <a:lnTo>
                  <a:pt x="0" y="2978"/>
                </a:lnTo>
                <a:lnTo>
                  <a:pt x="2979" y="0"/>
                </a:lnTo>
                <a:lnTo>
                  <a:pt x="1090710" y="0"/>
                </a:lnTo>
                <a:lnTo>
                  <a:pt x="1092402" y="701"/>
                </a:lnTo>
                <a:lnTo>
                  <a:pt x="1094898" y="3196"/>
                </a:lnTo>
                <a:lnTo>
                  <a:pt x="1095599" y="4889"/>
                </a:lnTo>
                <a:lnTo>
                  <a:pt x="1095599" y="394520"/>
                </a:lnTo>
                <a:lnTo>
                  <a:pt x="1092620" y="397499"/>
                </a:lnTo>
                <a:close/>
              </a:path>
            </a:pathLst>
          </a:custGeom>
          <a:solidFill>
            <a:srgbClr val="FFFFFF"/>
          </a:solidFill>
        </p:spPr>
        <p:txBody>
          <a:bodyPr wrap="square" lIns="0" tIns="0" rIns="0" bIns="0" rtlCol="0"/>
          <a:lstStyle/>
          <a:p>
            <a:endParaRPr sz="2400"/>
          </a:p>
        </p:txBody>
      </p:sp>
      <p:sp>
        <p:nvSpPr>
          <p:cNvPr id="21" name="object 21"/>
          <p:cNvSpPr txBox="1"/>
          <p:nvPr/>
        </p:nvSpPr>
        <p:spPr>
          <a:xfrm>
            <a:off x="5704197" y="5459510"/>
            <a:ext cx="460587" cy="222219"/>
          </a:xfrm>
          <a:prstGeom prst="rect">
            <a:avLst/>
          </a:prstGeom>
        </p:spPr>
        <p:txBody>
          <a:bodyPr vert="horz" wrap="square" lIns="0" tIns="16933" rIns="0" bIns="0" rtlCol="0">
            <a:spAutoFit/>
          </a:bodyPr>
          <a:lstStyle/>
          <a:p>
            <a:pPr marL="16933">
              <a:spcBef>
                <a:spcPts val="133"/>
              </a:spcBef>
            </a:pPr>
            <a:r>
              <a:rPr sz="1333" spc="-13" dirty="0">
                <a:solidFill>
                  <a:srgbClr val="434343"/>
                </a:solidFill>
                <a:latin typeface="Arial MT"/>
                <a:cs typeface="Arial MT"/>
              </a:rPr>
              <a:t>Mixer</a:t>
            </a:r>
            <a:endParaRPr sz="1333">
              <a:latin typeface="Arial MT"/>
              <a:cs typeface="Arial MT"/>
            </a:endParaRPr>
          </a:p>
        </p:txBody>
      </p:sp>
      <p:grpSp>
        <p:nvGrpSpPr>
          <p:cNvPr id="22" name="object 22"/>
          <p:cNvGrpSpPr/>
          <p:nvPr/>
        </p:nvGrpSpPr>
        <p:grpSpPr>
          <a:xfrm>
            <a:off x="3532764" y="3941641"/>
            <a:ext cx="4906433" cy="1908387"/>
            <a:chOff x="2649572" y="2956231"/>
            <a:chExt cx="3679825" cy="1431290"/>
          </a:xfrm>
        </p:grpSpPr>
        <p:pic>
          <p:nvPicPr>
            <p:cNvPr id="23" name="object 23"/>
            <p:cNvPicPr/>
            <p:nvPr/>
          </p:nvPicPr>
          <p:blipFill>
            <a:blip r:embed="rId2" cstate="print"/>
            <a:stretch>
              <a:fillRect/>
            </a:stretch>
          </p:blipFill>
          <p:spPr>
            <a:xfrm>
              <a:off x="2649572" y="4064063"/>
              <a:ext cx="167049" cy="249075"/>
            </a:xfrm>
            <a:prstGeom prst="rect">
              <a:avLst/>
            </a:prstGeom>
          </p:spPr>
        </p:pic>
        <p:pic>
          <p:nvPicPr>
            <p:cNvPr id="24" name="object 24"/>
            <p:cNvPicPr/>
            <p:nvPr/>
          </p:nvPicPr>
          <p:blipFill>
            <a:blip r:embed="rId2" cstate="print"/>
            <a:stretch>
              <a:fillRect/>
            </a:stretch>
          </p:blipFill>
          <p:spPr>
            <a:xfrm>
              <a:off x="4019522" y="4064063"/>
              <a:ext cx="167049" cy="249075"/>
            </a:xfrm>
            <a:prstGeom prst="rect">
              <a:avLst/>
            </a:prstGeom>
          </p:spPr>
        </p:pic>
        <p:sp>
          <p:nvSpPr>
            <p:cNvPr id="25" name="object 25"/>
            <p:cNvSpPr/>
            <p:nvPr/>
          </p:nvSpPr>
          <p:spPr>
            <a:xfrm>
              <a:off x="3094324" y="3143549"/>
              <a:ext cx="0" cy="756285"/>
            </a:xfrm>
            <a:custGeom>
              <a:avLst/>
              <a:gdLst/>
              <a:ahLst/>
              <a:cxnLst/>
              <a:rect l="l" t="t" r="r" b="b"/>
              <a:pathLst>
                <a:path h="756285">
                  <a:moveTo>
                    <a:pt x="0" y="756074"/>
                  </a:moveTo>
                  <a:lnTo>
                    <a:pt x="0" y="0"/>
                  </a:lnTo>
                </a:path>
              </a:pathLst>
            </a:custGeom>
            <a:ln w="19049">
              <a:solidFill>
                <a:srgbClr val="9E9E9E"/>
              </a:solidFill>
              <a:prstDash val="lgDash"/>
            </a:ln>
          </p:spPr>
          <p:txBody>
            <a:bodyPr wrap="square" lIns="0" tIns="0" rIns="0" bIns="0" rtlCol="0"/>
            <a:lstStyle/>
            <a:p>
              <a:endParaRPr sz="2400"/>
            </a:p>
          </p:txBody>
        </p:sp>
        <p:sp>
          <p:nvSpPr>
            <p:cNvPr id="26" name="object 26"/>
            <p:cNvSpPr/>
            <p:nvPr/>
          </p:nvSpPr>
          <p:spPr>
            <a:xfrm>
              <a:off x="3073259" y="3085674"/>
              <a:ext cx="42545" cy="58419"/>
            </a:xfrm>
            <a:custGeom>
              <a:avLst/>
              <a:gdLst/>
              <a:ahLst/>
              <a:cxnLst/>
              <a:rect l="l" t="t" r="r" b="b"/>
              <a:pathLst>
                <a:path w="42544" h="58419">
                  <a:moveTo>
                    <a:pt x="42130" y="57875"/>
                  </a:moveTo>
                  <a:lnTo>
                    <a:pt x="0" y="57875"/>
                  </a:lnTo>
                  <a:lnTo>
                    <a:pt x="21065" y="0"/>
                  </a:lnTo>
                  <a:lnTo>
                    <a:pt x="42130" y="57875"/>
                  </a:lnTo>
                  <a:close/>
                </a:path>
              </a:pathLst>
            </a:custGeom>
            <a:solidFill>
              <a:srgbClr val="9E9E9E"/>
            </a:solidFill>
          </p:spPr>
          <p:txBody>
            <a:bodyPr wrap="square" lIns="0" tIns="0" rIns="0" bIns="0" rtlCol="0"/>
            <a:lstStyle/>
            <a:p>
              <a:endParaRPr sz="2400"/>
            </a:p>
          </p:txBody>
        </p:sp>
        <p:sp>
          <p:nvSpPr>
            <p:cNvPr id="27" name="object 27"/>
            <p:cNvSpPr/>
            <p:nvPr/>
          </p:nvSpPr>
          <p:spPr>
            <a:xfrm>
              <a:off x="3073259" y="3085674"/>
              <a:ext cx="42545" cy="58419"/>
            </a:xfrm>
            <a:custGeom>
              <a:avLst/>
              <a:gdLst/>
              <a:ahLst/>
              <a:cxnLst/>
              <a:rect l="l" t="t" r="r" b="b"/>
              <a:pathLst>
                <a:path w="42544" h="58419">
                  <a:moveTo>
                    <a:pt x="42130" y="57875"/>
                  </a:moveTo>
                  <a:lnTo>
                    <a:pt x="21065" y="0"/>
                  </a:lnTo>
                  <a:lnTo>
                    <a:pt x="0" y="57875"/>
                  </a:lnTo>
                  <a:lnTo>
                    <a:pt x="42130" y="57875"/>
                  </a:lnTo>
                  <a:close/>
                </a:path>
              </a:pathLst>
            </a:custGeom>
            <a:ln w="19049">
              <a:solidFill>
                <a:srgbClr val="9E9E9E"/>
              </a:solidFill>
            </a:ln>
          </p:spPr>
          <p:txBody>
            <a:bodyPr wrap="square" lIns="0" tIns="0" rIns="0" bIns="0" rtlCol="0"/>
            <a:lstStyle/>
            <a:p>
              <a:endParaRPr sz="2400"/>
            </a:p>
          </p:txBody>
        </p:sp>
        <p:sp>
          <p:nvSpPr>
            <p:cNvPr id="28" name="object 28"/>
            <p:cNvSpPr/>
            <p:nvPr/>
          </p:nvSpPr>
          <p:spPr>
            <a:xfrm>
              <a:off x="3094312" y="3720480"/>
              <a:ext cx="310515" cy="179705"/>
            </a:xfrm>
            <a:custGeom>
              <a:avLst/>
              <a:gdLst/>
              <a:ahLst/>
              <a:cxnLst/>
              <a:rect l="l" t="t" r="r" b="b"/>
              <a:pathLst>
                <a:path w="310514" h="179704">
                  <a:moveTo>
                    <a:pt x="0" y="179144"/>
                  </a:moveTo>
                  <a:lnTo>
                    <a:pt x="310355" y="0"/>
                  </a:lnTo>
                </a:path>
              </a:pathLst>
            </a:custGeom>
            <a:ln w="19049">
              <a:solidFill>
                <a:srgbClr val="9E9E9E"/>
              </a:solidFill>
              <a:prstDash val="lgDash"/>
            </a:ln>
          </p:spPr>
          <p:txBody>
            <a:bodyPr wrap="square" lIns="0" tIns="0" rIns="0" bIns="0" rtlCol="0"/>
            <a:lstStyle/>
            <a:p>
              <a:endParaRPr sz="2400"/>
            </a:p>
          </p:txBody>
        </p:sp>
        <p:pic>
          <p:nvPicPr>
            <p:cNvPr id="29" name="object 29"/>
            <p:cNvPicPr/>
            <p:nvPr/>
          </p:nvPicPr>
          <p:blipFill>
            <a:blip r:embed="rId3" cstate="print"/>
            <a:stretch>
              <a:fillRect/>
            </a:stretch>
          </p:blipFill>
          <p:spPr>
            <a:xfrm>
              <a:off x="3384612" y="3682022"/>
              <a:ext cx="79705" cy="66226"/>
            </a:xfrm>
            <a:prstGeom prst="rect">
              <a:avLst/>
            </a:prstGeom>
          </p:spPr>
        </p:pic>
        <p:sp>
          <p:nvSpPr>
            <p:cNvPr id="30" name="object 30"/>
            <p:cNvSpPr/>
            <p:nvPr/>
          </p:nvSpPr>
          <p:spPr>
            <a:xfrm>
              <a:off x="5513366" y="3735463"/>
              <a:ext cx="285115" cy="164465"/>
            </a:xfrm>
            <a:custGeom>
              <a:avLst/>
              <a:gdLst/>
              <a:ahLst/>
              <a:cxnLst/>
              <a:rect l="l" t="t" r="r" b="b"/>
              <a:pathLst>
                <a:path w="285114" h="164464">
                  <a:moveTo>
                    <a:pt x="284545" y="164161"/>
                  </a:moveTo>
                  <a:lnTo>
                    <a:pt x="0" y="0"/>
                  </a:lnTo>
                </a:path>
              </a:pathLst>
            </a:custGeom>
            <a:ln w="19049">
              <a:solidFill>
                <a:srgbClr val="9E9E9E"/>
              </a:solidFill>
              <a:prstDash val="lgDash"/>
            </a:ln>
          </p:spPr>
          <p:txBody>
            <a:bodyPr wrap="square" lIns="0" tIns="0" rIns="0" bIns="0" rtlCol="0"/>
            <a:lstStyle/>
            <a:p>
              <a:endParaRPr sz="2400"/>
            </a:p>
          </p:txBody>
        </p:sp>
        <p:pic>
          <p:nvPicPr>
            <p:cNvPr id="31" name="object 31"/>
            <p:cNvPicPr/>
            <p:nvPr/>
          </p:nvPicPr>
          <p:blipFill>
            <a:blip r:embed="rId4" cstate="print"/>
            <a:stretch>
              <a:fillRect/>
            </a:stretch>
          </p:blipFill>
          <p:spPr>
            <a:xfrm>
              <a:off x="5453709" y="3697016"/>
              <a:ext cx="79707" cy="66217"/>
            </a:xfrm>
            <a:prstGeom prst="rect">
              <a:avLst/>
            </a:prstGeom>
          </p:spPr>
        </p:pic>
        <p:sp>
          <p:nvSpPr>
            <p:cNvPr id="32" name="object 32"/>
            <p:cNvSpPr/>
            <p:nvPr/>
          </p:nvSpPr>
          <p:spPr>
            <a:xfrm>
              <a:off x="5797900" y="3187049"/>
              <a:ext cx="0" cy="713105"/>
            </a:xfrm>
            <a:custGeom>
              <a:avLst/>
              <a:gdLst/>
              <a:ahLst/>
              <a:cxnLst/>
              <a:rect l="l" t="t" r="r" b="b"/>
              <a:pathLst>
                <a:path h="713104">
                  <a:moveTo>
                    <a:pt x="0" y="712574"/>
                  </a:moveTo>
                  <a:lnTo>
                    <a:pt x="0" y="0"/>
                  </a:lnTo>
                </a:path>
              </a:pathLst>
            </a:custGeom>
            <a:ln w="19049">
              <a:solidFill>
                <a:srgbClr val="9E9E9E"/>
              </a:solidFill>
              <a:prstDash val="lgDash"/>
            </a:ln>
          </p:spPr>
          <p:txBody>
            <a:bodyPr wrap="square" lIns="0" tIns="0" rIns="0" bIns="0" rtlCol="0"/>
            <a:lstStyle/>
            <a:p>
              <a:endParaRPr sz="2400"/>
            </a:p>
          </p:txBody>
        </p:sp>
        <p:sp>
          <p:nvSpPr>
            <p:cNvPr id="33" name="object 33"/>
            <p:cNvSpPr/>
            <p:nvPr/>
          </p:nvSpPr>
          <p:spPr>
            <a:xfrm>
              <a:off x="5776834" y="3129174"/>
              <a:ext cx="42545" cy="58419"/>
            </a:xfrm>
            <a:custGeom>
              <a:avLst/>
              <a:gdLst/>
              <a:ahLst/>
              <a:cxnLst/>
              <a:rect l="l" t="t" r="r" b="b"/>
              <a:pathLst>
                <a:path w="42545" h="58419">
                  <a:moveTo>
                    <a:pt x="42130" y="57875"/>
                  </a:moveTo>
                  <a:lnTo>
                    <a:pt x="0" y="57875"/>
                  </a:lnTo>
                  <a:lnTo>
                    <a:pt x="21065" y="0"/>
                  </a:lnTo>
                  <a:lnTo>
                    <a:pt x="42130" y="57875"/>
                  </a:lnTo>
                  <a:close/>
                </a:path>
              </a:pathLst>
            </a:custGeom>
            <a:solidFill>
              <a:srgbClr val="9E9E9E"/>
            </a:solidFill>
          </p:spPr>
          <p:txBody>
            <a:bodyPr wrap="square" lIns="0" tIns="0" rIns="0" bIns="0" rtlCol="0"/>
            <a:lstStyle/>
            <a:p>
              <a:endParaRPr sz="2400"/>
            </a:p>
          </p:txBody>
        </p:sp>
        <p:sp>
          <p:nvSpPr>
            <p:cNvPr id="34" name="object 34"/>
            <p:cNvSpPr/>
            <p:nvPr/>
          </p:nvSpPr>
          <p:spPr>
            <a:xfrm>
              <a:off x="5776834" y="3129174"/>
              <a:ext cx="42545" cy="58419"/>
            </a:xfrm>
            <a:custGeom>
              <a:avLst/>
              <a:gdLst/>
              <a:ahLst/>
              <a:cxnLst/>
              <a:rect l="l" t="t" r="r" b="b"/>
              <a:pathLst>
                <a:path w="42545" h="58419">
                  <a:moveTo>
                    <a:pt x="42130" y="57875"/>
                  </a:moveTo>
                  <a:lnTo>
                    <a:pt x="21065" y="0"/>
                  </a:lnTo>
                  <a:lnTo>
                    <a:pt x="0" y="57875"/>
                  </a:lnTo>
                  <a:lnTo>
                    <a:pt x="42130" y="57875"/>
                  </a:lnTo>
                  <a:close/>
                </a:path>
              </a:pathLst>
            </a:custGeom>
            <a:ln w="19049">
              <a:solidFill>
                <a:srgbClr val="9E9E9E"/>
              </a:solidFill>
            </a:ln>
          </p:spPr>
          <p:txBody>
            <a:bodyPr wrap="square" lIns="0" tIns="0" rIns="0" bIns="0" rtlCol="0"/>
            <a:lstStyle/>
            <a:p>
              <a:endParaRPr sz="2400"/>
            </a:p>
          </p:txBody>
        </p:sp>
        <p:sp>
          <p:nvSpPr>
            <p:cNvPr id="35" name="object 35"/>
            <p:cNvSpPr/>
            <p:nvPr/>
          </p:nvSpPr>
          <p:spPr>
            <a:xfrm>
              <a:off x="3293474" y="2992330"/>
              <a:ext cx="0" cy="545465"/>
            </a:xfrm>
            <a:custGeom>
              <a:avLst/>
              <a:gdLst/>
              <a:ahLst/>
              <a:cxnLst/>
              <a:rect l="l" t="t" r="r" b="b"/>
              <a:pathLst>
                <a:path h="545464">
                  <a:moveTo>
                    <a:pt x="0" y="545000"/>
                  </a:moveTo>
                  <a:lnTo>
                    <a:pt x="0" y="0"/>
                  </a:lnTo>
                </a:path>
              </a:pathLst>
            </a:custGeom>
            <a:ln w="9524">
              <a:solidFill>
                <a:srgbClr val="434343"/>
              </a:solidFill>
              <a:prstDash val="lgDash"/>
            </a:ln>
          </p:spPr>
          <p:txBody>
            <a:bodyPr wrap="square" lIns="0" tIns="0" rIns="0" bIns="0" rtlCol="0"/>
            <a:lstStyle/>
            <a:p>
              <a:endParaRPr sz="2400"/>
            </a:p>
          </p:txBody>
        </p:sp>
        <p:sp>
          <p:nvSpPr>
            <p:cNvPr id="36" name="object 36"/>
            <p:cNvSpPr/>
            <p:nvPr/>
          </p:nvSpPr>
          <p:spPr>
            <a:xfrm>
              <a:off x="3277806" y="2960993"/>
              <a:ext cx="31750" cy="31750"/>
            </a:xfrm>
            <a:custGeom>
              <a:avLst/>
              <a:gdLst/>
              <a:ahLst/>
              <a:cxnLst/>
              <a:rect l="l" t="t" r="r" b="b"/>
              <a:pathLst>
                <a:path w="31750" h="31750">
                  <a:moveTo>
                    <a:pt x="24322" y="31337"/>
                  </a:moveTo>
                  <a:lnTo>
                    <a:pt x="7015" y="31337"/>
                  </a:lnTo>
                  <a:lnTo>
                    <a:pt x="0" y="24321"/>
                  </a:lnTo>
                  <a:lnTo>
                    <a:pt x="0" y="7014"/>
                  </a:lnTo>
                  <a:lnTo>
                    <a:pt x="7015" y="0"/>
                  </a:lnTo>
                  <a:lnTo>
                    <a:pt x="15668" y="0"/>
                  </a:lnTo>
                  <a:lnTo>
                    <a:pt x="24322" y="0"/>
                  </a:lnTo>
                  <a:lnTo>
                    <a:pt x="31337" y="7014"/>
                  </a:lnTo>
                  <a:lnTo>
                    <a:pt x="31337" y="24321"/>
                  </a:lnTo>
                  <a:lnTo>
                    <a:pt x="24322" y="31337"/>
                  </a:lnTo>
                  <a:close/>
                </a:path>
              </a:pathLst>
            </a:custGeom>
            <a:solidFill>
              <a:srgbClr val="434343"/>
            </a:solidFill>
          </p:spPr>
          <p:txBody>
            <a:bodyPr wrap="square" lIns="0" tIns="0" rIns="0" bIns="0" rtlCol="0"/>
            <a:lstStyle/>
            <a:p>
              <a:endParaRPr sz="2400"/>
            </a:p>
          </p:txBody>
        </p:sp>
        <p:sp>
          <p:nvSpPr>
            <p:cNvPr id="37" name="object 37"/>
            <p:cNvSpPr/>
            <p:nvPr/>
          </p:nvSpPr>
          <p:spPr>
            <a:xfrm>
              <a:off x="3277806" y="2960993"/>
              <a:ext cx="31750" cy="31750"/>
            </a:xfrm>
            <a:custGeom>
              <a:avLst/>
              <a:gdLst/>
              <a:ahLst/>
              <a:cxnLst/>
              <a:rect l="l" t="t" r="r" b="b"/>
              <a:pathLst>
                <a:path w="31750" h="31750">
                  <a:moveTo>
                    <a:pt x="15668" y="0"/>
                  </a:moveTo>
                  <a:lnTo>
                    <a:pt x="24322" y="0"/>
                  </a:lnTo>
                  <a:lnTo>
                    <a:pt x="31337" y="7014"/>
                  </a:lnTo>
                  <a:lnTo>
                    <a:pt x="31337" y="15668"/>
                  </a:lnTo>
                  <a:lnTo>
                    <a:pt x="31337" y="24321"/>
                  </a:lnTo>
                  <a:lnTo>
                    <a:pt x="24322" y="31337"/>
                  </a:lnTo>
                  <a:lnTo>
                    <a:pt x="15668" y="31337"/>
                  </a:lnTo>
                  <a:lnTo>
                    <a:pt x="7015" y="31337"/>
                  </a:lnTo>
                  <a:lnTo>
                    <a:pt x="0" y="24321"/>
                  </a:lnTo>
                  <a:lnTo>
                    <a:pt x="0" y="15668"/>
                  </a:lnTo>
                  <a:lnTo>
                    <a:pt x="0" y="7014"/>
                  </a:lnTo>
                  <a:lnTo>
                    <a:pt x="7015" y="0"/>
                  </a:lnTo>
                  <a:lnTo>
                    <a:pt x="15668" y="0"/>
                  </a:lnTo>
                  <a:close/>
                </a:path>
              </a:pathLst>
            </a:custGeom>
            <a:ln w="9524">
              <a:solidFill>
                <a:srgbClr val="434343"/>
              </a:solidFill>
            </a:ln>
          </p:spPr>
          <p:txBody>
            <a:bodyPr wrap="square" lIns="0" tIns="0" rIns="0" bIns="0" rtlCol="0"/>
            <a:lstStyle/>
            <a:p>
              <a:endParaRPr sz="2400"/>
            </a:p>
          </p:txBody>
        </p:sp>
        <p:sp>
          <p:nvSpPr>
            <p:cNvPr id="38" name="object 38"/>
            <p:cNvSpPr/>
            <p:nvPr/>
          </p:nvSpPr>
          <p:spPr>
            <a:xfrm>
              <a:off x="5591299" y="2992330"/>
              <a:ext cx="0" cy="545465"/>
            </a:xfrm>
            <a:custGeom>
              <a:avLst/>
              <a:gdLst/>
              <a:ahLst/>
              <a:cxnLst/>
              <a:rect l="l" t="t" r="r" b="b"/>
              <a:pathLst>
                <a:path h="545464">
                  <a:moveTo>
                    <a:pt x="0" y="545000"/>
                  </a:moveTo>
                  <a:lnTo>
                    <a:pt x="0" y="0"/>
                  </a:lnTo>
                </a:path>
              </a:pathLst>
            </a:custGeom>
            <a:ln w="9524">
              <a:solidFill>
                <a:srgbClr val="434343"/>
              </a:solidFill>
              <a:prstDash val="lgDash"/>
            </a:ln>
          </p:spPr>
          <p:txBody>
            <a:bodyPr wrap="square" lIns="0" tIns="0" rIns="0" bIns="0" rtlCol="0"/>
            <a:lstStyle/>
            <a:p>
              <a:endParaRPr sz="2400"/>
            </a:p>
          </p:txBody>
        </p:sp>
        <p:sp>
          <p:nvSpPr>
            <p:cNvPr id="39" name="object 39"/>
            <p:cNvSpPr/>
            <p:nvPr/>
          </p:nvSpPr>
          <p:spPr>
            <a:xfrm>
              <a:off x="5575631" y="2960993"/>
              <a:ext cx="31750" cy="31750"/>
            </a:xfrm>
            <a:custGeom>
              <a:avLst/>
              <a:gdLst/>
              <a:ahLst/>
              <a:cxnLst/>
              <a:rect l="l" t="t" r="r" b="b"/>
              <a:pathLst>
                <a:path w="31750" h="31750">
                  <a:moveTo>
                    <a:pt x="24322" y="31337"/>
                  </a:moveTo>
                  <a:lnTo>
                    <a:pt x="7015" y="31337"/>
                  </a:lnTo>
                  <a:lnTo>
                    <a:pt x="0" y="24321"/>
                  </a:lnTo>
                  <a:lnTo>
                    <a:pt x="0" y="7014"/>
                  </a:lnTo>
                  <a:lnTo>
                    <a:pt x="7015" y="0"/>
                  </a:lnTo>
                  <a:lnTo>
                    <a:pt x="15668" y="0"/>
                  </a:lnTo>
                  <a:lnTo>
                    <a:pt x="24322" y="0"/>
                  </a:lnTo>
                  <a:lnTo>
                    <a:pt x="31337" y="7014"/>
                  </a:lnTo>
                  <a:lnTo>
                    <a:pt x="31337" y="24321"/>
                  </a:lnTo>
                  <a:lnTo>
                    <a:pt x="24322" y="31337"/>
                  </a:lnTo>
                  <a:close/>
                </a:path>
              </a:pathLst>
            </a:custGeom>
            <a:solidFill>
              <a:srgbClr val="434343"/>
            </a:solidFill>
          </p:spPr>
          <p:txBody>
            <a:bodyPr wrap="square" lIns="0" tIns="0" rIns="0" bIns="0" rtlCol="0"/>
            <a:lstStyle/>
            <a:p>
              <a:endParaRPr sz="2400"/>
            </a:p>
          </p:txBody>
        </p:sp>
        <p:sp>
          <p:nvSpPr>
            <p:cNvPr id="40" name="object 40"/>
            <p:cNvSpPr/>
            <p:nvPr/>
          </p:nvSpPr>
          <p:spPr>
            <a:xfrm>
              <a:off x="5575631" y="2960993"/>
              <a:ext cx="31750" cy="31750"/>
            </a:xfrm>
            <a:custGeom>
              <a:avLst/>
              <a:gdLst/>
              <a:ahLst/>
              <a:cxnLst/>
              <a:rect l="l" t="t" r="r" b="b"/>
              <a:pathLst>
                <a:path w="31750" h="31750">
                  <a:moveTo>
                    <a:pt x="15668" y="0"/>
                  </a:moveTo>
                  <a:lnTo>
                    <a:pt x="24322" y="0"/>
                  </a:lnTo>
                  <a:lnTo>
                    <a:pt x="31337" y="7014"/>
                  </a:lnTo>
                  <a:lnTo>
                    <a:pt x="31337" y="15668"/>
                  </a:lnTo>
                  <a:lnTo>
                    <a:pt x="31337" y="24321"/>
                  </a:lnTo>
                  <a:lnTo>
                    <a:pt x="24322" y="31337"/>
                  </a:lnTo>
                  <a:lnTo>
                    <a:pt x="15668" y="31337"/>
                  </a:lnTo>
                  <a:lnTo>
                    <a:pt x="7015" y="31337"/>
                  </a:lnTo>
                  <a:lnTo>
                    <a:pt x="0" y="24321"/>
                  </a:lnTo>
                  <a:lnTo>
                    <a:pt x="0" y="15668"/>
                  </a:lnTo>
                  <a:lnTo>
                    <a:pt x="0" y="7014"/>
                  </a:lnTo>
                  <a:lnTo>
                    <a:pt x="7015" y="0"/>
                  </a:lnTo>
                  <a:lnTo>
                    <a:pt x="15668" y="0"/>
                  </a:lnTo>
                  <a:close/>
                </a:path>
              </a:pathLst>
            </a:custGeom>
            <a:ln w="9524">
              <a:solidFill>
                <a:srgbClr val="434343"/>
              </a:solidFill>
            </a:ln>
          </p:spPr>
          <p:txBody>
            <a:bodyPr wrap="square" lIns="0" tIns="0" rIns="0" bIns="0" rtlCol="0"/>
            <a:lstStyle/>
            <a:p>
              <a:endParaRPr sz="2400"/>
            </a:p>
          </p:txBody>
        </p:sp>
        <p:sp>
          <p:nvSpPr>
            <p:cNvPr id="41" name="object 41"/>
            <p:cNvSpPr/>
            <p:nvPr/>
          </p:nvSpPr>
          <p:spPr>
            <a:xfrm>
              <a:off x="3298374" y="3528399"/>
              <a:ext cx="2304415" cy="334645"/>
            </a:xfrm>
            <a:custGeom>
              <a:avLst/>
              <a:gdLst/>
              <a:ahLst/>
              <a:cxnLst/>
              <a:rect l="l" t="t" r="r" b="b"/>
              <a:pathLst>
                <a:path w="2304415" h="334645">
                  <a:moveTo>
                    <a:pt x="0" y="6149"/>
                  </a:moveTo>
                  <a:lnTo>
                    <a:pt x="2303999" y="6149"/>
                  </a:lnTo>
                </a:path>
                <a:path w="2304415" h="334645">
                  <a:moveTo>
                    <a:pt x="1151999" y="0"/>
                  </a:moveTo>
                  <a:lnTo>
                    <a:pt x="1151999" y="334499"/>
                  </a:lnTo>
                </a:path>
              </a:pathLst>
            </a:custGeom>
            <a:ln w="9524">
              <a:solidFill>
                <a:srgbClr val="434343"/>
              </a:solidFill>
              <a:prstDash val="lgDash"/>
            </a:ln>
          </p:spPr>
          <p:txBody>
            <a:bodyPr wrap="square" lIns="0" tIns="0" rIns="0" bIns="0" rtlCol="0"/>
            <a:lstStyle/>
            <a:p>
              <a:endParaRPr sz="2400"/>
            </a:p>
          </p:txBody>
        </p:sp>
        <p:pic>
          <p:nvPicPr>
            <p:cNvPr id="42" name="object 42"/>
            <p:cNvPicPr/>
            <p:nvPr/>
          </p:nvPicPr>
          <p:blipFill>
            <a:blip r:embed="rId2" cstate="print"/>
            <a:stretch>
              <a:fillRect/>
            </a:stretch>
          </p:blipFill>
          <p:spPr>
            <a:xfrm>
              <a:off x="5370772" y="3987863"/>
              <a:ext cx="167049" cy="249075"/>
            </a:xfrm>
            <a:prstGeom prst="rect">
              <a:avLst/>
            </a:prstGeom>
          </p:spPr>
        </p:pic>
        <p:sp>
          <p:nvSpPr>
            <p:cNvPr id="43" name="object 43"/>
            <p:cNvSpPr/>
            <p:nvPr/>
          </p:nvSpPr>
          <p:spPr>
            <a:xfrm>
              <a:off x="5233631" y="3989861"/>
              <a:ext cx="1096010" cy="397510"/>
            </a:xfrm>
            <a:custGeom>
              <a:avLst/>
              <a:gdLst/>
              <a:ahLst/>
              <a:cxnLst/>
              <a:rect l="l" t="t" r="r" b="b"/>
              <a:pathLst>
                <a:path w="1096010" h="397510">
                  <a:moveTo>
                    <a:pt x="1092620" y="397499"/>
                  </a:moveTo>
                  <a:lnTo>
                    <a:pt x="2979" y="397499"/>
                  </a:lnTo>
                  <a:lnTo>
                    <a:pt x="0" y="394520"/>
                  </a:lnTo>
                  <a:lnTo>
                    <a:pt x="0" y="6653"/>
                  </a:lnTo>
                  <a:lnTo>
                    <a:pt x="0" y="2978"/>
                  </a:lnTo>
                  <a:lnTo>
                    <a:pt x="2979" y="0"/>
                  </a:lnTo>
                  <a:lnTo>
                    <a:pt x="1090710" y="0"/>
                  </a:lnTo>
                  <a:lnTo>
                    <a:pt x="1092402" y="701"/>
                  </a:lnTo>
                  <a:lnTo>
                    <a:pt x="1094898" y="3196"/>
                  </a:lnTo>
                  <a:lnTo>
                    <a:pt x="1095599" y="4889"/>
                  </a:lnTo>
                  <a:lnTo>
                    <a:pt x="1095599" y="394520"/>
                  </a:lnTo>
                  <a:lnTo>
                    <a:pt x="1092620" y="397499"/>
                  </a:lnTo>
                  <a:close/>
                </a:path>
              </a:pathLst>
            </a:custGeom>
            <a:solidFill>
              <a:srgbClr val="FFFFFF"/>
            </a:solidFill>
          </p:spPr>
          <p:txBody>
            <a:bodyPr wrap="square" lIns="0" tIns="0" rIns="0" bIns="0" rtlCol="0"/>
            <a:lstStyle/>
            <a:p>
              <a:endParaRPr sz="2400"/>
            </a:p>
          </p:txBody>
        </p:sp>
      </p:grpSp>
      <p:sp>
        <p:nvSpPr>
          <p:cNvPr id="44" name="object 44"/>
          <p:cNvSpPr txBox="1"/>
          <p:nvPr/>
        </p:nvSpPr>
        <p:spPr>
          <a:xfrm>
            <a:off x="2259386" y="4224438"/>
            <a:ext cx="1330959" cy="386430"/>
          </a:xfrm>
          <a:prstGeom prst="rect">
            <a:avLst/>
          </a:prstGeom>
        </p:spPr>
        <p:txBody>
          <a:bodyPr vert="horz" wrap="square" lIns="0" tIns="27093" rIns="0" bIns="0" rtlCol="0">
            <a:spAutoFit/>
          </a:bodyPr>
          <a:lstStyle/>
          <a:p>
            <a:pPr marL="281086" marR="6773" indent="-265000">
              <a:lnSpc>
                <a:spcPts val="1400"/>
              </a:lnSpc>
              <a:spcBef>
                <a:spcPts val="213"/>
              </a:spcBef>
            </a:pPr>
            <a:r>
              <a:rPr sz="1200" dirty="0">
                <a:solidFill>
                  <a:srgbClr val="434343"/>
                </a:solidFill>
                <a:latin typeface="Arial MT"/>
                <a:cs typeface="Arial MT"/>
              </a:rPr>
              <a:t>Discovery</a:t>
            </a:r>
            <a:r>
              <a:rPr sz="1200" spc="-7" dirty="0">
                <a:solidFill>
                  <a:srgbClr val="434343"/>
                </a:solidFill>
                <a:latin typeface="Arial MT"/>
                <a:cs typeface="Arial MT"/>
              </a:rPr>
              <a:t> </a:t>
            </a:r>
            <a:r>
              <a:rPr sz="1200" spc="-53" dirty="0">
                <a:solidFill>
                  <a:srgbClr val="434343"/>
                </a:solidFill>
                <a:latin typeface="Arial MT"/>
                <a:cs typeface="Arial MT"/>
              </a:rPr>
              <a:t>&amp;</a:t>
            </a:r>
            <a:r>
              <a:rPr sz="1200" spc="-7" dirty="0">
                <a:solidFill>
                  <a:srgbClr val="434343"/>
                </a:solidFill>
                <a:latin typeface="Arial MT"/>
                <a:cs typeface="Arial MT"/>
              </a:rPr>
              <a:t> </a:t>
            </a:r>
            <a:r>
              <a:rPr sz="1200" spc="-13" dirty="0">
                <a:solidFill>
                  <a:srgbClr val="434343"/>
                </a:solidFill>
                <a:latin typeface="Arial MT"/>
                <a:cs typeface="Arial MT"/>
              </a:rPr>
              <a:t>config </a:t>
            </a:r>
            <a:r>
              <a:rPr sz="1200" dirty="0">
                <a:solidFill>
                  <a:srgbClr val="434343"/>
                </a:solidFill>
                <a:latin typeface="Arial MT"/>
                <a:cs typeface="Arial MT"/>
              </a:rPr>
              <a:t>data</a:t>
            </a:r>
            <a:r>
              <a:rPr sz="1200" spc="-13" dirty="0">
                <a:solidFill>
                  <a:srgbClr val="434343"/>
                </a:solidFill>
                <a:latin typeface="Arial MT"/>
                <a:cs typeface="Arial MT"/>
              </a:rPr>
              <a:t> </a:t>
            </a:r>
            <a:r>
              <a:rPr sz="1200" spc="73" dirty="0">
                <a:solidFill>
                  <a:srgbClr val="434343"/>
                </a:solidFill>
                <a:latin typeface="Arial MT"/>
                <a:cs typeface="Arial MT"/>
              </a:rPr>
              <a:t>to</a:t>
            </a:r>
            <a:r>
              <a:rPr sz="1200" spc="-13" dirty="0">
                <a:solidFill>
                  <a:srgbClr val="434343"/>
                </a:solidFill>
                <a:latin typeface="Arial MT"/>
                <a:cs typeface="Arial MT"/>
              </a:rPr>
              <a:t> proxies</a:t>
            </a:r>
            <a:endParaRPr sz="1200">
              <a:latin typeface="Arial MT"/>
              <a:cs typeface="Arial MT"/>
            </a:endParaRPr>
          </a:p>
        </p:txBody>
      </p:sp>
      <p:sp>
        <p:nvSpPr>
          <p:cNvPr id="45" name="object 45"/>
          <p:cNvSpPr txBox="1"/>
          <p:nvPr/>
        </p:nvSpPr>
        <p:spPr>
          <a:xfrm>
            <a:off x="8301333" y="4224438"/>
            <a:ext cx="722207" cy="386430"/>
          </a:xfrm>
          <a:prstGeom prst="rect">
            <a:avLst/>
          </a:prstGeom>
        </p:spPr>
        <p:txBody>
          <a:bodyPr vert="horz" wrap="square" lIns="0" tIns="27093" rIns="0" bIns="0" rtlCol="0">
            <a:spAutoFit/>
          </a:bodyPr>
          <a:lstStyle/>
          <a:p>
            <a:pPr marL="16933" marR="6773">
              <a:lnSpc>
                <a:spcPts val="1400"/>
              </a:lnSpc>
              <a:spcBef>
                <a:spcPts val="213"/>
              </a:spcBef>
            </a:pPr>
            <a:r>
              <a:rPr sz="1200" spc="-100" dirty="0">
                <a:solidFill>
                  <a:srgbClr val="434343"/>
                </a:solidFill>
                <a:latin typeface="Arial MT"/>
                <a:cs typeface="Arial MT"/>
              </a:rPr>
              <a:t>TLS</a:t>
            </a:r>
            <a:r>
              <a:rPr sz="1200" spc="-47" dirty="0">
                <a:solidFill>
                  <a:srgbClr val="434343"/>
                </a:solidFill>
                <a:latin typeface="Arial MT"/>
                <a:cs typeface="Arial MT"/>
              </a:rPr>
              <a:t> </a:t>
            </a:r>
            <a:r>
              <a:rPr sz="1200" spc="-13" dirty="0">
                <a:solidFill>
                  <a:srgbClr val="434343"/>
                </a:solidFill>
                <a:latin typeface="Arial MT"/>
                <a:cs typeface="Arial MT"/>
              </a:rPr>
              <a:t>certs </a:t>
            </a:r>
            <a:r>
              <a:rPr sz="1200" spc="73" dirty="0">
                <a:solidFill>
                  <a:srgbClr val="434343"/>
                </a:solidFill>
                <a:latin typeface="Arial MT"/>
                <a:cs typeface="Arial MT"/>
              </a:rPr>
              <a:t>to</a:t>
            </a:r>
            <a:r>
              <a:rPr sz="1200" spc="-60" dirty="0">
                <a:solidFill>
                  <a:srgbClr val="434343"/>
                </a:solidFill>
                <a:latin typeface="Arial MT"/>
                <a:cs typeface="Arial MT"/>
              </a:rPr>
              <a:t> </a:t>
            </a:r>
            <a:r>
              <a:rPr sz="1200" spc="-13" dirty="0">
                <a:solidFill>
                  <a:srgbClr val="434343"/>
                </a:solidFill>
                <a:latin typeface="Arial MT"/>
                <a:cs typeface="Arial MT"/>
              </a:rPr>
              <a:t>proxies</a:t>
            </a:r>
            <a:endParaRPr sz="1200">
              <a:latin typeface="Arial MT"/>
              <a:cs typeface="Arial MT"/>
            </a:endParaRPr>
          </a:p>
        </p:txBody>
      </p:sp>
      <p:sp>
        <p:nvSpPr>
          <p:cNvPr id="46" name="object 46"/>
          <p:cNvSpPr txBox="1"/>
          <p:nvPr/>
        </p:nvSpPr>
        <p:spPr>
          <a:xfrm>
            <a:off x="5410645" y="4224438"/>
            <a:ext cx="1000760" cy="386430"/>
          </a:xfrm>
          <a:prstGeom prst="rect">
            <a:avLst/>
          </a:prstGeom>
        </p:spPr>
        <p:txBody>
          <a:bodyPr vert="horz" wrap="square" lIns="0" tIns="27093" rIns="0" bIns="0" rtlCol="0">
            <a:spAutoFit/>
          </a:bodyPr>
          <a:lstStyle/>
          <a:p>
            <a:pPr marL="164248" marR="6773" indent="-148163">
              <a:lnSpc>
                <a:spcPts val="1400"/>
              </a:lnSpc>
              <a:spcBef>
                <a:spcPts val="213"/>
              </a:spcBef>
            </a:pPr>
            <a:r>
              <a:rPr sz="1200" dirty="0">
                <a:solidFill>
                  <a:srgbClr val="434343"/>
                </a:solidFill>
                <a:latin typeface="Arial MT"/>
                <a:cs typeface="Arial MT"/>
              </a:rPr>
              <a:t>Policy</a:t>
            </a:r>
            <a:r>
              <a:rPr sz="1200" spc="-60" dirty="0">
                <a:solidFill>
                  <a:srgbClr val="434343"/>
                </a:solidFill>
                <a:latin typeface="Arial MT"/>
                <a:cs typeface="Arial MT"/>
              </a:rPr>
              <a:t> </a:t>
            </a:r>
            <a:r>
              <a:rPr sz="1200" spc="-13" dirty="0">
                <a:solidFill>
                  <a:srgbClr val="434343"/>
                </a:solidFill>
                <a:latin typeface="Arial MT"/>
                <a:cs typeface="Arial MT"/>
              </a:rPr>
              <a:t>checks, telemetry</a:t>
            </a:r>
            <a:endParaRPr sz="1200">
              <a:latin typeface="Arial MT"/>
              <a:cs typeface="Arial MT"/>
            </a:endParaRPr>
          </a:p>
        </p:txBody>
      </p:sp>
      <p:grpSp>
        <p:nvGrpSpPr>
          <p:cNvPr id="47" name="object 47"/>
          <p:cNvGrpSpPr/>
          <p:nvPr/>
        </p:nvGrpSpPr>
        <p:grpSpPr>
          <a:xfrm>
            <a:off x="3594232" y="2148250"/>
            <a:ext cx="1620520" cy="1632373"/>
            <a:chOff x="2695674" y="1611187"/>
            <a:chExt cx="1215390" cy="1224280"/>
          </a:xfrm>
        </p:grpSpPr>
        <p:sp>
          <p:nvSpPr>
            <p:cNvPr id="48" name="object 48"/>
            <p:cNvSpPr/>
            <p:nvPr/>
          </p:nvSpPr>
          <p:spPr>
            <a:xfrm>
              <a:off x="2815424" y="1818475"/>
              <a:ext cx="1096010" cy="1016635"/>
            </a:xfrm>
            <a:custGeom>
              <a:avLst/>
              <a:gdLst/>
              <a:ahLst/>
              <a:cxnLst/>
              <a:rect l="l" t="t" r="r" b="b"/>
              <a:pathLst>
                <a:path w="1096010" h="1016635">
                  <a:moveTo>
                    <a:pt x="1087982" y="1016399"/>
                  </a:moveTo>
                  <a:lnTo>
                    <a:pt x="7617" y="1016399"/>
                  </a:lnTo>
                  <a:lnTo>
                    <a:pt x="0" y="1008782"/>
                  </a:lnTo>
                  <a:lnTo>
                    <a:pt x="0" y="17014"/>
                  </a:lnTo>
                  <a:lnTo>
                    <a:pt x="0" y="7617"/>
                  </a:lnTo>
                  <a:lnTo>
                    <a:pt x="7617" y="0"/>
                  </a:lnTo>
                  <a:lnTo>
                    <a:pt x="1083097" y="0"/>
                  </a:lnTo>
                  <a:lnTo>
                    <a:pt x="1087425" y="1792"/>
                  </a:lnTo>
                  <a:lnTo>
                    <a:pt x="1093807" y="8174"/>
                  </a:lnTo>
                  <a:lnTo>
                    <a:pt x="1095599" y="12501"/>
                  </a:lnTo>
                  <a:lnTo>
                    <a:pt x="1095599" y="1008782"/>
                  </a:lnTo>
                  <a:lnTo>
                    <a:pt x="1087982" y="1016399"/>
                  </a:lnTo>
                  <a:close/>
                </a:path>
              </a:pathLst>
            </a:custGeom>
            <a:solidFill>
              <a:srgbClr val="999999"/>
            </a:solidFill>
          </p:spPr>
          <p:txBody>
            <a:bodyPr wrap="square" lIns="0" tIns="0" rIns="0" bIns="0" rtlCol="0"/>
            <a:lstStyle/>
            <a:p>
              <a:endParaRPr sz="2400"/>
            </a:p>
          </p:txBody>
        </p:sp>
        <p:sp>
          <p:nvSpPr>
            <p:cNvPr id="49" name="object 49"/>
            <p:cNvSpPr/>
            <p:nvPr/>
          </p:nvSpPr>
          <p:spPr>
            <a:xfrm>
              <a:off x="2757949" y="1685927"/>
              <a:ext cx="1096010" cy="1104900"/>
            </a:xfrm>
            <a:custGeom>
              <a:avLst/>
              <a:gdLst/>
              <a:ahLst/>
              <a:cxnLst/>
              <a:rect l="l" t="t" r="r" b="b"/>
              <a:pathLst>
                <a:path w="1096010" h="1104900">
                  <a:moveTo>
                    <a:pt x="1077259" y="1104899"/>
                  </a:moveTo>
                  <a:lnTo>
                    <a:pt x="18340" y="1104899"/>
                  </a:lnTo>
                  <a:lnTo>
                    <a:pt x="11201" y="1103458"/>
                  </a:lnTo>
                  <a:lnTo>
                    <a:pt x="5371" y="1099528"/>
                  </a:lnTo>
                  <a:lnTo>
                    <a:pt x="1441" y="1093698"/>
                  </a:lnTo>
                  <a:lnTo>
                    <a:pt x="0" y="1086559"/>
                  </a:lnTo>
                  <a:lnTo>
                    <a:pt x="0" y="18340"/>
                  </a:lnTo>
                  <a:lnTo>
                    <a:pt x="1441" y="11201"/>
                  </a:lnTo>
                  <a:lnTo>
                    <a:pt x="5371" y="5371"/>
                  </a:lnTo>
                  <a:lnTo>
                    <a:pt x="11201" y="1441"/>
                  </a:lnTo>
                  <a:lnTo>
                    <a:pt x="18340" y="0"/>
                  </a:lnTo>
                  <a:lnTo>
                    <a:pt x="1082123" y="0"/>
                  </a:lnTo>
                  <a:lnTo>
                    <a:pt x="1086788" y="1932"/>
                  </a:lnTo>
                  <a:lnTo>
                    <a:pt x="1093667" y="8811"/>
                  </a:lnTo>
                  <a:lnTo>
                    <a:pt x="1095599" y="13476"/>
                  </a:lnTo>
                  <a:lnTo>
                    <a:pt x="1095599" y="1086559"/>
                  </a:lnTo>
                  <a:lnTo>
                    <a:pt x="1094158" y="1093698"/>
                  </a:lnTo>
                  <a:lnTo>
                    <a:pt x="1090228" y="1099528"/>
                  </a:lnTo>
                  <a:lnTo>
                    <a:pt x="1084398" y="1103458"/>
                  </a:lnTo>
                  <a:lnTo>
                    <a:pt x="1077259" y="1104899"/>
                  </a:lnTo>
                  <a:close/>
                </a:path>
              </a:pathLst>
            </a:custGeom>
            <a:solidFill>
              <a:srgbClr val="B7B7B7"/>
            </a:solidFill>
          </p:spPr>
          <p:txBody>
            <a:bodyPr wrap="square" lIns="0" tIns="0" rIns="0" bIns="0" rtlCol="0"/>
            <a:lstStyle/>
            <a:p>
              <a:endParaRPr sz="2400"/>
            </a:p>
          </p:txBody>
        </p:sp>
        <p:sp>
          <p:nvSpPr>
            <p:cNvPr id="50" name="object 50"/>
            <p:cNvSpPr/>
            <p:nvPr/>
          </p:nvSpPr>
          <p:spPr>
            <a:xfrm>
              <a:off x="2695681" y="1611187"/>
              <a:ext cx="1096010" cy="397510"/>
            </a:xfrm>
            <a:custGeom>
              <a:avLst/>
              <a:gdLst/>
              <a:ahLst/>
              <a:cxnLst/>
              <a:rect l="l" t="t" r="r" b="b"/>
              <a:pathLst>
                <a:path w="1096010" h="397510">
                  <a:moveTo>
                    <a:pt x="1092620" y="397500"/>
                  </a:moveTo>
                  <a:lnTo>
                    <a:pt x="2979" y="397500"/>
                  </a:lnTo>
                  <a:lnTo>
                    <a:pt x="0" y="394520"/>
                  </a:lnTo>
                  <a:lnTo>
                    <a:pt x="0" y="6654"/>
                  </a:lnTo>
                  <a:lnTo>
                    <a:pt x="0" y="2979"/>
                  </a:lnTo>
                  <a:lnTo>
                    <a:pt x="2979" y="0"/>
                  </a:lnTo>
                  <a:lnTo>
                    <a:pt x="1090710" y="0"/>
                  </a:lnTo>
                  <a:lnTo>
                    <a:pt x="1092403" y="701"/>
                  </a:lnTo>
                  <a:lnTo>
                    <a:pt x="1094898" y="3196"/>
                  </a:lnTo>
                  <a:lnTo>
                    <a:pt x="1095600" y="4889"/>
                  </a:lnTo>
                  <a:lnTo>
                    <a:pt x="1095600" y="394520"/>
                  </a:lnTo>
                  <a:lnTo>
                    <a:pt x="1092620" y="397500"/>
                  </a:lnTo>
                  <a:close/>
                </a:path>
              </a:pathLst>
            </a:custGeom>
            <a:solidFill>
              <a:srgbClr val="F3F3F3"/>
            </a:solidFill>
          </p:spPr>
          <p:txBody>
            <a:bodyPr wrap="square" lIns="0" tIns="0" rIns="0" bIns="0" rtlCol="0"/>
            <a:lstStyle/>
            <a:p>
              <a:endParaRPr sz="2400"/>
            </a:p>
          </p:txBody>
        </p:sp>
        <p:sp>
          <p:nvSpPr>
            <p:cNvPr id="51" name="object 51"/>
            <p:cNvSpPr/>
            <p:nvPr/>
          </p:nvSpPr>
          <p:spPr>
            <a:xfrm>
              <a:off x="2764250" y="1685915"/>
              <a:ext cx="974725" cy="266065"/>
            </a:xfrm>
            <a:custGeom>
              <a:avLst/>
              <a:gdLst/>
              <a:ahLst/>
              <a:cxnLst/>
              <a:rect l="l" t="t" r="r" b="b"/>
              <a:pathLst>
                <a:path w="974725" h="266064">
                  <a:moveTo>
                    <a:pt x="974100" y="265799"/>
                  </a:moveTo>
                  <a:lnTo>
                    <a:pt x="0" y="265799"/>
                  </a:lnTo>
                  <a:lnTo>
                    <a:pt x="0" y="0"/>
                  </a:lnTo>
                  <a:lnTo>
                    <a:pt x="974100" y="0"/>
                  </a:lnTo>
                  <a:lnTo>
                    <a:pt x="974100" y="265799"/>
                  </a:lnTo>
                  <a:close/>
                </a:path>
              </a:pathLst>
            </a:custGeom>
            <a:solidFill>
              <a:srgbClr val="FFFFFF"/>
            </a:solidFill>
          </p:spPr>
          <p:txBody>
            <a:bodyPr wrap="square" lIns="0" tIns="0" rIns="0" bIns="0" rtlCol="0"/>
            <a:lstStyle/>
            <a:p>
              <a:endParaRPr sz="2400"/>
            </a:p>
          </p:txBody>
        </p:sp>
        <p:sp>
          <p:nvSpPr>
            <p:cNvPr id="52" name="object 52"/>
            <p:cNvSpPr/>
            <p:nvPr/>
          </p:nvSpPr>
          <p:spPr>
            <a:xfrm>
              <a:off x="2695674" y="1978552"/>
              <a:ext cx="1096010" cy="757555"/>
            </a:xfrm>
            <a:custGeom>
              <a:avLst/>
              <a:gdLst/>
              <a:ahLst/>
              <a:cxnLst/>
              <a:rect l="l" t="t" r="r" b="b"/>
              <a:pathLst>
                <a:path w="1096010" h="757555">
                  <a:moveTo>
                    <a:pt x="1089922" y="757499"/>
                  </a:moveTo>
                  <a:lnTo>
                    <a:pt x="5677" y="757499"/>
                  </a:lnTo>
                  <a:lnTo>
                    <a:pt x="0" y="751822"/>
                  </a:lnTo>
                  <a:lnTo>
                    <a:pt x="0" y="12680"/>
                  </a:lnTo>
                  <a:lnTo>
                    <a:pt x="0" y="5677"/>
                  </a:lnTo>
                  <a:lnTo>
                    <a:pt x="5677" y="0"/>
                  </a:lnTo>
                  <a:lnTo>
                    <a:pt x="1086282" y="0"/>
                  </a:lnTo>
                  <a:lnTo>
                    <a:pt x="1089507" y="1335"/>
                  </a:lnTo>
                  <a:lnTo>
                    <a:pt x="1094263" y="6092"/>
                  </a:lnTo>
                  <a:lnTo>
                    <a:pt x="1095599" y="9317"/>
                  </a:lnTo>
                  <a:lnTo>
                    <a:pt x="1095599" y="751822"/>
                  </a:lnTo>
                  <a:lnTo>
                    <a:pt x="1089922" y="757499"/>
                  </a:lnTo>
                  <a:close/>
                </a:path>
              </a:pathLst>
            </a:custGeom>
            <a:solidFill>
              <a:srgbClr val="F3F3F3"/>
            </a:solidFill>
          </p:spPr>
          <p:txBody>
            <a:bodyPr wrap="square" lIns="0" tIns="0" rIns="0" bIns="0" rtlCol="0"/>
            <a:lstStyle/>
            <a:p>
              <a:endParaRPr sz="2400"/>
            </a:p>
          </p:txBody>
        </p:sp>
        <p:sp>
          <p:nvSpPr>
            <p:cNvPr id="53" name="object 53"/>
            <p:cNvSpPr/>
            <p:nvPr/>
          </p:nvSpPr>
          <p:spPr>
            <a:xfrm>
              <a:off x="2764256" y="2346515"/>
              <a:ext cx="974725" cy="268605"/>
            </a:xfrm>
            <a:custGeom>
              <a:avLst/>
              <a:gdLst/>
              <a:ahLst/>
              <a:cxnLst/>
              <a:rect l="l" t="t" r="r" b="b"/>
              <a:pathLst>
                <a:path w="974725" h="268605">
                  <a:moveTo>
                    <a:pt x="974128" y="2730"/>
                  </a:moveTo>
                  <a:lnTo>
                    <a:pt x="974102" y="0"/>
                  </a:lnTo>
                  <a:lnTo>
                    <a:pt x="0" y="0"/>
                  </a:lnTo>
                  <a:lnTo>
                    <a:pt x="0" y="265811"/>
                  </a:lnTo>
                  <a:lnTo>
                    <a:pt x="183629" y="265811"/>
                  </a:lnTo>
                  <a:lnTo>
                    <a:pt x="183629" y="268528"/>
                  </a:lnTo>
                  <a:lnTo>
                    <a:pt x="974128" y="268528"/>
                  </a:lnTo>
                  <a:lnTo>
                    <a:pt x="974128" y="2730"/>
                  </a:lnTo>
                  <a:close/>
                </a:path>
              </a:pathLst>
            </a:custGeom>
            <a:solidFill>
              <a:srgbClr val="FFFFFF"/>
            </a:solidFill>
          </p:spPr>
          <p:txBody>
            <a:bodyPr wrap="square" lIns="0" tIns="0" rIns="0" bIns="0" rtlCol="0"/>
            <a:lstStyle/>
            <a:p>
              <a:endParaRPr sz="2400"/>
            </a:p>
          </p:txBody>
        </p:sp>
      </p:grpSp>
      <p:sp>
        <p:nvSpPr>
          <p:cNvPr id="54" name="object 54"/>
          <p:cNvSpPr txBox="1"/>
          <p:nvPr/>
        </p:nvSpPr>
        <p:spPr>
          <a:xfrm>
            <a:off x="3679334" y="3122336"/>
            <a:ext cx="1312333" cy="284630"/>
          </a:xfrm>
          <a:prstGeom prst="rect">
            <a:avLst/>
          </a:prstGeom>
          <a:ln w="3175">
            <a:solidFill>
              <a:srgbClr val="FFFFFF"/>
            </a:solidFill>
          </a:ln>
        </p:spPr>
        <p:txBody>
          <a:bodyPr vert="horz" wrap="square" lIns="0" tIns="78740" rIns="0" bIns="0" rtlCol="0">
            <a:spAutoFit/>
          </a:bodyPr>
          <a:lstStyle/>
          <a:p>
            <a:pPr marL="364904">
              <a:spcBef>
                <a:spcPts val="620"/>
              </a:spcBef>
            </a:pPr>
            <a:r>
              <a:rPr sz="1333" spc="-13" dirty="0">
                <a:latin typeface="Arial MT"/>
                <a:cs typeface="Arial MT"/>
              </a:rPr>
              <a:t>Proxy</a:t>
            </a:r>
            <a:endParaRPr sz="1333">
              <a:latin typeface="Arial MT"/>
              <a:cs typeface="Arial MT"/>
            </a:endParaRPr>
          </a:p>
        </p:txBody>
      </p:sp>
      <p:sp>
        <p:nvSpPr>
          <p:cNvPr id="55" name="object 55"/>
          <p:cNvSpPr/>
          <p:nvPr/>
        </p:nvSpPr>
        <p:spPr>
          <a:xfrm>
            <a:off x="3930483" y="2251517"/>
            <a:ext cx="1054100" cy="354753"/>
          </a:xfrm>
          <a:custGeom>
            <a:avLst/>
            <a:gdLst/>
            <a:ahLst/>
            <a:cxnLst/>
            <a:rect l="l" t="t" r="r" b="b"/>
            <a:pathLst>
              <a:path w="790575" h="266064">
                <a:moveTo>
                  <a:pt x="790499" y="265799"/>
                </a:moveTo>
                <a:lnTo>
                  <a:pt x="0" y="265799"/>
                </a:lnTo>
                <a:lnTo>
                  <a:pt x="0" y="0"/>
                </a:lnTo>
                <a:lnTo>
                  <a:pt x="790499" y="0"/>
                </a:lnTo>
                <a:lnTo>
                  <a:pt x="790499" y="265799"/>
                </a:lnTo>
                <a:close/>
              </a:path>
            </a:pathLst>
          </a:custGeom>
          <a:solidFill>
            <a:srgbClr val="FFFFFF"/>
          </a:solidFill>
        </p:spPr>
        <p:txBody>
          <a:bodyPr wrap="square" lIns="0" tIns="0" rIns="0" bIns="0" rtlCol="0"/>
          <a:lstStyle/>
          <a:p>
            <a:endParaRPr sz="2400"/>
          </a:p>
        </p:txBody>
      </p:sp>
      <p:sp>
        <p:nvSpPr>
          <p:cNvPr id="56" name="object 56"/>
          <p:cNvSpPr txBox="1"/>
          <p:nvPr/>
        </p:nvSpPr>
        <p:spPr>
          <a:xfrm>
            <a:off x="3679316" y="2241536"/>
            <a:ext cx="1312333" cy="284630"/>
          </a:xfrm>
          <a:prstGeom prst="rect">
            <a:avLst/>
          </a:prstGeom>
          <a:ln w="3175">
            <a:solidFill>
              <a:srgbClr val="FFFFFF"/>
            </a:solidFill>
          </a:ln>
        </p:spPr>
        <p:txBody>
          <a:bodyPr vert="horz" wrap="square" lIns="0" tIns="78740" rIns="0" bIns="0" rtlCol="0">
            <a:spAutoFit/>
          </a:bodyPr>
          <a:lstStyle/>
          <a:p>
            <a:pPr marL="364904">
              <a:spcBef>
                <a:spcPts val="620"/>
              </a:spcBef>
            </a:pPr>
            <a:r>
              <a:rPr sz="1333" spc="-13" dirty="0">
                <a:latin typeface="Arial MT"/>
                <a:cs typeface="Arial MT"/>
              </a:rPr>
              <a:t>Frontend</a:t>
            </a:r>
            <a:endParaRPr sz="1333">
              <a:latin typeface="Arial MT"/>
              <a:cs typeface="Arial MT"/>
            </a:endParaRPr>
          </a:p>
        </p:txBody>
      </p:sp>
      <p:grpSp>
        <p:nvGrpSpPr>
          <p:cNvPr id="57" name="object 57"/>
          <p:cNvGrpSpPr/>
          <p:nvPr/>
        </p:nvGrpSpPr>
        <p:grpSpPr>
          <a:xfrm>
            <a:off x="3753901" y="2301417"/>
            <a:ext cx="598593" cy="1128607"/>
            <a:chOff x="2815425" y="1726062"/>
            <a:chExt cx="448945" cy="846455"/>
          </a:xfrm>
        </p:grpSpPr>
        <p:pic>
          <p:nvPicPr>
            <p:cNvPr id="58" name="object 58"/>
            <p:cNvPicPr/>
            <p:nvPr/>
          </p:nvPicPr>
          <p:blipFill>
            <a:blip r:embed="rId5" cstate="print"/>
            <a:stretch>
              <a:fillRect/>
            </a:stretch>
          </p:blipFill>
          <p:spPr>
            <a:xfrm>
              <a:off x="2815425" y="1726062"/>
              <a:ext cx="190944" cy="190944"/>
            </a:xfrm>
            <a:prstGeom prst="rect">
              <a:avLst/>
            </a:prstGeom>
          </p:spPr>
        </p:pic>
        <p:pic>
          <p:nvPicPr>
            <p:cNvPr id="59" name="object 59"/>
            <p:cNvPicPr/>
            <p:nvPr/>
          </p:nvPicPr>
          <p:blipFill>
            <a:blip r:embed="rId6" cstate="print"/>
            <a:stretch>
              <a:fillRect/>
            </a:stretch>
          </p:blipFill>
          <p:spPr>
            <a:xfrm>
              <a:off x="2815447" y="2381423"/>
              <a:ext cx="190925" cy="190925"/>
            </a:xfrm>
            <a:prstGeom prst="rect">
              <a:avLst/>
            </a:prstGeom>
          </p:spPr>
        </p:pic>
        <p:sp>
          <p:nvSpPr>
            <p:cNvPr id="60" name="object 60"/>
            <p:cNvSpPr/>
            <p:nvPr/>
          </p:nvSpPr>
          <p:spPr>
            <a:xfrm>
              <a:off x="3243475" y="2045619"/>
              <a:ext cx="0" cy="203835"/>
            </a:xfrm>
            <a:custGeom>
              <a:avLst/>
              <a:gdLst/>
              <a:ahLst/>
              <a:cxnLst/>
              <a:rect l="l" t="t" r="r" b="b"/>
              <a:pathLst>
                <a:path h="203835">
                  <a:moveTo>
                    <a:pt x="0" y="203399"/>
                  </a:moveTo>
                  <a:lnTo>
                    <a:pt x="0" y="0"/>
                  </a:lnTo>
                </a:path>
              </a:pathLst>
            </a:custGeom>
            <a:ln w="9524">
              <a:solidFill>
                <a:srgbClr val="BDBDBD"/>
              </a:solidFill>
            </a:ln>
          </p:spPr>
          <p:txBody>
            <a:bodyPr wrap="square" lIns="0" tIns="0" rIns="0" bIns="0" rtlCol="0"/>
            <a:lstStyle/>
            <a:p>
              <a:endParaRPr sz="2400"/>
            </a:p>
          </p:txBody>
        </p:sp>
        <p:sp>
          <p:nvSpPr>
            <p:cNvPr id="61" name="object 61"/>
            <p:cNvSpPr/>
            <p:nvPr/>
          </p:nvSpPr>
          <p:spPr>
            <a:xfrm>
              <a:off x="3227742" y="2249019"/>
              <a:ext cx="31750" cy="43815"/>
            </a:xfrm>
            <a:custGeom>
              <a:avLst/>
              <a:gdLst/>
              <a:ahLst/>
              <a:cxnLst/>
              <a:rect l="l" t="t" r="r" b="b"/>
              <a:pathLst>
                <a:path w="31750" h="43814">
                  <a:moveTo>
                    <a:pt x="15732" y="43225"/>
                  </a:moveTo>
                  <a:lnTo>
                    <a:pt x="0" y="0"/>
                  </a:lnTo>
                  <a:lnTo>
                    <a:pt x="31465" y="0"/>
                  </a:lnTo>
                  <a:lnTo>
                    <a:pt x="15732" y="43225"/>
                  </a:lnTo>
                  <a:close/>
                </a:path>
              </a:pathLst>
            </a:custGeom>
            <a:solidFill>
              <a:srgbClr val="BDBDBD"/>
            </a:solidFill>
          </p:spPr>
          <p:txBody>
            <a:bodyPr wrap="square" lIns="0" tIns="0" rIns="0" bIns="0" rtlCol="0"/>
            <a:lstStyle/>
            <a:p>
              <a:endParaRPr sz="2400"/>
            </a:p>
          </p:txBody>
        </p:sp>
        <p:sp>
          <p:nvSpPr>
            <p:cNvPr id="62" name="object 62"/>
            <p:cNvSpPr/>
            <p:nvPr/>
          </p:nvSpPr>
          <p:spPr>
            <a:xfrm>
              <a:off x="3227742" y="2249019"/>
              <a:ext cx="31750" cy="43815"/>
            </a:xfrm>
            <a:custGeom>
              <a:avLst/>
              <a:gdLst/>
              <a:ahLst/>
              <a:cxnLst/>
              <a:rect l="l" t="t" r="r" b="b"/>
              <a:pathLst>
                <a:path w="31750" h="43814">
                  <a:moveTo>
                    <a:pt x="0" y="0"/>
                  </a:moveTo>
                  <a:lnTo>
                    <a:pt x="15732" y="43225"/>
                  </a:lnTo>
                  <a:lnTo>
                    <a:pt x="31465" y="0"/>
                  </a:lnTo>
                  <a:lnTo>
                    <a:pt x="0" y="0"/>
                  </a:lnTo>
                  <a:close/>
                </a:path>
              </a:pathLst>
            </a:custGeom>
            <a:ln w="9524">
              <a:solidFill>
                <a:srgbClr val="BDBDBD"/>
              </a:solidFill>
            </a:ln>
          </p:spPr>
          <p:txBody>
            <a:bodyPr wrap="square" lIns="0" tIns="0" rIns="0" bIns="0" rtlCol="0"/>
            <a:lstStyle/>
            <a:p>
              <a:endParaRPr sz="2400"/>
            </a:p>
          </p:txBody>
        </p:sp>
        <p:sp>
          <p:nvSpPr>
            <p:cNvPr id="63" name="object 63"/>
            <p:cNvSpPr/>
            <p:nvPr/>
          </p:nvSpPr>
          <p:spPr>
            <a:xfrm>
              <a:off x="3227742" y="2002393"/>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BDBDBD"/>
            </a:solidFill>
          </p:spPr>
          <p:txBody>
            <a:bodyPr wrap="square" lIns="0" tIns="0" rIns="0" bIns="0" rtlCol="0"/>
            <a:lstStyle/>
            <a:p>
              <a:endParaRPr sz="2400"/>
            </a:p>
          </p:txBody>
        </p:sp>
        <p:sp>
          <p:nvSpPr>
            <p:cNvPr id="64" name="object 64"/>
            <p:cNvSpPr/>
            <p:nvPr/>
          </p:nvSpPr>
          <p:spPr>
            <a:xfrm>
              <a:off x="3227742" y="2002393"/>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BDBDBD"/>
              </a:solidFill>
            </a:ln>
          </p:spPr>
          <p:txBody>
            <a:bodyPr wrap="square" lIns="0" tIns="0" rIns="0" bIns="0" rtlCol="0"/>
            <a:lstStyle/>
            <a:p>
              <a:endParaRPr sz="2400"/>
            </a:p>
          </p:txBody>
        </p:sp>
      </p:grpSp>
      <p:grpSp>
        <p:nvGrpSpPr>
          <p:cNvPr id="65" name="object 65"/>
          <p:cNvGrpSpPr/>
          <p:nvPr/>
        </p:nvGrpSpPr>
        <p:grpSpPr>
          <a:xfrm>
            <a:off x="6608033" y="2148266"/>
            <a:ext cx="1620520" cy="1632373"/>
            <a:chOff x="4956025" y="1611199"/>
            <a:chExt cx="1215390" cy="1224280"/>
          </a:xfrm>
        </p:grpSpPr>
        <p:sp>
          <p:nvSpPr>
            <p:cNvPr id="66" name="object 66"/>
            <p:cNvSpPr/>
            <p:nvPr/>
          </p:nvSpPr>
          <p:spPr>
            <a:xfrm>
              <a:off x="5075775" y="1818487"/>
              <a:ext cx="1096010" cy="1016635"/>
            </a:xfrm>
            <a:custGeom>
              <a:avLst/>
              <a:gdLst/>
              <a:ahLst/>
              <a:cxnLst/>
              <a:rect l="l" t="t" r="r" b="b"/>
              <a:pathLst>
                <a:path w="1096010" h="1016635">
                  <a:moveTo>
                    <a:pt x="1087982" y="1016399"/>
                  </a:moveTo>
                  <a:lnTo>
                    <a:pt x="7617" y="1016399"/>
                  </a:lnTo>
                  <a:lnTo>
                    <a:pt x="0" y="1008782"/>
                  </a:lnTo>
                  <a:lnTo>
                    <a:pt x="0" y="17014"/>
                  </a:lnTo>
                  <a:lnTo>
                    <a:pt x="0" y="7617"/>
                  </a:lnTo>
                  <a:lnTo>
                    <a:pt x="7617" y="0"/>
                  </a:lnTo>
                  <a:lnTo>
                    <a:pt x="1083097" y="0"/>
                  </a:lnTo>
                  <a:lnTo>
                    <a:pt x="1087425" y="1792"/>
                  </a:lnTo>
                  <a:lnTo>
                    <a:pt x="1093807" y="8174"/>
                  </a:lnTo>
                  <a:lnTo>
                    <a:pt x="1095599" y="12501"/>
                  </a:lnTo>
                  <a:lnTo>
                    <a:pt x="1095599" y="1008782"/>
                  </a:lnTo>
                  <a:lnTo>
                    <a:pt x="1087982" y="1016399"/>
                  </a:lnTo>
                  <a:close/>
                </a:path>
              </a:pathLst>
            </a:custGeom>
            <a:solidFill>
              <a:srgbClr val="999999"/>
            </a:solidFill>
          </p:spPr>
          <p:txBody>
            <a:bodyPr wrap="square" lIns="0" tIns="0" rIns="0" bIns="0" rtlCol="0"/>
            <a:lstStyle/>
            <a:p>
              <a:endParaRPr sz="2400"/>
            </a:p>
          </p:txBody>
        </p:sp>
        <p:sp>
          <p:nvSpPr>
            <p:cNvPr id="67" name="object 67"/>
            <p:cNvSpPr/>
            <p:nvPr/>
          </p:nvSpPr>
          <p:spPr>
            <a:xfrm>
              <a:off x="5018299" y="1685939"/>
              <a:ext cx="1096010" cy="1104900"/>
            </a:xfrm>
            <a:custGeom>
              <a:avLst/>
              <a:gdLst/>
              <a:ahLst/>
              <a:cxnLst/>
              <a:rect l="l" t="t" r="r" b="b"/>
              <a:pathLst>
                <a:path w="1096010" h="1104900">
                  <a:moveTo>
                    <a:pt x="1077259" y="1104899"/>
                  </a:moveTo>
                  <a:lnTo>
                    <a:pt x="18340" y="1104899"/>
                  </a:lnTo>
                  <a:lnTo>
                    <a:pt x="11201" y="1103458"/>
                  </a:lnTo>
                  <a:lnTo>
                    <a:pt x="5371" y="1099528"/>
                  </a:lnTo>
                  <a:lnTo>
                    <a:pt x="1441" y="1093698"/>
                  </a:lnTo>
                  <a:lnTo>
                    <a:pt x="0" y="1086559"/>
                  </a:lnTo>
                  <a:lnTo>
                    <a:pt x="0" y="18340"/>
                  </a:lnTo>
                  <a:lnTo>
                    <a:pt x="1441" y="11201"/>
                  </a:lnTo>
                  <a:lnTo>
                    <a:pt x="5371" y="5371"/>
                  </a:lnTo>
                  <a:lnTo>
                    <a:pt x="11201" y="1441"/>
                  </a:lnTo>
                  <a:lnTo>
                    <a:pt x="18340" y="0"/>
                  </a:lnTo>
                  <a:lnTo>
                    <a:pt x="1082123" y="0"/>
                  </a:lnTo>
                  <a:lnTo>
                    <a:pt x="1086788" y="1932"/>
                  </a:lnTo>
                  <a:lnTo>
                    <a:pt x="1093667" y="8811"/>
                  </a:lnTo>
                  <a:lnTo>
                    <a:pt x="1095599" y="13476"/>
                  </a:lnTo>
                  <a:lnTo>
                    <a:pt x="1095599" y="1086559"/>
                  </a:lnTo>
                  <a:lnTo>
                    <a:pt x="1094158" y="1093698"/>
                  </a:lnTo>
                  <a:lnTo>
                    <a:pt x="1090228" y="1099528"/>
                  </a:lnTo>
                  <a:lnTo>
                    <a:pt x="1084398" y="1103458"/>
                  </a:lnTo>
                  <a:lnTo>
                    <a:pt x="1077259" y="1104899"/>
                  </a:lnTo>
                  <a:close/>
                </a:path>
              </a:pathLst>
            </a:custGeom>
            <a:solidFill>
              <a:srgbClr val="B7B7B7"/>
            </a:solidFill>
          </p:spPr>
          <p:txBody>
            <a:bodyPr wrap="square" lIns="0" tIns="0" rIns="0" bIns="0" rtlCol="0"/>
            <a:lstStyle/>
            <a:p>
              <a:endParaRPr sz="2400"/>
            </a:p>
          </p:txBody>
        </p:sp>
        <p:sp>
          <p:nvSpPr>
            <p:cNvPr id="68" name="object 68"/>
            <p:cNvSpPr/>
            <p:nvPr/>
          </p:nvSpPr>
          <p:spPr>
            <a:xfrm>
              <a:off x="4956031" y="1611199"/>
              <a:ext cx="1096010" cy="397510"/>
            </a:xfrm>
            <a:custGeom>
              <a:avLst/>
              <a:gdLst/>
              <a:ahLst/>
              <a:cxnLst/>
              <a:rect l="l" t="t" r="r" b="b"/>
              <a:pathLst>
                <a:path w="1096010" h="397510">
                  <a:moveTo>
                    <a:pt x="1092620" y="397500"/>
                  </a:moveTo>
                  <a:lnTo>
                    <a:pt x="2979" y="397500"/>
                  </a:lnTo>
                  <a:lnTo>
                    <a:pt x="0" y="394520"/>
                  </a:lnTo>
                  <a:lnTo>
                    <a:pt x="0" y="6654"/>
                  </a:lnTo>
                  <a:lnTo>
                    <a:pt x="0" y="2979"/>
                  </a:lnTo>
                  <a:lnTo>
                    <a:pt x="2979" y="0"/>
                  </a:lnTo>
                  <a:lnTo>
                    <a:pt x="1090710" y="0"/>
                  </a:lnTo>
                  <a:lnTo>
                    <a:pt x="1092402" y="701"/>
                  </a:lnTo>
                  <a:lnTo>
                    <a:pt x="1094898" y="3196"/>
                  </a:lnTo>
                  <a:lnTo>
                    <a:pt x="1095599" y="4889"/>
                  </a:lnTo>
                  <a:lnTo>
                    <a:pt x="1095599" y="394520"/>
                  </a:lnTo>
                  <a:lnTo>
                    <a:pt x="1092620" y="397500"/>
                  </a:lnTo>
                  <a:close/>
                </a:path>
              </a:pathLst>
            </a:custGeom>
            <a:solidFill>
              <a:srgbClr val="F3F3F3"/>
            </a:solidFill>
          </p:spPr>
          <p:txBody>
            <a:bodyPr wrap="square" lIns="0" tIns="0" rIns="0" bIns="0" rtlCol="0"/>
            <a:lstStyle/>
            <a:p>
              <a:endParaRPr sz="2400"/>
            </a:p>
          </p:txBody>
        </p:sp>
        <p:sp>
          <p:nvSpPr>
            <p:cNvPr id="69" name="object 69"/>
            <p:cNvSpPr/>
            <p:nvPr/>
          </p:nvSpPr>
          <p:spPr>
            <a:xfrm>
              <a:off x="5024600" y="1685927"/>
              <a:ext cx="974725" cy="266065"/>
            </a:xfrm>
            <a:custGeom>
              <a:avLst/>
              <a:gdLst/>
              <a:ahLst/>
              <a:cxnLst/>
              <a:rect l="l" t="t" r="r" b="b"/>
              <a:pathLst>
                <a:path w="974725" h="266064">
                  <a:moveTo>
                    <a:pt x="974099" y="265799"/>
                  </a:moveTo>
                  <a:lnTo>
                    <a:pt x="0" y="265799"/>
                  </a:lnTo>
                  <a:lnTo>
                    <a:pt x="0" y="0"/>
                  </a:lnTo>
                  <a:lnTo>
                    <a:pt x="974099" y="0"/>
                  </a:lnTo>
                  <a:lnTo>
                    <a:pt x="974099" y="265799"/>
                  </a:lnTo>
                  <a:close/>
                </a:path>
              </a:pathLst>
            </a:custGeom>
            <a:solidFill>
              <a:srgbClr val="FFFFFF"/>
            </a:solidFill>
          </p:spPr>
          <p:txBody>
            <a:bodyPr wrap="square" lIns="0" tIns="0" rIns="0" bIns="0" rtlCol="0"/>
            <a:lstStyle/>
            <a:p>
              <a:endParaRPr sz="2400"/>
            </a:p>
          </p:txBody>
        </p:sp>
        <p:sp>
          <p:nvSpPr>
            <p:cNvPr id="70" name="object 70"/>
            <p:cNvSpPr/>
            <p:nvPr/>
          </p:nvSpPr>
          <p:spPr>
            <a:xfrm>
              <a:off x="4956025" y="1978564"/>
              <a:ext cx="1096010" cy="757555"/>
            </a:xfrm>
            <a:custGeom>
              <a:avLst/>
              <a:gdLst/>
              <a:ahLst/>
              <a:cxnLst/>
              <a:rect l="l" t="t" r="r" b="b"/>
              <a:pathLst>
                <a:path w="1096010" h="757555">
                  <a:moveTo>
                    <a:pt x="1089922" y="757499"/>
                  </a:moveTo>
                  <a:lnTo>
                    <a:pt x="5677" y="757499"/>
                  </a:lnTo>
                  <a:lnTo>
                    <a:pt x="0" y="751822"/>
                  </a:lnTo>
                  <a:lnTo>
                    <a:pt x="0" y="12680"/>
                  </a:lnTo>
                  <a:lnTo>
                    <a:pt x="0" y="5677"/>
                  </a:lnTo>
                  <a:lnTo>
                    <a:pt x="5677" y="0"/>
                  </a:lnTo>
                  <a:lnTo>
                    <a:pt x="1086282" y="0"/>
                  </a:lnTo>
                  <a:lnTo>
                    <a:pt x="1089507" y="1335"/>
                  </a:lnTo>
                  <a:lnTo>
                    <a:pt x="1094263" y="6092"/>
                  </a:lnTo>
                  <a:lnTo>
                    <a:pt x="1095599" y="9317"/>
                  </a:lnTo>
                  <a:lnTo>
                    <a:pt x="1095599" y="751822"/>
                  </a:lnTo>
                  <a:lnTo>
                    <a:pt x="1089922" y="757499"/>
                  </a:lnTo>
                  <a:close/>
                </a:path>
              </a:pathLst>
            </a:custGeom>
            <a:solidFill>
              <a:srgbClr val="F3F3F3"/>
            </a:solidFill>
          </p:spPr>
          <p:txBody>
            <a:bodyPr wrap="square" lIns="0" tIns="0" rIns="0" bIns="0" rtlCol="0"/>
            <a:lstStyle/>
            <a:p>
              <a:endParaRPr sz="2400"/>
            </a:p>
          </p:txBody>
        </p:sp>
        <p:sp>
          <p:nvSpPr>
            <p:cNvPr id="71" name="object 71"/>
            <p:cNvSpPr/>
            <p:nvPr/>
          </p:nvSpPr>
          <p:spPr>
            <a:xfrm>
              <a:off x="5024602" y="2346528"/>
              <a:ext cx="974725" cy="268605"/>
            </a:xfrm>
            <a:custGeom>
              <a:avLst/>
              <a:gdLst/>
              <a:ahLst/>
              <a:cxnLst/>
              <a:rect l="l" t="t" r="r" b="b"/>
              <a:pathLst>
                <a:path w="974725" h="268605">
                  <a:moveTo>
                    <a:pt x="974128" y="2730"/>
                  </a:moveTo>
                  <a:lnTo>
                    <a:pt x="974102" y="0"/>
                  </a:lnTo>
                  <a:lnTo>
                    <a:pt x="0" y="0"/>
                  </a:lnTo>
                  <a:lnTo>
                    <a:pt x="0" y="265811"/>
                  </a:lnTo>
                  <a:lnTo>
                    <a:pt x="183629" y="265811"/>
                  </a:lnTo>
                  <a:lnTo>
                    <a:pt x="183629" y="268528"/>
                  </a:lnTo>
                  <a:lnTo>
                    <a:pt x="974128" y="268528"/>
                  </a:lnTo>
                  <a:lnTo>
                    <a:pt x="974128" y="2730"/>
                  </a:lnTo>
                  <a:close/>
                </a:path>
              </a:pathLst>
            </a:custGeom>
            <a:solidFill>
              <a:srgbClr val="FFFFFF"/>
            </a:solidFill>
          </p:spPr>
          <p:txBody>
            <a:bodyPr wrap="square" lIns="0" tIns="0" rIns="0" bIns="0" rtlCol="0"/>
            <a:lstStyle/>
            <a:p>
              <a:endParaRPr sz="2400"/>
            </a:p>
          </p:txBody>
        </p:sp>
      </p:grpSp>
      <p:sp>
        <p:nvSpPr>
          <p:cNvPr id="72" name="object 72"/>
          <p:cNvSpPr txBox="1"/>
          <p:nvPr/>
        </p:nvSpPr>
        <p:spPr>
          <a:xfrm>
            <a:off x="6693134" y="3122353"/>
            <a:ext cx="1312333" cy="284630"/>
          </a:xfrm>
          <a:prstGeom prst="rect">
            <a:avLst/>
          </a:prstGeom>
          <a:ln w="3175">
            <a:solidFill>
              <a:srgbClr val="FFFFFF"/>
            </a:solidFill>
          </a:ln>
        </p:spPr>
        <p:txBody>
          <a:bodyPr vert="horz" wrap="square" lIns="0" tIns="78740" rIns="0" bIns="0" rtlCol="0">
            <a:spAutoFit/>
          </a:bodyPr>
          <a:lstStyle/>
          <a:p>
            <a:pPr marL="364904">
              <a:spcBef>
                <a:spcPts val="620"/>
              </a:spcBef>
            </a:pPr>
            <a:r>
              <a:rPr sz="1333" spc="-13" dirty="0">
                <a:latin typeface="Arial MT"/>
                <a:cs typeface="Arial MT"/>
              </a:rPr>
              <a:t>Proxy</a:t>
            </a:r>
            <a:endParaRPr sz="1333">
              <a:latin typeface="Arial MT"/>
              <a:cs typeface="Arial MT"/>
            </a:endParaRPr>
          </a:p>
        </p:txBody>
      </p:sp>
      <p:sp>
        <p:nvSpPr>
          <p:cNvPr id="73" name="object 73"/>
          <p:cNvSpPr/>
          <p:nvPr/>
        </p:nvSpPr>
        <p:spPr>
          <a:xfrm>
            <a:off x="6944283" y="2251534"/>
            <a:ext cx="1054100" cy="354753"/>
          </a:xfrm>
          <a:custGeom>
            <a:avLst/>
            <a:gdLst/>
            <a:ahLst/>
            <a:cxnLst/>
            <a:rect l="l" t="t" r="r" b="b"/>
            <a:pathLst>
              <a:path w="790575" h="266064">
                <a:moveTo>
                  <a:pt x="790499" y="265799"/>
                </a:moveTo>
                <a:lnTo>
                  <a:pt x="0" y="265799"/>
                </a:lnTo>
                <a:lnTo>
                  <a:pt x="0" y="0"/>
                </a:lnTo>
                <a:lnTo>
                  <a:pt x="790499" y="0"/>
                </a:lnTo>
                <a:lnTo>
                  <a:pt x="790499" y="265799"/>
                </a:lnTo>
                <a:close/>
              </a:path>
            </a:pathLst>
          </a:custGeom>
          <a:solidFill>
            <a:srgbClr val="FFFFFF"/>
          </a:solidFill>
        </p:spPr>
        <p:txBody>
          <a:bodyPr wrap="square" lIns="0" tIns="0" rIns="0" bIns="0" rtlCol="0"/>
          <a:lstStyle/>
          <a:p>
            <a:endParaRPr sz="2400"/>
          </a:p>
        </p:txBody>
      </p:sp>
      <p:sp>
        <p:nvSpPr>
          <p:cNvPr id="74" name="object 74"/>
          <p:cNvSpPr txBox="1"/>
          <p:nvPr/>
        </p:nvSpPr>
        <p:spPr>
          <a:xfrm>
            <a:off x="6693118" y="2241553"/>
            <a:ext cx="1312333" cy="284630"/>
          </a:xfrm>
          <a:prstGeom prst="rect">
            <a:avLst/>
          </a:prstGeom>
          <a:ln w="3175">
            <a:solidFill>
              <a:srgbClr val="FFFFFF"/>
            </a:solidFill>
          </a:ln>
        </p:spPr>
        <p:txBody>
          <a:bodyPr vert="horz" wrap="square" lIns="0" tIns="78740" rIns="0" bIns="0" rtlCol="0">
            <a:spAutoFit/>
          </a:bodyPr>
          <a:lstStyle/>
          <a:p>
            <a:pPr marL="364904">
              <a:spcBef>
                <a:spcPts val="620"/>
              </a:spcBef>
            </a:pPr>
            <a:r>
              <a:rPr sz="1333" spc="-13" dirty="0">
                <a:latin typeface="Arial MT"/>
                <a:cs typeface="Arial MT"/>
              </a:rPr>
              <a:t>Payments</a:t>
            </a:r>
            <a:endParaRPr sz="1333">
              <a:latin typeface="Arial MT"/>
              <a:cs typeface="Arial MT"/>
            </a:endParaRPr>
          </a:p>
        </p:txBody>
      </p:sp>
      <p:grpSp>
        <p:nvGrpSpPr>
          <p:cNvPr id="75" name="object 75"/>
          <p:cNvGrpSpPr/>
          <p:nvPr/>
        </p:nvGrpSpPr>
        <p:grpSpPr>
          <a:xfrm>
            <a:off x="6767701" y="2301434"/>
            <a:ext cx="598593" cy="1128607"/>
            <a:chOff x="5075775" y="1726075"/>
            <a:chExt cx="448945" cy="846455"/>
          </a:xfrm>
        </p:grpSpPr>
        <p:pic>
          <p:nvPicPr>
            <p:cNvPr id="76" name="object 76"/>
            <p:cNvPicPr/>
            <p:nvPr/>
          </p:nvPicPr>
          <p:blipFill>
            <a:blip r:embed="rId7" cstate="print"/>
            <a:stretch>
              <a:fillRect/>
            </a:stretch>
          </p:blipFill>
          <p:spPr>
            <a:xfrm>
              <a:off x="5075775" y="1726075"/>
              <a:ext cx="190944" cy="190944"/>
            </a:xfrm>
            <a:prstGeom prst="rect">
              <a:avLst/>
            </a:prstGeom>
          </p:spPr>
        </p:pic>
        <p:pic>
          <p:nvPicPr>
            <p:cNvPr id="77" name="object 77"/>
            <p:cNvPicPr/>
            <p:nvPr/>
          </p:nvPicPr>
          <p:blipFill>
            <a:blip r:embed="rId6" cstate="print"/>
            <a:stretch>
              <a:fillRect/>
            </a:stretch>
          </p:blipFill>
          <p:spPr>
            <a:xfrm>
              <a:off x="5075797" y="2381436"/>
              <a:ext cx="190924" cy="190925"/>
            </a:xfrm>
            <a:prstGeom prst="rect">
              <a:avLst/>
            </a:prstGeom>
          </p:spPr>
        </p:pic>
        <p:sp>
          <p:nvSpPr>
            <p:cNvPr id="78" name="object 78"/>
            <p:cNvSpPr/>
            <p:nvPr/>
          </p:nvSpPr>
          <p:spPr>
            <a:xfrm>
              <a:off x="5503825" y="2045631"/>
              <a:ext cx="0" cy="203835"/>
            </a:xfrm>
            <a:custGeom>
              <a:avLst/>
              <a:gdLst/>
              <a:ahLst/>
              <a:cxnLst/>
              <a:rect l="l" t="t" r="r" b="b"/>
              <a:pathLst>
                <a:path h="203835">
                  <a:moveTo>
                    <a:pt x="0" y="203399"/>
                  </a:moveTo>
                  <a:lnTo>
                    <a:pt x="0" y="0"/>
                  </a:lnTo>
                </a:path>
              </a:pathLst>
            </a:custGeom>
            <a:ln w="9524">
              <a:solidFill>
                <a:srgbClr val="BDBDBD"/>
              </a:solidFill>
            </a:ln>
          </p:spPr>
          <p:txBody>
            <a:bodyPr wrap="square" lIns="0" tIns="0" rIns="0" bIns="0" rtlCol="0"/>
            <a:lstStyle/>
            <a:p>
              <a:endParaRPr sz="2400"/>
            </a:p>
          </p:txBody>
        </p:sp>
        <p:sp>
          <p:nvSpPr>
            <p:cNvPr id="79" name="object 79"/>
            <p:cNvSpPr/>
            <p:nvPr/>
          </p:nvSpPr>
          <p:spPr>
            <a:xfrm>
              <a:off x="5488092" y="2249031"/>
              <a:ext cx="31750" cy="43815"/>
            </a:xfrm>
            <a:custGeom>
              <a:avLst/>
              <a:gdLst/>
              <a:ahLst/>
              <a:cxnLst/>
              <a:rect l="l" t="t" r="r" b="b"/>
              <a:pathLst>
                <a:path w="31750" h="43814">
                  <a:moveTo>
                    <a:pt x="15732" y="43225"/>
                  </a:moveTo>
                  <a:lnTo>
                    <a:pt x="0" y="0"/>
                  </a:lnTo>
                  <a:lnTo>
                    <a:pt x="31465" y="0"/>
                  </a:lnTo>
                  <a:lnTo>
                    <a:pt x="15732" y="43225"/>
                  </a:lnTo>
                  <a:close/>
                </a:path>
              </a:pathLst>
            </a:custGeom>
            <a:solidFill>
              <a:srgbClr val="BDBDBD"/>
            </a:solidFill>
          </p:spPr>
          <p:txBody>
            <a:bodyPr wrap="square" lIns="0" tIns="0" rIns="0" bIns="0" rtlCol="0"/>
            <a:lstStyle/>
            <a:p>
              <a:endParaRPr sz="2400"/>
            </a:p>
          </p:txBody>
        </p:sp>
        <p:sp>
          <p:nvSpPr>
            <p:cNvPr id="80" name="object 80"/>
            <p:cNvSpPr/>
            <p:nvPr/>
          </p:nvSpPr>
          <p:spPr>
            <a:xfrm>
              <a:off x="5488092" y="2249031"/>
              <a:ext cx="31750" cy="43815"/>
            </a:xfrm>
            <a:custGeom>
              <a:avLst/>
              <a:gdLst/>
              <a:ahLst/>
              <a:cxnLst/>
              <a:rect l="l" t="t" r="r" b="b"/>
              <a:pathLst>
                <a:path w="31750" h="43814">
                  <a:moveTo>
                    <a:pt x="0" y="0"/>
                  </a:moveTo>
                  <a:lnTo>
                    <a:pt x="15732" y="43225"/>
                  </a:lnTo>
                  <a:lnTo>
                    <a:pt x="31465" y="0"/>
                  </a:lnTo>
                  <a:lnTo>
                    <a:pt x="0" y="0"/>
                  </a:lnTo>
                  <a:close/>
                </a:path>
              </a:pathLst>
            </a:custGeom>
            <a:ln w="9524">
              <a:solidFill>
                <a:srgbClr val="BDBDBD"/>
              </a:solidFill>
            </a:ln>
          </p:spPr>
          <p:txBody>
            <a:bodyPr wrap="square" lIns="0" tIns="0" rIns="0" bIns="0" rtlCol="0"/>
            <a:lstStyle/>
            <a:p>
              <a:endParaRPr sz="2400"/>
            </a:p>
          </p:txBody>
        </p:sp>
        <p:sp>
          <p:nvSpPr>
            <p:cNvPr id="81" name="object 81"/>
            <p:cNvSpPr/>
            <p:nvPr/>
          </p:nvSpPr>
          <p:spPr>
            <a:xfrm>
              <a:off x="5488092" y="2002406"/>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BDBDBD"/>
            </a:solidFill>
          </p:spPr>
          <p:txBody>
            <a:bodyPr wrap="square" lIns="0" tIns="0" rIns="0" bIns="0" rtlCol="0"/>
            <a:lstStyle/>
            <a:p>
              <a:endParaRPr sz="2400"/>
            </a:p>
          </p:txBody>
        </p:sp>
        <p:sp>
          <p:nvSpPr>
            <p:cNvPr id="82" name="object 82"/>
            <p:cNvSpPr/>
            <p:nvPr/>
          </p:nvSpPr>
          <p:spPr>
            <a:xfrm>
              <a:off x="5488092" y="2002406"/>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BDBDBD"/>
              </a:solidFill>
            </a:ln>
          </p:spPr>
          <p:txBody>
            <a:bodyPr wrap="square" lIns="0" tIns="0" rIns="0" bIns="0" rtlCol="0"/>
            <a:lstStyle/>
            <a:p>
              <a:endParaRPr sz="2400"/>
            </a:p>
          </p:txBody>
        </p:sp>
      </p:grpSp>
      <p:sp>
        <p:nvSpPr>
          <p:cNvPr id="83" name="object 83"/>
          <p:cNvSpPr txBox="1"/>
          <p:nvPr/>
        </p:nvSpPr>
        <p:spPr>
          <a:xfrm>
            <a:off x="7501981" y="5459510"/>
            <a:ext cx="582507" cy="222219"/>
          </a:xfrm>
          <a:prstGeom prst="rect">
            <a:avLst/>
          </a:prstGeom>
        </p:spPr>
        <p:txBody>
          <a:bodyPr vert="horz" wrap="square" lIns="0" tIns="16933" rIns="0" bIns="0" rtlCol="0">
            <a:spAutoFit/>
          </a:bodyPr>
          <a:lstStyle/>
          <a:p>
            <a:pPr marL="16933">
              <a:spcBef>
                <a:spcPts val="133"/>
              </a:spcBef>
            </a:pPr>
            <a:r>
              <a:rPr sz="1333" spc="-13" dirty="0">
                <a:solidFill>
                  <a:srgbClr val="434343"/>
                </a:solidFill>
                <a:latin typeface="Arial MT"/>
                <a:cs typeface="Arial MT"/>
              </a:rPr>
              <a:t>Citadel</a:t>
            </a:r>
            <a:endParaRPr sz="1333">
              <a:latin typeface="Arial MT"/>
              <a:cs typeface="Arial MT"/>
            </a:endParaRPr>
          </a:p>
        </p:txBody>
      </p:sp>
      <p:pic>
        <p:nvPicPr>
          <p:cNvPr id="84" name="object 84"/>
          <p:cNvPicPr/>
          <p:nvPr/>
        </p:nvPicPr>
        <p:blipFill>
          <a:blip r:embed="rId2" cstate="print"/>
          <a:stretch>
            <a:fillRect/>
          </a:stretch>
        </p:blipFill>
        <p:spPr>
          <a:xfrm>
            <a:off x="7100963" y="5418751"/>
            <a:ext cx="222732" cy="332100"/>
          </a:xfrm>
          <a:prstGeom prst="rect">
            <a:avLst/>
          </a:prstGeom>
        </p:spPr>
      </p:pic>
      <p:sp>
        <p:nvSpPr>
          <p:cNvPr id="85" name="object 85"/>
          <p:cNvSpPr txBox="1"/>
          <p:nvPr/>
        </p:nvSpPr>
        <p:spPr>
          <a:xfrm>
            <a:off x="9000156" y="5741171"/>
            <a:ext cx="1292859" cy="201764"/>
          </a:xfrm>
          <a:prstGeom prst="rect">
            <a:avLst/>
          </a:prstGeom>
        </p:spPr>
        <p:txBody>
          <a:bodyPr vert="horz" wrap="square" lIns="0" tIns="16933" rIns="0" bIns="0" rtlCol="0">
            <a:spAutoFit/>
          </a:bodyPr>
          <a:lstStyle/>
          <a:p>
            <a:pPr marL="16933">
              <a:spcBef>
                <a:spcPts val="133"/>
              </a:spcBef>
            </a:pPr>
            <a:r>
              <a:rPr sz="1200" dirty="0">
                <a:solidFill>
                  <a:srgbClr val="999999"/>
                </a:solidFill>
                <a:latin typeface="Arial MT"/>
                <a:cs typeface="Arial MT"/>
              </a:rPr>
              <a:t>Istio</a:t>
            </a:r>
            <a:r>
              <a:rPr sz="1200" spc="87" dirty="0">
                <a:solidFill>
                  <a:srgbClr val="999999"/>
                </a:solidFill>
                <a:latin typeface="Arial MT"/>
                <a:cs typeface="Arial MT"/>
              </a:rPr>
              <a:t> </a:t>
            </a:r>
            <a:r>
              <a:rPr sz="1200" dirty="0">
                <a:solidFill>
                  <a:srgbClr val="999999"/>
                </a:solidFill>
                <a:latin typeface="Arial MT"/>
                <a:cs typeface="Arial MT"/>
              </a:rPr>
              <a:t>Control</a:t>
            </a:r>
            <a:r>
              <a:rPr sz="1200" spc="87" dirty="0">
                <a:solidFill>
                  <a:srgbClr val="999999"/>
                </a:solidFill>
                <a:latin typeface="Arial MT"/>
                <a:cs typeface="Arial MT"/>
              </a:rPr>
              <a:t> </a:t>
            </a:r>
            <a:r>
              <a:rPr sz="1200" spc="-13" dirty="0">
                <a:solidFill>
                  <a:srgbClr val="999999"/>
                </a:solidFill>
                <a:latin typeface="Arial MT"/>
                <a:cs typeface="Arial MT"/>
              </a:rPr>
              <a:t>Plane</a:t>
            </a:r>
            <a:endParaRPr sz="12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480226"/>
            <a:ext cx="13411200" cy="836255"/>
          </a:xfrm>
          <a:prstGeom prst="rect">
            <a:avLst/>
          </a:prstGeom>
        </p:spPr>
        <p:txBody>
          <a:bodyPr vert="horz" wrap="square" lIns="0" tIns="96647" rIns="0" bIns="0" rtlCol="0" anchor="b">
            <a:spAutoFit/>
          </a:bodyPr>
          <a:lstStyle/>
          <a:p>
            <a:pPr marL="41486">
              <a:lnSpc>
                <a:spcPct val="100000"/>
              </a:lnSpc>
              <a:spcBef>
                <a:spcPts val="133"/>
              </a:spcBef>
            </a:pPr>
            <a:r>
              <a:rPr b="1" spc="-87" dirty="0">
                <a:solidFill>
                  <a:srgbClr val="434343"/>
                </a:solidFill>
                <a:latin typeface="Arial"/>
                <a:cs typeface="Arial"/>
              </a:rPr>
              <a:t>Book</a:t>
            </a:r>
            <a:r>
              <a:rPr b="1" spc="-207" dirty="0">
                <a:solidFill>
                  <a:srgbClr val="434343"/>
                </a:solidFill>
                <a:latin typeface="Arial"/>
                <a:cs typeface="Arial"/>
              </a:rPr>
              <a:t> </a:t>
            </a:r>
            <a:r>
              <a:rPr b="1" spc="120" dirty="0">
                <a:solidFill>
                  <a:srgbClr val="434343"/>
                </a:solidFill>
                <a:latin typeface="Arial"/>
                <a:cs typeface="Arial"/>
              </a:rPr>
              <a:t>review</a:t>
            </a:r>
            <a:r>
              <a:rPr b="1" spc="-200" dirty="0">
                <a:solidFill>
                  <a:srgbClr val="434343"/>
                </a:solidFill>
                <a:latin typeface="Arial"/>
                <a:cs typeface="Arial"/>
              </a:rPr>
              <a:t> </a:t>
            </a:r>
            <a:r>
              <a:rPr b="1" spc="100" dirty="0">
                <a:solidFill>
                  <a:srgbClr val="434343"/>
                </a:solidFill>
                <a:latin typeface="Arial"/>
                <a:cs typeface="Arial"/>
              </a:rPr>
              <a:t>App(with</a:t>
            </a:r>
            <a:r>
              <a:rPr b="1" spc="-200" dirty="0">
                <a:solidFill>
                  <a:srgbClr val="434343"/>
                </a:solidFill>
                <a:latin typeface="Arial"/>
                <a:cs typeface="Arial"/>
              </a:rPr>
              <a:t> </a:t>
            </a:r>
            <a:r>
              <a:rPr b="1" spc="-13" dirty="0">
                <a:solidFill>
                  <a:srgbClr val="434343"/>
                </a:solidFill>
                <a:latin typeface="Arial"/>
                <a:cs typeface="Arial"/>
              </a:rPr>
              <a:t>Istio)</a:t>
            </a:r>
            <a:endParaRPr>
              <a:latin typeface="Arial"/>
              <a:cs typeface="Arial"/>
            </a:endParaRPr>
          </a:p>
        </p:txBody>
      </p:sp>
      <p:pic>
        <p:nvPicPr>
          <p:cNvPr id="3" name="object 3"/>
          <p:cNvPicPr/>
          <p:nvPr/>
        </p:nvPicPr>
        <p:blipFill>
          <a:blip r:embed="rId2" cstate="print"/>
          <a:stretch>
            <a:fillRect/>
          </a:stretch>
        </p:blipFill>
        <p:spPr>
          <a:xfrm>
            <a:off x="1796571" y="1393581"/>
            <a:ext cx="8692172" cy="51326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Compare</a:t>
            </a:r>
            <a:r>
              <a:rPr spc="-140" dirty="0"/>
              <a:t> </a:t>
            </a:r>
            <a:r>
              <a:rPr dirty="0"/>
              <a:t>Network</a:t>
            </a:r>
            <a:r>
              <a:rPr spc="-140" dirty="0"/>
              <a:t> </a:t>
            </a:r>
            <a:r>
              <a:rPr dirty="0"/>
              <a:t>control</a:t>
            </a:r>
            <a:r>
              <a:rPr spc="-140" dirty="0"/>
              <a:t> </a:t>
            </a:r>
            <a:r>
              <a:rPr dirty="0"/>
              <a:t>policy</a:t>
            </a:r>
            <a:r>
              <a:rPr spc="-140" dirty="0"/>
              <a:t> </a:t>
            </a:r>
            <a:r>
              <a:rPr dirty="0"/>
              <a:t>with</a:t>
            </a:r>
            <a:r>
              <a:rPr spc="-140" dirty="0"/>
              <a:t> </a:t>
            </a:r>
            <a:r>
              <a:rPr spc="-13" dirty="0"/>
              <a:t>Istio</a:t>
            </a:r>
          </a:p>
        </p:txBody>
      </p:sp>
      <p:pic>
        <p:nvPicPr>
          <p:cNvPr id="3" name="object 3"/>
          <p:cNvPicPr/>
          <p:nvPr/>
        </p:nvPicPr>
        <p:blipFill>
          <a:blip r:embed="rId2" cstate="print"/>
          <a:stretch>
            <a:fillRect/>
          </a:stretch>
        </p:blipFill>
        <p:spPr>
          <a:xfrm>
            <a:off x="2135445" y="2457478"/>
            <a:ext cx="7911636" cy="32007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spc="-27" dirty="0"/>
              <a:t>Multi-</a:t>
            </a:r>
            <a:r>
              <a:rPr spc="-13" dirty="0"/>
              <a:t>cluster</a:t>
            </a:r>
          </a:p>
        </p:txBody>
      </p:sp>
      <p:sp>
        <p:nvSpPr>
          <p:cNvPr id="3" name="object 3"/>
          <p:cNvSpPr txBox="1"/>
          <p:nvPr/>
        </p:nvSpPr>
        <p:spPr>
          <a:xfrm>
            <a:off x="512967" y="1621807"/>
            <a:ext cx="9327727" cy="4979995"/>
          </a:xfrm>
          <a:prstGeom prst="rect">
            <a:avLst/>
          </a:prstGeom>
        </p:spPr>
        <p:txBody>
          <a:bodyPr vert="horz" wrap="square" lIns="0" tIns="16933" rIns="0" bIns="0" rtlCol="0">
            <a:spAutoFit/>
          </a:bodyPr>
          <a:lstStyle/>
          <a:p>
            <a:pPr marL="16933">
              <a:spcBef>
                <a:spcPts val="133"/>
              </a:spcBef>
            </a:pPr>
            <a:r>
              <a:rPr sz="2400" b="1" dirty="0">
                <a:solidFill>
                  <a:srgbClr val="595959"/>
                </a:solidFill>
                <a:latin typeface="Arial"/>
                <a:cs typeface="Arial"/>
              </a:rPr>
              <a:t>Use-</a:t>
            </a:r>
            <a:r>
              <a:rPr sz="2400" b="1" spc="-7" dirty="0">
                <a:solidFill>
                  <a:srgbClr val="595959"/>
                </a:solidFill>
                <a:latin typeface="Arial"/>
                <a:cs typeface="Arial"/>
              </a:rPr>
              <a:t> </a:t>
            </a:r>
            <a:r>
              <a:rPr sz="2400" b="1" spc="-13" dirty="0">
                <a:solidFill>
                  <a:srgbClr val="595959"/>
                </a:solidFill>
                <a:latin typeface="Arial"/>
                <a:cs typeface="Arial"/>
              </a:rPr>
              <a:t>cases:</a:t>
            </a:r>
            <a:endParaRPr sz="2400">
              <a:latin typeface="Arial"/>
              <a:cs typeface="Arial"/>
            </a:endParaRPr>
          </a:p>
          <a:p>
            <a:pPr marL="625671" indent="-488514">
              <a:spcBef>
                <a:spcPts val="2519"/>
              </a:spcBef>
              <a:buChar char="●"/>
              <a:tabLst>
                <a:tab pos="625671" algn="l"/>
              </a:tabLst>
            </a:pPr>
            <a:r>
              <a:rPr sz="2400" dirty="0">
                <a:solidFill>
                  <a:srgbClr val="595959"/>
                </a:solidFill>
                <a:latin typeface="Arial MT"/>
                <a:cs typeface="Arial MT"/>
              </a:rPr>
              <a:t>1</a:t>
            </a:r>
            <a:r>
              <a:rPr sz="2400" spc="-27" dirty="0">
                <a:solidFill>
                  <a:srgbClr val="595959"/>
                </a:solidFill>
                <a:latin typeface="Arial MT"/>
                <a:cs typeface="Arial MT"/>
              </a:rPr>
              <a:t> </a:t>
            </a:r>
            <a:r>
              <a:rPr sz="2400" dirty="0">
                <a:solidFill>
                  <a:srgbClr val="595959"/>
                </a:solidFill>
                <a:latin typeface="Arial MT"/>
                <a:cs typeface="Arial MT"/>
              </a:rPr>
              <a:t>cluster</a:t>
            </a:r>
            <a:r>
              <a:rPr sz="2400" spc="-13" dirty="0">
                <a:solidFill>
                  <a:srgbClr val="595959"/>
                </a:solidFill>
                <a:latin typeface="Arial MT"/>
                <a:cs typeface="Arial MT"/>
              </a:rPr>
              <a:t> </a:t>
            </a:r>
            <a:r>
              <a:rPr sz="2400" dirty="0">
                <a:solidFill>
                  <a:srgbClr val="595959"/>
                </a:solidFill>
                <a:latin typeface="Arial MT"/>
                <a:cs typeface="Arial MT"/>
              </a:rPr>
              <a:t>serving</a:t>
            </a:r>
            <a:r>
              <a:rPr sz="2400" spc="-13" dirty="0">
                <a:solidFill>
                  <a:srgbClr val="595959"/>
                </a:solidFill>
                <a:latin typeface="Arial MT"/>
                <a:cs typeface="Arial MT"/>
              </a:rPr>
              <a:t> </a:t>
            </a:r>
            <a:r>
              <a:rPr sz="2400" dirty="0">
                <a:solidFill>
                  <a:srgbClr val="595959"/>
                </a:solidFill>
                <a:latin typeface="Arial MT"/>
                <a:cs typeface="Arial MT"/>
              </a:rPr>
              <a:t>as</a:t>
            </a:r>
            <a:r>
              <a:rPr sz="2400" spc="-13" dirty="0">
                <a:solidFill>
                  <a:srgbClr val="595959"/>
                </a:solidFill>
                <a:latin typeface="Arial MT"/>
                <a:cs typeface="Arial MT"/>
              </a:rPr>
              <a:t> </a:t>
            </a:r>
            <a:r>
              <a:rPr sz="2400" dirty="0">
                <a:solidFill>
                  <a:srgbClr val="595959"/>
                </a:solidFill>
                <a:latin typeface="Arial MT"/>
                <a:cs typeface="Arial MT"/>
              </a:rPr>
              <a:t>DR</a:t>
            </a:r>
            <a:r>
              <a:rPr sz="2400" spc="-13" dirty="0">
                <a:solidFill>
                  <a:srgbClr val="595959"/>
                </a:solidFill>
                <a:latin typeface="Arial MT"/>
                <a:cs typeface="Arial MT"/>
              </a:rPr>
              <a:t> </a:t>
            </a:r>
            <a:r>
              <a:rPr sz="2400" dirty="0">
                <a:solidFill>
                  <a:srgbClr val="595959"/>
                </a:solidFill>
                <a:latin typeface="Arial MT"/>
                <a:cs typeface="Arial MT"/>
              </a:rPr>
              <a:t>for</a:t>
            </a:r>
            <a:r>
              <a:rPr sz="2400" spc="-13" dirty="0">
                <a:solidFill>
                  <a:srgbClr val="595959"/>
                </a:solidFill>
                <a:latin typeface="Arial MT"/>
                <a:cs typeface="Arial MT"/>
              </a:rPr>
              <a:t> </a:t>
            </a:r>
            <a:r>
              <a:rPr sz="2400" dirty="0">
                <a:solidFill>
                  <a:srgbClr val="595959"/>
                </a:solidFill>
                <a:latin typeface="Arial MT"/>
                <a:cs typeface="Arial MT"/>
              </a:rPr>
              <a:t>another</a:t>
            </a:r>
            <a:r>
              <a:rPr sz="2400" spc="-13" dirty="0">
                <a:solidFill>
                  <a:srgbClr val="595959"/>
                </a:solidFill>
                <a:latin typeface="Arial MT"/>
                <a:cs typeface="Arial MT"/>
              </a:rPr>
              <a:t> cluster</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CI/CD</a:t>
            </a:r>
            <a:r>
              <a:rPr sz="2400" spc="-40" dirty="0">
                <a:solidFill>
                  <a:srgbClr val="595959"/>
                </a:solidFill>
                <a:latin typeface="Arial MT"/>
                <a:cs typeface="Arial MT"/>
              </a:rPr>
              <a:t> </a:t>
            </a:r>
            <a:r>
              <a:rPr sz="2400" dirty="0">
                <a:solidFill>
                  <a:srgbClr val="595959"/>
                </a:solidFill>
                <a:latin typeface="Arial MT"/>
                <a:cs typeface="Arial MT"/>
              </a:rPr>
              <a:t>between</a:t>
            </a:r>
            <a:r>
              <a:rPr sz="2400" spc="-33" dirty="0">
                <a:solidFill>
                  <a:srgbClr val="595959"/>
                </a:solidFill>
                <a:latin typeface="Arial MT"/>
                <a:cs typeface="Arial MT"/>
              </a:rPr>
              <a:t> </a:t>
            </a:r>
            <a:r>
              <a:rPr sz="2400" dirty="0">
                <a:solidFill>
                  <a:srgbClr val="595959"/>
                </a:solidFill>
                <a:latin typeface="Arial MT"/>
                <a:cs typeface="Arial MT"/>
              </a:rPr>
              <a:t>Dev</a:t>
            </a:r>
            <a:r>
              <a:rPr sz="2400" spc="-33" dirty="0">
                <a:solidFill>
                  <a:srgbClr val="595959"/>
                </a:solidFill>
                <a:latin typeface="Arial MT"/>
                <a:cs typeface="Arial MT"/>
              </a:rPr>
              <a:t> </a:t>
            </a:r>
            <a:r>
              <a:rPr sz="2400" dirty="0">
                <a:solidFill>
                  <a:srgbClr val="595959"/>
                </a:solidFill>
                <a:latin typeface="Arial MT"/>
                <a:cs typeface="Arial MT"/>
              </a:rPr>
              <a:t>and</a:t>
            </a:r>
            <a:r>
              <a:rPr sz="2400" spc="-33" dirty="0">
                <a:solidFill>
                  <a:srgbClr val="595959"/>
                </a:solidFill>
                <a:latin typeface="Arial MT"/>
                <a:cs typeface="Arial MT"/>
              </a:rPr>
              <a:t> </a:t>
            </a:r>
            <a:r>
              <a:rPr sz="2400" dirty="0">
                <a:solidFill>
                  <a:srgbClr val="595959"/>
                </a:solidFill>
                <a:latin typeface="Arial MT"/>
                <a:cs typeface="Arial MT"/>
              </a:rPr>
              <a:t>production</a:t>
            </a:r>
            <a:r>
              <a:rPr sz="2400" spc="-33"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Global</a:t>
            </a:r>
            <a:r>
              <a:rPr sz="2400" spc="-53" dirty="0">
                <a:solidFill>
                  <a:srgbClr val="595959"/>
                </a:solidFill>
                <a:latin typeface="Arial MT"/>
                <a:cs typeface="Arial MT"/>
              </a:rPr>
              <a:t> </a:t>
            </a:r>
            <a:r>
              <a:rPr sz="2400" dirty="0">
                <a:solidFill>
                  <a:srgbClr val="595959"/>
                </a:solidFill>
                <a:latin typeface="Arial MT"/>
                <a:cs typeface="Arial MT"/>
              </a:rPr>
              <a:t>load</a:t>
            </a:r>
            <a:r>
              <a:rPr sz="2400" spc="-40" dirty="0">
                <a:solidFill>
                  <a:srgbClr val="595959"/>
                </a:solidFill>
                <a:latin typeface="Arial MT"/>
                <a:cs typeface="Arial MT"/>
              </a:rPr>
              <a:t> </a:t>
            </a:r>
            <a:r>
              <a:rPr sz="2400" dirty="0">
                <a:solidFill>
                  <a:srgbClr val="595959"/>
                </a:solidFill>
                <a:latin typeface="Arial MT"/>
                <a:cs typeface="Arial MT"/>
              </a:rPr>
              <a:t>balancing</a:t>
            </a:r>
            <a:r>
              <a:rPr sz="2400" spc="-33" dirty="0">
                <a:solidFill>
                  <a:srgbClr val="595959"/>
                </a:solidFill>
                <a:latin typeface="Arial MT"/>
                <a:cs typeface="Arial MT"/>
              </a:rPr>
              <a:t> </a:t>
            </a:r>
            <a:r>
              <a:rPr sz="2400" dirty="0">
                <a:solidFill>
                  <a:srgbClr val="595959"/>
                </a:solidFill>
                <a:latin typeface="Arial MT"/>
                <a:cs typeface="Arial MT"/>
              </a:rPr>
              <a:t>across</a:t>
            </a:r>
            <a:r>
              <a:rPr sz="2400" spc="-40" dirty="0">
                <a:solidFill>
                  <a:srgbClr val="595959"/>
                </a:solidFill>
                <a:latin typeface="Arial MT"/>
                <a:cs typeface="Arial MT"/>
              </a:rPr>
              <a:t> </a:t>
            </a:r>
            <a:r>
              <a:rPr sz="2400" dirty="0">
                <a:solidFill>
                  <a:srgbClr val="595959"/>
                </a:solidFill>
                <a:latin typeface="Arial MT"/>
                <a:cs typeface="Arial MT"/>
              </a:rPr>
              <a:t>multiple</a:t>
            </a:r>
            <a:r>
              <a:rPr sz="2400" spc="-33"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Ability</a:t>
            </a:r>
            <a:r>
              <a:rPr sz="2400" spc="-27" dirty="0">
                <a:solidFill>
                  <a:srgbClr val="595959"/>
                </a:solidFill>
                <a:latin typeface="Arial MT"/>
                <a:cs typeface="Arial MT"/>
              </a:rPr>
              <a:t> </a:t>
            </a:r>
            <a:r>
              <a:rPr sz="2400" dirty="0">
                <a:solidFill>
                  <a:srgbClr val="595959"/>
                </a:solidFill>
                <a:latin typeface="Arial MT"/>
                <a:cs typeface="Arial MT"/>
              </a:rPr>
              <a:t>for</a:t>
            </a:r>
            <a:r>
              <a:rPr sz="2400" spc="-13" dirty="0">
                <a:solidFill>
                  <a:srgbClr val="595959"/>
                </a:solidFill>
                <a:latin typeface="Arial MT"/>
                <a:cs typeface="Arial MT"/>
              </a:rPr>
              <a:t> </a:t>
            </a:r>
            <a:r>
              <a:rPr sz="2400" dirty="0">
                <a:solidFill>
                  <a:srgbClr val="595959"/>
                </a:solidFill>
                <a:latin typeface="Arial MT"/>
                <a:cs typeface="Arial MT"/>
              </a:rPr>
              <a:t>1</a:t>
            </a:r>
            <a:r>
              <a:rPr sz="2400" spc="-13" dirty="0">
                <a:solidFill>
                  <a:srgbClr val="595959"/>
                </a:solidFill>
                <a:latin typeface="Arial MT"/>
                <a:cs typeface="Arial MT"/>
              </a:rPr>
              <a:t> </a:t>
            </a:r>
            <a:r>
              <a:rPr sz="2400" dirty="0">
                <a:solidFill>
                  <a:srgbClr val="595959"/>
                </a:solidFill>
                <a:latin typeface="Arial MT"/>
                <a:cs typeface="Arial MT"/>
              </a:rPr>
              <a:t>cluster</a:t>
            </a:r>
            <a:r>
              <a:rPr sz="2400" spc="-13" dirty="0">
                <a:solidFill>
                  <a:srgbClr val="595959"/>
                </a:solidFill>
                <a:latin typeface="Arial MT"/>
                <a:cs typeface="Arial MT"/>
              </a:rPr>
              <a:t> </a:t>
            </a:r>
            <a:r>
              <a:rPr sz="2400" dirty="0">
                <a:solidFill>
                  <a:srgbClr val="595959"/>
                </a:solidFill>
                <a:latin typeface="Arial MT"/>
                <a:cs typeface="Arial MT"/>
              </a:rPr>
              <a:t>to</a:t>
            </a:r>
            <a:r>
              <a:rPr sz="2400" spc="-7" dirty="0">
                <a:solidFill>
                  <a:srgbClr val="595959"/>
                </a:solidFill>
                <a:latin typeface="Arial MT"/>
                <a:cs typeface="Arial MT"/>
              </a:rPr>
              <a:t> </a:t>
            </a:r>
            <a:r>
              <a:rPr sz="2400" dirty="0">
                <a:solidFill>
                  <a:srgbClr val="595959"/>
                </a:solidFill>
                <a:latin typeface="Arial MT"/>
                <a:cs typeface="Arial MT"/>
              </a:rPr>
              <a:t>consume</a:t>
            </a:r>
            <a:r>
              <a:rPr sz="2400" spc="-13" dirty="0">
                <a:solidFill>
                  <a:srgbClr val="595959"/>
                </a:solidFill>
                <a:latin typeface="Arial MT"/>
                <a:cs typeface="Arial MT"/>
              </a:rPr>
              <a:t> </a:t>
            </a:r>
            <a:r>
              <a:rPr sz="2400" dirty="0">
                <a:solidFill>
                  <a:srgbClr val="595959"/>
                </a:solidFill>
                <a:latin typeface="Arial MT"/>
                <a:cs typeface="Arial MT"/>
              </a:rPr>
              <a:t>services</a:t>
            </a:r>
            <a:r>
              <a:rPr sz="2400" spc="-13" dirty="0">
                <a:solidFill>
                  <a:srgbClr val="595959"/>
                </a:solidFill>
                <a:latin typeface="Arial MT"/>
                <a:cs typeface="Arial MT"/>
              </a:rPr>
              <a:t> </a:t>
            </a:r>
            <a:r>
              <a:rPr sz="2400" dirty="0">
                <a:solidFill>
                  <a:srgbClr val="595959"/>
                </a:solidFill>
                <a:latin typeface="Arial MT"/>
                <a:cs typeface="Arial MT"/>
              </a:rPr>
              <a:t>from</a:t>
            </a:r>
            <a:r>
              <a:rPr sz="2400" spc="-13" dirty="0">
                <a:solidFill>
                  <a:srgbClr val="595959"/>
                </a:solidFill>
                <a:latin typeface="Arial MT"/>
                <a:cs typeface="Arial MT"/>
              </a:rPr>
              <a:t> </a:t>
            </a:r>
            <a:r>
              <a:rPr sz="2400" dirty="0">
                <a:solidFill>
                  <a:srgbClr val="595959"/>
                </a:solidFill>
                <a:latin typeface="Arial MT"/>
                <a:cs typeface="Arial MT"/>
              </a:rPr>
              <a:t>another</a:t>
            </a:r>
            <a:r>
              <a:rPr sz="2400" spc="-7"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16933">
              <a:spcBef>
                <a:spcPts val="2519"/>
              </a:spcBef>
            </a:pPr>
            <a:r>
              <a:rPr sz="2400" b="1" spc="-13" dirty="0">
                <a:solidFill>
                  <a:srgbClr val="595959"/>
                </a:solidFill>
                <a:latin typeface="Arial"/>
                <a:cs typeface="Arial"/>
              </a:rPr>
              <a:t>Requirements:</a:t>
            </a:r>
            <a:endParaRPr sz="2400">
              <a:latin typeface="Arial"/>
              <a:cs typeface="Arial"/>
            </a:endParaRPr>
          </a:p>
          <a:p>
            <a:pPr marL="625671" indent="-488514">
              <a:spcBef>
                <a:spcPts val="2520"/>
              </a:spcBef>
              <a:buChar char="●"/>
              <a:tabLst>
                <a:tab pos="625671" algn="l"/>
              </a:tabLst>
            </a:pPr>
            <a:r>
              <a:rPr sz="2400" dirty="0">
                <a:solidFill>
                  <a:srgbClr val="595959"/>
                </a:solidFill>
                <a:latin typeface="Arial MT"/>
                <a:cs typeface="Arial MT"/>
              </a:rPr>
              <a:t>Common</a:t>
            </a:r>
            <a:r>
              <a:rPr sz="2400" spc="-47" dirty="0">
                <a:solidFill>
                  <a:srgbClr val="595959"/>
                </a:solidFill>
                <a:latin typeface="Arial MT"/>
                <a:cs typeface="Arial MT"/>
              </a:rPr>
              <a:t> </a:t>
            </a:r>
            <a:r>
              <a:rPr sz="2400" dirty="0">
                <a:solidFill>
                  <a:srgbClr val="595959"/>
                </a:solidFill>
                <a:latin typeface="Arial MT"/>
                <a:cs typeface="Arial MT"/>
              </a:rPr>
              <a:t>control</a:t>
            </a:r>
            <a:r>
              <a:rPr sz="2400" spc="-33" dirty="0">
                <a:solidFill>
                  <a:srgbClr val="595959"/>
                </a:solidFill>
                <a:latin typeface="Arial MT"/>
                <a:cs typeface="Arial MT"/>
              </a:rPr>
              <a:t> </a:t>
            </a:r>
            <a:r>
              <a:rPr sz="2400" dirty="0">
                <a:solidFill>
                  <a:srgbClr val="595959"/>
                </a:solidFill>
                <a:latin typeface="Arial MT"/>
                <a:cs typeface="Arial MT"/>
              </a:rPr>
              <a:t>plane</a:t>
            </a:r>
            <a:r>
              <a:rPr sz="2400" spc="-33" dirty="0">
                <a:solidFill>
                  <a:srgbClr val="595959"/>
                </a:solidFill>
                <a:latin typeface="Arial MT"/>
                <a:cs typeface="Arial MT"/>
              </a:rPr>
              <a:t> </a:t>
            </a:r>
            <a:r>
              <a:rPr sz="2400" dirty="0">
                <a:solidFill>
                  <a:srgbClr val="595959"/>
                </a:solidFill>
                <a:latin typeface="Arial MT"/>
                <a:cs typeface="Arial MT"/>
              </a:rPr>
              <a:t>across</a:t>
            </a:r>
            <a:r>
              <a:rPr sz="2400" spc="-27"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Service</a:t>
            </a:r>
            <a:r>
              <a:rPr sz="2400" spc="-20" dirty="0">
                <a:solidFill>
                  <a:srgbClr val="595959"/>
                </a:solidFill>
                <a:latin typeface="Arial MT"/>
                <a:cs typeface="Arial MT"/>
              </a:rPr>
              <a:t> </a:t>
            </a:r>
            <a:r>
              <a:rPr sz="2400" dirty="0">
                <a:solidFill>
                  <a:srgbClr val="595959"/>
                </a:solidFill>
                <a:latin typeface="Arial MT"/>
                <a:cs typeface="Arial MT"/>
              </a:rPr>
              <a:t>discovery</a:t>
            </a:r>
            <a:r>
              <a:rPr sz="2400" spc="-20" dirty="0">
                <a:solidFill>
                  <a:srgbClr val="595959"/>
                </a:solidFill>
                <a:latin typeface="Arial MT"/>
                <a:cs typeface="Arial MT"/>
              </a:rPr>
              <a:t> </a:t>
            </a:r>
            <a:r>
              <a:rPr sz="2400" dirty="0">
                <a:solidFill>
                  <a:srgbClr val="595959"/>
                </a:solidFill>
                <a:latin typeface="Arial MT"/>
                <a:cs typeface="Arial MT"/>
              </a:rPr>
              <a:t>across</a:t>
            </a:r>
            <a:r>
              <a:rPr sz="2400" spc="-20"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Load</a:t>
            </a:r>
            <a:r>
              <a:rPr sz="2400" spc="-40" dirty="0">
                <a:solidFill>
                  <a:srgbClr val="595959"/>
                </a:solidFill>
                <a:latin typeface="Arial MT"/>
                <a:cs typeface="Arial MT"/>
              </a:rPr>
              <a:t> </a:t>
            </a:r>
            <a:r>
              <a:rPr sz="2400" dirty="0">
                <a:solidFill>
                  <a:srgbClr val="595959"/>
                </a:solidFill>
                <a:latin typeface="Arial MT"/>
                <a:cs typeface="Arial MT"/>
              </a:rPr>
              <a:t>balancing</a:t>
            </a:r>
            <a:r>
              <a:rPr sz="2400" spc="-27" dirty="0">
                <a:solidFill>
                  <a:srgbClr val="595959"/>
                </a:solidFill>
                <a:latin typeface="Arial MT"/>
                <a:cs typeface="Arial MT"/>
              </a:rPr>
              <a:t> </a:t>
            </a:r>
            <a:r>
              <a:rPr sz="2400" dirty="0">
                <a:solidFill>
                  <a:srgbClr val="595959"/>
                </a:solidFill>
                <a:latin typeface="Arial MT"/>
                <a:cs typeface="Arial MT"/>
              </a:rPr>
              <a:t>traffic</a:t>
            </a:r>
            <a:r>
              <a:rPr sz="2400" spc="-27" dirty="0">
                <a:solidFill>
                  <a:srgbClr val="595959"/>
                </a:solidFill>
                <a:latin typeface="Arial MT"/>
                <a:cs typeface="Arial MT"/>
              </a:rPr>
              <a:t> </a:t>
            </a:r>
            <a:r>
              <a:rPr sz="2400" dirty="0">
                <a:solidFill>
                  <a:srgbClr val="595959"/>
                </a:solidFill>
                <a:latin typeface="Arial MT"/>
                <a:cs typeface="Arial MT"/>
              </a:rPr>
              <a:t>across</a:t>
            </a:r>
            <a:r>
              <a:rPr sz="2400" spc="-27" dirty="0">
                <a:solidFill>
                  <a:srgbClr val="595959"/>
                </a:solidFill>
                <a:latin typeface="Arial MT"/>
                <a:cs typeface="Arial MT"/>
              </a:rPr>
              <a:t> </a:t>
            </a:r>
            <a:r>
              <a:rPr sz="2400" dirty="0">
                <a:solidFill>
                  <a:srgbClr val="595959"/>
                </a:solidFill>
                <a:latin typeface="Arial MT"/>
                <a:cs typeface="Arial MT"/>
              </a:rPr>
              <a:t>replicas</a:t>
            </a:r>
            <a:r>
              <a:rPr sz="2400" spc="-27" dirty="0">
                <a:solidFill>
                  <a:srgbClr val="595959"/>
                </a:solidFill>
                <a:latin typeface="Arial MT"/>
                <a:cs typeface="Arial MT"/>
              </a:rPr>
              <a:t> </a:t>
            </a:r>
            <a:r>
              <a:rPr sz="2400" dirty="0">
                <a:solidFill>
                  <a:srgbClr val="595959"/>
                </a:solidFill>
                <a:latin typeface="Arial MT"/>
                <a:cs typeface="Arial MT"/>
              </a:rPr>
              <a:t>in</a:t>
            </a:r>
            <a:r>
              <a:rPr sz="2400" spc="-27" dirty="0">
                <a:solidFill>
                  <a:srgbClr val="595959"/>
                </a:solidFill>
                <a:latin typeface="Arial MT"/>
                <a:cs typeface="Arial MT"/>
              </a:rPr>
              <a:t> </a:t>
            </a:r>
            <a:r>
              <a:rPr sz="2400" dirty="0">
                <a:solidFill>
                  <a:srgbClr val="595959"/>
                </a:solidFill>
                <a:latin typeface="Arial MT"/>
                <a:cs typeface="Arial MT"/>
              </a:rPr>
              <a:t>different</a:t>
            </a:r>
            <a:r>
              <a:rPr sz="2400" spc="-20"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Common</a:t>
            </a:r>
            <a:r>
              <a:rPr sz="2400" spc="-27" dirty="0">
                <a:solidFill>
                  <a:srgbClr val="595959"/>
                </a:solidFill>
                <a:latin typeface="Arial MT"/>
                <a:cs typeface="Arial MT"/>
              </a:rPr>
              <a:t> </a:t>
            </a:r>
            <a:r>
              <a:rPr sz="2400" dirty="0">
                <a:solidFill>
                  <a:srgbClr val="595959"/>
                </a:solidFill>
                <a:latin typeface="Arial MT"/>
                <a:cs typeface="Arial MT"/>
              </a:rPr>
              <a:t>policy</a:t>
            </a:r>
            <a:r>
              <a:rPr sz="2400" spc="-27" dirty="0">
                <a:solidFill>
                  <a:srgbClr val="595959"/>
                </a:solidFill>
                <a:latin typeface="Arial MT"/>
                <a:cs typeface="Arial MT"/>
              </a:rPr>
              <a:t> </a:t>
            </a:r>
            <a:r>
              <a:rPr sz="2400" dirty="0">
                <a:solidFill>
                  <a:srgbClr val="595959"/>
                </a:solidFill>
                <a:latin typeface="Arial MT"/>
                <a:cs typeface="Arial MT"/>
              </a:rPr>
              <a:t>management</a:t>
            </a:r>
            <a:r>
              <a:rPr sz="2400" spc="-27" dirty="0">
                <a:solidFill>
                  <a:srgbClr val="595959"/>
                </a:solidFill>
                <a:latin typeface="Arial MT"/>
                <a:cs typeface="Arial MT"/>
              </a:rPr>
              <a:t> </a:t>
            </a:r>
            <a:r>
              <a:rPr sz="2400" dirty="0">
                <a:solidFill>
                  <a:srgbClr val="595959"/>
                </a:solidFill>
                <a:latin typeface="Arial MT"/>
                <a:cs typeface="Arial MT"/>
              </a:rPr>
              <a:t>across</a:t>
            </a:r>
            <a:r>
              <a:rPr sz="2400" spc="-27" dirty="0">
                <a:solidFill>
                  <a:srgbClr val="595959"/>
                </a:solidFill>
                <a:latin typeface="Arial MT"/>
                <a:cs typeface="Arial MT"/>
              </a:rPr>
              <a:t> </a:t>
            </a:r>
            <a:r>
              <a:rPr sz="2400" dirty="0">
                <a:solidFill>
                  <a:srgbClr val="595959"/>
                </a:solidFill>
                <a:latin typeface="Arial MT"/>
                <a:cs typeface="Arial MT"/>
              </a:rPr>
              <a:t>clusters</a:t>
            </a:r>
            <a:r>
              <a:rPr sz="2400" spc="-27" dirty="0">
                <a:solidFill>
                  <a:srgbClr val="595959"/>
                </a:solidFill>
                <a:latin typeface="Arial MT"/>
                <a:cs typeface="Arial MT"/>
              </a:rPr>
              <a:t> </a:t>
            </a:r>
            <a:r>
              <a:rPr sz="2400" dirty="0">
                <a:solidFill>
                  <a:srgbClr val="595959"/>
                </a:solidFill>
                <a:latin typeface="Arial MT"/>
                <a:cs typeface="Arial MT"/>
              </a:rPr>
              <a:t>-</a:t>
            </a:r>
            <a:r>
              <a:rPr sz="2400" spc="-27" dirty="0">
                <a:solidFill>
                  <a:srgbClr val="595959"/>
                </a:solidFill>
                <a:latin typeface="Arial MT"/>
                <a:cs typeface="Arial MT"/>
              </a:rPr>
              <a:t> </a:t>
            </a:r>
            <a:r>
              <a:rPr sz="2400" dirty="0">
                <a:solidFill>
                  <a:srgbClr val="595959"/>
                </a:solidFill>
                <a:latin typeface="Arial MT"/>
                <a:cs typeface="Arial MT"/>
              </a:rPr>
              <a:t>RBAC,</a:t>
            </a:r>
            <a:r>
              <a:rPr sz="2400" spc="-27" dirty="0">
                <a:solidFill>
                  <a:srgbClr val="595959"/>
                </a:solidFill>
                <a:latin typeface="Arial MT"/>
                <a:cs typeface="Arial MT"/>
              </a:rPr>
              <a:t> </a:t>
            </a:r>
            <a:r>
              <a:rPr sz="2400" dirty="0">
                <a:solidFill>
                  <a:srgbClr val="595959"/>
                </a:solidFill>
                <a:latin typeface="Arial MT"/>
                <a:cs typeface="Arial MT"/>
              </a:rPr>
              <a:t>Quota</a:t>
            </a:r>
            <a:r>
              <a:rPr sz="2400" spc="-27" dirty="0">
                <a:solidFill>
                  <a:srgbClr val="595959"/>
                </a:solidFill>
                <a:latin typeface="Arial MT"/>
                <a:cs typeface="Arial MT"/>
              </a:rPr>
              <a:t> </a:t>
            </a:r>
            <a:r>
              <a:rPr sz="2400" spc="-33" dirty="0">
                <a:solidFill>
                  <a:srgbClr val="595959"/>
                </a:solidFill>
                <a:latin typeface="Arial MT"/>
                <a:cs typeface="Arial MT"/>
              </a:rPr>
              <a:t>etc</a:t>
            </a:r>
            <a:endParaRPr sz="24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45133"/>
            <a:ext cx="7462520" cy="1494426"/>
          </a:xfrm>
          <a:prstGeom prst="rect">
            <a:avLst/>
          </a:prstGeom>
        </p:spPr>
        <p:txBody>
          <a:bodyPr vert="horz" wrap="square" lIns="0" tIns="16933" rIns="0" bIns="0" rtlCol="0" anchor="b">
            <a:spAutoFit/>
          </a:bodyPr>
          <a:lstStyle/>
          <a:p>
            <a:pPr marL="16933">
              <a:lnSpc>
                <a:spcPct val="100000"/>
              </a:lnSpc>
              <a:spcBef>
                <a:spcPts val="133"/>
              </a:spcBef>
            </a:pPr>
            <a:r>
              <a:rPr spc="-13" dirty="0"/>
              <a:t>Multicluster/Hybrid</a:t>
            </a:r>
            <a:r>
              <a:rPr spc="-133" dirty="0"/>
              <a:t> </a:t>
            </a:r>
            <a:r>
              <a:rPr dirty="0"/>
              <a:t>cloud</a:t>
            </a:r>
            <a:r>
              <a:rPr spc="-127" dirty="0"/>
              <a:t> </a:t>
            </a:r>
            <a:r>
              <a:rPr dirty="0"/>
              <a:t>use</a:t>
            </a:r>
            <a:r>
              <a:rPr spc="-127" dirty="0"/>
              <a:t> </a:t>
            </a:r>
            <a:r>
              <a:rPr spc="-13" dirty="0"/>
              <a:t>cases</a:t>
            </a:r>
          </a:p>
        </p:txBody>
      </p:sp>
      <p:pic>
        <p:nvPicPr>
          <p:cNvPr id="3" name="object 3"/>
          <p:cNvPicPr/>
          <p:nvPr/>
        </p:nvPicPr>
        <p:blipFill>
          <a:blip r:embed="rId2" cstate="print"/>
          <a:stretch>
            <a:fillRect/>
          </a:stretch>
        </p:blipFill>
        <p:spPr>
          <a:xfrm>
            <a:off x="1030760" y="1263771"/>
            <a:ext cx="4556053" cy="1704204"/>
          </a:xfrm>
          <a:prstGeom prst="rect">
            <a:avLst/>
          </a:prstGeom>
        </p:spPr>
      </p:pic>
      <p:sp>
        <p:nvSpPr>
          <p:cNvPr id="4" name="object 4"/>
          <p:cNvSpPr txBox="1"/>
          <p:nvPr/>
        </p:nvSpPr>
        <p:spPr>
          <a:xfrm>
            <a:off x="1483314" y="2070377"/>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5" name="object 5"/>
          <p:cNvSpPr txBox="1"/>
          <p:nvPr/>
        </p:nvSpPr>
        <p:spPr>
          <a:xfrm>
            <a:off x="2337114" y="2070377"/>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6" name="object 6"/>
          <p:cNvSpPr txBox="1"/>
          <p:nvPr/>
        </p:nvSpPr>
        <p:spPr>
          <a:xfrm>
            <a:off x="4119714" y="20963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7" name="object 7"/>
          <p:cNvSpPr txBox="1"/>
          <p:nvPr/>
        </p:nvSpPr>
        <p:spPr>
          <a:xfrm>
            <a:off x="4973514" y="20963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8" name="object 8"/>
          <p:cNvSpPr txBox="1"/>
          <p:nvPr/>
        </p:nvSpPr>
        <p:spPr>
          <a:xfrm>
            <a:off x="2160848" y="3013518"/>
            <a:ext cx="1971040" cy="304421"/>
          </a:xfrm>
          <a:prstGeom prst="rect">
            <a:avLst/>
          </a:prstGeom>
        </p:spPr>
        <p:txBody>
          <a:bodyPr vert="horz" wrap="square" lIns="0" tIns="16933" rIns="0" bIns="0" rtlCol="0">
            <a:spAutoFit/>
          </a:bodyPr>
          <a:lstStyle/>
          <a:p>
            <a:pPr marL="16933">
              <a:spcBef>
                <a:spcPts val="133"/>
              </a:spcBef>
            </a:pPr>
            <a:r>
              <a:rPr sz="1867" dirty="0">
                <a:latin typeface="Arial MT"/>
                <a:cs typeface="Arial MT"/>
              </a:rPr>
              <a:t>Disaster</a:t>
            </a:r>
            <a:r>
              <a:rPr sz="1867" spc="-20" dirty="0">
                <a:latin typeface="Arial MT"/>
                <a:cs typeface="Arial MT"/>
              </a:rPr>
              <a:t> </a:t>
            </a:r>
            <a:r>
              <a:rPr sz="1867" spc="-13" dirty="0">
                <a:latin typeface="Arial MT"/>
                <a:cs typeface="Arial MT"/>
              </a:rPr>
              <a:t>Recovery</a:t>
            </a:r>
            <a:endParaRPr sz="1867">
              <a:latin typeface="Arial MT"/>
              <a:cs typeface="Arial MT"/>
            </a:endParaRPr>
          </a:p>
        </p:txBody>
      </p:sp>
      <p:pic>
        <p:nvPicPr>
          <p:cNvPr id="9" name="object 9"/>
          <p:cNvPicPr/>
          <p:nvPr/>
        </p:nvPicPr>
        <p:blipFill>
          <a:blip r:embed="rId3" cstate="print"/>
          <a:stretch>
            <a:fillRect/>
          </a:stretch>
        </p:blipFill>
        <p:spPr>
          <a:xfrm>
            <a:off x="6845360" y="1146250"/>
            <a:ext cx="4556053" cy="2485825"/>
          </a:xfrm>
          <a:prstGeom prst="rect">
            <a:avLst/>
          </a:prstGeom>
        </p:spPr>
      </p:pic>
      <p:sp>
        <p:nvSpPr>
          <p:cNvPr id="10" name="object 10"/>
          <p:cNvSpPr txBox="1"/>
          <p:nvPr/>
        </p:nvSpPr>
        <p:spPr>
          <a:xfrm>
            <a:off x="7297915" y="2734477"/>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11" name="object 11"/>
          <p:cNvSpPr txBox="1"/>
          <p:nvPr/>
        </p:nvSpPr>
        <p:spPr>
          <a:xfrm>
            <a:off x="8151715" y="2734477"/>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12" name="object 12"/>
          <p:cNvSpPr txBox="1"/>
          <p:nvPr/>
        </p:nvSpPr>
        <p:spPr>
          <a:xfrm>
            <a:off x="9934314" y="27604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13" name="object 13"/>
          <p:cNvSpPr txBox="1"/>
          <p:nvPr/>
        </p:nvSpPr>
        <p:spPr>
          <a:xfrm>
            <a:off x="10788114" y="27604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14" name="object 14"/>
          <p:cNvSpPr txBox="1"/>
          <p:nvPr/>
        </p:nvSpPr>
        <p:spPr>
          <a:xfrm>
            <a:off x="8292056" y="3603667"/>
            <a:ext cx="1667933" cy="304421"/>
          </a:xfrm>
          <a:prstGeom prst="rect">
            <a:avLst/>
          </a:prstGeom>
        </p:spPr>
        <p:txBody>
          <a:bodyPr vert="horz" wrap="square" lIns="0" tIns="16933" rIns="0" bIns="0" rtlCol="0">
            <a:spAutoFit/>
          </a:bodyPr>
          <a:lstStyle/>
          <a:p>
            <a:pPr marL="16933">
              <a:spcBef>
                <a:spcPts val="133"/>
              </a:spcBef>
            </a:pPr>
            <a:r>
              <a:rPr sz="1867" dirty="0">
                <a:latin typeface="Arial MT"/>
                <a:cs typeface="Arial MT"/>
              </a:rPr>
              <a:t>Dev/Prod</a:t>
            </a:r>
            <a:r>
              <a:rPr sz="1867" spc="-53" dirty="0">
                <a:latin typeface="Arial MT"/>
                <a:cs typeface="Arial MT"/>
              </a:rPr>
              <a:t> </a:t>
            </a:r>
            <a:r>
              <a:rPr sz="1867" spc="-13" dirty="0">
                <a:latin typeface="Arial MT"/>
                <a:cs typeface="Arial MT"/>
              </a:rPr>
              <a:t>setup</a:t>
            </a:r>
            <a:endParaRPr sz="1867">
              <a:latin typeface="Arial MT"/>
              <a:cs typeface="Arial MT"/>
            </a:endParaRPr>
          </a:p>
        </p:txBody>
      </p:sp>
      <p:sp>
        <p:nvSpPr>
          <p:cNvPr id="15" name="object 15"/>
          <p:cNvSpPr txBox="1"/>
          <p:nvPr/>
        </p:nvSpPr>
        <p:spPr>
          <a:xfrm>
            <a:off x="8916099" y="1353440"/>
            <a:ext cx="587587"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CI/CD</a:t>
            </a:r>
            <a:endParaRPr sz="1600">
              <a:latin typeface="Arial MT"/>
              <a:cs typeface="Arial MT"/>
            </a:endParaRPr>
          </a:p>
        </p:txBody>
      </p:sp>
      <p:pic>
        <p:nvPicPr>
          <p:cNvPr id="16" name="object 16"/>
          <p:cNvPicPr/>
          <p:nvPr/>
        </p:nvPicPr>
        <p:blipFill>
          <a:blip r:embed="rId4" cstate="print"/>
          <a:stretch>
            <a:fillRect/>
          </a:stretch>
        </p:blipFill>
        <p:spPr>
          <a:xfrm>
            <a:off x="750860" y="3786949"/>
            <a:ext cx="4556053" cy="2497792"/>
          </a:xfrm>
          <a:prstGeom prst="rect">
            <a:avLst/>
          </a:prstGeom>
        </p:spPr>
      </p:pic>
      <p:sp>
        <p:nvSpPr>
          <p:cNvPr id="17" name="object 17"/>
          <p:cNvSpPr txBox="1"/>
          <p:nvPr/>
        </p:nvSpPr>
        <p:spPr>
          <a:xfrm>
            <a:off x="1203414" y="5387143"/>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18" name="object 18"/>
          <p:cNvSpPr txBox="1"/>
          <p:nvPr/>
        </p:nvSpPr>
        <p:spPr>
          <a:xfrm>
            <a:off x="2057214" y="5387143"/>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19" name="object 19"/>
          <p:cNvSpPr txBox="1"/>
          <p:nvPr/>
        </p:nvSpPr>
        <p:spPr>
          <a:xfrm>
            <a:off x="3839814" y="5413161"/>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20" name="object 20"/>
          <p:cNvSpPr txBox="1"/>
          <p:nvPr/>
        </p:nvSpPr>
        <p:spPr>
          <a:xfrm>
            <a:off x="4693614" y="5413161"/>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21" name="object 21"/>
          <p:cNvSpPr txBox="1"/>
          <p:nvPr/>
        </p:nvSpPr>
        <p:spPr>
          <a:xfrm>
            <a:off x="1517763" y="6451485"/>
            <a:ext cx="3064087" cy="304421"/>
          </a:xfrm>
          <a:prstGeom prst="rect">
            <a:avLst/>
          </a:prstGeom>
        </p:spPr>
        <p:txBody>
          <a:bodyPr vert="horz" wrap="square" lIns="0" tIns="16933" rIns="0" bIns="0" rtlCol="0">
            <a:spAutoFit/>
          </a:bodyPr>
          <a:lstStyle/>
          <a:p>
            <a:pPr marL="16933">
              <a:spcBef>
                <a:spcPts val="133"/>
              </a:spcBef>
            </a:pPr>
            <a:r>
              <a:rPr sz="1867" dirty="0">
                <a:latin typeface="Arial MT"/>
                <a:cs typeface="Arial MT"/>
              </a:rPr>
              <a:t>Load</a:t>
            </a:r>
            <a:r>
              <a:rPr sz="1867" spc="-27" dirty="0">
                <a:latin typeface="Arial MT"/>
                <a:cs typeface="Arial MT"/>
              </a:rPr>
              <a:t> </a:t>
            </a:r>
            <a:r>
              <a:rPr sz="1867" dirty="0">
                <a:latin typeface="Arial MT"/>
                <a:cs typeface="Arial MT"/>
              </a:rPr>
              <a:t>balance</a:t>
            </a:r>
            <a:r>
              <a:rPr sz="1867" spc="-27" dirty="0">
                <a:latin typeface="Arial MT"/>
                <a:cs typeface="Arial MT"/>
              </a:rPr>
              <a:t> </a:t>
            </a:r>
            <a:r>
              <a:rPr sz="1867" dirty="0">
                <a:latin typeface="Arial MT"/>
                <a:cs typeface="Arial MT"/>
              </a:rPr>
              <a:t>across</a:t>
            </a:r>
            <a:r>
              <a:rPr sz="1867" spc="-27" dirty="0">
                <a:latin typeface="Arial MT"/>
                <a:cs typeface="Arial MT"/>
              </a:rPr>
              <a:t> </a:t>
            </a:r>
            <a:r>
              <a:rPr sz="1867" spc="-13" dirty="0">
                <a:latin typeface="Arial MT"/>
                <a:cs typeface="Arial MT"/>
              </a:rPr>
              <a:t>regions</a:t>
            </a:r>
            <a:endParaRPr sz="1867">
              <a:latin typeface="Arial MT"/>
              <a:cs typeface="Arial MT"/>
            </a:endParaRPr>
          </a:p>
        </p:txBody>
      </p:sp>
      <p:sp>
        <p:nvSpPr>
          <p:cNvPr id="22" name="object 22"/>
          <p:cNvSpPr txBox="1"/>
          <p:nvPr/>
        </p:nvSpPr>
        <p:spPr>
          <a:xfrm>
            <a:off x="2996544" y="3994140"/>
            <a:ext cx="282787" cy="263320"/>
          </a:xfrm>
          <a:prstGeom prst="rect">
            <a:avLst/>
          </a:prstGeom>
        </p:spPr>
        <p:txBody>
          <a:bodyPr vert="horz" wrap="square" lIns="0" tIns="16933" rIns="0" bIns="0" rtlCol="0">
            <a:spAutoFit/>
          </a:bodyPr>
          <a:lstStyle/>
          <a:p>
            <a:pPr marL="16933">
              <a:spcBef>
                <a:spcPts val="133"/>
              </a:spcBef>
            </a:pPr>
            <a:r>
              <a:rPr sz="1600" spc="-33" dirty="0">
                <a:latin typeface="Arial MT"/>
                <a:cs typeface="Arial MT"/>
              </a:rPr>
              <a:t>LB</a:t>
            </a:r>
            <a:endParaRPr sz="1600">
              <a:latin typeface="Arial MT"/>
              <a:cs typeface="Arial MT"/>
            </a:endParaRPr>
          </a:p>
        </p:txBody>
      </p:sp>
      <p:sp>
        <p:nvSpPr>
          <p:cNvPr id="23" name="object 23"/>
          <p:cNvSpPr txBox="1"/>
          <p:nvPr/>
        </p:nvSpPr>
        <p:spPr>
          <a:xfrm>
            <a:off x="1414933" y="4874673"/>
            <a:ext cx="790787"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Region1</a:t>
            </a:r>
            <a:endParaRPr sz="1600">
              <a:latin typeface="Arial MT"/>
              <a:cs typeface="Arial MT"/>
            </a:endParaRPr>
          </a:p>
        </p:txBody>
      </p:sp>
      <p:sp>
        <p:nvSpPr>
          <p:cNvPr id="24" name="object 24"/>
          <p:cNvSpPr txBox="1"/>
          <p:nvPr/>
        </p:nvSpPr>
        <p:spPr>
          <a:xfrm>
            <a:off x="4051333" y="4881802"/>
            <a:ext cx="790787"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Region2</a:t>
            </a:r>
            <a:endParaRPr sz="1600">
              <a:latin typeface="Arial MT"/>
              <a:cs typeface="Arial MT"/>
            </a:endParaRPr>
          </a:p>
        </p:txBody>
      </p:sp>
      <p:pic>
        <p:nvPicPr>
          <p:cNvPr id="25" name="object 25"/>
          <p:cNvPicPr/>
          <p:nvPr/>
        </p:nvPicPr>
        <p:blipFill>
          <a:blip r:embed="rId5" cstate="print"/>
          <a:stretch>
            <a:fillRect/>
          </a:stretch>
        </p:blipFill>
        <p:spPr>
          <a:xfrm>
            <a:off x="6845360" y="4295971"/>
            <a:ext cx="4556053" cy="1704204"/>
          </a:xfrm>
          <a:prstGeom prst="rect">
            <a:avLst/>
          </a:prstGeom>
        </p:spPr>
      </p:pic>
      <p:sp>
        <p:nvSpPr>
          <p:cNvPr id="26" name="object 26"/>
          <p:cNvSpPr txBox="1"/>
          <p:nvPr/>
        </p:nvSpPr>
        <p:spPr>
          <a:xfrm>
            <a:off x="7297915" y="5102577"/>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27" name="object 27"/>
          <p:cNvSpPr txBox="1"/>
          <p:nvPr/>
        </p:nvSpPr>
        <p:spPr>
          <a:xfrm>
            <a:off x="8151715" y="5102577"/>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28" name="object 28"/>
          <p:cNvSpPr txBox="1"/>
          <p:nvPr/>
        </p:nvSpPr>
        <p:spPr>
          <a:xfrm>
            <a:off x="9934314" y="51285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S1</a:t>
            </a:r>
            <a:endParaRPr sz="1333">
              <a:latin typeface="Arial MT"/>
              <a:cs typeface="Arial MT"/>
            </a:endParaRPr>
          </a:p>
        </p:txBody>
      </p:sp>
      <p:sp>
        <p:nvSpPr>
          <p:cNvPr id="29" name="object 29"/>
          <p:cNvSpPr txBox="1"/>
          <p:nvPr/>
        </p:nvSpPr>
        <p:spPr>
          <a:xfrm>
            <a:off x="10788114" y="51285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S2</a:t>
            </a:r>
            <a:endParaRPr sz="1333">
              <a:latin typeface="Arial MT"/>
              <a:cs typeface="Arial MT"/>
            </a:endParaRPr>
          </a:p>
        </p:txBody>
      </p:sp>
      <p:sp>
        <p:nvSpPr>
          <p:cNvPr id="30" name="object 30"/>
          <p:cNvSpPr txBox="1"/>
          <p:nvPr/>
        </p:nvSpPr>
        <p:spPr>
          <a:xfrm>
            <a:off x="7721523" y="6045717"/>
            <a:ext cx="3511127" cy="595035"/>
          </a:xfrm>
          <a:prstGeom prst="rect">
            <a:avLst/>
          </a:prstGeom>
        </p:spPr>
        <p:txBody>
          <a:bodyPr vert="horz" wrap="square" lIns="0" tIns="30480" rIns="0" bIns="0" rtlCol="0">
            <a:spAutoFit/>
          </a:bodyPr>
          <a:lstStyle/>
          <a:p>
            <a:pPr marL="16933" marR="6773" indent="973642">
              <a:lnSpc>
                <a:spcPts val="2200"/>
              </a:lnSpc>
              <a:spcBef>
                <a:spcPts val="240"/>
              </a:spcBef>
            </a:pPr>
            <a:r>
              <a:rPr sz="1867" dirty="0">
                <a:latin typeface="Arial MT"/>
                <a:cs typeface="Arial MT"/>
              </a:rPr>
              <a:t>Cloud</a:t>
            </a:r>
            <a:r>
              <a:rPr sz="1867" spc="-33" dirty="0">
                <a:latin typeface="Arial MT"/>
                <a:cs typeface="Arial MT"/>
              </a:rPr>
              <a:t> </a:t>
            </a:r>
            <a:r>
              <a:rPr sz="1867" spc="-13" dirty="0">
                <a:latin typeface="Arial MT"/>
                <a:cs typeface="Arial MT"/>
              </a:rPr>
              <a:t>bursting </a:t>
            </a:r>
            <a:r>
              <a:rPr sz="1867" dirty="0">
                <a:latin typeface="Arial MT"/>
                <a:cs typeface="Arial MT"/>
              </a:rPr>
              <a:t>Consume</a:t>
            </a:r>
            <a:r>
              <a:rPr sz="1867" spc="-20" dirty="0">
                <a:latin typeface="Arial MT"/>
                <a:cs typeface="Arial MT"/>
              </a:rPr>
              <a:t> </a:t>
            </a:r>
            <a:r>
              <a:rPr sz="1867" dirty="0">
                <a:latin typeface="Arial MT"/>
                <a:cs typeface="Arial MT"/>
              </a:rPr>
              <a:t>services</a:t>
            </a:r>
            <a:r>
              <a:rPr sz="1867" spc="-20" dirty="0">
                <a:latin typeface="Arial MT"/>
                <a:cs typeface="Arial MT"/>
              </a:rPr>
              <a:t> </a:t>
            </a:r>
            <a:r>
              <a:rPr sz="1867" dirty="0">
                <a:latin typeface="Arial MT"/>
                <a:cs typeface="Arial MT"/>
              </a:rPr>
              <a:t>across</a:t>
            </a:r>
            <a:r>
              <a:rPr sz="1867" spc="-20" dirty="0">
                <a:latin typeface="Arial MT"/>
                <a:cs typeface="Arial MT"/>
              </a:rPr>
              <a:t> </a:t>
            </a:r>
            <a:r>
              <a:rPr sz="1867" spc="-13" dirty="0">
                <a:latin typeface="Arial MT"/>
                <a:cs typeface="Arial MT"/>
              </a:rPr>
              <a:t>cluster</a:t>
            </a:r>
            <a:endParaRPr sz="1867">
              <a:latin typeface="Arial MT"/>
              <a:cs typeface="Arial MT"/>
            </a:endParaRPr>
          </a:p>
        </p:txBody>
      </p:sp>
      <p:sp>
        <p:nvSpPr>
          <p:cNvPr id="31" name="object 31"/>
          <p:cNvSpPr txBox="1"/>
          <p:nvPr/>
        </p:nvSpPr>
        <p:spPr>
          <a:xfrm>
            <a:off x="10324098" y="4723210"/>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S4</a:t>
            </a:r>
            <a:endParaRPr sz="1333">
              <a:latin typeface="Arial MT"/>
              <a:cs typeface="Arial MT"/>
            </a:endParaRPr>
          </a:p>
        </p:txBody>
      </p:sp>
      <p:sp>
        <p:nvSpPr>
          <p:cNvPr id="32" name="object 32"/>
          <p:cNvSpPr txBox="1"/>
          <p:nvPr/>
        </p:nvSpPr>
        <p:spPr>
          <a:xfrm>
            <a:off x="7729414" y="4634194"/>
            <a:ext cx="241300" cy="222219"/>
          </a:xfrm>
          <a:prstGeom prst="rect">
            <a:avLst/>
          </a:prstGeom>
        </p:spPr>
        <p:txBody>
          <a:bodyPr vert="horz" wrap="square" lIns="0" tIns="16933" rIns="0" bIns="0" rtlCol="0">
            <a:spAutoFit/>
          </a:bodyPr>
          <a:lstStyle/>
          <a:p>
            <a:pPr marL="16933">
              <a:spcBef>
                <a:spcPts val="133"/>
              </a:spcBef>
            </a:pPr>
            <a:r>
              <a:rPr sz="1333" spc="-33" dirty="0">
                <a:latin typeface="Arial MT"/>
                <a:cs typeface="Arial MT"/>
              </a:rPr>
              <a:t>S3</a:t>
            </a:r>
            <a:endParaRPr sz="1333">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spc="-27" dirty="0"/>
              <a:t>Multi-</a:t>
            </a:r>
            <a:r>
              <a:rPr dirty="0"/>
              <a:t>cluster</a:t>
            </a:r>
            <a:r>
              <a:rPr spc="-93" dirty="0"/>
              <a:t> </a:t>
            </a:r>
            <a:r>
              <a:rPr spc="-13" dirty="0"/>
              <a:t>deployment</a:t>
            </a:r>
            <a:r>
              <a:rPr spc="-87" dirty="0"/>
              <a:t> </a:t>
            </a:r>
            <a:r>
              <a:rPr spc="-13" dirty="0"/>
              <a:t>options</a:t>
            </a:r>
          </a:p>
        </p:txBody>
      </p:sp>
      <p:sp>
        <p:nvSpPr>
          <p:cNvPr id="3" name="object 3"/>
          <p:cNvSpPr txBox="1"/>
          <p:nvPr/>
        </p:nvSpPr>
        <p:spPr>
          <a:xfrm>
            <a:off x="633666" y="1549745"/>
            <a:ext cx="10410612" cy="3645037"/>
          </a:xfrm>
          <a:prstGeom prst="rect">
            <a:avLst/>
          </a:prstGeom>
        </p:spPr>
        <p:txBody>
          <a:bodyPr vert="horz" wrap="square" lIns="0" tIns="88900" rIns="0" bIns="0" rtlCol="0">
            <a:spAutoFit/>
          </a:bodyPr>
          <a:lstStyle/>
          <a:p>
            <a:pPr marL="505447" indent="-488514">
              <a:spcBef>
                <a:spcPts val="700"/>
              </a:spcBef>
              <a:buChar char="●"/>
              <a:tabLst>
                <a:tab pos="505447" algn="l"/>
              </a:tabLst>
            </a:pPr>
            <a:r>
              <a:rPr sz="2400" dirty="0">
                <a:solidFill>
                  <a:srgbClr val="595959"/>
                </a:solidFill>
                <a:latin typeface="Arial MT"/>
                <a:cs typeface="Arial MT"/>
              </a:rPr>
              <a:t>Kubernetes</a:t>
            </a:r>
            <a:r>
              <a:rPr sz="2400" spc="-33" dirty="0">
                <a:solidFill>
                  <a:srgbClr val="595959"/>
                </a:solidFill>
                <a:latin typeface="Arial MT"/>
                <a:cs typeface="Arial MT"/>
              </a:rPr>
              <a:t> </a:t>
            </a:r>
            <a:r>
              <a:rPr sz="2400" dirty="0">
                <a:solidFill>
                  <a:srgbClr val="595959"/>
                </a:solidFill>
                <a:latin typeface="Arial MT"/>
                <a:cs typeface="Arial MT"/>
              </a:rPr>
              <a:t>Federated</a:t>
            </a:r>
            <a:r>
              <a:rPr sz="2400" spc="-33"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1115031" lvl="1" indent="-447875">
              <a:spcBef>
                <a:spcPts val="440"/>
              </a:spcBef>
              <a:buChar char="○"/>
              <a:tabLst>
                <a:tab pos="1115031" algn="l"/>
              </a:tabLst>
            </a:pPr>
            <a:r>
              <a:rPr sz="1867" dirty="0">
                <a:solidFill>
                  <a:srgbClr val="595959"/>
                </a:solidFill>
                <a:latin typeface="Arial MT"/>
                <a:cs typeface="Arial MT"/>
              </a:rPr>
              <a:t>Have</a:t>
            </a:r>
            <a:r>
              <a:rPr sz="1867" spc="-47" dirty="0">
                <a:solidFill>
                  <a:srgbClr val="595959"/>
                </a:solidFill>
                <a:latin typeface="Arial MT"/>
                <a:cs typeface="Arial MT"/>
              </a:rPr>
              <a:t> </a:t>
            </a:r>
            <a:r>
              <a:rPr sz="1867" dirty="0">
                <a:solidFill>
                  <a:srgbClr val="595959"/>
                </a:solidFill>
                <a:latin typeface="Arial MT"/>
                <a:cs typeface="Arial MT"/>
              </a:rPr>
              <a:t>a</a:t>
            </a:r>
            <a:r>
              <a:rPr sz="1867" spc="-27" dirty="0">
                <a:solidFill>
                  <a:srgbClr val="595959"/>
                </a:solidFill>
                <a:latin typeface="Arial MT"/>
                <a:cs typeface="Arial MT"/>
              </a:rPr>
              <a:t> </a:t>
            </a:r>
            <a:r>
              <a:rPr sz="1867" dirty="0">
                <a:solidFill>
                  <a:srgbClr val="595959"/>
                </a:solidFill>
                <a:latin typeface="Arial MT"/>
                <a:cs typeface="Arial MT"/>
              </a:rPr>
              <a:t>single</a:t>
            </a:r>
            <a:r>
              <a:rPr sz="1867" spc="-27" dirty="0">
                <a:solidFill>
                  <a:srgbClr val="595959"/>
                </a:solidFill>
                <a:latin typeface="Arial MT"/>
                <a:cs typeface="Arial MT"/>
              </a:rPr>
              <a:t> </a:t>
            </a:r>
            <a:r>
              <a:rPr sz="1867" dirty="0">
                <a:solidFill>
                  <a:srgbClr val="595959"/>
                </a:solidFill>
                <a:latin typeface="Arial MT"/>
                <a:cs typeface="Arial MT"/>
              </a:rPr>
              <a:t>Kubernetes</a:t>
            </a:r>
            <a:r>
              <a:rPr sz="1867" spc="-27" dirty="0">
                <a:solidFill>
                  <a:srgbClr val="595959"/>
                </a:solidFill>
                <a:latin typeface="Arial MT"/>
                <a:cs typeface="Arial MT"/>
              </a:rPr>
              <a:t> </a:t>
            </a:r>
            <a:r>
              <a:rPr sz="1867" dirty="0">
                <a:solidFill>
                  <a:srgbClr val="595959"/>
                </a:solidFill>
                <a:latin typeface="Arial MT"/>
                <a:cs typeface="Arial MT"/>
              </a:rPr>
              <a:t>control</a:t>
            </a:r>
            <a:r>
              <a:rPr sz="1867" spc="-27" dirty="0">
                <a:solidFill>
                  <a:srgbClr val="595959"/>
                </a:solidFill>
                <a:latin typeface="Arial MT"/>
                <a:cs typeface="Arial MT"/>
              </a:rPr>
              <a:t> </a:t>
            </a:r>
            <a:r>
              <a:rPr sz="1867" dirty="0">
                <a:solidFill>
                  <a:srgbClr val="595959"/>
                </a:solidFill>
                <a:latin typeface="Arial MT"/>
                <a:cs typeface="Arial MT"/>
              </a:rPr>
              <a:t>plane</a:t>
            </a:r>
            <a:r>
              <a:rPr sz="1867" spc="-27" dirty="0">
                <a:solidFill>
                  <a:srgbClr val="595959"/>
                </a:solidFill>
                <a:latin typeface="Arial MT"/>
                <a:cs typeface="Arial MT"/>
              </a:rPr>
              <a:t> </a:t>
            </a:r>
            <a:r>
              <a:rPr sz="1867" dirty="0">
                <a:solidFill>
                  <a:srgbClr val="595959"/>
                </a:solidFill>
                <a:latin typeface="Arial MT"/>
                <a:cs typeface="Arial MT"/>
              </a:rPr>
              <a:t>that</a:t>
            </a:r>
            <a:r>
              <a:rPr sz="1867" spc="-27" dirty="0">
                <a:solidFill>
                  <a:srgbClr val="595959"/>
                </a:solidFill>
                <a:latin typeface="Arial MT"/>
                <a:cs typeface="Arial MT"/>
              </a:rPr>
              <a:t> </a:t>
            </a:r>
            <a:r>
              <a:rPr sz="1867" dirty="0">
                <a:solidFill>
                  <a:srgbClr val="595959"/>
                </a:solidFill>
                <a:latin typeface="Arial MT"/>
                <a:cs typeface="Arial MT"/>
              </a:rPr>
              <a:t>spans</a:t>
            </a:r>
            <a:r>
              <a:rPr sz="1867" spc="-27" dirty="0">
                <a:solidFill>
                  <a:srgbClr val="595959"/>
                </a:solidFill>
                <a:latin typeface="Arial MT"/>
                <a:cs typeface="Arial MT"/>
              </a:rPr>
              <a:t> </a:t>
            </a:r>
            <a:r>
              <a:rPr sz="1867" dirty="0">
                <a:solidFill>
                  <a:srgbClr val="595959"/>
                </a:solidFill>
                <a:latin typeface="Arial MT"/>
                <a:cs typeface="Arial MT"/>
              </a:rPr>
              <a:t>multiple</a:t>
            </a:r>
            <a:r>
              <a:rPr sz="1867" spc="-27" dirty="0">
                <a:solidFill>
                  <a:srgbClr val="595959"/>
                </a:solidFill>
                <a:latin typeface="Arial MT"/>
                <a:cs typeface="Arial MT"/>
              </a:rPr>
              <a:t> </a:t>
            </a:r>
            <a:r>
              <a:rPr sz="1867" spc="-13" dirty="0">
                <a:solidFill>
                  <a:srgbClr val="595959"/>
                </a:solidFill>
                <a:latin typeface="Arial MT"/>
                <a:cs typeface="Arial MT"/>
              </a:rPr>
              <a:t>clusters</a:t>
            </a:r>
            <a:endParaRPr sz="1867">
              <a:latin typeface="Arial MT"/>
              <a:cs typeface="Arial MT"/>
            </a:endParaRPr>
          </a:p>
          <a:p>
            <a:pPr marL="1115031" lvl="1" indent="-447875">
              <a:spcBef>
                <a:spcPts val="360"/>
              </a:spcBef>
              <a:buChar char="○"/>
              <a:tabLst>
                <a:tab pos="1115031" algn="l"/>
              </a:tabLst>
            </a:pPr>
            <a:r>
              <a:rPr sz="1867" dirty="0">
                <a:solidFill>
                  <a:srgbClr val="595959"/>
                </a:solidFill>
                <a:latin typeface="Arial MT"/>
                <a:cs typeface="Arial MT"/>
              </a:rPr>
              <a:t>Controlled</a:t>
            </a:r>
            <a:r>
              <a:rPr sz="1867" spc="-53" dirty="0">
                <a:solidFill>
                  <a:srgbClr val="595959"/>
                </a:solidFill>
                <a:latin typeface="Arial MT"/>
                <a:cs typeface="Arial MT"/>
              </a:rPr>
              <a:t> </a:t>
            </a:r>
            <a:r>
              <a:rPr sz="1867" dirty="0">
                <a:solidFill>
                  <a:srgbClr val="595959"/>
                </a:solidFill>
                <a:latin typeface="Arial MT"/>
                <a:cs typeface="Arial MT"/>
              </a:rPr>
              <a:t>using</a:t>
            </a:r>
            <a:r>
              <a:rPr sz="1867" spc="-47" dirty="0">
                <a:solidFill>
                  <a:srgbClr val="595959"/>
                </a:solidFill>
                <a:latin typeface="Arial MT"/>
                <a:cs typeface="Arial MT"/>
              </a:rPr>
              <a:t> </a:t>
            </a:r>
            <a:r>
              <a:rPr sz="1867" spc="-13" dirty="0">
                <a:solidFill>
                  <a:srgbClr val="595959"/>
                </a:solidFill>
                <a:latin typeface="Arial MT"/>
                <a:cs typeface="Arial MT"/>
              </a:rPr>
              <a:t>Kubefed</a:t>
            </a:r>
            <a:endParaRPr sz="1867">
              <a:latin typeface="Arial MT"/>
              <a:cs typeface="Arial MT"/>
            </a:endParaRPr>
          </a:p>
          <a:p>
            <a:pPr marL="1115031" lvl="1" indent="-447875">
              <a:spcBef>
                <a:spcPts val="360"/>
              </a:spcBef>
              <a:buChar char="○"/>
              <a:tabLst>
                <a:tab pos="1115031" algn="l"/>
              </a:tabLst>
            </a:pPr>
            <a:r>
              <a:rPr sz="1867" dirty="0">
                <a:solidFill>
                  <a:srgbClr val="595959"/>
                </a:solidFill>
                <a:latin typeface="Arial MT"/>
                <a:cs typeface="Arial MT"/>
              </a:rPr>
              <a:t>Service</a:t>
            </a:r>
            <a:r>
              <a:rPr sz="1867" spc="-20" dirty="0">
                <a:solidFill>
                  <a:srgbClr val="595959"/>
                </a:solidFill>
                <a:latin typeface="Arial MT"/>
                <a:cs typeface="Arial MT"/>
              </a:rPr>
              <a:t> </a:t>
            </a:r>
            <a:r>
              <a:rPr sz="1867" dirty="0">
                <a:solidFill>
                  <a:srgbClr val="595959"/>
                </a:solidFill>
                <a:latin typeface="Arial MT"/>
                <a:cs typeface="Arial MT"/>
              </a:rPr>
              <a:t>discovery</a:t>
            </a:r>
            <a:r>
              <a:rPr sz="1867" spc="-13" dirty="0">
                <a:solidFill>
                  <a:srgbClr val="595959"/>
                </a:solidFill>
                <a:latin typeface="Arial MT"/>
                <a:cs typeface="Arial MT"/>
              </a:rPr>
              <a:t> </a:t>
            </a:r>
            <a:r>
              <a:rPr sz="1867" dirty="0">
                <a:solidFill>
                  <a:srgbClr val="595959"/>
                </a:solidFill>
                <a:latin typeface="Arial MT"/>
                <a:cs typeface="Arial MT"/>
              </a:rPr>
              <a:t>works</a:t>
            </a:r>
            <a:r>
              <a:rPr sz="1867" spc="-20" dirty="0">
                <a:solidFill>
                  <a:srgbClr val="595959"/>
                </a:solidFill>
                <a:latin typeface="Arial MT"/>
                <a:cs typeface="Arial MT"/>
              </a:rPr>
              <a:t> </a:t>
            </a:r>
            <a:r>
              <a:rPr sz="1867" dirty="0">
                <a:solidFill>
                  <a:srgbClr val="595959"/>
                </a:solidFill>
                <a:latin typeface="Arial MT"/>
                <a:cs typeface="Arial MT"/>
              </a:rPr>
              <a:t>across</a:t>
            </a:r>
            <a:r>
              <a:rPr sz="1867" spc="-13" dirty="0">
                <a:solidFill>
                  <a:srgbClr val="595959"/>
                </a:solidFill>
                <a:latin typeface="Arial MT"/>
                <a:cs typeface="Arial MT"/>
              </a:rPr>
              <a:t> clusters</a:t>
            </a:r>
            <a:endParaRPr sz="1867">
              <a:latin typeface="Arial MT"/>
              <a:cs typeface="Arial MT"/>
            </a:endParaRPr>
          </a:p>
          <a:p>
            <a:pPr marL="505447" indent="-488514">
              <a:spcBef>
                <a:spcPts val="339"/>
              </a:spcBef>
              <a:buChar char="●"/>
              <a:tabLst>
                <a:tab pos="505447" algn="l"/>
              </a:tabLst>
            </a:pPr>
            <a:r>
              <a:rPr sz="2400" dirty="0">
                <a:solidFill>
                  <a:srgbClr val="595959"/>
                </a:solidFill>
                <a:latin typeface="Arial MT"/>
                <a:cs typeface="Arial MT"/>
              </a:rPr>
              <a:t>Istio</a:t>
            </a:r>
            <a:r>
              <a:rPr sz="2400" spc="-33" dirty="0">
                <a:solidFill>
                  <a:srgbClr val="595959"/>
                </a:solidFill>
                <a:latin typeface="Arial MT"/>
                <a:cs typeface="Arial MT"/>
              </a:rPr>
              <a:t> </a:t>
            </a:r>
            <a:r>
              <a:rPr sz="2400" spc="-13" dirty="0">
                <a:solidFill>
                  <a:srgbClr val="595959"/>
                </a:solidFill>
                <a:latin typeface="Arial MT"/>
                <a:cs typeface="Arial MT"/>
              </a:rPr>
              <a:t>Multicluster</a:t>
            </a:r>
            <a:endParaRPr sz="2400">
              <a:latin typeface="Arial MT"/>
              <a:cs typeface="Arial MT"/>
            </a:endParaRPr>
          </a:p>
          <a:p>
            <a:pPr marL="1115031" lvl="1" indent="-447875">
              <a:spcBef>
                <a:spcPts val="440"/>
              </a:spcBef>
              <a:buChar char="○"/>
              <a:tabLst>
                <a:tab pos="1115031" algn="l"/>
              </a:tabLst>
            </a:pPr>
            <a:r>
              <a:rPr sz="1867" dirty="0">
                <a:solidFill>
                  <a:srgbClr val="595959"/>
                </a:solidFill>
                <a:latin typeface="Arial MT"/>
                <a:cs typeface="Arial MT"/>
              </a:rPr>
              <a:t>Istio</a:t>
            </a:r>
            <a:r>
              <a:rPr sz="1867" spc="-47" dirty="0">
                <a:solidFill>
                  <a:srgbClr val="595959"/>
                </a:solidFill>
                <a:latin typeface="Arial MT"/>
                <a:cs typeface="Arial MT"/>
              </a:rPr>
              <a:t> </a:t>
            </a:r>
            <a:r>
              <a:rPr sz="1867" dirty="0">
                <a:solidFill>
                  <a:srgbClr val="595959"/>
                </a:solidFill>
                <a:latin typeface="Arial MT"/>
                <a:cs typeface="Arial MT"/>
              </a:rPr>
              <a:t>control</a:t>
            </a:r>
            <a:r>
              <a:rPr sz="1867" spc="-27" dirty="0">
                <a:solidFill>
                  <a:srgbClr val="595959"/>
                </a:solidFill>
                <a:latin typeface="Arial MT"/>
                <a:cs typeface="Arial MT"/>
              </a:rPr>
              <a:t> </a:t>
            </a:r>
            <a:r>
              <a:rPr sz="1867" dirty="0">
                <a:solidFill>
                  <a:srgbClr val="595959"/>
                </a:solidFill>
                <a:latin typeface="Arial MT"/>
                <a:cs typeface="Arial MT"/>
              </a:rPr>
              <a:t>plane</a:t>
            </a:r>
            <a:r>
              <a:rPr sz="1867" spc="-33" dirty="0">
                <a:solidFill>
                  <a:srgbClr val="595959"/>
                </a:solidFill>
                <a:latin typeface="Arial MT"/>
                <a:cs typeface="Arial MT"/>
              </a:rPr>
              <a:t> </a:t>
            </a:r>
            <a:r>
              <a:rPr sz="1867" dirty="0">
                <a:solidFill>
                  <a:srgbClr val="595959"/>
                </a:solidFill>
                <a:latin typeface="Arial MT"/>
                <a:cs typeface="Arial MT"/>
              </a:rPr>
              <a:t>that</a:t>
            </a:r>
            <a:r>
              <a:rPr sz="1867" spc="-27" dirty="0">
                <a:solidFill>
                  <a:srgbClr val="595959"/>
                </a:solidFill>
                <a:latin typeface="Arial MT"/>
                <a:cs typeface="Arial MT"/>
              </a:rPr>
              <a:t> </a:t>
            </a:r>
            <a:r>
              <a:rPr sz="1867" dirty="0">
                <a:solidFill>
                  <a:srgbClr val="595959"/>
                </a:solidFill>
                <a:latin typeface="Arial MT"/>
                <a:cs typeface="Arial MT"/>
              </a:rPr>
              <a:t>spans</a:t>
            </a:r>
            <a:r>
              <a:rPr sz="1867" spc="-33" dirty="0">
                <a:solidFill>
                  <a:srgbClr val="595959"/>
                </a:solidFill>
                <a:latin typeface="Arial MT"/>
                <a:cs typeface="Arial MT"/>
              </a:rPr>
              <a:t> </a:t>
            </a:r>
            <a:r>
              <a:rPr sz="1867" dirty="0">
                <a:solidFill>
                  <a:srgbClr val="595959"/>
                </a:solidFill>
                <a:latin typeface="Arial MT"/>
                <a:cs typeface="Arial MT"/>
              </a:rPr>
              <a:t>across</a:t>
            </a:r>
            <a:r>
              <a:rPr sz="1867" spc="-27" dirty="0">
                <a:solidFill>
                  <a:srgbClr val="595959"/>
                </a:solidFill>
                <a:latin typeface="Arial MT"/>
                <a:cs typeface="Arial MT"/>
              </a:rPr>
              <a:t> </a:t>
            </a:r>
            <a:r>
              <a:rPr sz="1867" dirty="0">
                <a:solidFill>
                  <a:srgbClr val="595959"/>
                </a:solidFill>
                <a:latin typeface="Arial MT"/>
                <a:cs typeface="Arial MT"/>
              </a:rPr>
              <a:t>multiple</a:t>
            </a:r>
            <a:r>
              <a:rPr sz="1867" spc="-27" dirty="0">
                <a:solidFill>
                  <a:srgbClr val="595959"/>
                </a:solidFill>
                <a:latin typeface="Arial MT"/>
                <a:cs typeface="Arial MT"/>
              </a:rPr>
              <a:t> </a:t>
            </a:r>
            <a:r>
              <a:rPr sz="1867" spc="-13" dirty="0">
                <a:solidFill>
                  <a:srgbClr val="595959"/>
                </a:solidFill>
                <a:latin typeface="Arial MT"/>
                <a:cs typeface="Arial MT"/>
              </a:rPr>
              <a:t>clusters</a:t>
            </a:r>
            <a:endParaRPr sz="1867">
              <a:latin typeface="Arial MT"/>
              <a:cs typeface="Arial MT"/>
            </a:endParaRPr>
          </a:p>
          <a:p>
            <a:pPr marL="1115031" lvl="1" indent="-447875">
              <a:spcBef>
                <a:spcPts val="360"/>
              </a:spcBef>
              <a:buChar char="○"/>
              <a:tabLst>
                <a:tab pos="1115031" algn="l"/>
              </a:tabLst>
            </a:pPr>
            <a:r>
              <a:rPr sz="1867" dirty="0">
                <a:solidFill>
                  <a:srgbClr val="595959"/>
                </a:solidFill>
                <a:latin typeface="Arial MT"/>
                <a:cs typeface="Arial MT"/>
              </a:rPr>
              <a:t>Kubernetes</a:t>
            </a:r>
            <a:r>
              <a:rPr sz="1867" spc="-47" dirty="0">
                <a:solidFill>
                  <a:srgbClr val="595959"/>
                </a:solidFill>
                <a:latin typeface="Arial MT"/>
                <a:cs typeface="Arial MT"/>
              </a:rPr>
              <a:t> </a:t>
            </a:r>
            <a:r>
              <a:rPr sz="1867" dirty="0">
                <a:solidFill>
                  <a:srgbClr val="595959"/>
                </a:solidFill>
                <a:latin typeface="Arial MT"/>
                <a:cs typeface="Arial MT"/>
              </a:rPr>
              <a:t>control</a:t>
            </a:r>
            <a:r>
              <a:rPr sz="1867" spc="-33" dirty="0">
                <a:solidFill>
                  <a:srgbClr val="595959"/>
                </a:solidFill>
                <a:latin typeface="Arial MT"/>
                <a:cs typeface="Arial MT"/>
              </a:rPr>
              <a:t> </a:t>
            </a:r>
            <a:r>
              <a:rPr sz="1867" dirty="0">
                <a:solidFill>
                  <a:srgbClr val="595959"/>
                </a:solidFill>
                <a:latin typeface="Arial MT"/>
                <a:cs typeface="Arial MT"/>
              </a:rPr>
              <a:t>plane</a:t>
            </a:r>
            <a:r>
              <a:rPr sz="1867" spc="-27" dirty="0">
                <a:solidFill>
                  <a:srgbClr val="595959"/>
                </a:solidFill>
                <a:latin typeface="Arial MT"/>
                <a:cs typeface="Arial MT"/>
              </a:rPr>
              <a:t> </a:t>
            </a:r>
            <a:r>
              <a:rPr sz="1867" dirty="0">
                <a:solidFill>
                  <a:srgbClr val="595959"/>
                </a:solidFill>
                <a:latin typeface="Arial MT"/>
                <a:cs typeface="Arial MT"/>
              </a:rPr>
              <a:t>limited</a:t>
            </a:r>
            <a:r>
              <a:rPr sz="1867" spc="-33" dirty="0">
                <a:solidFill>
                  <a:srgbClr val="595959"/>
                </a:solidFill>
                <a:latin typeface="Arial MT"/>
                <a:cs typeface="Arial MT"/>
              </a:rPr>
              <a:t> </a:t>
            </a:r>
            <a:r>
              <a:rPr sz="1867" dirty="0">
                <a:solidFill>
                  <a:srgbClr val="595959"/>
                </a:solidFill>
                <a:latin typeface="Arial MT"/>
                <a:cs typeface="Arial MT"/>
              </a:rPr>
              <a:t>to</a:t>
            </a:r>
            <a:r>
              <a:rPr sz="1867" spc="-33" dirty="0">
                <a:solidFill>
                  <a:srgbClr val="595959"/>
                </a:solidFill>
                <a:latin typeface="Arial MT"/>
                <a:cs typeface="Arial MT"/>
              </a:rPr>
              <a:t> </a:t>
            </a:r>
            <a:r>
              <a:rPr sz="1867" dirty="0">
                <a:solidFill>
                  <a:srgbClr val="595959"/>
                </a:solidFill>
                <a:latin typeface="Arial MT"/>
                <a:cs typeface="Arial MT"/>
              </a:rPr>
              <a:t>single</a:t>
            </a:r>
            <a:r>
              <a:rPr sz="1867" spc="-27" dirty="0">
                <a:solidFill>
                  <a:srgbClr val="595959"/>
                </a:solidFill>
                <a:latin typeface="Arial MT"/>
                <a:cs typeface="Arial MT"/>
              </a:rPr>
              <a:t> </a:t>
            </a:r>
            <a:r>
              <a:rPr sz="1867" spc="-13" dirty="0">
                <a:solidFill>
                  <a:srgbClr val="595959"/>
                </a:solidFill>
                <a:latin typeface="Arial MT"/>
                <a:cs typeface="Arial MT"/>
              </a:rPr>
              <a:t>cluster</a:t>
            </a:r>
            <a:endParaRPr sz="1867">
              <a:latin typeface="Arial MT"/>
              <a:cs typeface="Arial MT"/>
            </a:endParaRPr>
          </a:p>
          <a:p>
            <a:pPr marL="1115031" lvl="1" indent="-447875">
              <a:spcBef>
                <a:spcPts val="360"/>
              </a:spcBef>
              <a:buChar char="○"/>
              <a:tabLst>
                <a:tab pos="1115031" algn="l"/>
              </a:tabLst>
            </a:pPr>
            <a:r>
              <a:rPr sz="1867" dirty="0">
                <a:solidFill>
                  <a:srgbClr val="595959"/>
                </a:solidFill>
                <a:latin typeface="Arial MT"/>
                <a:cs typeface="Arial MT"/>
              </a:rPr>
              <a:t>Service</a:t>
            </a:r>
            <a:r>
              <a:rPr sz="1867" spc="-20" dirty="0">
                <a:solidFill>
                  <a:srgbClr val="595959"/>
                </a:solidFill>
                <a:latin typeface="Arial MT"/>
                <a:cs typeface="Arial MT"/>
              </a:rPr>
              <a:t> </a:t>
            </a:r>
            <a:r>
              <a:rPr sz="1867" dirty="0">
                <a:solidFill>
                  <a:srgbClr val="595959"/>
                </a:solidFill>
                <a:latin typeface="Arial MT"/>
                <a:cs typeface="Arial MT"/>
              </a:rPr>
              <a:t>discovery</a:t>
            </a:r>
            <a:r>
              <a:rPr sz="1867" spc="-13" dirty="0">
                <a:solidFill>
                  <a:srgbClr val="595959"/>
                </a:solidFill>
                <a:latin typeface="Arial MT"/>
                <a:cs typeface="Arial MT"/>
              </a:rPr>
              <a:t> </a:t>
            </a:r>
            <a:r>
              <a:rPr sz="1867" dirty="0">
                <a:solidFill>
                  <a:srgbClr val="595959"/>
                </a:solidFill>
                <a:latin typeface="Arial MT"/>
                <a:cs typeface="Arial MT"/>
              </a:rPr>
              <a:t>works</a:t>
            </a:r>
            <a:r>
              <a:rPr sz="1867" spc="-20" dirty="0">
                <a:solidFill>
                  <a:srgbClr val="595959"/>
                </a:solidFill>
                <a:latin typeface="Arial MT"/>
                <a:cs typeface="Arial MT"/>
              </a:rPr>
              <a:t> </a:t>
            </a:r>
            <a:r>
              <a:rPr sz="1867" dirty="0">
                <a:solidFill>
                  <a:srgbClr val="595959"/>
                </a:solidFill>
                <a:latin typeface="Arial MT"/>
                <a:cs typeface="Arial MT"/>
              </a:rPr>
              <a:t>across</a:t>
            </a:r>
            <a:r>
              <a:rPr sz="1867" spc="-13" dirty="0">
                <a:solidFill>
                  <a:srgbClr val="595959"/>
                </a:solidFill>
                <a:latin typeface="Arial MT"/>
                <a:cs typeface="Arial MT"/>
              </a:rPr>
              <a:t> clusters</a:t>
            </a:r>
            <a:endParaRPr sz="1867">
              <a:latin typeface="Arial MT"/>
              <a:cs typeface="Arial MT"/>
            </a:endParaRPr>
          </a:p>
          <a:p>
            <a:pPr marL="1115031" lvl="1" indent="-447875">
              <a:spcBef>
                <a:spcPts val="360"/>
              </a:spcBef>
              <a:buChar char="○"/>
              <a:tabLst>
                <a:tab pos="1115031" algn="l"/>
              </a:tabLst>
            </a:pPr>
            <a:r>
              <a:rPr sz="1867" dirty="0">
                <a:solidFill>
                  <a:srgbClr val="595959"/>
                </a:solidFill>
                <a:latin typeface="Arial MT"/>
                <a:cs typeface="Arial MT"/>
              </a:rPr>
              <a:t>Istio</a:t>
            </a:r>
            <a:r>
              <a:rPr sz="1867" spc="-40" dirty="0">
                <a:solidFill>
                  <a:srgbClr val="595959"/>
                </a:solidFill>
                <a:latin typeface="Arial MT"/>
                <a:cs typeface="Arial MT"/>
              </a:rPr>
              <a:t> </a:t>
            </a:r>
            <a:r>
              <a:rPr sz="1867" dirty="0">
                <a:solidFill>
                  <a:srgbClr val="595959"/>
                </a:solidFill>
                <a:latin typeface="Arial MT"/>
                <a:cs typeface="Arial MT"/>
              </a:rPr>
              <a:t>ingress</a:t>
            </a:r>
            <a:r>
              <a:rPr sz="1867" spc="-27" dirty="0">
                <a:solidFill>
                  <a:srgbClr val="595959"/>
                </a:solidFill>
                <a:latin typeface="Arial MT"/>
                <a:cs typeface="Arial MT"/>
              </a:rPr>
              <a:t> </a:t>
            </a:r>
            <a:r>
              <a:rPr sz="1867" dirty="0">
                <a:solidFill>
                  <a:srgbClr val="595959"/>
                </a:solidFill>
                <a:latin typeface="Arial MT"/>
                <a:cs typeface="Arial MT"/>
              </a:rPr>
              <a:t>takes</a:t>
            </a:r>
            <a:r>
              <a:rPr sz="1867" spc="-20" dirty="0">
                <a:solidFill>
                  <a:srgbClr val="595959"/>
                </a:solidFill>
                <a:latin typeface="Arial MT"/>
                <a:cs typeface="Arial MT"/>
              </a:rPr>
              <a:t> </a:t>
            </a:r>
            <a:r>
              <a:rPr sz="1867" dirty="0">
                <a:solidFill>
                  <a:srgbClr val="595959"/>
                </a:solidFill>
                <a:latin typeface="Arial MT"/>
                <a:cs typeface="Arial MT"/>
              </a:rPr>
              <a:t>care</a:t>
            </a:r>
            <a:r>
              <a:rPr sz="1867" spc="-27" dirty="0">
                <a:solidFill>
                  <a:srgbClr val="595959"/>
                </a:solidFill>
                <a:latin typeface="Arial MT"/>
                <a:cs typeface="Arial MT"/>
              </a:rPr>
              <a:t> </a:t>
            </a:r>
            <a:r>
              <a:rPr sz="1867" dirty="0">
                <a:solidFill>
                  <a:srgbClr val="595959"/>
                </a:solidFill>
                <a:latin typeface="Arial MT"/>
                <a:cs typeface="Arial MT"/>
              </a:rPr>
              <a:t>of</a:t>
            </a:r>
            <a:r>
              <a:rPr sz="1867" spc="-20" dirty="0">
                <a:solidFill>
                  <a:srgbClr val="595959"/>
                </a:solidFill>
                <a:latin typeface="Arial MT"/>
                <a:cs typeface="Arial MT"/>
              </a:rPr>
              <a:t> </a:t>
            </a:r>
            <a:r>
              <a:rPr sz="1867" dirty="0">
                <a:solidFill>
                  <a:srgbClr val="595959"/>
                </a:solidFill>
                <a:latin typeface="Arial MT"/>
                <a:cs typeface="Arial MT"/>
              </a:rPr>
              <a:t>load</a:t>
            </a:r>
            <a:r>
              <a:rPr sz="1867" spc="-27" dirty="0">
                <a:solidFill>
                  <a:srgbClr val="595959"/>
                </a:solidFill>
                <a:latin typeface="Arial MT"/>
                <a:cs typeface="Arial MT"/>
              </a:rPr>
              <a:t> </a:t>
            </a:r>
            <a:r>
              <a:rPr sz="1867" dirty="0">
                <a:solidFill>
                  <a:srgbClr val="595959"/>
                </a:solidFill>
                <a:latin typeface="Arial MT"/>
                <a:cs typeface="Arial MT"/>
              </a:rPr>
              <a:t>balancing</a:t>
            </a:r>
            <a:r>
              <a:rPr sz="1867" spc="-27" dirty="0">
                <a:solidFill>
                  <a:srgbClr val="595959"/>
                </a:solidFill>
                <a:latin typeface="Arial MT"/>
                <a:cs typeface="Arial MT"/>
              </a:rPr>
              <a:t> </a:t>
            </a:r>
            <a:r>
              <a:rPr sz="1867" dirty="0">
                <a:solidFill>
                  <a:srgbClr val="595959"/>
                </a:solidFill>
                <a:latin typeface="Arial MT"/>
                <a:cs typeface="Arial MT"/>
              </a:rPr>
              <a:t>external</a:t>
            </a:r>
            <a:r>
              <a:rPr sz="1867" spc="-20" dirty="0">
                <a:solidFill>
                  <a:srgbClr val="595959"/>
                </a:solidFill>
                <a:latin typeface="Arial MT"/>
                <a:cs typeface="Arial MT"/>
              </a:rPr>
              <a:t> </a:t>
            </a:r>
            <a:r>
              <a:rPr sz="1867" dirty="0">
                <a:solidFill>
                  <a:srgbClr val="595959"/>
                </a:solidFill>
                <a:latin typeface="Arial MT"/>
                <a:cs typeface="Arial MT"/>
              </a:rPr>
              <a:t>traffic</a:t>
            </a:r>
            <a:r>
              <a:rPr sz="1867" spc="-27" dirty="0">
                <a:solidFill>
                  <a:srgbClr val="595959"/>
                </a:solidFill>
                <a:latin typeface="Arial MT"/>
                <a:cs typeface="Arial MT"/>
              </a:rPr>
              <a:t> </a:t>
            </a:r>
            <a:r>
              <a:rPr sz="1867" dirty="0">
                <a:solidFill>
                  <a:srgbClr val="595959"/>
                </a:solidFill>
                <a:latin typeface="Arial MT"/>
                <a:cs typeface="Arial MT"/>
              </a:rPr>
              <a:t>across</a:t>
            </a:r>
            <a:r>
              <a:rPr sz="1867" spc="-20" dirty="0">
                <a:solidFill>
                  <a:srgbClr val="595959"/>
                </a:solidFill>
                <a:latin typeface="Arial MT"/>
                <a:cs typeface="Arial MT"/>
              </a:rPr>
              <a:t> </a:t>
            </a:r>
            <a:r>
              <a:rPr sz="1867" spc="-13" dirty="0">
                <a:solidFill>
                  <a:srgbClr val="595959"/>
                </a:solidFill>
                <a:latin typeface="Arial MT"/>
                <a:cs typeface="Arial MT"/>
              </a:rPr>
              <a:t>clusters</a:t>
            </a:r>
            <a:endParaRPr sz="1867">
              <a:latin typeface="Arial MT"/>
              <a:cs typeface="Arial MT"/>
            </a:endParaRPr>
          </a:p>
          <a:p>
            <a:pPr marL="505447" indent="-488514">
              <a:spcBef>
                <a:spcPts val="339"/>
              </a:spcBef>
              <a:buChar char="●"/>
              <a:tabLst>
                <a:tab pos="505447" algn="l"/>
              </a:tabLst>
            </a:pPr>
            <a:r>
              <a:rPr sz="2400" dirty="0">
                <a:solidFill>
                  <a:srgbClr val="595959"/>
                </a:solidFill>
                <a:latin typeface="Arial MT"/>
                <a:cs typeface="Arial MT"/>
              </a:rPr>
              <a:t>Managed</a:t>
            </a:r>
            <a:r>
              <a:rPr sz="2400" spc="-40" dirty="0">
                <a:solidFill>
                  <a:srgbClr val="595959"/>
                </a:solidFill>
                <a:latin typeface="Arial MT"/>
                <a:cs typeface="Arial MT"/>
              </a:rPr>
              <a:t> </a:t>
            </a:r>
            <a:r>
              <a:rPr sz="2400" dirty="0">
                <a:solidFill>
                  <a:srgbClr val="595959"/>
                </a:solidFill>
                <a:latin typeface="Arial MT"/>
                <a:cs typeface="Arial MT"/>
              </a:rPr>
              <a:t>service</a:t>
            </a:r>
            <a:r>
              <a:rPr sz="2400" spc="-27" dirty="0">
                <a:solidFill>
                  <a:srgbClr val="595959"/>
                </a:solidFill>
                <a:latin typeface="Arial MT"/>
                <a:cs typeface="Arial MT"/>
              </a:rPr>
              <a:t> </a:t>
            </a:r>
            <a:r>
              <a:rPr sz="2400" dirty="0">
                <a:solidFill>
                  <a:srgbClr val="595959"/>
                </a:solidFill>
                <a:latin typeface="Arial MT"/>
                <a:cs typeface="Arial MT"/>
              </a:rPr>
              <a:t>from</a:t>
            </a:r>
            <a:r>
              <a:rPr sz="2400" spc="-27" dirty="0">
                <a:solidFill>
                  <a:srgbClr val="595959"/>
                </a:solidFill>
                <a:latin typeface="Arial MT"/>
                <a:cs typeface="Arial MT"/>
              </a:rPr>
              <a:t> </a:t>
            </a:r>
            <a:r>
              <a:rPr sz="2400" dirty="0">
                <a:solidFill>
                  <a:srgbClr val="595959"/>
                </a:solidFill>
                <a:latin typeface="Arial MT"/>
                <a:cs typeface="Arial MT"/>
              </a:rPr>
              <a:t>cloud</a:t>
            </a:r>
            <a:r>
              <a:rPr sz="2400" spc="-27" dirty="0">
                <a:solidFill>
                  <a:srgbClr val="595959"/>
                </a:solidFill>
                <a:latin typeface="Arial MT"/>
                <a:cs typeface="Arial MT"/>
              </a:rPr>
              <a:t> </a:t>
            </a:r>
            <a:r>
              <a:rPr sz="2400" dirty="0">
                <a:solidFill>
                  <a:srgbClr val="595959"/>
                </a:solidFill>
                <a:latin typeface="Arial MT"/>
                <a:cs typeface="Arial MT"/>
              </a:rPr>
              <a:t>providers</a:t>
            </a:r>
            <a:r>
              <a:rPr sz="2400" spc="-20" dirty="0">
                <a:solidFill>
                  <a:srgbClr val="595959"/>
                </a:solidFill>
                <a:latin typeface="Arial MT"/>
                <a:cs typeface="Arial MT"/>
              </a:rPr>
              <a:t> </a:t>
            </a:r>
            <a:r>
              <a:rPr sz="2400" dirty="0">
                <a:solidFill>
                  <a:srgbClr val="595959"/>
                </a:solidFill>
                <a:latin typeface="Arial MT"/>
                <a:cs typeface="Arial MT"/>
              </a:rPr>
              <a:t>(eg:</a:t>
            </a:r>
            <a:r>
              <a:rPr sz="2400" spc="-27" dirty="0">
                <a:solidFill>
                  <a:srgbClr val="595959"/>
                </a:solidFill>
                <a:latin typeface="Arial MT"/>
                <a:cs typeface="Arial MT"/>
              </a:rPr>
              <a:t> </a:t>
            </a:r>
            <a:r>
              <a:rPr sz="2400" dirty="0">
                <a:solidFill>
                  <a:srgbClr val="595959"/>
                </a:solidFill>
                <a:latin typeface="Arial MT"/>
                <a:cs typeface="Arial MT"/>
              </a:rPr>
              <a:t>GCP</a:t>
            </a:r>
            <a:r>
              <a:rPr sz="2400" spc="-27" dirty="0">
                <a:solidFill>
                  <a:srgbClr val="595959"/>
                </a:solidFill>
                <a:latin typeface="Arial MT"/>
                <a:cs typeface="Arial MT"/>
              </a:rPr>
              <a:t> </a:t>
            </a:r>
            <a:r>
              <a:rPr sz="2400" dirty="0">
                <a:solidFill>
                  <a:srgbClr val="595959"/>
                </a:solidFill>
                <a:latin typeface="Arial MT"/>
                <a:cs typeface="Arial MT"/>
              </a:rPr>
              <a:t>Cloud</a:t>
            </a:r>
            <a:r>
              <a:rPr sz="2400" spc="-27" dirty="0">
                <a:solidFill>
                  <a:srgbClr val="595959"/>
                </a:solidFill>
                <a:latin typeface="Arial MT"/>
                <a:cs typeface="Arial MT"/>
              </a:rPr>
              <a:t> </a:t>
            </a:r>
            <a:r>
              <a:rPr sz="2400" dirty="0">
                <a:solidFill>
                  <a:srgbClr val="595959"/>
                </a:solidFill>
                <a:latin typeface="Arial MT"/>
                <a:cs typeface="Arial MT"/>
              </a:rPr>
              <a:t>services</a:t>
            </a:r>
            <a:r>
              <a:rPr sz="2400" spc="-20" dirty="0">
                <a:solidFill>
                  <a:srgbClr val="595959"/>
                </a:solidFill>
                <a:latin typeface="Arial MT"/>
                <a:cs typeface="Arial MT"/>
              </a:rPr>
              <a:t> </a:t>
            </a:r>
            <a:r>
              <a:rPr sz="2400" spc="-13" dirty="0">
                <a:solidFill>
                  <a:srgbClr val="595959"/>
                </a:solidFill>
                <a:latin typeface="Arial MT"/>
                <a:cs typeface="Arial MT"/>
              </a:rPr>
              <a:t>platform)</a:t>
            </a:r>
            <a:endParaRPr sz="24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GCP</a:t>
            </a:r>
            <a:r>
              <a:rPr spc="-133" dirty="0"/>
              <a:t> </a:t>
            </a:r>
            <a:r>
              <a:rPr dirty="0"/>
              <a:t>Hybrid</a:t>
            </a:r>
            <a:r>
              <a:rPr spc="-120" dirty="0"/>
              <a:t> </a:t>
            </a:r>
            <a:r>
              <a:rPr dirty="0"/>
              <a:t>cloud</a:t>
            </a:r>
            <a:r>
              <a:rPr spc="-120" dirty="0"/>
              <a:t> </a:t>
            </a:r>
            <a:r>
              <a:rPr dirty="0"/>
              <a:t>Kubernetes</a:t>
            </a:r>
            <a:r>
              <a:rPr spc="-127" dirty="0"/>
              <a:t> </a:t>
            </a:r>
            <a:r>
              <a:rPr spc="-13" dirty="0"/>
              <a:t>solution</a:t>
            </a:r>
          </a:p>
        </p:txBody>
      </p:sp>
      <p:pic>
        <p:nvPicPr>
          <p:cNvPr id="3" name="object 3"/>
          <p:cNvPicPr/>
          <p:nvPr/>
        </p:nvPicPr>
        <p:blipFill>
          <a:blip r:embed="rId2" cstate="print"/>
          <a:stretch>
            <a:fillRect/>
          </a:stretch>
        </p:blipFill>
        <p:spPr>
          <a:xfrm>
            <a:off x="880949" y="1881300"/>
            <a:ext cx="10430099" cy="46321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Kubernetes</a:t>
            </a:r>
            <a:r>
              <a:rPr spc="-127" dirty="0"/>
              <a:t> </a:t>
            </a:r>
            <a:r>
              <a:rPr dirty="0"/>
              <a:t>Networking</a:t>
            </a:r>
            <a:r>
              <a:rPr spc="-127" dirty="0"/>
              <a:t> </a:t>
            </a:r>
            <a:r>
              <a:rPr dirty="0"/>
              <a:t>-</a:t>
            </a:r>
            <a:r>
              <a:rPr spc="-120" dirty="0"/>
              <a:t> </a:t>
            </a:r>
            <a:r>
              <a:rPr dirty="0"/>
              <a:t>Best</a:t>
            </a:r>
            <a:r>
              <a:rPr spc="-127" dirty="0"/>
              <a:t> </a:t>
            </a:r>
            <a:r>
              <a:rPr spc="-13" dirty="0"/>
              <a:t>practises</a:t>
            </a:r>
          </a:p>
        </p:txBody>
      </p:sp>
      <p:sp>
        <p:nvSpPr>
          <p:cNvPr id="3" name="object 3"/>
          <p:cNvSpPr txBox="1"/>
          <p:nvPr/>
        </p:nvSpPr>
        <p:spPr>
          <a:xfrm>
            <a:off x="572299" y="1546625"/>
            <a:ext cx="10740812" cy="4500442"/>
          </a:xfrm>
          <a:prstGeom prst="rect">
            <a:avLst/>
          </a:prstGeom>
        </p:spPr>
        <p:txBody>
          <a:bodyPr vert="horz" wrap="square" lIns="0" tIns="88053" rIns="0" bIns="0" rtlCol="0">
            <a:spAutoFit/>
          </a:bodyPr>
          <a:lstStyle/>
          <a:p>
            <a:pPr marL="566406" indent="-549473">
              <a:spcBef>
                <a:spcPts val="693"/>
              </a:spcBef>
              <a:buChar char="●"/>
              <a:tabLst>
                <a:tab pos="566406" algn="l"/>
              </a:tabLst>
            </a:pPr>
            <a:r>
              <a:rPr sz="3200" dirty="0">
                <a:solidFill>
                  <a:srgbClr val="595959"/>
                </a:solidFill>
                <a:latin typeface="Arial MT"/>
                <a:cs typeface="Arial MT"/>
              </a:rPr>
              <a:t>Use</a:t>
            </a:r>
            <a:r>
              <a:rPr sz="3200" spc="-93" dirty="0">
                <a:solidFill>
                  <a:srgbClr val="595959"/>
                </a:solidFill>
                <a:latin typeface="Arial MT"/>
                <a:cs typeface="Arial MT"/>
              </a:rPr>
              <a:t> </a:t>
            </a:r>
            <a:r>
              <a:rPr sz="3200" dirty="0">
                <a:solidFill>
                  <a:srgbClr val="595959"/>
                </a:solidFill>
                <a:latin typeface="Arial MT"/>
                <a:cs typeface="Arial MT"/>
              </a:rPr>
              <a:t>namespaces</a:t>
            </a:r>
            <a:r>
              <a:rPr sz="3200" spc="-93" dirty="0">
                <a:solidFill>
                  <a:srgbClr val="595959"/>
                </a:solidFill>
                <a:latin typeface="Arial MT"/>
                <a:cs typeface="Arial MT"/>
              </a:rPr>
              <a:t> </a:t>
            </a:r>
            <a:r>
              <a:rPr sz="3200" dirty="0">
                <a:solidFill>
                  <a:srgbClr val="595959"/>
                </a:solidFill>
                <a:latin typeface="Arial MT"/>
                <a:cs typeface="Arial MT"/>
              </a:rPr>
              <a:t>for</a:t>
            </a:r>
            <a:r>
              <a:rPr sz="3200" spc="-87" dirty="0">
                <a:solidFill>
                  <a:srgbClr val="595959"/>
                </a:solidFill>
                <a:latin typeface="Arial MT"/>
                <a:cs typeface="Arial MT"/>
              </a:rPr>
              <a:t> </a:t>
            </a:r>
            <a:r>
              <a:rPr sz="3200" spc="-13" dirty="0">
                <a:solidFill>
                  <a:srgbClr val="595959"/>
                </a:solidFill>
                <a:latin typeface="Arial MT"/>
                <a:cs typeface="Arial MT"/>
              </a:rPr>
              <a:t>multi-tenancy</a:t>
            </a:r>
            <a:endParaRPr sz="3200">
              <a:latin typeface="Arial MT"/>
              <a:cs typeface="Arial MT"/>
            </a:endParaRPr>
          </a:p>
          <a:p>
            <a:pPr marL="566406" marR="1355479" indent="-550320">
              <a:lnSpc>
                <a:spcPct val="114599"/>
              </a:lnSpc>
              <a:buChar char="●"/>
              <a:tabLst>
                <a:tab pos="566406" algn="l"/>
              </a:tabLst>
            </a:pPr>
            <a:r>
              <a:rPr sz="3200" dirty="0">
                <a:solidFill>
                  <a:srgbClr val="595959"/>
                </a:solidFill>
                <a:latin typeface="Arial MT"/>
                <a:cs typeface="Arial MT"/>
              </a:rPr>
              <a:t>Use</a:t>
            </a:r>
            <a:r>
              <a:rPr sz="3200" spc="-93" dirty="0">
                <a:solidFill>
                  <a:srgbClr val="595959"/>
                </a:solidFill>
                <a:latin typeface="Arial MT"/>
                <a:cs typeface="Arial MT"/>
              </a:rPr>
              <a:t> </a:t>
            </a:r>
            <a:r>
              <a:rPr sz="3200" dirty="0">
                <a:solidFill>
                  <a:srgbClr val="595959"/>
                </a:solidFill>
                <a:latin typeface="Arial MT"/>
                <a:cs typeface="Arial MT"/>
              </a:rPr>
              <a:t>Ingress</a:t>
            </a:r>
            <a:r>
              <a:rPr sz="3200" spc="-87" dirty="0">
                <a:solidFill>
                  <a:srgbClr val="595959"/>
                </a:solidFill>
                <a:latin typeface="Arial MT"/>
                <a:cs typeface="Arial MT"/>
              </a:rPr>
              <a:t> </a:t>
            </a:r>
            <a:r>
              <a:rPr sz="3200" dirty="0">
                <a:solidFill>
                  <a:srgbClr val="595959"/>
                </a:solidFill>
                <a:latin typeface="Arial MT"/>
                <a:cs typeface="Arial MT"/>
              </a:rPr>
              <a:t>rather</a:t>
            </a:r>
            <a:r>
              <a:rPr sz="3200" spc="-87" dirty="0">
                <a:solidFill>
                  <a:srgbClr val="595959"/>
                </a:solidFill>
                <a:latin typeface="Arial MT"/>
                <a:cs typeface="Arial MT"/>
              </a:rPr>
              <a:t> </a:t>
            </a:r>
            <a:r>
              <a:rPr sz="3200" dirty="0">
                <a:solidFill>
                  <a:srgbClr val="595959"/>
                </a:solidFill>
                <a:latin typeface="Arial MT"/>
                <a:cs typeface="Arial MT"/>
              </a:rPr>
              <a:t>than</a:t>
            </a:r>
            <a:r>
              <a:rPr sz="3200" spc="-87" dirty="0">
                <a:solidFill>
                  <a:srgbClr val="595959"/>
                </a:solidFill>
                <a:latin typeface="Arial MT"/>
                <a:cs typeface="Arial MT"/>
              </a:rPr>
              <a:t> </a:t>
            </a:r>
            <a:r>
              <a:rPr sz="3200" dirty="0">
                <a:solidFill>
                  <a:srgbClr val="595959"/>
                </a:solidFill>
                <a:latin typeface="Arial MT"/>
                <a:cs typeface="Arial MT"/>
              </a:rPr>
              <a:t>Load</a:t>
            </a:r>
            <a:r>
              <a:rPr sz="3200" spc="-87" dirty="0">
                <a:solidFill>
                  <a:srgbClr val="595959"/>
                </a:solidFill>
                <a:latin typeface="Arial MT"/>
                <a:cs typeface="Arial MT"/>
              </a:rPr>
              <a:t> </a:t>
            </a:r>
            <a:r>
              <a:rPr sz="3200" dirty="0">
                <a:solidFill>
                  <a:srgbClr val="595959"/>
                </a:solidFill>
                <a:latin typeface="Arial MT"/>
                <a:cs typeface="Arial MT"/>
              </a:rPr>
              <a:t>balancer</a:t>
            </a:r>
            <a:r>
              <a:rPr sz="3200" spc="-87" dirty="0">
                <a:solidFill>
                  <a:srgbClr val="595959"/>
                </a:solidFill>
                <a:latin typeface="Arial MT"/>
                <a:cs typeface="Arial MT"/>
              </a:rPr>
              <a:t> </a:t>
            </a:r>
            <a:r>
              <a:rPr sz="3200" dirty="0">
                <a:solidFill>
                  <a:srgbClr val="595959"/>
                </a:solidFill>
                <a:latin typeface="Arial MT"/>
                <a:cs typeface="Arial MT"/>
              </a:rPr>
              <a:t>to</a:t>
            </a:r>
            <a:r>
              <a:rPr sz="3200" spc="-87" dirty="0">
                <a:solidFill>
                  <a:srgbClr val="595959"/>
                </a:solidFill>
                <a:latin typeface="Arial MT"/>
                <a:cs typeface="Arial MT"/>
              </a:rPr>
              <a:t> </a:t>
            </a:r>
            <a:r>
              <a:rPr sz="3200" spc="-13" dirty="0">
                <a:solidFill>
                  <a:srgbClr val="595959"/>
                </a:solidFill>
                <a:latin typeface="Arial MT"/>
                <a:cs typeface="Arial MT"/>
              </a:rPr>
              <a:t>expose </a:t>
            </a:r>
            <a:r>
              <a:rPr sz="3200" dirty="0">
                <a:solidFill>
                  <a:srgbClr val="595959"/>
                </a:solidFill>
                <a:latin typeface="Arial MT"/>
                <a:cs typeface="Arial MT"/>
              </a:rPr>
              <a:t>services.</a:t>
            </a:r>
            <a:r>
              <a:rPr sz="3200" spc="-100" dirty="0">
                <a:solidFill>
                  <a:srgbClr val="595959"/>
                </a:solidFill>
                <a:latin typeface="Arial MT"/>
                <a:cs typeface="Arial MT"/>
              </a:rPr>
              <a:t> </a:t>
            </a:r>
            <a:r>
              <a:rPr sz="3200" dirty="0">
                <a:solidFill>
                  <a:srgbClr val="595959"/>
                </a:solidFill>
                <a:latin typeface="Arial MT"/>
                <a:cs typeface="Arial MT"/>
              </a:rPr>
              <a:t>This</a:t>
            </a:r>
            <a:r>
              <a:rPr sz="3200" spc="-93" dirty="0">
                <a:solidFill>
                  <a:srgbClr val="595959"/>
                </a:solidFill>
                <a:latin typeface="Arial MT"/>
                <a:cs typeface="Arial MT"/>
              </a:rPr>
              <a:t> </a:t>
            </a:r>
            <a:r>
              <a:rPr sz="3200" dirty="0">
                <a:solidFill>
                  <a:srgbClr val="595959"/>
                </a:solidFill>
                <a:latin typeface="Arial MT"/>
                <a:cs typeface="Arial MT"/>
              </a:rPr>
              <a:t>is</a:t>
            </a:r>
            <a:r>
              <a:rPr sz="3200" spc="-93" dirty="0">
                <a:solidFill>
                  <a:srgbClr val="595959"/>
                </a:solidFill>
                <a:latin typeface="Arial MT"/>
                <a:cs typeface="Arial MT"/>
              </a:rPr>
              <a:t> </a:t>
            </a:r>
            <a:r>
              <a:rPr sz="3200" dirty="0">
                <a:solidFill>
                  <a:srgbClr val="595959"/>
                </a:solidFill>
                <a:latin typeface="Arial MT"/>
                <a:cs typeface="Arial MT"/>
              </a:rPr>
              <a:t>to</a:t>
            </a:r>
            <a:r>
              <a:rPr sz="3200" spc="-93" dirty="0">
                <a:solidFill>
                  <a:srgbClr val="595959"/>
                </a:solidFill>
                <a:latin typeface="Arial MT"/>
                <a:cs typeface="Arial MT"/>
              </a:rPr>
              <a:t> </a:t>
            </a:r>
            <a:r>
              <a:rPr sz="3200" dirty="0">
                <a:solidFill>
                  <a:srgbClr val="595959"/>
                </a:solidFill>
                <a:latin typeface="Arial MT"/>
                <a:cs typeface="Arial MT"/>
              </a:rPr>
              <a:t>preserve</a:t>
            </a:r>
            <a:r>
              <a:rPr sz="3200" spc="-100" dirty="0">
                <a:solidFill>
                  <a:srgbClr val="595959"/>
                </a:solidFill>
                <a:latin typeface="Arial MT"/>
                <a:cs typeface="Arial MT"/>
              </a:rPr>
              <a:t> </a:t>
            </a:r>
            <a:r>
              <a:rPr sz="3200" spc="-13" dirty="0">
                <a:solidFill>
                  <a:srgbClr val="595959"/>
                </a:solidFill>
                <a:latin typeface="Arial MT"/>
                <a:cs typeface="Arial MT"/>
              </a:rPr>
              <a:t>resources</a:t>
            </a:r>
            <a:endParaRPr sz="3200">
              <a:latin typeface="Arial MT"/>
              <a:cs typeface="Arial MT"/>
            </a:endParaRPr>
          </a:p>
          <a:p>
            <a:pPr marL="566406" indent="-549473">
              <a:spcBef>
                <a:spcPts val="560"/>
              </a:spcBef>
              <a:buChar char="●"/>
              <a:tabLst>
                <a:tab pos="566406" algn="l"/>
              </a:tabLst>
            </a:pPr>
            <a:r>
              <a:rPr sz="3200" dirty="0">
                <a:solidFill>
                  <a:srgbClr val="595959"/>
                </a:solidFill>
                <a:latin typeface="Arial MT"/>
                <a:cs typeface="Arial MT"/>
              </a:rPr>
              <a:t>Do</a:t>
            </a:r>
            <a:r>
              <a:rPr sz="3200" spc="-73" dirty="0">
                <a:solidFill>
                  <a:srgbClr val="595959"/>
                </a:solidFill>
                <a:latin typeface="Arial MT"/>
                <a:cs typeface="Arial MT"/>
              </a:rPr>
              <a:t> </a:t>
            </a:r>
            <a:r>
              <a:rPr sz="3200" dirty="0">
                <a:solidFill>
                  <a:srgbClr val="595959"/>
                </a:solidFill>
                <a:latin typeface="Arial MT"/>
                <a:cs typeface="Arial MT"/>
              </a:rPr>
              <a:t>not</a:t>
            </a:r>
            <a:r>
              <a:rPr sz="3200" spc="-73" dirty="0">
                <a:solidFill>
                  <a:srgbClr val="595959"/>
                </a:solidFill>
                <a:latin typeface="Arial MT"/>
                <a:cs typeface="Arial MT"/>
              </a:rPr>
              <a:t> </a:t>
            </a:r>
            <a:r>
              <a:rPr sz="3200" dirty="0">
                <a:solidFill>
                  <a:srgbClr val="595959"/>
                </a:solidFill>
                <a:latin typeface="Arial MT"/>
                <a:cs typeface="Arial MT"/>
              </a:rPr>
              <a:t>expose</a:t>
            </a:r>
            <a:r>
              <a:rPr sz="3200" spc="-73" dirty="0">
                <a:solidFill>
                  <a:srgbClr val="595959"/>
                </a:solidFill>
                <a:latin typeface="Arial MT"/>
                <a:cs typeface="Arial MT"/>
              </a:rPr>
              <a:t> </a:t>
            </a:r>
            <a:r>
              <a:rPr sz="3200" dirty="0">
                <a:solidFill>
                  <a:srgbClr val="595959"/>
                </a:solidFill>
                <a:latin typeface="Arial MT"/>
                <a:cs typeface="Arial MT"/>
              </a:rPr>
              <a:t>cluster</a:t>
            </a:r>
            <a:r>
              <a:rPr sz="3200" spc="-73" dirty="0">
                <a:solidFill>
                  <a:srgbClr val="595959"/>
                </a:solidFill>
                <a:latin typeface="Arial MT"/>
                <a:cs typeface="Arial MT"/>
              </a:rPr>
              <a:t> </a:t>
            </a:r>
            <a:r>
              <a:rPr sz="3200" dirty="0">
                <a:solidFill>
                  <a:srgbClr val="595959"/>
                </a:solidFill>
                <a:latin typeface="Arial MT"/>
                <a:cs typeface="Arial MT"/>
              </a:rPr>
              <a:t>to</a:t>
            </a:r>
            <a:r>
              <a:rPr sz="3200" spc="-73" dirty="0">
                <a:solidFill>
                  <a:srgbClr val="595959"/>
                </a:solidFill>
                <a:latin typeface="Arial MT"/>
                <a:cs typeface="Arial MT"/>
              </a:rPr>
              <a:t> </a:t>
            </a:r>
            <a:r>
              <a:rPr sz="3200" dirty="0">
                <a:solidFill>
                  <a:srgbClr val="595959"/>
                </a:solidFill>
                <a:latin typeface="Arial MT"/>
                <a:cs typeface="Arial MT"/>
              </a:rPr>
              <a:t>outside</a:t>
            </a:r>
            <a:r>
              <a:rPr sz="3200" spc="-67" dirty="0">
                <a:solidFill>
                  <a:srgbClr val="595959"/>
                </a:solidFill>
                <a:latin typeface="Arial MT"/>
                <a:cs typeface="Arial MT"/>
              </a:rPr>
              <a:t> </a:t>
            </a:r>
            <a:r>
              <a:rPr sz="3200" dirty="0">
                <a:solidFill>
                  <a:srgbClr val="595959"/>
                </a:solidFill>
                <a:latin typeface="Arial MT"/>
                <a:cs typeface="Arial MT"/>
              </a:rPr>
              <a:t>world</a:t>
            </a:r>
            <a:r>
              <a:rPr sz="3200" spc="-73" dirty="0">
                <a:solidFill>
                  <a:srgbClr val="595959"/>
                </a:solidFill>
                <a:latin typeface="Arial MT"/>
                <a:cs typeface="Arial MT"/>
              </a:rPr>
              <a:t> </a:t>
            </a:r>
            <a:r>
              <a:rPr sz="3200" dirty="0">
                <a:solidFill>
                  <a:srgbClr val="595959"/>
                </a:solidFill>
                <a:latin typeface="Arial MT"/>
                <a:cs typeface="Arial MT"/>
              </a:rPr>
              <a:t>if</a:t>
            </a:r>
            <a:r>
              <a:rPr sz="3200" spc="-73" dirty="0">
                <a:solidFill>
                  <a:srgbClr val="595959"/>
                </a:solidFill>
                <a:latin typeface="Arial MT"/>
                <a:cs typeface="Arial MT"/>
              </a:rPr>
              <a:t> </a:t>
            </a:r>
            <a:r>
              <a:rPr sz="3200" dirty="0">
                <a:solidFill>
                  <a:srgbClr val="595959"/>
                </a:solidFill>
                <a:latin typeface="Arial MT"/>
                <a:cs typeface="Arial MT"/>
              </a:rPr>
              <a:t>its</a:t>
            </a:r>
            <a:r>
              <a:rPr sz="3200" spc="-73" dirty="0">
                <a:solidFill>
                  <a:srgbClr val="595959"/>
                </a:solidFill>
                <a:latin typeface="Arial MT"/>
                <a:cs typeface="Arial MT"/>
              </a:rPr>
              <a:t> </a:t>
            </a:r>
            <a:r>
              <a:rPr sz="3200" dirty="0">
                <a:solidFill>
                  <a:srgbClr val="595959"/>
                </a:solidFill>
                <a:latin typeface="Arial MT"/>
                <a:cs typeface="Arial MT"/>
              </a:rPr>
              <a:t>not</a:t>
            </a:r>
            <a:r>
              <a:rPr sz="3200" spc="-73" dirty="0">
                <a:solidFill>
                  <a:srgbClr val="595959"/>
                </a:solidFill>
                <a:latin typeface="Arial MT"/>
                <a:cs typeface="Arial MT"/>
              </a:rPr>
              <a:t> </a:t>
            </a:r>
            <a:r>
              <a:rPr sz="3200" spc="-13" dirty="0">
                <a:solidFill>
                  <a:srgbClr val="595959"/>
                </a:solidFill>
                <a:latin typeface="Arial MT"/>
                <a:cs typeface="Arial MT"/>
              </a:rPr>
              <a:t>needed</a:t>
            </a:r>
            <a:endParaRPr sz="3200">
              <a:latin typeface="Arial MT"/>
              <a:cs typeface="Arial MT"/>
            </a:endParaRPr>
          </a:p>
          <a:p>
            <a:pPr marL="566406" marR="6773" indent="-550320">
              <a:lnSpc>
                <a:spcPct val="114599"/>
              </a:lnSpc>
              <a:buChar char="●"/>
              <a:tabLst>
                <a:tab pos="566406" algn="l"/>
              </a:tabLst>
            </a:pPr>
            <a:r>
              <a:rPr sz="3200" dirty="0">
                <a:solidFill>
                  <a:srgbClr val="595959"/>
                </a:solidFill>
                <a:latin typeface="Arial MT"/>
                <a:cs typeface="Arial MT"/>
              </a:rPr>
              <a:t>Create</a:t>
            </a:r>
            <a:r>
              <a:rPr sz="3200" spc="-107" dirty="0">
                <a:solidFill>
                  <a:srgbClr val="595959"/>
                </a:solidFill>
                <a:latin typeface="Arial MT"/>
                <a:cs typeface="Arial MT"/>
              </a:rPr>
              <a:t> </a:t>
            </a:r>
            <a:r>
              <a:rPr sz="3200" dirty="0">
                <a:solidFill>
                  <a:srgbClr val="595959"/>
                </a:solidFill>
                <a:latin typeface="Arial MT"/>
                <a:cs typeface="Arial MT"/>
              </a:rPr>
              <a:t>security</a:t>
            </a:r>
            <a:r>
              <a:rPr sz="3200" spc="-107" dirty="0">
                <a:solidFill>
                  <a:srgbClr val="595959"/>
                </a:solidFill>
                <a:latin typeface="Arial MT"/>
                <a:cs typeface="Arial MT"/>
              </a:rPr>
              <a:t> </a:t>
            </a:r>
            <a:r>
              <a:rPr sz="3200" dirty="0">
                <a:solidFill>
                  <a:srgbClr val="595959"/>
                </a:solidFill>
                <a:latin typeface="Arial MT"/>
                <a:cs typeface="Arial MT"/>
              </a:rPr>
              <a:t>policies</a:t>
            </a:r>
            <a:r>
              <a:rPr sz="3200" spc="-100" dirty="0">
                <a:solidFill>
                  <a:srgbClr val="595959"/>
                </a:solidFill>
                <a:latin typeface="Arial MT"/>
                <a:cs typeface="Arial MT"/>
              </a:rPr>
              <a:t> </a:t>
            </a:r>
            <a:r>
              <a:rPr sz="3200" dirty="0">
                <a:solidFill>
                  <a:srgbClr val="595959"/>
                </a:solidFill>
                <a:latin typeface="Arial MT"/>
                <a:cs typeface="Arial MT"/>
              </a:rPr>
              <a:t>like</a:t>
            </a:r>
            <a:r>
              <a:rPr sz="3200" spc="-107" dirty="0">
                <a:solidFill>
                  <a:srgbClr val="595959"/>
                </a:solidFill>
                <a:latin typeface="Arial MT"/>
                <a:cs typeface="Arial MT"/>
              </a:rPr>
              <a:t> </a:t>
            </a:r>
            <a:r>
              <a:rPr sz="3200" dirty="0">
                <a:solidFill>
                  <a:srgbClr val="595959"/>
                </a:solidFill>
                <a:latin typeface="Arial MT"/>
                <a:cs typeface="Arial MT"/>
              </a:rPr>
              <a:t>IAM,</a:t>
            </a:r>
            <a:r>
              <a:rPr sz="3200" spc="-100" dirty="0">
                <a:solidFill>
                  <a:srgbClr val="595959"/>
                </a:solidFill>
                <a:latin typeface="Arial MT"/>
                <a:cs typeface="Arial MT"/>
              </a:rPr>
              <a:t> </a:t>
            </a:r>
            <a:r>
              <a:rPr sz="3200" dirty="0">
                <a:solidFill>
                  <a:srgbClr val="595959"/>
                </a:solidFill>
                <a:latin typeface="Arial MT"/>
                <a:cs typeface="Arial MT"/>
              </a:rPr>
              <a:t>RBAC,</a:t>
            </a:r>
            <a:r>
              <a:rPr sz="3200" spc="-107" dirty="0">
                <a:solidFill>
                  <a:srgbClr val="595959"/>
                </a:solidFill>
                <a:latin typeface="Arial MT"/>
                <a:cs typeface="Arial MT"/>
              </a:rPr>
              <a:t> </a:t>
            </a:r>
            <a:r>
              <a:rPr sz="3200" dirty="0">
                <a:solidFill>
                  <a:srgbClr val="595959"/>
                </a:solidFill>
                <a:latin typeface="Arial MT"/>
                <a:cs typeface="Arial MT"/>
              </a:rPr>
              <a:t>Network</a:t>
            </a:r>
            <a:r>
              <a:rPr sz="3200" spc="-100" dirty="0">
                <a:solidFill>
                  <a:srgbClr val="595959"/>
                </a:solidFill>
                <a:latin typeface="Arial MT"/>
                <a:cs typeface="Arial MT"/>
              </a:rPr>
              <a:t> </a:t>
            </a:r>
            <a:r>
              <a:rPr sz="3200" spc="-13" dirty="0">
                <a:solidFill>
                  <a:srgbClr val="595959"/>
                </a:solidFill>
                <a:latin typeface="Arial MT"/>
                <a:cs typeface="Arial MT"/>
              </a:rPr>
              <a:t>control </a:t>
            </a:r>
            <a:r>
              <a:rPr sz="3200" dirty="0">
                <a:solidFill>
                  <a:srgbClr val="595959"/>
                </a:solidFill>
                <a:latin typeface="Arial MT"/>
                <a:cs typeface="Arial MT"/>
              </a:rPr>
              <a:t>in</a:t>
            </a:r>
            <a:r>
              <a:rPr sz="3200" spc="-100" dirty="0">
                <a:solidFill>
                  <a:srgbClr val="595959"/>
                </a:solidFill>
                <a:latin typeface="Arial MT"/>
                <a:cs typeface="Arial MT"/>
              </a:rPr>
              <a:t> </a:t>
            </a:r>
            <a:r>
              <a:rPr sz="3200" dirty="0">
                <a:solidFill>
                  <a:srgbClr val="595959"/>
                </a:solidFill>
                <a:latin typeface="Arial MT"/>
                <a:cs typeface="Arial MT"/>
              </a:rPr>
              <a:t>the</a:t>
            </a:r>
            <a:r>
              <a:rPr sz="3200" spc="-93" dirty="0">
                <a:solidFill>
                  <a:srgbClr val="595959"/>
                </a:solidFill>
                <a:latin typeface="Arial MT"/>
                <a:cs typeface="Arial MT"/>
              </a:rPr>
              <a:t> </a:t>
            </a:r>
            <a:r>
              <a:rPr sz="3200" dirty="0">
                <a:solidFill>
                  <a:srgbClr val="595959"/>
                </a:solidFill>
                <a:latin typeface="Arial MT"/>
                <a:cs typeface="Arial MT"/>
              </a:rPr>
              <a:t>beginning</a:t>
            </a:r>
            <a:r>
              <a:rPr sz="3200" spc="-100" dirty="0">
                <a:solidFill>
                  <a:srgbClr val="595959"/>
                </a:solidFill>
                <a:latin typeface="Arial MT"/>
                <a:cs typeface="Arial MT"/>
              </a:rPr>
              <a:t> </a:t>
            </a:r>
            <a:r>
              <a:rPr sz="3200" dirty="0">
                <a:solidFill>
                  <a:srgbClr val="595959"/>
                </a:solidFill>
                <a:latin typeface="Arial MT"/>
                <a:cs typeface="Arial MT"/>
              </a:rPr>
              <a:t>rather</a:t>
            </a:r>
            <a:r>
              <a:rPr sz="3200" spc="-93" dirty="0">
                <a:solidFill>
                  <a:srgbClr val="595959"/>
                </a:solidFill>
                <a:latin typeface="Arial MT"/>
                <a:cs typeface="Arial MT"/>
              </a:rPr>
              <a:t> </a:t>
            </a:r>
            <a:r>
              <a:rPr sz="3200" dirty="0">
                <a:solidFill>
                  <a:srgbClr val="595959"/>
                </a:solidFill>
                <a:latin typeface="Arial MT"/>
                <a:cs typeface="Arial MT"/>
              </a:rPr>
              <a:t>than</a:t>
            </a:r>
            <a:r>
              <a:rPr sz="3200" spc="-100" dirty="0">
                <a:solidFill>
                  <a:srgbClr val="595959"/>
                </a:solidFill>
                <a:latin typeface="Arial MT"/>
                <a:cs typeface="Arial MT"/>
              </a:rPr>
              <a:t> </a:t>
            </a:r>
            <a:r>
              <a:rPr sz="3200" spc="-13" dirty="0">
                <a:solidFill>
                  <a:srgbClr val="595959"/>
                </a:solidFill>
                <a:latin typeface="Arial MT"/>
                <a:cs typeface="Arial MT"/>
              </a:rPr>
              <a:t>later</a:t>
            </a:r>
            <a:endParaRPr sz="3200">
              <a:latin typeface="Arial MT"/>
              <a:cs typeface="Arial MT"/>
            </a:endParaRPr>
          </a:p>
          <a:p>
            <a:pPr marL="566406" marR="953323" indent="-550320">
              <a:lnSpc>
                <a:spcPct val="114599"/>
              </a:lnSpc>
              <a:buChar char="●"/>
              <a:tabLst>
                <a:tab pos="566406" algn="l"/>
              </a:tabLst>
            </a:pPr>
            <a:r>
              <a:rPr sz="3200" dirty="0">
                <a:solidFill>
                  <a:srgbClr val="595959"/>
                </a:solidFill>
                <a:latin typeface="Arial MT"/>
                <a:cs typeface="Arial MT"/>
              </a:rPr>
              <a:t>Put</a:t>
            </a:r>
            <a:r>
              <a:rPr sz="3200" spc="-120" dirty="0">
                <a:solidFill>
                  <a:srgbClr val="595959"/>
                </a:solidFill>
                <a:latin typeface="Arial MT"/>
                <a:cs typeface="Arial MT"/>
              </a:rPr>
              <a:t> </a:t>
            </a:r>
            <a:r>
              <a:rPr sz="3200" dirty="0">
                <a:solidFill>
                  <a:srgbClr val="595959"/>
                </a:solidFill>
                <a:latin typeface="Arial MT"/>
                <a:cs typeface="Arial MT"/>
              </a:rPr>
              <a:t>emphasis</a:t>
            </a:r>
            <a:r>
              <a:rPr sz="3200" spc="-127" dirty="0">
                <a:solidFill>
                  <a:srgbClr val="595959"/>
                </a:solidFill>
                <a:latin typeface="Arial MT"/>
                <a:cs typeface="Arial MT"/>
              </a:rPr>
              <a:t> </a:t>
            </a:r>
            <a:r>
              <a:rPr sz="3200" dirty="0">
                <a:solidFill>
                  <a:srgbClr val="595959"/>
                </a:solidFill>
                <a:latin typeface="Arial MT"/>
                <a:cs typeface="Arial MT"/>
              </a:rPr>
              <a:t>on</a:t>
            </a:r>
            <a:r>
              <a:rPr sz="3200" spc="-120" dirty="0">
                <a:solidFill>
                  <a:srgbClr val="595959"/>
                </a:solidFill>
                <a:latin typeface="Arial MT"/>
                <a:cs typeface="Arial MT"/>
              </a:rPr>
              <a:t> </a:t>
            </a:r>
            <a:r>
              <a:rPr sz="3200" dirty="0">
                <a:solidFill>
                  <a:srgbClr val="595959"/>
                </a:solidFill>
                <a:latin typeface="Arial MT"/>
                <a:cs typeface="Arial MT"/>
              </a:rPr>
              <a:t>resource</a:t>
            </a:r>
            <a:r>
              <a:rPr sz="3200" spc="-120" dirty="0">
                <a:solidFill>
                  <a:srgbClr val="595959"/>
                </a:solidFill>
                <a:latin typeface="Arial MT"/>
                <a:cs typeface="Arial MT"/>
              </a:rPr>
              <a:t> </a:t>
            </a:r>
            <a:r>
              <a:rPr sz="3200" dirty="0">
                <a:solidFill>
                  <a:srgbClr val="595959"/>
                </a:solidFill>
                <a:latin typeface="Arial MT"/>
                <a:cs typeface="Arial MT"/>
              </a:rPr>
              <a:t>control</a:t>
            </a:r>
            <a:r>
              <a:rPr sz="3200" spc="-120" dirty="0">
                <a:solidFill>
                  <a:srgbClr val="595959"/>
                </a:solidFill>
                <a:latin typeface="Arial MT"/>
                <a:cs typeface="Arial MT"/>
              </a:rPr>
              <a:t> </a:t>
            </a:r>
            <a:r>
              <a:rPr sz="3200" dirty="0">
                <a:solidFill>
                  <a:srgbClr val="595959"/>
                </a:solidFill>
                <a:latin typeface="Arial MT"/>
                <a:cs typeface="Arial MT"/>
              </a:rPr>
              <a:t>including</a:t>
            </a:r>
            <a:r>
              <a:rPr sz="3200" spc="-120" dirty="0">
                <a:solidFill>
                  <a:srgbClr val="595959"/>
                </a:solidFill>
                <a:latin typeface="Arial MT"/>
                <a:cs typeface="Arial MT"/>
              </a:rPr>
              <a:t> </a:t>
            </a:r>
            <a:r>
              <a:rPr sz="3200" spc="-13" dirty="0">
                <a:solidFill>
                  <a:srgbClr val="595959"/>
                </a:solidFill>
                <a:latin typeface="Arial MT"/>
                <a:cs typeface="Arial MT"/>
              </a:rPr>
              <a:t>quotas, priorities/preemption</a:t>
            </a:r>
            <a:r>
              <a:rPr sz="3200" spc="-152" dirty="0">
                <a:solidFill>
                  <a:srgbClr val="595959"/>
                </a:solidFill>
                <a:latin typeface="Arial MT"/>
                <a:cs typeface="Arial MT"/>
              </a:rPr>
              <a:t> </a:t>
            </a:r>
            <a:r>
              <a:rPr sz="3200" spc="-33" dirty="0">
                <a:solidFill>
                  <a:srgbClr val="595959"/>
                </a:solidFill>
                <a:latin typeface="Arial MT"/>
                <a:cs typeface="Arial MT"/>
              </a:rPr>
              <a:t>etc</a:t>
            </a:r>
            <a:endParaRPr sz="32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0638" y="-14042"/>
            <a:ext cx="6099423" cy="775101"/>
          </a:xfrm>
          <a:prstGeom prst="rect">
            <a:avLst/>
          </a:prstGeom>
        </p:spPr>
        <p:txBody>
          <a:bodyPr vert="horz" wrap="square" lIns="0" tIns="120667" rIns="0" bIns="0" rtlCol="0" anchor="b">
            <a:spAutoFit/>
          </a:bodyPr>
          <a:lstStyle/>
          <a:p>
            <a:pPr marL="2341959">
              <a:lnSpc>
                <a:spcPct val="100000"/>
              </a:lnSpc>
              <a:spcBef>
                <a:spcPts val="64"/>
              </a:spcBef>
            </a:pPr>
            <a:r>
              <a:rPr sz="4245" spc="-143" dirty="0">
                <a:latin typeface="Arial Black"/>
                <a:cs typeface="Arial Black"/>
              </a:rPr>
              <a:t>Our</a:t>
            </a:r>
            <a:r>
              <a:rPr sz="4245" spc="-394" dirty="0">
                <a:latin typeface="Arial Black"/>
                <a:cs typeface="Arial Black"/>
              </a:rPr>
              <a:t> </a:t>
            </a:r>
            <a:r>
              <a:rPr sz="4245" spc="-82" dirty="0">
                <a:latin typeface="Arial Black"/>
                <a:cs typeface="Arial Black"/>
              </a:rPr>
              <a:t>Age</a:t>
            </a:r>
            <a:r>
              <a:rPr lang="en-US" sz="4245" spc="-82" dirty="0">
                <a:latin typeface="Arial Black"/>
                <a:cs typeface="Arial Black"/>
              </a:rPr>
              <a:t>nda</a:t>
            </a:r>
            <a:endParaRPr sz="4245" dirty="0">
              <a:latin typeface="Arial Black"/>
              <a:cs typeface="Arial Black"/>
            </a:endParaRPr>
          </a:p>
        </p:txBody>
      </p:sp>
      <p:grpSp>
        <p:nvGrpSpPr>
          <p:cNvPr id="4" name="object 4"/>
          <p:cNvGrpSpPr/>
          <p:nvPr/>
        </p:nvGrpSpPr>
        <p:grpSpPr>
          <a:xfrm>
            <a:off x="3564688" y="2097320"/>
            <a:ext cx="1497901" cy="599931"/>
            <a:chOff x="5877729" y="3458637"/>
            <a:chExt cx="2470150" cy="989330"/>
          </a:xfrm>
        </p:grpSpPr>
        <p:sp>
          <p:nvSpPr>
            <p:cNvPr id="5" name="object 5"/>
            <p:cNvSpPr/>
            <p:nvPr/>
          </p:nvSpPr>
          <p:spPr>
            <a:xfrm>
              <a:off x="7358577" y="3458637"/>
              <a:ext cx="989330" cy="989330"/>
            </a:xfrm>
            <a:custGeom>
              <a:avLst/>
              <a:gdLst/>
              <a:ahLst/>
              <a:cxnLst/>
              <a:rect l="l" t="t" r="r" b="b"/>
              <a:pathLst>
                <a:path w="989329" h="989329">
                  <a:moveTo>
                    <a:pt x="494563" y="989127"/>
                  </a:moveTo>
                  <a:lnTo>
                    <a:pt x="446934" y="986863"/>
                  </a:lnTo>
                  <a:lnTo>
                    <a:pt x="400585" y="980210"/>
                  </a:lnTo>
                  <a:lnTo>
                    <a:pt x="355724" y="969373"/>
                  </a:lnTo>
                  <a:lnTo>
                    <a:pt x="312559" y="954562"/>
                  </a:lnTo>
                  <a:lnTo>
                    <a:pt x="271296" y="935982"/>
                  </a:lnTo>
                  <a:lnTo>
                    <a:pt x="232144" y="913842"/>
                  </a:lnTo>
                  <a:lnTo>
                    <a:pt x="195308" y="888348"/>
                  </a:lnTo>
                  <a:lnTo>
                    <a:pt x="160998" y="859708"/>
                  </a:lnTo>
                  <a:lnTo>
                    <a:pt x="129419" y="828129"/>
                  </a:lnTo>
                  <a:lnTo>
                    <a:pt x="100779" y="793818"/>
                  </a:lnTo>
                  <a:lnTo>
                    <a:pt x="75285" y="756983"/>
                  </a:lnTo>
                  <a:lnTo>
                    <a:pt x="53145" y="717830"/>
                  </a:lnTo>
                  <a:lnTo>
                    <a:pt x="34565" y="676568"/>
                  </a:lnTo>
                  <a:lnTo>
                    <a:pt x="19753" y="633403"/>
                  </a:lnTo>
                  <a:lnTo>
                    <a:pt x="8917" y="588542"/>
                  </a:lnTo>
                  <a:lnTo>
                    <a:pt x="2263" y="542193"/>
                  </a:lnTo>
                  <a:lnTo>
                    <a:pt x="0" y="494563"/>
                  </a:lnTo>
                  <a:lnTo>
                    <a:pt x="2263" y="446934"/>
                  </a:lnTo>
                  <a:lnTo>
                    <a:pt x="8917" y="400585"/>
                  </a:lnTo>
                  <a:lnTo>
                    <a:pt x="19753" y="355724"/>
                  </a:lnTo>
                  <a:lnTo>
                    <a:pt x="34565" y="312559"/>
                  </a:lnTo>
                  <a:lnTo>
                    <a:pt x="53145" y="271296"/>
                  </a:lnTo>
                  <a:lnTo>
                    <a:pt x="75285" y="232144"/>
                  </a:lnTo>
                  <a:lnTo>
                    <a:pt x="100779" y="195309"/>
                  </a:lnTo>
                  <a:lnTo>
                    <a:pt x="129419" y="160998"/>
                  </a:lnTo>
                  <a:lnTo>
                    <a:pt x="160998" y="129419"/>
                  </a:lnTo>
                  <a:lnTo>
                    <a:pt x="195308" y="100779"/>
                  </a:lnTo>
                  <a:lnTo>
                    <a:pt x="232144" y="75285"/>
                  </a:lnTo>
                  <a:lnTo>
                    <a:pt x="271296" y="53145"/>
                  </a:lnTo>
                  <a:lnTo>
                    <a:pt x="312559" y="34565"/>
                  </a:lnTo>
                  <a:lnTo>
                    <a:pt x="355724" y="19754"/>
                  </a:lnTo>
                  <a:lnTo>
                    <a:pt x="400585" y="8917"/>
                  </a:lnTo>
                  <a:lnTo>
                    <a:pt x="446934" y="2263"/>
                  </a:lnTo>
                  <a:lnTo>
                    <a:pt x="494563" y="0"/>
                  </a:lnTo>
                  <a:lnTo>
                    <a:pt x="543445" y="2420"/>
                  </a:lnTo>
                  <a:lnTo>
                    <a:pt x="591498" y="9590"/>
                  </a:lnTo>
                  <a:lnTo>
                    <a:pt x="638400" y="21377"/>
                  </a:lnTo>
                  <a:lnTo>
                    <a:pt x="683825" y="37646"/>
                  </a:lnTo>
                  <a:lnTo>
                    <a:pt x="727449" y="58262"/>
                  </a:lnTo>
                  <a:lnTo>
                    <a:pt x="768948" y="83092"/>
                  </a:lnTo>
                  <a:lnTo>
                    <a:pt x="807997" y="112001"/>
                  </a:lnTo>
                  <a:lnTo>
                    <a:pt x="844273" y="144854"/>
                  </a:lnTo>
                  <a:lnTo>
                    <a:pt x="877126" y="181130"/>
                  </a:lnTo>
                  <a:lnTo>
                    <a:pt x="906035" y="220179"/>
                  </a:lnTo>
                  <a:lnTo>
                    <a:pt x="930864" y="261678"/>
                  </a:lnTo>
                  <a:lnTo>
                    <a:pt x="951481" y="305302"/>
                  </a:lnTo>
                  <a:lnTo>
                    <a:pt x="967750" y="350727"/>
                  </a:lnTo>
                  <a:lnTo>
                    <a:pt x="979537" y="397628"/>
                  </a:lnTo>
                  <a:lnTo>
                    <a:pt x="986707" y="445682"/>
                  </a:lnTo>
                  <a:lnTo>
                    <a:pt x="989127" y="494563"/>
                  </a:lnTo>
                  <a:lnTo>
                    <a:pt x="986863" y="542193"/>
                  </a:lnTo>
                  <a:lnTo>
                    <a:pt x="980210" y="588542"/>
                  </a:lnTo>
                  <a:lnTo>
                    <a:pt x="969373" y="633403"/>
                  </a:lnTo>
                  <a:lnTo>
                    <a:pt x="954562" y="676568"/>
                  </a:lnTo>
                  <a:lnTo>
                    <a:pt x="935982" y="717830"/>
                  </a:lnTo>
                  <a:lnTo>
                    <a:pt x="913842" y="756983"/>
                  </a:lnTo>
                  <a:lnTo>
                    <a:pt x="888348" y="793818"/>
                  </a:lnTo>
                  <a:lnTo>
                    <a:pt x="859708" y="828129"/>
                  </a:lnTo>
                  <a:lnTo>
                    <a:pt x="828129" y="859708"/>
                  </a:lnTo>
                  <a:lnTo>
                    <a:pt x="793818" y="888348"/>
                  </a:lnTo>
                  <a:lnTo>
                    <a:pt x="756983" y="913842"/>
                  </a:lnTo>
                  <a:lnTo>
                    <a:pt x="717831" y="935982"/>
                  </a:lnTo>
                  <a:lnTo>
                    <a:pt x="676568" y="954562"/>
                  </a:lnTo>
                  <a:lnTo>
                    <a:pt x="633403" y="969373"/>
                  </a:lnTo>
                  <a:lnTo>
                    <a:pt x="588542" y="980210"/>
                  </a:lnTo>
                  <a:lnTo>
                    <a:pt x="542193" y="986863"/>
                  </a:lnTo>
                  <a:lnTo>
                    <a:pt x="494563" y="989127"/>
                  </a:lnTo>
                  <a:close/>
                </a:path>
              </a:pathLst>
            </a:custGeom>
            <a:solidFill>
              <a:srgbClr val="09B1CC"/>
            </a:solidFill>
          </p:spPr>
          <p:txBody>
            <a:bodyPr wrap="square" lIns="0" tIns="0" rIns="0" bIns="0" rtlCol="0"/>
            <a:lstStyle/>
            <a:p>
              <a:endParaRPr sz="1092"/>
            </a:p>
          </p:txBody>
        </p:sp>
        <p:sp>
          <p:nvSpPr>
            <p:cNvPr id="6" name="object 6"/>
            <p:cNvSpPr/>
            <p:nvPr/>
          </p:nvSpPr>
          <p:spPr>
            <a:xfrm>
              <a:off x="5877729" y="3953201"/>
              <a:ext cx="1481455" cy="0"/>
            </a:xfrm>
            <a:custGeom>
              <a:avLst/>
              <a:gdLst/>
              <a:ahLst/>
              <a:cxnLst/>
              <a:rect l="l" t="t" r="r" b="b"/>
              <a:pathLst>
                <a:path w="1481454">
                  <a:moveTo>
                    <a:pt x="0" y="0"/>
                  </a:moveTo>
                  <a:lnTo>
                    <a:pt x="1480847" y="0"/>
                  </a:lnTo>
                </a:path>
              </a:pathLst>
            </a:custGeom>
            <a:ln w="23559">
              <a:solidFill>
                <a:srgbClr val="09B1CC"/>
              </a:solidFill>
            </a:ln>
          </p:spPr>
          <p:txBody>
            <a:bodyPr wrap="square" lIns="0" tIns="0" rIns="0" bIns="0" rtlCol="0"/>
            <a:lstStyle/>
            <a:p>
              <a:endParaRPr sz="1092"/>
            </a:p>
          </p:txBody>
        </p:sp>
      </p:grpSp>
      <p:sp>
        <p:nvSpPr>
          <p:cNvPr id="7" name="object 7"/>
          <p:cNvSpPr txBox="1"/>
          <p:nvPr/>
        </p:nvSpPr>
        <p:spPr>
          <a:xfrm>
            <a:off x="4580949" y="2171423"/>
            <a:ext cx="363116" cy="376727"/>
          </a:xfrm>
          <a:prstGeom prst="rect">
            <a:avLst/>
          </a:prstGeom>
        </p:spPr>
        <p:txBody>
          <a:bodyPr vert="horz" wrap="square" lIns="0" tIns="8086" rIns="0" bIns="0" rtlCol="0">
            <a:spAutoFit/>
          </a:bodyPr>
          <a:lstStyle/>
          <a:p>
            <a:pPr marL="7701">
              <a:spcBef>
                <a:spcPts val="64"/>
              </a:spcBef>
            </a:pPr>
            <a:r>
              <a:rPr sz="2395" spc="33" dirty="0">
                <a:solidFill>
                  <a:srgbClr val="FFFFFF"/>
                </a:solidFill>
                <a:latin typeface="Tahoma"/>
                <a:cs typeface="Tahoma"/>
              </a:rPr>
              <a:t>01</a:t>
            </a:r>
            <a:endParaRPr sz="2395">
              <a:latin typeface="Tahoma"/>
              <a:cs typeface="Tahoma"/>
            </a:endParaRPr>
          </a:p>
        </p:txBody>
      </p:sp>
      <p:sp>
        <p:nvSpPr>
          <p:cNvPr id="8" name="object 8"/>
          <p:cNvSpPr txBox="1"/>
          <p:nvPr/>
        </p:nvSpPr>
        <p:spPr>
          <a:xfrm>
            <a:off x="5558699" y="2233702"/>
            <a:ext cx="2177155" cy="299420"/>
          </a:xfrm>
          <a:prstGeom prst="rect">
            <a:avLst/>
          </a:prstGeom>
        </p:spPr>
        <p:txBody>
          <a:bodyPr vert="horz" wrap="square" lIns="0" tIns="10012" rIns="0" bIns="0" rtlCol="0">
            <a:spAutoFit/>
          </a:bodyPr>
          <a:lstStyle/>
          <a:p>
            <a:pPr marL="7701">
              <a:spcBef>
                <a:spcPts val="79"/>
              </a:spcBef>
            </a:pPr>
            <a:r>
              <a:rPr sz="1880" dirty="0">
                <a:solidFill>
                  <a:srgbClr val="050A19"/>
                </a:solidFill>
                <a:latin typeface="Tahoma"/>
                <a:cs typeface="Tahoma"/>
              </a:rPr>
              <a:t>RBAC</a:t>
            </a:r>
            <a:r>
              <a:rPr sz="1880" spc="-30" dirty="0">
                <a:solidFill>
                  <a:srgbClr val="050A19"/>
                </a:solidFill>
                <a:latin typeface="Tahoma"/>
                <a:cs typeface="Tahoma"/>
              </a:rPr>
              <a:t> </a:t>
            </a:r>
            <a:r>
              <a:rPr sz="1880" dirty="0">
                <a:solidFill>
                  <a:srgbClr val="050A19"/>
                </a:solidFill>
                <a:latin typeface="Tahoma"/>
                <a:cs typeface="Tahoma"/>
              </a:rPr>
              <a:t>in</a:t>
            </a:r>
            <a:r>
              <a:rPr sz="1880" spc="-27" dirty="0">
                <a:solidFill>
                  <a:srgbClr val="050A19"/>
                </a:solidFill>
                <a:latin typeface="Tahoma"/>
                <a:cs typeface="Tahoma"/>
              </a:rPr>
              <a:t> </a:t>
            </a:r>
            <a:r>
              <a:rPr sz="1880" spc="36" dirty="0">
                <a:solidFill>
                  <a:srgbClr val="050A19"/>
                </a:solidFill>
                <a:latin typeface="Tahoma"/>
                <a:cs typeface="Tahoma"/>
              </a:rPr>
              <a:t>Kubernetes</a:t>
            </a:r>
            <a:endParaRPr sz="1880">
              <a:latin typeface="Tahoma"/>
              <a:cs typeface="Tahoma"/>
            </a:endParaRPr>
          </a:p>
        </p:txBody>
      </p:sp>
      <p:grpSp>
        <p:nvGrpSpPr>
          <p:cNvPr id="9" name="object 9"/>
          <p:cNvGrpSpPr/>
          <p:nvPr/>
        </p:nvGrpSpPr>
        <p:grpSpPr>
          <a:xfrm>
            <a:off x="3564688" y="2916613"/>
            <a:ext cx="1497901" cy="599931"/>
            <a:chOff x="5877729" y="4809712"/>
            <a:chExt cx="2470150" cy="989330"/>
          </a:xfrm>
        </p:grpSpPr>
        <p:sp>
          <p:nvSpPr>
            <p:cNvPr id="10" name="object 10"/>
            <p:cNvSpPr/>
            <p:nvPr/>
          </p:nvSpPr>
          <p:spPr>
            <a:xfrm>
              <a:off x="7358577" y="4809712"/>
              <a:ext cx="989330" cy="989330"/>
            </a:xfrm>
            <a:custGeom>
              <a:avLst/>
              <a:gdLst/>
              <a:ahLst/>
              <a:cxnLst/>
              <a:rect l="l" t="t" r="r" b="b"/>
              <a:pathLst>
                <a:path w="989329" h="989329">
                  <a:moveTo>
                    <a:pt x="494563" y="989128"/>
                  </a:moveTo>
                  <a:lnTo>
                    <a:pt x="446934" y="986864"/>
                  </a:lnTo>
                  <a:lnTo>
                    <a:pt x="400585" y="980210"/>
                  </a:lnTo>
                  <a:lnTo>
                    <a:pt x="355724" y="969374"/>
                  </a:lnTo>
                  <a:lnTo>
                    <a:pt x="312559" y="954562"/>
                  </a:lnTo>
                  <a:lnTo>
                    <a:pt x="271296" y="935982"/>
                  </a:lnTo>
                  <a:lnTo>
                    <a:pt x="232144" y="913842"/>
                  </a:lnTo>
                  <a:lnTo>
                    <a:pt x="195308" y="888348"/>
                  </a:lnTo>
                  <a:lnTo>
                    <a:pt x="160998" y="859708"/>
                  </a:lnTo>
                  <a:lnTo>
                    <a:pt x="129419" y="828129"/>
                  </a:lnTo>
                  <a:lnTo>
                    <a:pt x="100779" y="793818"/>
                  </a:lnTo>
                  <a:lnTo>
                    <a:pt x="75285" y="756983"/>
                  </a:lnTo>
                  <a:lnTo>
                    <a:pt x="53145" y="717830"/>
                  </a:lnTo>
                  <a:lnTo>
                    <a:pt x="34565" y="676568"/>
                  </a:lnTo>
                  <a:lnTo>
                    <a:pt x="19753" y="633403"/>
                  </a:lnTo>
                  <a:lnTo>
                    <a:pt x="8917" y="588542"/>
                  </a:lnTo>
                  <a:lnTo>
                    <a:pt x="2263" y="542193"/>
                  </a:lnTo>
                  <a:lnTo>
                    <a:pt x="0" y="494563"/>
                  </a:lnTo>
                  <a:lnTo>
                    <a:pt x="2263" y="446934"/>
                  </a:lnTo>
                  <a:lnTo>
                    <a:pt x="8917" y="400585"/>
                  </a:lnTo>
                  <a:lnTo>
                    <a:pt x="19753" y="355724"/>
                  </a:lnTo>
                  <a:lnTo>
                    <a:pt x="34565" y="312559"/>
                  </a:lnTo>
                  <a:lnTo>
                    <a:pt x="53145" y="271297"/>
                  </a:lnTo>
                  <a:lnTo>
                    <a:pt x="75285" y="232144"/>
                  </a:lnTo>
                  <a:lnTo>
                    <a:pt x="100779" y="195309"/>
                  </a:lnTo>
                  <a:lnTo>
                    <a:pt x="129419" y="160998"/>
                  </a:lnTo>
                  <a:lnTo>
                    <a:pt x="160998" y="129419"/>
                  </a:lnTo>
                  <a:lnTo>
                    <a:pt x="195308" y="100779"/>
                  </a:lnTo>
                  <a:lnTo>
                    <a:pt x="232144" y="75285"/>
                  </a:lnTo>
                  <a:lnTo>
                    <a:pt x="271296" y="53145"/>
                  </a:lnTo>
                  <a:lnTo>
                    <a:pt x="312559" y="34565"/>
                  </a:lnTo>
                  <a:lnTo>
                    <a:pt x="355724" y="19754"/>
                  </a:lnTo>
                  <a:lnTo>
                    <a:pt x="400585" y="8917"/>
                  </a:lnTo>
                  <a:lnTo>
                    <a:pt x="446934" y="2263"/>
                  </a:lnTo>
                  <a:lnTo>
                    <a:pt x="494563" y="0"/>
                  </a:lnTo>
                  <a:lnTo>
                    <a:pt x="543445" y="2420"/>
                  </a:lnTo>
                  <a:lnTo>
                    <a:pt x="591498" y="9590"/>
                  </a:lnTo>
                  <a:lnTo>
                    <a:pt x="638400" y="21377"/>
                  </a:lnTo>
                  <a:lnTo>
                    <a:pt x="683825" y="37646"/>
                  </a:lnTo>
                  <a:lnTo>
                    <a:pt x="727449" y="58262"/>
                  </a:lnTo>
                  <a:lnTo>
                    <a:pt x="768948" y="83092"/>
                  </a:lnTo>
                  <a:lnTo>
                    <a:pt x="807997" y="112001"/>
                  </a:lnTo>
                  <a:lnTo>
                    <a:pt x="844273" y="144854"/>
                  </a:lnTo>
                  <a:lnTo>
                    <a:pt x="877126" y="181130"/>
                  </a:lnTo>
                  <a:lnTo>
                    <a:pt x="906035" y="220179"/>
                  </a:lnTo>
                  <a:lnTo>
                    <a:pt x="930864" y="261678"/>
                  </a:lnTo>
                  <a:lnTo>
                    <a:pt x="951481" y="305302"/>
                  </a:lnTo>
                  <a:lnTo>
                    <a:pt x="967750" y="350727"/>
                  </a:lnTo>
                  <a:lnTo>
                    <a:pt x="979537" y="397628"/>
                  </a:lnTo>
                  <a:lnTo>
                    <a:pt x="986707" y="445682"/>
                  </a:lnTo>
                  <a:lnTo>
                    <a:pt x="989127" y="494563"/>
                  </a:lnTo>
                  <a:lnTo>
                    <a:pt x="986863" y="542193"/>
                  </a:lnTo>
                  <a:lnTo>
                    <a:pt x="980210" y="588542"/>
                  </a:lnTo>
                  <a:lnTo>
                    <a:pt x="969373" y="633403"/>
                  </a:lnTo>
                  <a:lnTo>
                    <a:pt x="954562" y="676568"/>
                  </a:lnTo>
                  <a:lnTo>
                    <a:pt x="935982" y="717830"/>
                  </a:lnTo>
                  <a:lnTo>
                    <a:pt x="913842" y="756983"/>
                  </a:lnTo>
                  <a:lnTo>
                    <a:pt x="888348" y="793818"/>
                  </a:lnTo>
                  <a:lnTo>
                    <a:pt x="859708" y="828129"/>
                  </a:lnTo>
                  <a:lnTo>
                    <a:pt x="828129" y="859708"/>
                  </a:lnTo>
                  <a:lnTo>
                    <a:pt x="793818" y="888348"/>
                  </a:lnTo>
                  <a:lnTo>
                    <a:pt x="756983" y="913842"/>
                  </a:lnTo>
                  <a:lnTo>
                    <a:pt x="717831" y="935982"/>
                  </a:lnTo>
                  <a:lnTo>
                    <a:pt x="676568" y="954562"/>
                  </a:lnTo>
                  <a:lnTo>
                    <a:pt x="633403" y="969374"/>
                  </a:lnTo>
                  <a:lnTo>
                    <a:pt x="588542" y="980210"/>
                  </a:lnTo>
                  <a:lnTo>
                    <a:pt x="542193" y="986864"/>
                  </a:lnTo>
                  <a:lnTo>
                    <a:pt x="494563" y="989128"/>
                  </a:lnTo>
                  <a:close/>
                </a:path>
              </a:pathLst>
            </a:custGeom>
            <a:solidFill>
              <a:srgbClr val="31C0D8"/>
            </a:solidFill>
          </p:spPr>
          <p:txBody>
            <a:bodyPr wrap="square" lIns="0" tIns="0" rIns="0" bIns="0" rtlCol="0"/>
            <a:lstStyle/>
            <a:p>
              <a:endParaRPr sz="1092"/>
            </a:p>
          </p:txBody>
        </p:sp>
        <p:sp>
          <p:nvSpPr>
            <p:cNvPr id="11" name="object 11"/>
            <p:cNvSpPr/>
            <p:nvPr/>
          </p:nvSpPr>
          <p:spPr>
            <a:xfrm>
              <a:off x="5877729" y="5304276"/>
              <a:ext cx="1481455" cy="0"/>
            </a:xfrm>
            <a:custGeom>
              <a:avLst/>
              <a:gdLst/>
              <a:ahLst/>
              <a:cxnLst/>
              <a:rect l="l" t="t" r="r" b="b"/>
              <a:pathLst>
                <a:path w="1481454">
                  <a:moveTo>
                    <a:pt x="0" y="0"/>
                  </a:moveTo>
                  <a:lnTo>
                    <a:pt x="1480847" y="0"/>
                  </a:lnTo>
                </a:path>
              </a:pathLst>
            </a:custGeom>
            <a:ln w="23559">
              <a:solidFill>
                <a:srgbClr val="31C0D8"/>
              </a:solidFill>
            </a:ln>
          </p:spPr>
          <p:txBody>
            <a:bodyPr wrap="square" lIns="0" tIns="0" rIns="0" bIns="0" rtlCol="0"/>
            <a:lstStyle/>
            <a:p>
              <a:endParaRPr sz="1092"/>
            </a:p>
          </p:txBody>
        </p:sp>
      </p:grpSp>
      <p:sp>
        <p:nvSpPr>
          <p:cNvPr id="12" name="object 12"/>
          <p:cNvSpPr txBox="1"/>
          <p:nvPr/>
        </p:nvSpPr>
        <p:spPr>
          <a:xfrm>
            <a:off x="4580949" y="2990715"/>
            <a:ext cx="363116" cy="376727"/>
          </a:xfrm>
          <a:prstGeom prst="rect">
            <a:avLst/>
          </a:prstGeom>
        </p:spPr>
        <p:txBody>
          <a:bodyPr vert="horz" wrap="square" lIns="0" tIns="8086" rIns="0" bIns="0" rtlCol="0">
            <a:spAutoFit/>
          </a:bodyPr>
          <a:lstStyle/>
          <a:p>
            <a:pPr marL="7701">
              <a:spcBef>
                <a:spcPts val="64"/>
              </a:spcBef>
            </a:pPr>
            <a:r>
              <a:rPr sz="2395" spc="33" dirty="0">
                <a:solidFill>
                  <a:srgbClr val="FFFFFF"/>
                </a:solidFill>
                <a:latin typeface="Tahoma"/>
                <a:cs typeface="Tahoma"/>
              </a:rPr>
              <a:t>02</a:t>
            </a:r>
            <a:endParaRPr sz="2395">
              <a:latin typeface="Tahoma"/>
              <a:cs typeface="Tahoma"/>
            </a:endParaRPr>
          </a:p>
        </p:txBody>
      </p:sp>
      <p:sp>
        <p:nvSpPr>
          <p:cNvPr id="13" name="object 13"/>
          <p:cNvSpPr txBox="1"/>
          <p:nvPr/>
        </p:nvSpPr>
        <p:spPr>
          <a:xfrm>
            <a:off x="5558699" y="3052996"/>
            <a:ext cx="1298823" cy="299420"/>
          </a:xfrm>
          <a:prstGeom prst="rect">
            <a:avLst/>
          </a:prstGeom>
        </p:spPr>
        <p:txBody>
          <a:bodyPr vert="horz" wrap="square" lIns="0" tIns="10012" rIns="0" bIns="0" rtlCol="0">
            <a:spAutoFit/>
          </a:bodyPr>
          <a:lstStyle/>
          <a:p>
            <a:pPr marL="7701">
              <a:spcBef>
                <a:spcPts val="79"/>
              </a:spcBef>
            </a:pPr>
            <a:r>
              <a:rPr sz="1880" dirty="0">
                <a:solidFill>
                  <a:srgbClr val="050A19"/>
                </a:solidFill>
                <a:latin typeface="Tahoma"/>
                <a:cs typeface="Tahoma"/>
              </a:rPr>
              <a:t>Why</a:t>
            </a:r>
            <a:r>
              <a:rPr sz="1880" spc="-64" dirty="0">
                <a:solidFill>
                  <a:srgbClr val="050A19"/>
                </a:solidFill>
                <a:latin typeface="Tahoma"/>
                <a:cs typeface="Tahoma"/>
              </a:rPr>
              <a:t> </a:t>
            </a:r>
            <a:r>
              <a:rPr sz="1880" dirty="0">
                <a:solidFill>
                  <a:srgbClr val="050A19"/>
                </a:solidFill>
                <a:latin typeface="Tahoma"/>
                <a:cs typeface="Tahoma"/>
              </a:rPr>
              <a:t>RBAC</a:t>
            </a:r>
            <a:r>
              <a:rPr sz="1880" spc="-61" dirty="0">
                <a:solidFill>
                  <a:srgbClr val="050A19"/>
                </a:solidFill>
                <a:latin typeface="Tahoma"/>
                <a:cs typeface="Tahoma"/>
              </a:rPr>
              <a:t> </a:t>
            </a:r>
            <a:r>
              <a:rPr sz="1880" spc="-30" dirty="0">
                <a:solidFill>
                  <a:srgbClr val="050A19"/>
                </a:solidFill>
                <a:latin typeface="Tahoma"/>
                <a:cs typeface="Tahoma"/>
              </a:rPr>
              <a:t>?</a:t>
            </a:r>
            <a:endParaRPr sz="1880">
              <a:latin typeface="Tahoma"/>
              <a:cs typeface="Tahoma"/>
            </a:endParaRPr>
          </a:p>
        </p:txBody>
      </p:sp>
      <p:grpSp>
        <p:nvGrpSpPr>
          <p:cNvPr id="14" name="object 14"/>
          <p:cNvGrpSpPr/>
          <p:nvPr/>
        </p:nvGrpSpPr>
        <p:grpSpPr>
          <a:xfrm>
            <a:off x="3564688" y="3735907"/>
            <a:ext cx="1497901" cy="599931"/>
            <a:chOff x="5877729" y="6160787"/>
            <a:chExt cx="2470150" cy="989330"/>
          </a:xfrm>
        </p:grpSpPr>
        <p:sp>
          <p:nvSpPr>
            <p:cNvPr id="15" name="object 15"/>
            <p:cNvSpPr/>
            <p:nvPr/>
          </p:nvSpPr>
          <p:spPr>
            <a:xfrm>
              <a:off x="7358577" y="6160787"/>
              <a:ext cx="989330" cy="989330"/>
            </a:xfrm>
            <a:custGeom>
              <a:avLst/>
              <a:gdLst/>
              <a:ahLst/>
              <a:cxnLst/>
              <a:rect l="l" t="t" r="r" b="b"/>
              <a:pathLst>
                <a:path w="989329" h="989329">
                  <a:moveTo>
                    <a:pt x="494563" y="989127"/>
                  </a:moveTo>
                  <a:lnTo>
                    <a:pt x="446934" y="986863"/>
                  </a:lnTo>
                  <a:lnTo>
                    <a:pt x="400585" y="980210"/>
                  </a:lnTo>
                  <a:lnTo>
                    <a:pt x="355724" y="969373"/>
                  </a:lnTo>
                  <a:lnTo>
                    <a:pt x="312559" y="954562"/>
                  </a:lnTo>
                  <a:lnTo>
                    <a:pt x="271296" y="935982"/>
                  </a:lnTo>
                  <a:lnTo>
                    <a:pt x="232144" y="913842"/>
                  </a:lnTo>
                  <a:lnTo>
                    <a:pt x="195308" y="888348"/>
                  </a:lnTo>
                  <a:lnTo>
                    <a:pt x="160998" y="859708"/>
                  </a:lnTo>
                  <a:lnTo>
                    <a:pt x="129419" y="828129"/>
                  </a:lnTo>
                  <a:lnTo>
                    <a:pt x="100779" y="793818"/>
                  </a:lnTo>
                  <a:lnTo>
                    <a:pt x="75285" y="756983"/>
                  </a:lnTo>
                  <a:lnTo>
                    <a:pt x="53145" y="717830"/>
                  </a:lnTo>
                  <a:lnTo>
                    <a:pt x="34565" y="676568"/>
                  </a:lnTo>
                  <a:lnTo>
                    <a:pt x="19753" y="633403"/>
                  </a:lnTo>
                  <a:lnTo>
                    <a:pt x="8917" y="588542"/>
                  </a:lnTo>
                  <a:lnTo>
                    <a:pt x="2263" y="542193"/>
                  </a:lnTo>
                  <a:lnTo>
                    <a:pt x="0" y="494563"/>
                  </a:lnTo>
                  <a:lnTo>
                    <a:pt x="2263" y="446934"/>
                  </a:lnTo>
                  <a:lnTo>
                    <a:pt x="8917" y="400585"/>
                  </a:lnTo>
                  <a:lnTo>
                    <a:pt x="19753" y="355724"/>
                  </a:lnTo>
                  <a:lnTo>
                    <a:pt x="34565" y="312559"/>
                  </a:lnTo>
                  <a:lnTo>
                    <a:pt x="53145" y="271296"/>
                  </a:lnTo>
                  <a:lnTo>
                    <a:pt x="75285" y="232144"/>
                  </a:lnTo>
                  <a:lnTo>
                    <a:pt x="100779" y="195309"/>
                  </a:lnTo>
                  <a:lnTo>
                    <a:pt x="129419" y="160998"/>
                  </a:lnTo>
                  <a:lnTo>
                    <a:pt x="160998" y="129419"/>
                  </a:lnTo>
                  <a:lnTo>
                    <a:pt x="195308" y="100779"/>
                  </a:lnTo>
                  <a:lnTo>
                    <a:pt x="232144" y="75285"/>
                  </a:lnTo>
                  <a:lnTo>
                    <a:pt x="271296" y="53145"/>
                  </a:lnTo>
                  <a:lnTo>
                    <a:pt x="312559" y="34565"/>
                  </a:lnTo>
                  <a:lnTo>
                    <a:pt x="355724" y="19753"/>
                  </a:lnTo>
                  <a:lnTo>
                    <a:pt x="400585" y="8917"/>
                  </a:lnTo>
                  <a:lnTo>
                    <a:pt x="446934" y="2263"/>
                  </a:lnTo>
                  <a:lnTo>
                    <a:pt x="494563" y="0"/>
                  </a:lnTo>
                  <a:lnTo>
                    <a:pt x="543445" y="2420"/>
                  </a:lnTo>
                  <a:lnTo>
                    <a:pt x="591498" y="9590"/>
                  </a:lnTo>
                  <a:lnTo>
                    <a:pt x="638400" y="21377"/>
                  </a:lnTo>
                  <a:lnTo>
                    <a:pt x="683825" y="37646"/>
                  </a:lnTo>
                  <a:lnTo>
                    <a:pt x="727449" y="58262"/>
                  </a:lnTo>
                  <a:lnTo>
                    <a:pt x="768948" y="83092"/>
                  </a:lnTo>
                  <a:lnTo>
                    <a:pt x="807997" y="112001"/>
                  </a:lnTo>
                  <a:lnTo>
                    <a:pt x="844273" y="144854"/>
                  </a:lnTo>
                  <a:lnTo>
                    <a:pt x="877126" y="181130"/>
                  </a:lnTo>
                  <a:lnTo>
                    <a:pt x="906035" y="220179"/>
                  </a:lnTo>
                  <a:lnTo>
                    <a:pt x="930864" y="261678"/>
                  </a:lnTo>
                  <a:lnTo>
                    <a:pt x="951481" y="305302"/>
                  </a:lnTo>
                  <a:lnTo>
                    <a:pt x="967750" y="350727"/>
                  </a:lnTo>
                  <a:lnTo>
                    <a:pt x="979537" y="397628"/>
                  </a:lnTo>
                  <a:lnTo>
                    <a:pt x="986707" y="445682"/>
                  </a:lnTo>
                  <a:lnTo>
                    <a:pt x="989127" y="494563"/>
                  </a:lnTo>
                  <a:lnTo>
                    <a:pt x="986863" y="542193"/>
                  </a:lnTo>
                  <a:lnTo>
                    <a:pt x="980210" y="588542"/>
                  </a:lnTo>
                  <a:lnTo>
                    <a:pt x="969373" y="633403"/>
                  </a:lnTo>
                  <a:lnTo>
                    <a:pt x="954562" y="676568"/>
                  </a:lnTo>
                  <a:lnTo>
                    <a:pt x="935982" y="717830"/>
                  </a:lnTo>
                  <a:lnTo>
                    <a:pt x="913842" y="756983"/>
                  </a:lnTo>
                  <a:lnTo>
                    <a:pt x="888348" y="793818"/>
                  </a:lnTo>
                  <a:lnTo>
                    <a:pt x="859708" y="828129"/>
                  </a:lnTo>
                  <a:lnTo>
                    <a:pt x="828129" y="859708"/>
                  </a:lnTo>
                  <a:lnTo>
                    <a:pt x="793818" y="888348"/>
                  </a:lnTo>
                  <a:lnTo>
                    <a:pt x="756983" y="913842"/>
                  </a:lnTo>
                  <a:lnTo>
                    <a:pt x="717831" y="935982"/>
                  </a:lnTo>
                  <a:lnTo>
                    <a:pt x="676568" y="954562"/>
                  </a:lnTo>
                  <a:lnTo>
                    <a:pt x="633403" y="969373"/>
                  </a:lnTo>
                  <a:lnTo>
                    <a:pt x="588542" y="980210"/>
                  </a:lnTo>
                  <a:lnTo>
                    <a:pt x="542193" y="986863"/>
                  </a:lnTo>
                  <a:lnTo>
                    <a:pt x="494563" y="989127"/>
                  </a:lnTo>
                  <a:close/>
                </a:path>
              </a:pathLst>
            </a:custGeom>
            <a:solidFill>
              <a:srgbClr val="558EB9"/>
            </a:solidFill>
          </p:spPr>
          <p:txBody>
            <a:bodyPr wrap="square" lIns="0" tIns="0" rIns="0" bIns="0" rtlCol="0"/>
            <a:lstStyle/>
            <a:p>
              <a:endParaRPr sz="1092"/>
            </a:p>
          </p:txBody>
        </p:sp>
        <p:sp>
          <p:nvSpPr>
            <p:cNvPr id="16" name="object 16"/>
            <p:cNvSpPr/>
            <p:nvPr/>
          </p:nvSpPr>
          <p:spPr>
            <a:xfrm>
              <a:off x="5877729" y="6655351"/>
              <a:ext cx="1481455" cy="0"/>
            </a:xfrm>
            <a:custGeom>
              <a:avLst/>
              <a:gdLst/>
              <a:ahLst/>
              <a:cxnLst/>
              <a:rect l="l" t="t" r="r" b="b"/>
              <a:pathLst>
                <a:path w="1481454">
                  <a:moveTo>
                    <a:pt x="0" y="0"/>
                  </a:moveTo>
                  <a:lnTo>
                    <a:pt x="1480847" y="0"/>
                  </a:lnTo>
                </a:path>
              </a:pathLst>
            </a:custGeom>
            <a:ln w="23559">
              <a:solidFill>
                <a:srgbClr val="558EB9"/>
              </a:solidFill>
            </a:ln>
          </p:spPr>
          <p:txBody>
            <a:bodyPr wrap="square" lIns="0" tIns="0" rIns="0" bIns="0" rtlCol="0"/>
            <a:lstStyle/>
            <a:p>
              <a:endParaRPr sz="1092"/>
            </a:p>
          </p:txBody>
        </p:sp>
      </p:grpSp>
      <p:sp>
        <p:nvSpPr>
          <p:cNvPr id="18" name="object 18"/>
          <p:cNvSpPr txBox="1"/>
          <p:nvPr/>
        </p:nvSpPr>
        <p:spPr>
          <a:xfrm>
            <a:off x="4580949" y="3810008"/>
            <a:ext cx="363116" cy="376727"/>
          </a:xfrm>
          <a:prstGeom prst="rect">
            <a:avLst/>
          </a:prstGeom>
        </p:spPr>
        <p:txBody>
          <a:bodyPr vert="horz" wrap="square" lIns="0" tIns="8086" rIns="0" bIns="0" rtlCol="0">
            <a:spAutoFit/>
          </a:bodyPr>
          <a:lstStyle/>
          <a:p>
            <a:pPr marL="7701">
              <a:spcBef>
                <a:spcPts val="64"/>
              </a:spcBef>
            </a:pPr>
            <a:r>
              <a:rPr sz="2395" spc="33" dirty="0">
                <a:solidFill>
                  <a:srgbClr val="FFFFFF"/>
                </a:solidFill>
                <a:latin typeface="Tahoma"/>
                <a:cs typeface="Tahoma"/>
              </a:rPr>
              <a:t>03</a:t>
            </a:r>
            <a:endParaRPr sz="2395">
              <a:latin typeface="Tahoma"/>
              <a:cs typeface="Tahoma"/>
            </a:endParaRPr>
          </a:p>
        </p:txBody>
      </p:sp>
      <p:sp>
        <p:nvSpPr>
          <p:cNvPr id="19" name="object 19"/>
          <p:cNvSpPr txBox="1"/>
          <p:nvPr/>
        </p:nvSpPr>
        <p:spPr>
          <a:xfrm>
            <a:off x="5558700" y="3872289"/>
            <a:ext cx="2459407" cy="299420"/>
          </a:xfrm>
          <a:prstGeom prst="rect">
            <a:avLst/>
          </a:prstGeom>
        </p:spPr>
        <p:txBody>
          <a:bodyPr vert="horz" wrap="square" lIns="0" tIns="10012" rIns="0" bIns="0" rtlCol="0">
            <a:spAutoFit/>
          </a:bodyPr>
          <a:lstStyle/>
          <a:p>
            <a:pPr marL="7701">
              <a:spcBef>
                <a:spcPts val="79"/>
              </a:spcBef>
            </a:pPr>
            <a:r>
              <a:rPr sz="1880" spc="27" dirty="0">
                <a:solidFill>
                  <a:srgbClr val="050A19"/>
                </a:solidFill>
                <a:latin typeface="Tahoma"/>
                <a:cs typeface="Tahoma"/>
              </a:rPr>
              <a:t>Benefits</a:t>
            </a:r>
            <a:r>
              <a:rPr sz="1880" spc="-39" dirty="0">
                <a:solidFill>
                  <a:srgbClr val="050A19"/>
                </a:solidFill>
                <a:latin typeface="Tahoma"/>
                <a:cs typeface="Tahoma"/>
              </a:rPr>
              <a:t> </a:t>
            </a:r>
            <a:r>
              <a:rPr sz="1880" dirty="0">
                <a:solidFill>
                  <a:srgbClr val="050A19"/>
                </a:solidFill>
                <a:latin typeface="Tahoma"/>
                <a:cs typeface="Tahoma"/>
              </a:rPr>
              <a:t>of</a:t>
            </a:r>
            <a:r>
              <a:rPr sz="1880" spc="-36" dirty="0">
                <a:solidFill>
                  <a:srgbClr val="050A19"/>
                </a:solidFill>
                <a:latin typeface="Tahoma"/>
                <a:cs typeface="Tahoma"/>
              </a:rPr>
              <a:t> </a:t>
            </a:r>
            <a:r>
              <a:rPr sz="1880" dirty="0">
                <a:solidFill>
                  <a:srgbClr val="050A19"/>
                </a:solidFill>
                <a:latin typeface="Tahoma"/>
                <a:cs typeface="Tahoma"/>
              </a:rPr>
              <a:t>using</a:t>
            </a:r>
            <a:r>
              <a:rPr sz="1880" spc="-42" dirty="0">
                <a:solidFill>
                  <a:srgbClr val="050A19"/>
                </a:solidFill>
                <a:latin typeface="Tahoma"/>
                <a:cs typeface="Tahoma"/>
              </a:rPr>
              <a:t> </a:t>
            </a:r>
            <a:r>
              <a:rPr sz="1880" spc="-12" dirty="0">
                <a:solidFill>
                  <a:srgbClr val="050A19"/>
                </a:solidFill>
                <a:latin typeface="Tahoma"/>
                <a:cs typeface="Tahoma"/>
              </a:rPr>
              <a:t>RBAC</a:t>
            </a:r>
            <a:endParaRPr sz="1880">
              <a:latin typeface="Tahoma"/>
              <a:cs typeface="Tahoma"/>
            </a:endParaRPr>
          </a:p>
        </p:txBody>
      </p:sp>
      <p:grpSp>
        <p:nvGrpSpPr>
          <p:cNvPr id="20" name="object 20"/>
          <p:cNvGrpSpPr/>
          <p:nvPr/>
        </p:nvGrpSpPr>
        <p:grpSpPr>
          <a:xfrm>
            <a:off x="3564688" y="4555200"/>
            <a:ext cx="1497901" cy="599931"/>
            <a:chOff x="5877729" y="7511862"/>
            <a:chExt cx="2470150" cy="989330"/>
          </a:xfrm>
        </p:grpSpPr>
        <p:sp>
          <p:nvSpPr>
            <p:cNvPr id="21" name="object 21"/>
            <p:cNvSpPr/>
            <p:nvPr/>
          </p:nvSpPr>
          <p:spPr>
            <a:xfrm>
              <a:off x="7358576" y="7511862"/>
              <a:ext cx="989330" cy="989330"/>
            </a:xfrm>
            <a:custGeom>
              <a:avLst/>
              <a:gdLst/>
              <a:ahLst/>
              <a:cxnLst/>
              <a:rect l="l" t="t" r="r" b="b"/>
              <a:pathLst>
                <a:path w="989329" h="989329">
                  <a:moveTo>
                    <a:pt x="494563" y="989127"/>
                  </a:moveTo>
                  <a:lnTo>
                    <a:pt x="446933" y="986863"/>
                  </a:lnTo>
                  <a:lnTo>
                    <a:pt x="400585" y="980210"/>
                  </a:lnTo>
                  <a:lnTo>
                    <a:pt x="355724" y="969373"/>
                  </a:lnTo>
                  <a:lnTo>
                    <a:pt x="312559" y="954562"/>
                  </a:lnTo>
                  <a:lnTo>
                    <a:pt x="271296" y="935982"/>
                  </a:lnTo>
                  <a:lnTo>
                    <a:pt x="232144" y="913842"/>
                  </a:lnTo>
                  <a:lnTo>
                    <a:pt x="195308" y="888348"/>
                  </a:lnTo>
                  <a:lnTo>
                    <a:pt x="160998" y="859708"/>
                  </a:lnTo>
                  <a:lnTo>
                    <a:pt x="129419" y="828129"/>
                  </a:lnTo>
                  <a:lnTo>
                    <a:pt x="100779" y="793818"/>
                  </a:lnTo>
                  <a:lnTo>
                    <a:pt x="75285" y="756983"/>
                  </a:lnTo>
                  <a:lnTo>
                    <a:pt x="53145" y="717830"/>
                  </a:lnTo>
                  <a:lnTo>
                    <a:pt x="34565" y="676568"/>
                  </a:lnTo>
                  <a:lnTo>
                    <a:pt x="19753" y="633403"/>
                  </a:lnTo>
                  <a:lnTo>
                    <a:pt x="8917" y="588542"/>
                  </a:lnTo>
                  <a:lnTo>
                    <a:pt x="2263" y="542193"/>
                  </a:lnTo>
                  <a:lnTo>
                    <a:pt x="0" y="494563"/>
                  </a:lnTo>
                  <a:lnTo>
                    <a:pt x="2263" y="446934"/>
                  </a:lnTo>
                  <a:lnTo>
                    <a:pt x="8917" y="400585"/>
                  </a:lnTo>
                  <a:lnTo>
                    <a:pt x="19753" y="355724"/>
                  </a:lnTo>
                  <a:lnTo>
                    <a:pt x="34565" y="312559"/>
                  </a:lnTo>
                  <a:lnTo>
                    <a:pt x="53145" y="271296"/>
                  </a:lnTo>
                  <a:lnTo>
                    <a:pt x="75285" y="232144"/>
                  </a:lnTo>
                  <a:lnTo>
                    <a:pt x="100779" y="195309"/>
                  </a:lnTo>
                  <a:lnTo>
                    <a:pt x="129419" y="160998"/>
                  </a:lnTo>
                  <a:lnTo>
                    <a:pt x="160998" y="129419"/>
                  </a:lnTo>
                  <a:lnTo>
                    <a:pt x="195308" y="100779"/>
                  </a:lnTo>
                  <a:lnTo>
                    <a:pt x="232144" y="75285"/>
                  </a:lnTo>
                  <a:lnTo>
                    <a:pt x="271296" y="53145"/>
                  </a:lnTo>
                  <a:lnTo>
                    <a:pt x="312559" y="34565"/>
                  </a:lnTo>
                  <a:lnTo>
                    <a:pt x="355724" y="19753"/>
                  </a:lnTo>
                  <a:lnTo>
                    <a:pt x="400585" y="8917"/>
                  </a:lnTo>
                  <a:lnTo>
                    <a:pt x="446933" y="2263"/>
                  </a:lnTo>
                  <a:lnTo>
                    <a:pt x="494563" y="0"/>
                  </a:lnTo>
                  <a:lnTo>
                    <a:pt x="543445" y="2420"/>
                  </a:lnTo>
                  <a:lnTo>
                    <a:pt x="591498" y="9590"/>
                  </a:lnTo>
                  <a:lnTo>
                    <a:pt x="638400" y="21377"/>
                  </a:lnTo>
                  <a:lnTo>
                    <a:pt x="683825" y="37646"/>
                  </a:lnTo>
                  <a:lnTo>
                    <a:pt x="727449" y="58262"/>
                  </a:lnTo>
                  <a:lnTo>
                    <a:pt x="768948" y="83092"/>
                  </a:lnTo>
                  <a:lnTo>
                    <a:pt x="807997" y="112001"/>
                  </a:lnTo>
                  <a:lnTo>
                    <a:pt x="844273" y="144854"/>
                  </a:lnTo>
                  <a:lnTo>
                    <a:pt x="877126" y="181130"/>
                  </a:lnTo>
                  <a:lnTo>
                    <a:pt x="906035" y="220179"/>
                  </a:lnTo>
                  <a:lnTo>
                    <a:pt x="930864" y="261678"/>
                  </a:lnTo>
                  <a:lnTo>
                    <a:pt x="951481" y="305302"/>
                  </a:lnTo>
                  <a:lnTo>
                    <a:pt x="967750" y="350727"/>
                  </a:lnTo>
                  <a:lnTo>
                    <a:pt x="979536" y="397628"/>
                  </a:lnTo>
                  <a:lnTo>
                    <a:pt x="986707" y="445682"/>
                  </a:lnTo>
                  <a:lnTo>
                    <a:pt x="989127" y="494563"/>
                  </a:lnTo>
                  <a:lnTo>
                    <a:pt x="986863" y="542193"/>
                  </a:lnTo>
                  <a:lnTo>
                    <a:pt x="980210" y="588542"/>
                  </a:lnTo>
                  <a:lnTo>
                    <a:pt x="969373" y="633403"/>
                  </a:lnTo>
                  <a:lnTo>
                    <a:pt x="954562" y="676568"/>
                  </a:lnTo>
                  <a:lnTo>
                    <a:pt x="935982" y="717830"/>
                  </a:lnTo>
                  <a:lnTo>
                    <a:pt x="913842" y="756983"/>
                  </a:lnTo>
                  <a:lnTo>
                    <a:pt x="888348" y="793818"/>
                  </a:lnTo>
                  <a:lnTo>
                    <a:pt x="859708" y="828129"/>
                  </a:lnTo>
                  <a:lnTo>
                    <a:pt x="828129" y="859708"/>
                  </a:lnTo>
                  <a:lnTo>
                    <a:pt x="793818" y="888348"/>
                  </a:lnTo>
                  <a:lnTo>
                    <a:pt x="756983" y="913842"/>
                  </a:lnTo>
                  <a:lnTo>
                    <a:pt x="717830" y="935982"/>
                  </a:lnTo>
                  <a:lnTo>
                    <a:pt x="676568" y="954562"/>
                  </a:lnTo>
                  <a:lnTo>
                    <a:pt x="633403" y="969373"/>
                  </a:lnTo>
                  <a:lnTo>
                    <a:pt x="588542" y="980210"/>
                  </a:lnTo>
                  <a:lnTo>
                    <a:pt x="542193" y="986863"/>
                  </a:lnTo>
                  <a:lnTo>
                    <a:pt x="494563" y="989127"/>
                  </a:lnTo>
                  <a:close/>
                </a:path>
              </a:pathLst>
            </a:custGeom>
            <a:solidFill>
              <a:srgbClr val="387FB0"/>
            </a:solidFill>
          </p:spPr>
          <p:txBody>
            <a:bodyPr wrap="square" lIns="0" tIns="0" rIns="0" bIns="0" rtlCol="0"/>
            <a:lstStyle/>
            <a:p>
              <a:endParaRPr sz="1092"/>
            </a:p>
          </p:txBody>
        </p:sp>
        <p:sp>
          <p:nvSpPr>
            <p:cNvPr id="22" name="object 22"/>
            <p:cNvSpPr/>
            <p:nvPr/>
          </p:nvSpPr>
          <p:spPr>
            <a:xfrm>
              <a:off x="5877729" y="8006426"/>
              <a:ext cx="1481455" cy="0"/>
            </a:xfrm>
            <a:custGeom>
              <a:avLst/>
              <a:gdLst/>
              <a:ahLst/>
              <a:cxnLst/>
              <a:rect l="l" t="t" r="r" b="b"/>
              <a:pathLst>
                <a:path w="1481454">
                  <a:moveTo>
                    <a:pt x="0" y="0"/>
                  </a:moveTo>
                  <a:lnTo>
                    <a:pt x="1480847" y="0"/>
                  </a:lnTo>
                </a:path>
              </a:pathLst>
            </a:custGeom>
            <a:ln w="23559">
              <a:solidFill>
                <a:srgbClr val="387FB0"/>
              </a:solidFill>
            </a:ln>
          </p:spPr>
          <p:txBody>
            <a:bodyPr wrap="square" lIns="0" tIns="0" rIns="0" bIns="0" rtlCol="0"/>
            <a:lstStyle/>
            <a:p>
              <a:endParaRPr sz="1092"/>
            </a:p>
          </p:txBody>
        </p:sp>
      </p:grpSp>
      <p:sp>
        <p:nvSpPr>
          <p:cNvPr id="23" name="object 23"/>
          <p:cNvSpPr txBox="1"/>
          <p:nvPr/>
        </p:nvSpPr>
        <p:spPr>
          <a:xfrm>
            <a:off x="4580949" y="4629302"/>
            <a:ext cx="363116" cy="376727"/>
          </a:xfrm>
          <a:prstGeom prst="rect">
            <a:avLst/>
          </a:prstGeom>
        </p:spPr>
        <p:txBody>
          <a:bodyPr vert="horz" wrap="square" lIns="0" tIns="8086" rIns="0" bIns="0" rtlCol="0">
            <a:spAutoFit/>
          </a:bodyPr>
          <a:lstStyle/>
          <a:p>
            <a:pPr marL="7701">
              <a:spcBef>
                <a:spcPts val="64"/>
              </a:spcBef>
            </a:pPr>
            <a:r>
              <a:rPr sz="2395" spc="33" dirty="0">
                <a:solidFill>
                  <a:srgbClr val="FFFFFF"/>
                </a:solidFill>
                <a:latin typeface="Tahoma"/>
                <a:cs typeface="Tahoma"/>
              </a:rPr>
              <a:t>04</a:t>
            </a:r>
            <a:endParaRPr sz="2395">
              <a:latin typeface="Tahoma"/>
              <a:cs typeface="Tahoma"/>
            </a:endParaRPr>
          </a:p>
        </p:txBody>
      </p:sp>
      <p:sp>
        <p:nvSpPr>
          <p:cNvPr id="24" name="object 24"/>
          <p:cNvSpPr txBox="1"/>
          <p:nvPr/>
        </p:nvSpPr>
        <p:spPr>
          <a:xfrm>
            <a:off x="5558700" y="4691582"/>
            <a:ext cx="2160597" cy="299420"/>
          </a:xfrm>
          <a:prstGeom prst="rect">
            <a:avLst/>
          </a:prstGeom>
        </p:spPr>
        <p:txBody>
          <a:bodyPr vert="horz" wrap="square" lIns="0" tIns="10012" rIns="0" bIns="0" rtlCol="0">
            <a:spAutoFit/>
          </a:bodyPr>
          <a:lstStyle/>
          <a:p>
            <a:pPr marL="7701">
              <a:spcBef>
                <a:spcPts val="79"/>
              </a:spcBef>
            </a:pPr>
            <a:r>
              <a:rPr sz="1880" dirty="0">
                <a:solidFill>
                  <a:srgbClr val="050A19"/>
                </a:solidFill>
                <a:latin typeface="Tahoma"/>
                <a:cs typeface="Tahoma"/>
              </a:rPr>
              <a:t>Implementing</a:t>
            </a:r>
            <a:r>
              <a:rPr sz="1880" spc="94" dirty="0">
                <a:solidFill>
                  <a:srgbClr val="050A19"/>
                </a:solidFill>
                <a:latin typeface="Tahoma"/>
                <a:cs typeface="Tahoma"/>
              </a:rPr>
              <a:t> </a:t>
            </a:r>
            <a:r>
              <a:rPr sz="1880" spc="-12" dirty="0">
                <a:solidFill>
                  <a:srgbClr val="050A19"/>
                </a:solidFill>
                <a:latin typeface="Tahoma"/>
                <a:cs typeface="Tahoma"/>
              </a:rPr>
              <a:t>RBAC</a:t>
            </a:r>
            <a:endParaRPr sz="1880">
              <a:latin typeface="Tahoma"/>
              <a:cs typeface="Tahoma"/>
            </a:endParaRPr>
          </a:p>
        </p:txBody>
      </p:sp>
      <p:grpSp>
        <p:nvGrpSpPr>
          <p:cNvPr id="25" name="object 25"/>
          <p:cNvGrpSpPr/>
          <p:nvPr/>
        </p:nvGrpSpPr>
        <p:grpSpPr>
          <a:xfrm>
            <a:off x="3564688" y="5374492"/>
            <a:ext cx="1497901" cy="599931"/>
            <a:chOff x="5877729" y="8862936"/>
            <a:chExt cx="2470150" cy="989330"/>
          </a:xfrm>
        </p:grpSpPr>
        <p:sp>
          <p:nvSpPr>
            <p:cNvPr id="26" name="object 26"/>
            <p:cNvSpPr/>
            <p:nvPr/>
          </p:nvSpPr>
          <p:spPr>
            <a:xfrm>
              <a:off x="7358576" y="8862936"/>
              <a:ext cx="989330" cy="989330"/>
            </a:xfrm>
            <a:custGeom>
              <a:avLst/>
              <a:gdLst/>
              <a:ahLst/>
              <a:cxnLst/>
              <a:rect l="l" t="t" r="r" b="b"/>
              <a:pathLst>
                <a:path w="989329" h="989329">
                  <a:moveTo>
                    <a:pt x="494563" y="989127"/>
                  </a:moveTo>
                  <a:lnTo>
                    <a:pt x="446933" y="986863"/>
                  </a:lnTo>
                  <a:lnTo>
                    <a:pt x="400585" y="980210"/>
                  </a:lnTo>
                  <a:lnTo>
                    <a:pt x="355724" y="969373"/>
                  </a:lnTo>
                  <a:lnTo>
                    <a:pt x="312559" y="954562"/>
                  </a:lnTo>
                  <a:lnTo>
                    <a:pt x="271296" y="935982"/>
                  </a:lnTo>
                  <a:lnTo>
                    <a:pt x="232144" y="913842"/>
                  </a:lnTo>
                  <a:lnTo>
                    <a:pt x="195308" y="888348"/>
                  </a:lnTo>
                  <a:lnTo>
                    <a:pt x="160998" y="859708"/>
                  </a:lnTo>
                  <a:lnTo>
                    <a:pt x="129419" y="828129"/>
                  </a:lnTo>
                  <a:lnTo>
                    <a:pt x="100779" y="793818"/>
                  </a:lnTo>
                  <a:lnTo>
                    <a:pt x="75285" y="756983"/>
                  </a:lnTo>
                  <a:lnTo>
                    <a:pt x="53145" y="717830"/>
                  </a:lnTo>
                  <a:lnTo>
                    <a:pt x="34565" y="676568"/>
                  </a:lnTo>
                  <a:lnTo>
                    <a:pt x="19753" y="633403"/>
                  </a:lnTo>
                  <a:lnTo>
                    <a:pt x="8917" y="588542"/>
                  </a:lnTo>
                  <a:lnTo>
                    <a:pt x="2263" y="542193"/>
                  </a:lnTo>
                  <a:lnTo>
                    <a:pt x="0" y="494563"/>
                  </a:lnTo>
                  <a:lnTo>
                    <a:pt x="2263" y="446934"/>
                  </a:lnTo>
                  <a:lnTo>
                    <a:pt x="8917" y="400585"/>
                  </a:lnTo>
                  <a:lnTo>
                    <a:pt x="19753" y="355724"/>
                  </a:lnTo>
                  <a:lnTo>
                    <a:pt x="34565" y="312559"/>
                  </a:lnTo>
                  <a:lnTo>
                    <a:pt x="53145" y="271296"/>
                  </a:lnTo>
                  <a:lnTo>
                    <a:pt x="75285" y="232144"/>
                  </a:lnTo>
                  <a:lnTo>
                    <a:pt x="100779" y="195309"/>
                  </a:lnTo>
                  <a:lnTo>
                    <a:pt x="129419" y="160998"/>
                  </a:lnTo>
                  <a:lnTo>
                    <a:pt x="160998" y="129419"/>
                  </a:lnTo>
                  <a:lnTo>
                    <a:pt x="195308" y="100779"/>
                  </a:lnTo>
                  <a:lnTo>
                    <a:pt x="232144" y="75285"/>
                  </a:lnTo>
                  <a:lnTo>
                    <a:pt x="271296" y="53145"/>
                  </a:lnTo>
                  <a:lnTo>
                    <a:pt x="312559" y="34565"/>
                  </a:lnTo>
                  <a:lnTo>
                    <a:pt x="355724" y="19753"/>
                  </a:lnTo>
                  <a:lnTo>
                    <a:pt x="400585" y="8917"/>
                  </a:lnTo>
                  <a:lnTo>
                    <a:pt x="446933" y="2263"/>
                  </a:lnTo>
                  <a:lnTo>
                    <a:pt x="494563" y="0"/>
                  </a:lnTo>
                  <a:lnTo>
                    <a:pt x="543445" y="2420"/>
                  </a:lnTo>
                  <a:lnTo>
                    <a:pt x="591498" y="9590"/>
                  </a:lnTo>
                  <a:lnTo>
                    <a:pt x="638400" y="21377"/>
                  </a:lnTo>
                  <a:lnTo>
                    <a:pt x="683825" y="37646"/>
                  </a:lnTo>
                  <a:lnTo>
                    <a:pt x="727449" y="58262"/>
                  </a:lnTo>
                  <a:lnTo>
                    <a:pt x="768948" y="83092"/>
                  </a:lnTo>
                  <a:lnTo>
                    <a:pt x="807997" y="112001"/>
                  </a:lnTo>
                  <a:lnTo>
                    <a:pt x="844273" y="144854"/>
                  </a:lnTo>
                  <a:lnTo>
                    <a:pt x="877126" y="181130"/>
                  </a:lnTo>
                  <a:lnTo>
                    <a:pt x="906035" y="220179"/>
                  </a:lnTo>
                  <a:lnTo>
                    <a:pt x="930864" y="261678"/>
                  </a:lnTo>
                  <a:lnTo>
                    <a:pt x="951481" y="305302"/>
                  </a:lnTo>
                  <a:lnTo>
                    <a:pt x="967750" y="350727"/>
                  </a:lnTo>
                  <a:lnTo>
                    <a:pt x="979536" y="397628"/>
                  </a:lnTo>
                  <a:lnTo>
                    <a:pt x="986707" y="445682"/>
                  </a:lnTo>
                  <a:lnTo>
                    <a:pt x="989127" y="494563"/>
                  </a:lnTo>
                  <a:lnTo>
                    <a:pt x="986863" y="542193"/>
                  </a:lnTo>
                  <a:lnTo>
                    <a:pt x="980210" y="588542"/>
                  </a:lnTo>
                  <a:lnTo>
                    <a:pt x="969373" y="633403"/>
                  </a:lnTo>
                  <a:lnTo>
                    <a:pt x="954562" y="676568"/>
                  </a:lnTo>
                  <a:lnTo>
                    <a:pt x="935982" y="717830"/>
                  </a:lnTo>
                  <a:lnTo>
                    <a:pt x="913842" y="756983"/>
                  </a:lnTo>
                  <a:lnTo>
                    <a:pt x="888348" y="793818"/>
                  </a:lnTo>
                  <a:lnTo>
                    <a:pt x="859708" y="828129"/>
                  </a:lnTo>
                  <a:lnTo>
                    <a:pt x="828129" y="859708"/>
                  </a:lnTo>
                  <a:lnTo>
                    <a:pt x="793818" y="888348"/>
                  </a:lnTo>
                  <a:lnTo>
                    <a:pt x="756983" y="913842"/>
                  </a:lnTo>
                  <a:lnTo>
                    <a:pt x="717830" y="935982"/>
                  </a:lnTo>
                  <a:lnTo>
                    <a:pt x="676568" y="954562"/>
                  </a:lnTo>
                  <a:lnTo>
                    <a:pt x="633403" y="969373"/>
                  </a:lnTo>
                  <a:lnTo>
                    <a:pt x="588542" y="980210"/>
                  </a:lnTo>
                  <a:lnTo>
                    <a:pt x="542193" y="986863"/>
                  </a:lnTo>
                  <a:lnTo>
                    <a:pt x="494563" y="989127"/>
                  </a:lnTo>
                  <a:close/>
                </a:path>
              </a:pathLst>
            </a:custGeom>
            <a:solidFill>
              <a:srgbClr val="089BB4"/>
            </a:solidFill>
          </p:spPr>
          <p:txBody>
            <a:bodyPr wrap="square" lIns="0" tIns="0" rIns="0" bIns="0" rtlCol="0"/>
            <a:lstStyle/>
            <a:p>
              <a:endParaRPr sz="1092"/>
            </a:p>
          </p:txBody>
        </p:sp>
        <p:sp>
          <p:nvSpPr>
            <p:cNvPr id="27" name="object 27"/>
            <p:cNvSpPr/>
            <p:nvPr/>
          </p:nvSpPr>
          <p:spPr>
            <a:xfrm>
              <a:off x="5877729" y="9357500"/>
              <a:ext cx="1481455" cy="0"/>
            </a:xfrm>
            <a:custGeom>
              <a:avLst/>
              <a:gdLst/>
              <a:ahLst/>
              <a:cxnLst/>
              <a:rect l="l" t="t" r="r" b="b"/>
              <a:pathLst>
                <a:path w="1481454">
                  <a:moveTo>
                    <a:pt x="0" y="0"/>
                  </a:moveTo>
                  <a:lnTo>
                    <a:pt x="1480847" y="0"/>
                  </a:lnTo>
                </a:path>
              </a:pathLst>
            </a:custGeom>
            <a:ln w="23559">
              <a:solidFill>
                <a:srgbClr val="089BB4"/>
              </a:solidFill>
            </a:ln>
          </p:spPr>
          <p:txBody>
            <a:bodyPr wrap="square" lIns="0" tIns="0" rIns="0" bIns="0" rtlCol="0"/>
            <a:lstStyle/>
            <a:p>
              <a:endParaRPr sz="1092"/>
            </a:p>
          </p:txBody>
        </p:sp>
      </p:grpSp>
      <p:sp>
        <p:nvSpPr>
          <p:cNvPr id="28" name="object 28"/>
          <p:cNvSpPr txBox="1"/>
          <p:nvPr/>
        </p:nvSpPr>
        <p:spPr>
          <a:xfrm>
            <a:off x="4580949" y="5448594"/>
            <a:ext cx="363116" cy="376727"/>
          </a:xfrm>
          <a:prstGeom prst="rect">
            <a:avLst/>
          </a:prstGeom>
        </p:spPr>
        <p:txBody>
          <a:bodyPr vert="horz" wrap="square" lIns="0" tIns="8086" rIns="0" bIns="0" rtlCol="0">
            <a:spAutoFit/>
          </a:bodyPr>
          <a:lstStyle/>
          <a:p>
            <a:pPr marL="7701">
              <a:spcBef>
                <a:spcPts val="64"/>
              </a:spcBef>
            </a:pPr>
            <a:r>
              <a:rPr sz="2395" spc="33" dirty="0">
                <a:solidFill>
                  <a:srgbClr val="FFFFFF"/>
                </a:solidFill>
                <a:latin typeface="Tahoma"/>
                <a:cs typeface="Tahoma"/>
              </a:rPr>
              <a:t>05</a:t>
            </a:r>
            <a:endParaRPr sz="2395">
              <a:latin typeface="Tahoma"/>
              <a:cs typeface="Tahoma"/>
            </a:endParaRPr>
          </a:p>
        </p:txBody>
      </p:sp>
      <p:sp>
        <p:nvSpPr>
          <p:cNvPr id="29" name="object 29"/>
          <p:cNvSpPr txBox="1"/>
          <p:nvPr/>
        </p:nvSpPr>
        <p:spPr>
          <a:xfrm>
            <a:off x="5558699" y="5510874"/>
            <a:ext cx="671938" cy="299420"/>
          </a:xfrm>
          <a:prstGeom prst="rect">
            <a:avLst/>
          </a:prstGeom>
        </p:spPr>
        <p:txBody>
          <a:bodyPr vert="horz" wrap="square" lIns="0" tIns="10012" rIns="0" bIns="0" rtlCol="0">
            <a:spAutoFit/>
          </a:bodyPr>
          <a:lstStyle/>
          <a:p>
            <a:pPr marL="7701">
              <a:spcBef>
                <a:spcPts val="79"/>
              </a:spcBef>
            </a:pPr>
            <a:r>
              <a:rPr sz="1880" spc="58" dirty="0">
                <a:solidFill>
                  <a:srgbClr val="050A19"/>
                </a:solidFill>
                <a:latin typeface="Tahoma"/>
                <a:cs typeface="Tahoma"/>
              </a:rPr>
              <a:t>Demo</a:t>
            </a:r>
            <a:endParaRPr sz="188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219833"/>
            <a:ext cx="1115059" cy="1494426"/>
          </a:xfrm>
          <a:prstGeom prst="rect">
            <a:avLst/>
          </a:prstGeom>
        </p:spPr>
        <p:txBody>
          <a:bodyPr vert="horz" wrap="square" lIns="0" tIns="16933" rIns="0" bIns="0" rtlCol="0" anchor="b">
            <a:spAutoFit/>
          </a:bodyPr>
          <a:lstStyle/>
          <a:p>
            <a:pPr marL="16933">
              <a:lnSpc>
                <a:spcPct val="100000"/>
              </a:lnSpc>
              <a:spcBef>
                <a:spcPts val="133"/>
              </a:spcBef>
            </a:pPr>
            <a:r>
              <a:rPr spc="-27" dirty="0"/>
              <a:t>Pods</a:t>
            </a:r>
          </a:p>
        </p:txBody>
      </p:sp>
      <p:sp>
        <p:nvSpPr>
          <p:cNvPr id="3" name="object 3"/>
          <p:cNvSpPr txBox="1"/>
          <p:nvPr/>
        </p:nvSpPr>
        <p:spPr>
          <a:xfrm>
            <a:off x="633666" y="1581167"/>
            <a:ext cx="5400887" cy="3328261"/>
          </a:xfrm>
          <a:prstGeom prst="rect">
            <a:avLst/>
          </a:prstGeom>
        </p:spPr>
        <p:txBody>
          <a:bodyPr vert="horz" wrap="square" lIns="0" tIns="16933" rIns="0" bIns="0" rtlCol="0">
            <a:spAutoFit/>
          </a:bodyPr>
          <a:lstStyle/>
          <a:p>
            <a:pPr marL="505447" marR="870352" indent="-489361">
              <a:lnSpc>
                <a:spcPct val="111100"/>
              </a:lnSpc>
              <a:spcBef>
                <a:spcPts val="133"/>
              </a:spcBef>
              <a:buChar char="●"/>
              <a:tabLst>
                <a:tab pos="505447" algn="l"/>
              </a:tabLst>
            </a:pPr>
            <a:r>
              <a:rPr sz="2400" dirty="0">
                <a:solidFill>
                  <a:srgbClr val="595959"/>
                </a:solidFill>
                <a:latin typeface="Arial MT"/>
                <a:cs typeface="Arial MT"/>
              </a:rPr>
              <a:t>Small</a:t>
            </a:r>
            <a:r>
              <a:rPr sz="2400" spc="-13" dirty="0">
                <a:solidFill>
                  <a:srgbClr val="595959"/>
                </a:solidFill>
                <a:latin typeface="Arial MT"/>
                <a:cs typeface="Arial MT"/>
              </a:rPr>
              <a:t> </a:t>
            </a:r>
            <a:r>
              <a:rPr sz="2400" dirty="0">
                <a:solidFill>
                  <a:srgbClr val="595959"/>
                </a:solidFill>
                <a:latin typeface="Arial MT"/>
                <a:cs typeface="Arial MT"/>
              </a:rPr>
              <a:t>group</a:t>
            </a:r>
            <a:r>
              <a:rPr sz="2400" spc="-7" dirty="0">
                <a:solidFill>
                  <a:srgbClr val="595959"/>
                </a:solidFill>
                <a:latin typeface="Arial MT"/>
                <a:cs typeface="Arial MT"/>
              </a:rPr>
              <a:t> </a:t>
            </a:r>
            <a:r>
              <a:rPr sz="2400" dirty="0">
                <a:solidFill>
                  <a:srgbClr val="595959"/>
                </a:solidFill>
                <a:latin typeface="Arial MT"/>
                <a:cs typeface="Arial MT"/>
              </a:rPr>
              <a:t>of</a:t>
            </a:r>
            <a:r>
              <a:rPr sz="2400" spc="-7" dirty="0">
                <a:solidFill>
                  <a:srgbClr val="595959"/>
                </a:solidFill>
                <a:latin typeface="Arial MT"/>
                <a:cs typeface="Arial MT"/>
              </a:rPr>
              <a:t> </a:t>
            </a:r>
            <a:r>
              <a:rPr sz="2400" spc="-13" dirty="0">
                <a:solidFill>
                  <a:srgbClr val="595959"/>
                </a:solidFill>
                <a:latin typeface="Arial MT"/>
                <a:cs typeface="Arial MT"/>
              </a:rPr>
              <a:t>tightly-coupled containers</a:t>
            </a:r>
            <a:endParaRPr sz="2400">
              <a:latin typeface="Arial MT"/>
              <a:cs typeface="Arial MT"/>
            </a:endParaRPr>
          </a:p>
          <a:p>
            <a:pPr marL="505447" indent="-488514">
              <a:spcBef>
                <a:spcPts val="320"/>
              </a:spcBef>
              <a:buChar char="●"/>
              <a:tabLst>
                <a:tab pos="505447" algn="l"/>
              </a:tabLst>
            </a:pPr>
            <a:r>
              <a:rPr sz="2400" dirty="0">
                <a:solidFill>
                  <a:srgbClr val="595959"/>
                </a:solidFill>
                <a:latin typeface="Arial MT"/>
                <a:cs typeface="Arial MT"/>
              </a:rPr>
              <a:t>Every</a:t>
            </a:r>
            <a:r>
              <a:rPr sz="2400" spc="-33" dirty="0">
                <a:solidFill>
                  <a:srgbClr val="595959"/>
                </a:solidFill>
                <a:latin typeface="Arial MT"/>
                <a:cs typeface="Arial MT"/>
              </a:rPr>
              <a:t> </a:t>
            </a:r>
            <a:r>
              <a:rPr sz="2400" dirty="0">
                <a:solidFill>
                  <a:srgbClr val="595959"/>
                </a:solidFill>
                <a:latin typeface="Arial MT"/>
                <a:cs typeface="Arial MT"/>
              </a:rPr>
              <a:t>pod</a:t>
            </a:r>
            <a:r>
              <a:rPr sz="2400" spc="-13" dirty="0">
                <a:solidFill>
                  <a:srgbClr val="595959"/>
                </a:solidFill>
                <a:latin typeface="Arial MT"/>
                <a:cs typeface="Arial MT"/>
              </a:rPr>
              <a:t> </a:t>
            </a:r>
            <a:r>
              <a:rPr sz="2400" dirty="0">
                <a:solidFill>
                  <a:srgbClr val="595959"/>
                </a:solidFill>
                <a:latin typeface="Arial MT"/>
                <a:cs typeface="Arial MT"/>
              </a:rPr>
              <a:t>has</a:t>
            </a:r>
            <a:r>
              <a:rPr sz="2400" spc="-20" dirty="0">
                <a:solidFill>
                  <a:srgbClr val="595959"/>
                </a:solidFill>
                <a:latin typeface="Arial MT"/>
                <a:cs typeface="Arial MT"/>
              </a:rPr>
              <a:t> </a:t>
            </a:r>
            <a:r>
              <a:rPr sz="2400" dirty="0">
                <a:solidFill>
                  <a:srgbClr val="595959"/>
                </a:solidFill>
                <a:latin typeface="Arial MT"/>
                <a:cs typeface="Arial MT"/>
              </a:rPr>
              <a:t>a</a:t>
            </a:r>
            <a:r>
              <a:rPr sz="2400" spc="-13" dirty="0">
                <a:solidFill>
                  <a:srgbClr val="595959"/>
                </a:solidFill>
                <a:latin typeface="Arial MT"/>
                <a:cs typeface="Arial MT"/>
              </a:rPr>
              <a:t> </a:t>
            </a:r>
            <a:r>
              <a:rPr sz="2400" dirty="0">
                <a:solidFill>
                  <a:srgbClr val="595959"/>
                </a:solidFill>
                <a:latin typeface="Arial MT"/>
                <a:cs typeface="Arial MT"/>
              </a:rPr>
              <a:t>unique</a:t>
            </a:r>
            <a:r>
              <a:rPr sz="2400" spc="-13" dirty="0">
                <a:solidFill>
                  <a:srgbClr val="595959"/>
                </a:solidFill>
                <a:latin typeface="Arial MT"/>
                <a:cs typeface="Arial MT"/>
              </a:rPr>
              <a:t> </a:t>
            </a:r>
            <a:r>
              <a:rPr sz="2400" spc="-33" dirty="0">
                <a:solidFill>
                  <a:srgbClr val="595959"/>
                </a:solidFill>
                <a:latin typeface="Arial MT"/>
                <a:cs typeface="Arial MT"/>
              </a:rPr>
              <a:t>IP</a:t>
            </a:r>
            <a:endParaRPr sz="2400">
              <a:latin typeface="Arial MT"/>
              <a:cs typeface="Arial MT"/>
            </a:endParaRPr>
          </a:p>
          <a:p>
            <a:pPr marL="505447" marR="988035" indent="-489361">
              <a:lnSpc>
                <a:spcPct val="114599"/>
              </a:lnSpc>
              <a:buChar char="●"/>
              <a:tabLst>
                <a:tab pos="505447" algn="l"/>
              </a:tabLst>
            </a:pPr>
            <a:r>
              <a:rPr sz="2400" dirty="0">
                <a:solidFill>
                  <a:srgbClr val="595959"/>
                </a:solidFill>
                <a:latin typeface="Arial MT"/>
                <a:cs typeface="Arial MT"/>
              </a:rPr>
              <a:t>Share</a:t>
            </a:r>
            <a:r>
              <a:rPr sz="2400" spc="-40" dirty="0">
                <a:solidFill>
                  <a:srgbClr val="595959"/>
                </a:solidFill>
                <a:latin typeface="Arial MT"/>
                <a:cs typeface="Arial MT"/>
              </a:rPr>
              <a:t> </a:t>
            </a:r>
            <a:r>
              <a:rPr sz="2400" dirty="0">
                <a:solidFill>
                  <a:srgbClr val="595959"/>
                </a:solidFill>
                <a:latin typeface="Arial MT"/>
                <a:cs typeface="Arial MT"/>
              </a:rPr>
              <a:t>same</a:t>
            </a:r>
            <a:r>
              <a:rPr sz="2400" spc="-40" dirty="0">
                <a:solidFill>
                  <a:srgbClr val="595959"/>
                </a:solidFill>
                <a:latin typeface="Arial MT"/>
                <a:cs typeface="Arial MT"/>
              </a:rPr>
              <a:t> </a:t>
            </a:r>
            <a:r>
              <a:rPr sz="2400" dirty="0">
                <a:solidFill>
                  <a:srgbClr val="595959"/>
                </a:solidFill>
                <a:latin typeface="Arial MT"/>
                <a:cs typeface="Arial MT"/>
              </a:rPr>
              <a:t>namespace</a:t>
            </a:r>
            <a:r>
              <a:rPr sz="2400" spc="-40" dirty="0">
                <a:solidFill>
                  <a:srgbClr val="595959"/>
                </a:solidFill>
                <a:latin typeface="Arial MT"/>
                <a:cs typeface="Arial MT"/>
              </a:rPr>
              <a:t> </a:t>
            </a:r>
            <a:r>
              <a:rPr sz="2400" spc="-33" dirty="0">
                <a:solidFill>
                  <a:srgbClr val="595959"/>
                </a:solidFill>
                <a:latin typeface="Arial MT"/>
                <a:cs typeface="Arial MT"/>
              </a:rPr>
              <a:t>and </a:t>
            </a:r>
            <a:r>
              <a:rPr sz="2400" spc="-13" dirty="0">
                <a:solidFill>
                  <a:srgbClr val="595959"/>
                </a:solidFill>
                <a:latin typeface="Arial MT"/>
                <a:cs typeface="Arial MT"/>
              </a:rPr>
              <a:t>volume</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Share</a:t>
            </a:r>
            <a:r>
              <a:rPr sz="2400" spc="-33" dirty="0">
                <a:solidFill>
                  <a:srgbClr val="595959"/>
                </a:solidFill>
                <a:latin typeface="Arial MT"/>
                <a:cs typeface="Arial MT"/>
              </a:rPr>
              <a:t> </a:t>
            </a:r>
            <a:r>
              <a:rPr sz="2400" dirty="0">
                <a:solidFill>
                  <a:srgbClr val="595959"/>
                </a:solidFill>
                <a:latin typeface="Arial MT"/>
                <a:cs typeface="Arial MT"/>
              </a:rPr>
              <a:t>same</a:t>
            </a:r>
            <a:r>
              <a:rPr sz="2400" spc="-27" dirty="0">
                <a:solidFill>
                  <a:srgbClr val="595959"/>
                </a:solidFill>
                <a:latin typeface="Arial MT"/>
                <a:cs typeface="Arial MT"/>
              </a:rPr>
              <a:t> </a:t>
            </a:r>
            <a:r>
              <a:rPr sz="2400" spc="-13" dirty="0">
                <a:solidFill>
                  <a:srgbClr val="595959"/>
                </a:solidFill>
                <a:latin typeface="Arial MT"/>
                <a:cs typeface="Arial MT"/>
              </a:rPr>
              <a:t>lifecycle</a:t>
            </a:r>
            <a:endParaRPr sz="2400">
              <a:latin typeface="Arial MT"/>
              <a:cs typeface="Arial MT"/>
            </a:endParaRPr>
          </a:p>
          <a:p>
            <a:pPr marL="505447" marR="6773" indent="-489361">
              <a:lnSpc>
                <a:spcPct val="114599"/>
              </a:lnSpc>
              <a:buChar char="●"/>
              <a:tabLst>
                <a:tab pos="505447" algn="l"/>
              </a:tabLst>
            </a:pPr>
            <a:r>
              <a:rPr sz="2400" dirty="0">
                <a:solidFill>
                  <a:srgbClr val="595959"/>
                </a:solidFill>
                <a:latin typeface="Arial MT"/>
                <a:cs typeface="Arial MT"/>
              </a:rPr>
              <a:t>Use</a:t>
            </a:r>
            <a:r>
              <a:rPr sz="2400" spc="-13" dirty="0">
                <a:solidFill>
                  <a:srgbClr val="595959"/>
                </a:solidFill>
                <a:latin typeface="Arial MT"/>
                <a:cs typeface="Arial MT"/>
              </a:rPr>
              <a:t> </a:t>
            </a:r>
            <a:r>
              <a:rPr sz="2400" dirty="0">
                <a:solidFill>
                  <a:srgbClr val="595959"/>
                </a:solidFill>
                <a:latin typeface="Arial MT"/>
                <a:cs typeface="Arial MT"/>
              </a:rPr>
              <a:t>cases</a:t>
            </a:r>
            <a:r>
              <a:rPr sz="2400" spc="-7" dirty="0">
                <a:solidFill>
                  <a:srgbClr val="595959"/>
                </a:solidFill>
                <a:latin typeface="Arial MT"/>
                <a:cs typeface="Arial MT"/>
              </a:rPr>
              <a:t> </a:t>
            </a:r>
            <a:r>
              <a:rPr sz="2400" dirty="0">
                <a:solidFill>
                  <a:srgbClr val="595959"/>
                </a:solidFill>
                <a:latin typeface="Arial MT"/>
                <a:cs typeface="Arial MT"/>
              </a:rPr>
              <a:t>for</a:t>
            </a:r>
            <a:r>
              <a:rPr sz="2400" spc="-13" dirty="0">
                <a:solidFill>
                  <a:srgbClr val="595959"/>
                </a:solidFill>
                <a:latin typeface="Arial MT"/>
                <a:cs typeface="Arial MT"/>
              </a:rPr>
              <a:t> </a:t>
            </a:r>
            <a:r>
              <a:rPr sz="2400" dirty="0">
                <a:solidFill>
                  <a:srgbClr val="595959"/>
                </a:solidFill>
                <a:latin typeface="Arial MT"/>
                <a:cs typeface="Arial MT"/>
              </a:rPr>
              <a:t>multi-container</a:t>
            </a:r>
            <a:r>
              <a:rPr sz="2400" spc="-7" dirty="0">
                <a:solidFill>
                  <a:srgbClr val="595959"/>
                </a:solidFill>
                <a:latin typeface="Arial MT"/>
                <a:cs typeface="Arial MT"/>
              </a:rPr>
              <a:t> </a:t>
            </a:r>
            <a:r>
              <a:rPr sz="2400" dirty="0">
                <a:solidFill>
                  <a:srgbClr val="595959"/>
                </a:solidFill>
                <a:latin typeface="Arial MT"/>
                <a:cs typeface="Arial MT"/>
              </a:rPr>
              <a:t>pods</a:t>
            </a:r>
            <a:r>
              <a:rPr sz="2400" spc="-7" dirty="0">
                <a:solidFill>
                  <a:srgbClr val="595959"/>
                </a:solidFill>
                <a:latin typeface="Arial MT"/>
                <a:cs typeface="Arial MT"/>
              </a:rPr>
              <a:t> </a:t>
            </a:r>
            <a:r>
              <a:rPr sz="2400" spc="-67" dirty="0">
                <a:solidFill>
                  <a:srgbClr val="595959"/>
                </a:solidFill>
                <a:latin typeface="Arial MT"/>
                <a:cs typeface="Arial MT"/>
              </a:rPr>
              <a:t>- </a:t>
            </a:r>
            <a:r>
              <a:rPr sz="2400" dirty="0">
                <a:solidFill>
                  <a:srgbClr val="595959"/>
                </a:solidFill>
                <a:latin typeface="Arial MT"/>
                <a:cs typeface="Arial MT"/>
              </a:rPr>
              <a:t>Sidecars,</a:t>
            </a:r>
            <a:r>
              <a:rPr sz="2400" spc="-60" dirty="0">
                <a:solidFill>
                  <a:srgbClr val="595959"/>
                </a:solidFill>
                <a:latin typeface="Arial MT"/>
                <a:cs typeface="Arial MT"/>
              </a:rPr>
              <a:t> </a:t>
            </a:r>
            <a:r>
              <a:rPr sz="2400" spc="-13" dirty="0">
                <a:solidFill>
                  <a:srgbClr val="595959"/>
                </a:solidFill>
                <a:latin typeface="Arial MT"/>
                <a:cs typeface="Arial MT"/>
              </a:rPr>
              <a:t>proxies/adapters</a:t>
            </a:r>
            <a:endParaRPr sz="2400">
              <a:latin typeface="Arial MT"/>
              <a:cs typeface="Arial MT"/>
            </a:endParaRPr>
          </a:p>
        </p:txBody>
      </p:sp>
      <p:sp>
        <p:nvSpPr>
          <p:cNvPr id="4" name="object 4"/>
          <p:cNvSpPr txBox="1"/>
          <p:nvPr/>
        </p:nvSpPr>
        <p:spPr>
          <a:xfrm>
            <a:off x="512967" y="5215908"/>
            <a:ext cx="5064760" cy="386430"/>
          </a:xfrm>
          <a:prstGeom prst="rect">
            <a:avLst/>
          </a:prstGeom>
        </p:spPr>
        <p:txBody>
          <a:bodyPr vert="horz" wrap="square" lIns="0" tIns="16933" rIns="0" bIns="0" rtlCol="0">
            <a:spAutoFit/>
          </a:bodyPr>
          <a:lstStyle/>
          <a:p>
            <a:pPr marL="16933">
              <a:spcBef>
                <a:spcPts val="133"/>
              </a:spcBef>
            </a:pPr>
            <a:r>
              <a:rPr sz="2400" spc="-180" dirty="0">
                <a:solidFill>
                  <a:srgbClr val="666666"/>
                </a:solidFill>
                <a:latin typeface="Arial Black"/>
                <a:cs typeface="Arial Black"/>
              </a:rPr>
              <a:t>Example:</a:t>
            </a:r>
            <a:r>
              <a:rPr sz="2400" spc="-152" dirty="0">
                <a:solidFill>
                  <a:srgbClr val="666666"/>
                </a:solidFill>
                <a:latin typeface="Arial Black"/>
                <a:cs typeface="Arial Black"/>
              </a:rPr>
              <a:t> </a:t>
            </a:r>
            <a:r>
              <a:rPr sz="2400" spc="-167" dirty="0">
                <a:solidFill>
                  <a:srgbClr val="666666"/>
                </a:solidFill>
                <a:latin typeface="Arial Black"/>
                <a:cs typeface="Arial Black"/>
              </a:rPr>
              <a:t>File</a:t>
            </a:r>
            <a:r>
              <a:rPr sz="2400" spc="-160" dirty="0">
                <a:solidFill>
                  <a:srgbClr val="666666"/>
                </a:solidFill>
                <a:latin typeface="Arial Black"/>
                <a:cs typeface="Arial Black"/>
              </a:rPr>
              <a:t> </a:t>
            </a:r>
            <a:r>
              <a:rPr sz="2400" spc="-87" dirty="0">
                <a:solidFill>
                  <a:srgbClr val="666666"/>
                </a:solidFill>
                <a:latin typeface="Arial Black"/>
                <a:cs typeface="Arial Black"/>
              </a:rPr>
              <a:t>puller</a:t>
            </a:r>
            <a:r>
              <a:rPr sz="2400" spc="-152" dirty="0">
                <a:solidFill>
                  <a:srgbClr val="666666"/>
                </a:solidFill>
                <a:latin typeface="Arial Black"/>
                <a:cs typeface="Arial Black"/>
              </a:rPr>
              <a:t> </a:t>
            </a:r>
            <a:r>
              <a:rPr sz="2400" spc="-347" dirty="0">
                <a:solidFill>
                  <a:srgbClr val="666666"/>
                </a:solidFill>
                <a:latin typeface="Arial Black"/>
                <a:cs typeface="Arial Black"/>
              </a:rPr>
              <a:t>&amp;</a:t>
            </a:r>
            <a:r>
              <a:rPr sz="2400" spc="-152" dirty="0">
                <a:solidFill>
                  <a:srgbClr val="666666"/>
                </a:solidFill>
                <a:latin typeface="Arial Black"/>
                <a:cs typeface="Arial Black"/>
              </a:rPr>
              <a:t> </a:t>
            </a:r>
            <a:r>
              <a:rPr sz="2400" spc="-173" dirty="0">
                <a:solidFill>
                  <a:srgbClr val="666666"/>
                </a:solidFill>
                <a:latin typeface="Arial Black"/>
                <a:cs typeface="Arial Black"/>
              </a:rPr>
              <a:t>web</a:t>
            </a:r>
            <a:r>
              <a:rPr sz="2400" spc="-152" dirty="0">
                <a:solidFill>
                  <a:srgbClr val="666666"/>
                </a:solidFill>
                <a:latin typeface="Arial Black"/>
                <a:cs typeface="Arial Black"/>
              </a:rPr>
              <a:t> </a:t>
            </a:r>
            <a:r>
              <a:rPr sz="2400" spc="-53" dirty="0">
                <a:solidFill>
                  <a:srgbClr val="666666"/>
                </a:solidFill>
                <a:latin typeface="Arial Black"/>
                <a:cs typeface="Arial Black"/>
              </a:rPr>
              <a:t>server</a:t>
            </a:r>
            <a:endParaRPr sz="2400">
              <a:latin typeface="Arial Black"/>
              <a:cs typeface="Arial Black"/>
            </a:endParaRPr>
          </a:p>
        </p:txBody>
      </p:sp>
      <p:pic>
        <p:nvPicPr>
          <p:cNvPr id="5" name="object 5"/>
          <p:cNvPicPr/>
          <p:nvPr/>
        </p:nvPicPr>
        <p:blipFill>
          <a:blip r:embed="rId2" cstate="print"/>
          <a:stretch>
            <a:fillRect/>
          </a:stretch>
        </p:blipFill>
        <p:spPr>
          <a:xfrm>
            <a:off x="6637288" y="677271"/>
            <a:ext cx="5372357" cy="5876311"/>
          </a:xfrm>
          <a:prstGeom prst="rect">
            <a:avLst/>
          </a:prstGeom>
        </p:spPr>
      </p:pic>
      <p:sp>
        <p:nvSpPr>
          <p:cNvPr id="6" name="object 6"/>
          <p:cNvSpPr txBox="1"/>
          <p:nvPr/>
        </p:nvSpPr>
        <p:spPr>
          <a:xfrm>
            <a:off x="9734720" y="1128136"/>
            <a:ext cx="1549400" cy="345330"/>
          </a:xfrm>
          <a:prstGeom prst="rect">
            <a:avLst/>
          </a:prstGeom>
        </p:spPr>
        <p:txBody>
          <a:bodyPr vert="horz" wrap="square" lIns="0" tIns="16933" rIns="0" bIns="0" rtlCol="0">
            <a:spAutoFit/>
          </a:bodyPr>
          <a:lstStyle/>
          <a:p>
            <a:pPr marL="16933">
              <a:spcBef>
                <a:spcPts val="133"/>
              </a:spcBef>
            </a:pPr>
            <a:r>
              <a:rPr sz="2133" spc="-120" dirty="0">
                <a:solidFill>
                  <a:srgbClr val="777777"/>
                </a:solidFill>
                <a:latin typeface="Arial Black"/>
                <a:cs typeface="Arial Black"/>
              </a:rPr>
              <a:t>Consumers</a:t>
            </a:r>
            <a:endParaRPr sz="2133">
              <a:latin typeface="Arial Black"/>
              <a:cs typeface="Arial Black"/>
            </a:endParaRPr>
          </a:p>
        </p:txBody>
      </p:sp>
      <p:sp>
        <p:nvSpPr>
          <p:cNvPr id="7" name="object 7"/>
          <p:cNvSpPr txBox="1"/>
          <p:nvPr/>
        </p:nvSpPr>
        <p:spPr>
          <a:xfrm>
            <a:off x="7231868" y="980836"/>
            <a:ext cx="1231053" cy="669906"/>
          </a:xfrm>
          <a:prstGeom prst="rect">
            <a:avLst/>
          </a:prstGeom>
        </p:spPr>
        <p:txBody>
          <a:bodyPr vert="horz" wrap="square" lIns="0" tIns="11853" rIns="0" bIns="0" rtlCol="0">
            <a:spAutoFit/>
          </a:bodyPr>
          <a:lstStyle/>
          <a:p>
            <a:pPr marL="16933" marR="6773" indent="52492">
              <a:lnSpc>
                <a:spcPct val="101600"/>
              </a:lnSpc>
              <a:spcBef>
                <a:spcPts val="93"/>
              </a:spcBef>
            </a:pPr>
            <a:r>
              <a:rPr sz="2133" spc="-47" dirty="0">
                <a:solidFill>
                  <a:srgbClr val="777777"/>
                </a:solidFill>
                <a:latin typeface="Arial Black"/>
                <a:cs typeface="Arial Black"/>
              </a:rPr>
              <a:t>Content </a:t>
            </a:r>
            <a:r>
              <a:rPr sz="2133" spc="-107" dirty="0">
                <a:solidFill>
                  <a:srgbClr val="777777"/>
                </a:solidFill>
                <a:latin typeface="Arial Black"/>
                <a:cs typeface="Arial Black"/>
              </a:rPr>
              <a:t>Manager</a:t>
            </a:r>
            <a:endParaRPr sz="2133">
              <a:latin typeface="Arial Black"/>
              <a:cs typeface="Arial Black"/>
            </a:endParaRPr>
          </a:p>
        </p:txBody>
      </p:sp>
      <p:sp>
        <p:nvSpPr>
          <p:cNvPr id="8" name="object 8"/>
          <p:cNvSpPr txBox="1"/>
          <p:nvPr/>
        </p:nvSpPr>
        <p:spPr>
          <a:xfrm>
            <a:off x="8060344" y="3216624"/>
            <a:ext cx="780627" cy="634832"/>
          </a:xfrm>
          <a:prstGeom prst="rect">
            <a:avLst/>
          </a:prstGeom>
        </p:spPr>
        <p:txBody>
          <a:bodyPr vert="horz" wrap="square" lIns="0" tIns="1693" rIns="0" bIns="0" rtlCol="0">
            <a:spAutoFit/>
          </a:bodyPr>
          <a:lstStyle/>
          <a:p>
            <a:pPr marL="16933" marR="6773" indent="17780">
              <a:lnSpc>
                <a:spcPct val="104800"/>
              </a:lnSpc>
              <a:spcBef>
                <a:spcPts val="13"/>
              </a:spcBef>
            </a:pPr>
            <a:r>
              <a:rPr sz="2000" spc="-27" dirty="0">
                <a:solidFill>
                  <a:srgbClr val="FFFFFF"/>
                </a:solidFill>
                <a:latin typeface="Arial Black"/>
                <a:cs typeface="Arial Black"/>
              </a:rPr>
              <a:t>File </a:t>
            </a:r>
            <a:r>
              <a:rPr sz="2000" spc="-93" dirty="0">
                <a:solidFill>
                  <a:srgbClr val="FFFFFF"/>
                </a:solidFill>
                <a:latin typeface="Arial Black"/>
                <a:cs typeface="Arial Black"/>
              </a:rPr>
              <a:t>Puller</a:t>
            </a:r>
            <a:endParaRPr sz="2000">
              <a:latin typeface="Arial Black"/>
              <a:cs typeface="Arial Black"/>
            </a:endParaRPr>
          </a:p>
        </p:txBody>
      </p:sp>
      <p:grpSp>
        <p:nvGrpSpPr>
          <p:cNvPr id="9" name="object 9"/>
          <p:cNvGrpSpPr/>
          <p:nvPr/>
        </p:nvGrpSpPr>
        <p:grpSpPr>
          <a:xfrm>
            <a:off x="7234889" y="3043050"/>
            <a:ext cx="4007273" cy="977053"/>
            <a:chOff x="5426166" y="2282287"/>
            <a:chExt cx="3005455" cy="732790"/>
          </a:xfrm>
        </p:grpSpPr>
        <p:pic>
          <p:nvPicPr>
            <p:cNvPr id="10" name="object 10"/>
            <p:cNvPicPr/>
            <p:nvPr/>
          </p:nvPicPr>
          <p:blipFill>
            <a:blip r:embed="rId3" cstate="print"/>
            <a:stretch>
              <a:fillRect/>
            </a:stretch>
          </p:blipFill>
          <p:spPr>
            <a:xfrm>
              <a:off x="5426166" y="2343198"/>
              <a:ext cx="621165" cy="622663"/>
            </a:xfrm>
            <a:prstGeom prst="rect">
              <a:avLst/>
            </a:prstGeom>
          </p:spPr>
        </p:pic>
        <p:sp>
          <p:nvSpPr>
            <p:cNvPr id="11" name="object 11"/>
            <p:cNvSpPr/>
            <p:nvPr/>
          </p:nvSpPr>
          <p:spPr>
            <a:xfrm>
              <a:off x="6876297" y="2301337"/>
              <a:ext cx="1536700" cy="694690"/>
            </a:xfrm>
            <a:custGeom>
              <a:avLst/>
              <a:gdLst/>
              <a:ahLst/>
              <a:cxnLst/>
              <a:rect l="l" t="t" r="r" b="b"/>
              <a:pathLst>
                <a:path w="1536700" h="694689">
                  <a:moveTo>
                    <a:pt x="1420495" y="694574"/>
                  </a:moveTo>
                  <a:lnTo>
                    <a:pt x="115764" y="694574"/>
                  </a:lnTo>
                  <a:lnTo>
                    <a:pt x="70704" y="685477"/>
                  </a:lnTo>
                  <a:lnTo>
                    <a:pt x="33906" y="660668"/>
                  </a:lnTo>
                  <a:lnTo>
                    <a:pt x="9097" y="623871"/>
                  </a:lnTo>
                  <a:lnTo>
                    <a:pt x="0" y="578810"/>
                  </a:lnTo>
                  <a:lnTo>
                    <a:pt x="0" y="115764"/>
                  </a:lnTo>
                  <a:lnTo>
                    <a:pt x="9097" y="70703"/>
                  </a:lnTo>
                  <a:lnTo>
                    <a:pt x="33906" y="33906"/>
                  </a:lnTo>
                  <a:lnTo>
                    <a:pt x="70704" y="9097"/>
                  </a:lnTo>
                  <a:lnTo>
                    <a:pt x="115764" y="0"/>
                  </a:lnTo>
                  <a:lnTo>
                    <a:pt x="1420495" y="0"/>
                  </a:lnTo>
                  <a:lnTo>
                    <a:pt x="1464796" y="8812"/>
                  </a:lnTo>
                  <a:lnTo>
                    <a:pt x="1502353" y="33906"/>
                  </a:lnTo>
                  <a:lnTo>
                    <a:pt x="1527447" y="71463"/>
                  </a:lnTo>
                  <a:lnTo>
                    <a:pt x="1536259" y="115764"/>
                  </a:lnTo>
                  <a:lnTo>
                    <a:pt x="1536259" y="578810"/>
                  </a:lnTo>
                  <a:lnTo>
                    <a:pt x="1527162" y="623871"/>
                  </a:lnTo>
                  <a:lnTo>
                    <a:pt x="1502353" y="660668"/>
                  </a:lnTo>
                  <a:lnTo>
                    <a:pt x="1465556" y="685477"/>
                  </a:lnTo>
                  <a:lnTo>
                    <a:pt x="1420495" y="694574"/>
                  </a:lnTo>
                  <a:close/>
                </a:path>
              </a:pathLst>
            </a:custGeom>
            <a:solidFill>
              <a:srgbClr val="0F9D58"/>
            </a:solidFill>
          </p:spPr>
          <p:txBody>
            <a:bodyPr wrap="square" lIns="0" tIns="0" rIns="0" bIns="0" rtlCol="0"/>
            <a:lstStyle/>
            <a:p>
              <a:endParaRPr sz="2400"/>
            </a:p>
          </p:txBody>
        </p:sp>
        <p:sp>
          <p:nvSpPr>
            <p:cNvPr id="12" name="object 12"/>
            <p:cNvSpPr/>
            <p:nvPr/>
          </p:nvSpPr>
          <p:spPr>
            <a:xfrm>
              <a:off x="6876297" y="2301337"/>
              <a:ext cx="1536700" cy="694690"/>
            </a:xfrm>
            <a:custGeom>
              <a:avLst/>
              <a:gdLst/>
              <a:ahLst/>
              <a:cxnLst/>
              <a:rect l="l" t="t" r="r" b="b"/>
              <a:pathLst>
                <a:path w="1536700" h="694689">
                  <a:moveTo>
                    <a:pt x="0" y="115764"/>
                  </a:moveTo>
                  <a:lnTo>
                    <a:pt x="9097" y="70703"/>
                  </a:lnTo>
                  <a:lnTo>
                    <a:pt x="33906" y="33906"/>
                  </a:lnTo>
                  <a:lnTo>
                    <a:pt x="70704" y="9097"/>
                  </a:lnTo>
                  <a:lnTo>
                    <a:pt x="115764" y="0"/>
                  </a:lnTo>
                  <a:lnTo>
                    <a:pt x="1420495" y="0"/>
                  </a:lnTo>
                  <a:lnTo>
                    <a:pt x="1464796" y="8812"/>
                  </a:lnTo>
                  <a:lnTo>
                    <a:pt x="1502353" y="33906"/>
                  </a:lnTo>
                  <a:lnTo>
                    <a:pt x="1527447" y="71463"/>
                  </a:lnTo>
                  <a:lnTo>
                    <a:pt x="1536259" y="115764"/>
                  </a:lnTo>
                  <a:lnTo>
                    <a:pt x="1536259" y="578810"/>
                  </a:lnTo>
                  <a:lnTo>
                    <a:pt x="1527162" y="623871"/>
                  </a:lnTo>
                  <a:lnTo>
                    <a:pt x="1502353" y="660668"/>
                  </a:lnTo>
                  <a:lnTo>
                    <a:pt x="1465556" y="685477"/>
                  </a:lnTo>
                  <a:lnTo>
                    <a:pt x="1420495" y="694574"/>
                  </a:lnTo>
                  <a:lnTo>
                    <a:pt x="115764" y="694574"/>
                  </a:lnTo>
                  <a:lnTo>
                    <a:pt x="70704" y="685477"/>
                  </a:lnTo>
                  <a:lnTo>
                    <a:pt x="33906" y="660668"/>
                  </a:lnTo>
                  <a:lnTo>
                    <a:pt x="9097" y="623871"/>
                  </a:lnTo>
                  <a:lnTo>
                    <a:pt x="0" y="578810"/>
                  </a:lnTo>
                  <a:lnTo>
                    <a:pt x="0" y="115764"/>
                  </a:lnTo>
                  <a:close/>
                </a:path>
              </a:pathLst>
            </a:custGeom>
            <a:ln w="38099">
              <a:solidFill>
                <a:srgbClr val="FFFFFF"/>
              </a:solidFill>
            </a:ln>
          </p:spPr>
          <p:txBody>
            <a:bodyPr wrap="square" lIns="0" tIns="0" rIns="0" bIns="0" rtlCol="0"/>
            <a:lstStyle/>
            <a:p>
              <a:endParaRPr sz="2400"/>
            </a:p>
          </p:txBody>
        </p:sp>
      </p:grpSp>
      <p:sp>
        <p:nvSpPr>
          <p:cNvPr id="13" name="object 13"/>
          <p:cNvSpPr txBox="1"/>
          <p:nvPr/>
        </p:nvSpPr>
        <p:spPr>
          <a:xfrm>
            <a:off x="10095993" y="3216624"/>
            <a:ext cx="849207" cy="634832"/>
          </a:xfrm>
          <a:prstGeom prst="rect">
            <a:avLst/>
          </a:prstGeom>
        </p:spPr>
        <p:txBody>
          <a:bodyPr vert="horz" wrap="square" lIns="0" tIns="1693" rIns="0" bIns="0" rtlCol="0">
            <a:spAutoFit/>
          </a:bodyPr>
          <a:lstStyle/>
          <a:p>
            <a:pPr marL="16933" marR="6773" indent="10160">
              <a:lnSpc>
                <a:spcPct val="104800"/>
              </a:lnSpc>
              <a:spcBef>
                <a:spcPts val="13"/>
              </a:spcBef>
            </a:pPr>
            <a:r>
              <a:rPr sz="2000" spc="-33" dirty="0">
                <a:solidFill>
                  <a:srgbClr val="FFFFFF"/>
                </a:solidFill>
                <a:latin typeface="Arial Black"/>
                <a:cs typeface="Arial Black"/>
              </a:rPr>
              <a:t>Web </a:t>
            </a:r>
            <a:r>
              <a:rPr sz="2000" spc="-133" dirty="0">
                <a:solidFill>
                  <a:srgbClr val="FFFFFF"/>
                </a:solidFill>
                <a:latin typeface="Arial Black"/>
                <a:cs typeface="Arial Black"/>
              </a:rPr>
              <a:t>Server</a:t>
            </a:r>
            <a:endParaRPr sz="2000">
              <a:latin typeface="Arial Black"/>
              <a:cs typeface="Arial Black"/>
            </a:endParaRPr>
          </a:p>
        </p:txBody>
      </p:sp>
      <p:grpSp>
        <p:nvGrpSpPr>
          <p:cNvPr id="14" name="object 14"/>
          <p:cNvGrpSpPr/>
          <p:nvPr/>
        </p:nvGrpSpPr>
        <p:grpSpPr>
          <a:xfrm>
            <a:off x="8061663" y="1877177"/>
            <a:ext cx="2830407" cy="3866727"/>
            <a:chOff x="6046247" y="1407882"/>
            <a:chExt cx="2122805" cy="2900045"/>
          </a:xfrm>
        </p:grpSpPr>
        <p:pic>
          <p:nvPicPr>
            <p:cNvPr id="15" name="object 15"/>
            <p:cNvPicPr/>
            <p:nvPr/>
          </p:nvPicPr>
          <p:blipFill>
            <a:blip r:embed="rId3" cstate="print"/>
            <a:stretch>
              <a:fillRect/>
            </a:stretch>
          </p:blipFill>
          <p:spPr>
            <a:xfrm>
              <a:off x="6956626" y="2343195"/>
              <a:ext cx="621165" cy="622663"/>
            </a:xfrm>
            <a:prstGeom prst="rect">
              <a:avLst/>
            </a:prstGeom>
          </p:spPr>
        </p:pic>
        <p:sp>
          <p:nvSpPr>
            <p:cNvPr id="16" name="object 16"/>
            <p:cNvSpPr/>
            <p:nvPr/>
          </p:nvSpPr>
          <p:spPr>
            <a:xfrm>
              <a:off x="7324090" y="1407882"/>
              <a:ext cx="471805" cy="873760"/>
            </a:xfrm>
            <a:custGeom>
              <a:avLst/>
              <a:gdLst/>
              <a:ahLst/>
              <a:cxnLst/>
              <a:rect l="l" t="t" r="r" b="b"/>
              <a:pathLst>
                <a:path w="471804" h="873760">
                  <a:moveTo>
                    <a:pt x="426299" y="213149"/>
                  </a:moveTo>
                  <a:lnTo>
                    <a:pt x="0" y="213149"/>
                  </a:lnTo>
                  <a:lnTo>
                    <a:pt x="205108" y="0"/>
                  </a:lnTo>
                  <a:lnTo>
                    <a:pt x="426299" y="213149"/>
                  </a:lnTo>
                  <a:close/>
                </a:path>
                <a:path w="471804" h="873760">
                  <a:moveTo>
                    <a:pt x="375374" y="873534"/>
                  </a:moveTo>
                  <a:lnTo>
                    <a:pt x="310126" y="855484"/>
                  </a:lnTo>
                  <a:lnTo>
                    <a:pt x="278305" y="826665"/>
                  </a:lnTo>
                  <a:lnTo>
                    <a:pt x="247526" y="784687"/>
                  </a:lnTo>
                  <a:lnTo>
                    <a:pt x="214001" y="720326"/>
                  </a:lnTo>
                  <a:lnTo>
                    <a:pt x="198529" y="682643"/>
                  </a:lnTo>
                  <a:lnTo>
                    <a:pt x="183981" y="641549"/>
                  </a:lnTo>
                  <a:lnTo>
                    <a:pt x="170405" y="597237"/>
                  </a:lnTo>
                  <a:lnTo>
                    <a:pt x="157848" y="549899"/>
                  </a:lnTo>
                  <a:lnTo>
                    <a:pt x="146358" y="499730"/>
                  </a:lnTo>
                  <a:lnTo>
                    <a:pt x="135982" y="446921"/>
                  </a:lnTo>
                  <a:lnTo>
                    <a:pt x="126768" y="391665"/>
                  </a:lnTo>
                  <a:lnTo>
                    <a:pt x="118764" y="334156"/>
                  </a:lnTo>
                  <a:lnTo>
                    <a:pt x="112017" y="274587"/>
                  </a:lnTo>
                  <a:lnTo>
                    <a:pt x="106574" y="213149"/>
                  </a:lnTo>
                  <a:lnTo>
                    <a:pt x="319724" y="213149"/>
                  </a:lnTo>
                  <a:lnTo>
                    <a:pt x="325494" y="277813"/>
                  </a:lnTo>
                  <a:lnTo>
                    <a:pt x="332705" y="340365"/>
                  </a:lnTo>
                  <a:lnTo>
                    <a:pt x="341299" y="400584"/>
                  </a:lnTo>
                  <a:lnTo>
                    <a:pt x="351221" y="458249"/>
                  </a:lnTo>
                  <a:lnTo>
                    <a:pt x="362413" y="513141"/>
                  </a:lnTo>
                  <a:lnTo>
                    <a:pt x="374818" y="565040"/>
                  </a:lnTo>
                  <a:lnTo>
                    <a:pt x="388380" y="613724"/>
                  </a:lnTo>
                  <a:lnTo>
                    <a:pt x="403042" y="658973"/>
                  </a:lnTo>
                  <a:lnTo>
                    <a:pt x="418746" y="700567"/>
                  </a:lnTo>
                  <a:lnTo>
                    <a:pt x="435436" y="738286"/>
                  </a:lnTo>
                  <a:lnTo>
                    <a:pt x="471546" y="801217"/>
                  </a:lnTo>
                  <a:lnTo>
                    <a:pt x="440223" y="838612"/>
                  </a:lnTo>
                  <a:lnTo>
                    <a:pt x="408039" y="862709"/>
                  </a:lnTo>
                  <a:lnTo>
                    <a:pt x="375374" y="873534"/>
                  </a:lnTo>
                  <a:close/>
                </a:path>
              </a:pathLst>
            </a:custGeom>
            <a:solidFill>
              <a:srgbClr val="FACB43"/>
            </a:solidFill>
          </p:spPr>
          <p:txBody>
            <a:bodyPr wrap="square" lIns="0" tIns="0" rIns="0" bIns="0" rtlCol="0"/>
            <a:lstStyle/>
            <a:p>
              <a:endParaRPr sz="2400"/>
            </a:p>
          </p:txBody>
        </p:sp>
        <p:sp>
          <p:nvSpPr>
            <p:cNvPr id="17" name="object 17"/>
            <p:cNvSpPr/>
            <p:nvPr/>
          </p:nvSpPr>
          <p:spPr>
            <a:xfrm>
              <a:off x="7689061" y="1407882"/>
              <a:ext cx="480059" cy="874394"/>
            </a:xfrm>
            <a:custGeom>
              <a:avLst/>
              <a:gdLst/>
              <a:ahLst/>
              <a:cxnLst/>
              <a:rect l="l" t="t" r="r" b="b"/>
              <a:pathLst>
                <a:path w="480059" h="874394">
                  <a:moveTo>
                    <a:pt x="213149" y="874200"/>
                  </a:moveTo>
                  <a:lnTo>
                    <a:pt x="0" y="874200"/>
                  </a:lnTo>
                  <a:lnTo>
                    <a:pt x="30063" y="868620"/>
                  </a:lnTo>
                  <a:lnTo>
                    <a:pt x="59512" y="852116"/>
                  </a:lnTo>
                  <a:lnTo>
                    <a:pt x="88084" y="825044"/>
                  </a:lnTo>
                  <a:lnTo>
                    <a:pt x="115520" y="787757"/>
                  </a:lnTo>
                  <a:lnTo>
                    <a:pt x="141559" y="740610"/>
                  </a:lnTo>
                  <a:lnTo>
                    <a:pt x="165939" y="683957"/>
                  </a:lnTo>
                  <a:lnTo>
                    <a:pt x="188399" y="618152"/>
                  </a:lnTo>
                  <a:lnTo>
                    <a:pt x="200431" y="575978"/>
                  </a:lnTo>
                  <a:lnTo>
                    <a:pt x="211529" y="531539"/>
                  </a:lnTo>
                  <a:lnTo>
                    <a:pt x="221672" y="485006"/>
                  </a:lnTo>
                  <a:lnTo>
                    <a:pt x="230839" y="436549"/>
                  </a:lnTo>
                  <a:lnTo>
                    <a:pt x="239007" y="386337"/>
                  </a:lnTo>
                  <a:lnTo>
                    <a:pt x="246156" y="334541"/>
                  </a:lnTo>
                  <a:lnTo>
                    <a:pt x="252263" y="281330"/>
                  </a:lnTo>
                  <a:lnTo>
                    <a:pt x="257309" y="226875"/>
                  </a:lnTo>
                  <a:lnTo>
                    <a:pt x="261270" y="171344"/>
                  </a:lnTo>
                  <a:lnTo>
                    <a:pt x="264126" y="114908"/>
                  </a:lnTo>
                  <a:lnTo>
                    <a:pt x="265856" y="57736"/>
                  </a:lnTo>
                  <a:lnTo>
                    <a:pt x="266437" y="0"/>
                  </a:lnTo>
                  <a:lnTo>
                    <a:pt x="479587" y="0"/>
                  </a:lnTo>
                  <a:lnTo>
                    <a:pt x="479006" y="57736"/>
                  </a:lnTo>
                  <a:lnTo>
                    <a:pt x="477276" y="114908"/>
                  </a:lnTo>
                  <a:lnTo>
                    <a:pt x="474420" y="171344"/>
                  </a:lnTo>
                  <a:lnTo>
                    <a:pt x="470459" y="226875"/>
                  </a:lnTo>
                  <a:lnTo>
                    <a:pt x="465413" y="281330"/>
                  </a:lnTo>
                  <a:lnTo>
                    <a:pt x="459306" y="334541"/>
                  </a:lnTo>
                  <a:lnTo>
                    <a:pt x="452157" y="386337"/>
                  </a:lnTo>
                  <a:lnTo>
                    <a:pt x="443989" y="436549"/>
                  </a:lnTo>
                  <a:lnTo>
                    <a:pt x="434822" y="485006"/>
                  </a:lnTo>
                  <a:lnTo>
                    <a:pt x="424679" y="531539"/>
                  </a:lnTo>
                  <a:lnTo>
                    <a:pt x="413581" y="575978"/>
                  </a:lnTo>
                  <a:lnTo>
                    <a:pt x="401549" y="618152"/>
                  </a:lnTo>
                  <a:lnTo>
                    <a:pt x="379089" y="683957"/>
                  </a:lnTo>
                  <a:lnTo>
                    <a:pt x="354709" y="740610"/>
                  </a:lnTo>
                  <a:lnTo>
                    <a:pt x="328670" y="787757"/>
                  </a:lnTo>
                  <a:lnTo>
                    <a:pt x="301234" y="825044"/>
                  </a:lnTo>
                  <a:lnTo>
                    <a:pt x="272662" y="852116"/>
                  </a:lnTo>
                  <a:lnTo>
                    <a:pt x="243213" y="868620"/>
                  </a:lnTo>
                  <a:lnTo>
                    <a:pt x="213149" y="874200"/>
                  </a:lnTo>
                  <a:close/>
                </a:path>
              </a:pathLst>
            </a:custGeom>
            <a:solidFill>
              <a:srgbClr val="C8A235"/>
            </a:solidFill>
          </p:spPr>
          <p:txBody>
            <a:bodyPr wrap="square" lIns="0" tIns="0" rIns="0" bIns="0" rtlCol="0"/>
            <a:lstStyle/>
            <a:p>
              <a:endParaRPr sz="2400"/>
            </a:p>
          </p:txBody>
        </p:sp>
        <p:sp>
          <p:nvSpPr>
            <p:cNvPr id="18" name="object 18"/>
            <p:cNvSpPr/>
            <p:nvPr/>
          </p:nvSpPr>
          <p:spPr>
            <a:xfrm>
              <a:off x="6065297" y="3523547"/>
              <a:ext cx="1536700" cy="765175"/>
            </a:xfrm>
            <a:custGeom>
              <a:avLst/>
              <a:gdLst/>
              <a:ahLst/>
              <a:cxnLst/>
              <a:rect l="l" t="t" r="r" b="b"/>
              <a:pathLst>
                <a:path w="1536700" h="765175">
                  <a:moveTo>
                    <a:pt x="768129" y="764877"/>
                  </a:moveTo>
                  <a:lnTo>
                    <a:pt x="689593" y="764313"/>
                  </a:lnTo>
                  <a:lnTo>
                    <a:pt x="613325" y="762657"/>
                  </a:lnTo>
                  <a:lnTo>
                    <a:pt x="539711" y="759964"/>
                  </a:lnTo>
                  <a:lnTo>
                    <a:pt x="469139" y="756290"/>
                  </a:lnTo>
                  <a:lnTo>
                    <a:pt x="401993" y="751689"/>
                  </a:lnTo>
                  <a:lnTo>
                    <a:pt x="338661" y="746216"/>
                  </a:lnTo>
                  <a:lnTo>
                    <a:pt x="279528" y="739925"/>
                  </a:lnTo>
                  <a:lnTo>
                    <a:pt x="224980" y="732873"/>
                  </a:lnTo>
                  <a:lnTo>
                    <a:pt x="175403" y="725113"/>
                  </a:lnTo>
                  <a:lnTo>
                    <a:pt x="131184" y="716702"/>
                  </a:lnTo>
                  <a:lnTo>
                    <a:pt x="92709" y="707692"/>
                  </a:lnTo>
                  <a:lnTo>
                    <a:pt x="34533" y="688102"/>
                  </a:lnTo>
                  <a:lnTo>
                    <a:pt x="0" y="655609"/>
                  </a:lnTo>
                  <a:lnTo>
                    <a:pt x="0" y="0"/>
                  </a:lnTo>
                  <a:lnTo>
                    <a:pt x="3965" y="11172"/>
                  </a:lnTo>
                  <a:lnTo>
                    <a:pt x="15605" y="22021"/>
                  </a:lnTo>
                  <a:lnTo>
                    <a:pt x="60363" y="42532"/>
                  </a:lnTo>
                  <a:lnTo>
                    <a:pt x="131184" y="61092"/>
                  </a:lnTo>
                  <a:lnTo>
                    <a:pt x="175403" y="69504"/>
                  </a:lnTo>
                  <a:lnTo>
                    <a:pt x="224980" y="77264"/>
                  </a:lnTo>
                  <a:lnTo>
                    <a:pt x="279528" y="84316"/>
                  </a:lnTo>
                  <a:lnTo>
                    <a:pt x="338661" y="90606"/>
                  </a:lnTo>
                  <a:lnTo>
                    <a:pt x="401993" y="96080"/>
                  </a:lnTo>
                  <a:lnTo>
                    <a:pt x="469139" y="100681"/>
                  </a:lnTo>
                  <a:lnTo>
                    <a:pt x="539711" y="104355"/>
                  </a:lnTo>
                  <a:lnTo>
                    <a:pt x="613325" y="107048"/>
                  </a:lnTo>
                  <a:lnTo>
                    <a:pt x="689593" y="108704"/>
                  </a:lnTo>
                  <a:lnTo>
                    <a:pt x="768129" y="109268"/>
                  </a:lnTo>
                  <a:lnTo>
                    <a:pt x="846666" y="108704"/>
                  </a:lnTo>
                  <a:lnTo>
                    <a:pt x="922934" y="107048"/>
                  </a:lnTo>
                  <a:lnTo>
                    <a:pt x="996548" y="104355"/>
                  </a:lnTo>
                  <a:lnTo>
                    <a:pt x="1067120" y="100681"/>
                  </a:lnTo>
                  <a:lnTo>
                    <a:pt x="1134266" y="96080"/>
                  </a:lnTo>
                  <a:lnTo>
                    <a:pt x="1197598" y="90606"/>
                  </a:lnTo>
                  <a:lnTo>
                    <a:pt x="1256731" y="84316"/>
                  </a:lnTo>
                  <a:lnTo>
                    <a:pt x="1311279" y="77264"/>
                  </a:lnTo>
                  <a:lnTo>
                    <a:pt x="1360856" y="69504"/>
                  </a:lnTo>
                  <a:lnTo>
                    <a:pt x="1405075" y="61092"/>
                  </a:lnTo>
                  <a:lnTo>
                    <a:pt x="1443550" y="52083"/>
                  </a:lnTo>
                  <a:lnTo>
                    <a:pt x="1501725" y="32493"/>
                  </a:lnTo>
                  <a:lnTo>
                    <a:pt x="1536259" y="0"/>
                  </a:lnTo>
                  <a:lnTo>
                    <a:pt x="1536259" y="655609"/>
                  </a:lnTo>
                  <a:lnTo>
                    <a:pt x="1501725" y="688102"/>
                  </a:lnTo>
                  <a:lnTo>
                    <a:pt x="1443550" y="707692"/>
                  </a:lnTo>
                  <a:lnTo>
                    <a:pt x="1405075" y="716702"/>
                  </a:lnTo>
                  <a:lnTo>
                    <a:pt x="1360856" y="725113"/>
                  </a:lnTo>
                  <a:lnTo>
                    <a:pt x="1311279" y="732873"/>
                  </a:lnTo>
                  <a:lnTo>
                    <a:pt x="1256731" y="739925"/>
                  </a:lnTo>
                  <a:lnTo>
                    <a:pt x="1197598" y="746216"/>
                  </a:lnTo>
                  <a:lnTo>
                    <a:pt x="1134266" y="751689"/>
                  </a:lnTo>
                  <a:lnTo>
                    <a:pt x="1067120" y="756290"/>
                  </a:lnTo>
                  <a:lnTo>
                    <a:pt x="996548" y="759964"/>
                  </a:lnTo>
                  <a:lnTo>
                    <a:pt x="922934" y="762657"/>
                  </a:lnTo>
                  <a:lnTo>
                    <a:pt x="846666" y="764313"/>
                  </a:lnTo>
                  <a:lnTo>
                    <a:pt x="768129" y="764877"/>
                  </a:lnTo>
                  <a:close/>
                </a:path>
              </a:pathLst>
            </a:custGeom>
            <a:solidFill>
              <a:srgbClr val="0F9D58"/>
            </a:solidFill>
          </p:spPr>
          <p:txBody>
            <a:bodyPr wrap="square" lIns="0" tIns="0" rIns="0" bIns="0" rtlCol="0"/>
            <a:lstStyle/>
            <a:p>
              <a:endParaRPr sz="2400"/>
            </a:p>
          </p:txBody>
        </p:sp>
        <p:sp>
          <p:nvSpPr>
            <p:cNvPr id="19" name="object 19"/>
            <p:cNvSpPr/>
            <p:nvPr/>
          </p:nvSpPr>
          <p:spPr>
            <a:xfrm>
              <a:off x="6065297" y="3414278"/>
              <a:ext cx="1536700" cy="219075"/>
            </a:xfrm>
            <a:custGeom>
              <a:avLst/>
              <a:gdLst/>
              <a:ahLst/>
              <a:cxnLst/>
              <a:rect l="l" t="t" r="r" b="b"/>
              <a:pathLst>
                <a:path w="1536700" h="219075">
                  <a:moveTo>
                    <a:pt x="768129" y="218536"/>
                  </a:moveTo>
                  <a:lnTo>
                    <a:pt x="689593" y="217972"/>
                  </a:lnTo>
                  <a:lnTo>
                    <a:pt x="613325" y="216316"/>
                  </a:lnTo>
                  <a:lnTo>
                    <a:pt x="539711" y="213624"/>
                  </a:lnTo>
                  <a:lnTo>
                    <a:pt x="469139" y="209949"/>
                  </a:lnTo>
                  <a:lnTo>
                    <a:pt x="401993" y="205348"/>
                  </a:lnTo>
                  <a:lnTo>
                    <a:pt x="338661" y="199875"/>
                  </a:lnTo>
                  <a:lnTo>
                    <a:pt x="279528" y="193585"/>
                  </a:lnTo>
                  <a:lnTo>
                    <a:pt x="224980" y="186532"/>
                  </a:lnTo>
                  <a:lnTo>
                    <a:pt x="175403" y="178773"/>
                  </a:lnTo>
                  <a:lnTo>
                    <a:pt x="131184" y="170361"/>
                  </a:lnTo>
                  <a:lnTo>
                    <a:pt x="92709" y="161352"/>
                  </a:lnTo>
                  <a:lnTo>
                    <a:pt x="34533" y="141761"/>
                  </a:lnTo>
                  <a:lnTo>
                    <a:pt x="0" y="109268"/>
                  </a:lnTo>
                  <a:lnTo>
                    <a:pt x="3965" y="98096"/>
                  </a:lnTo>
                  <a:lnTo>
                    <a:pt x="60363" y="66736"/>
                  </a:lnTo>
                  <a:lnTo>
                    <a:pt x="131184" y="48175"/>
                  </a:lnTo>
                  <a:lnTo>
                    <a:pt x="175403" y="39763"/>
                  </a:lnTo>
                  <a:lnTo>
                    <a:pt x="224980" y="32003"/>
                  </a:lnTo>
                  <a:lnTo>
                    <a:pt x="279528" y="24951"/>
                  </a:lnTo>
                  <a:lnTo>
                    <a:pt x="338661" y="18661"/>
                  </a:lnTo>
                  <a:lnTo>
                    <a:pt x="401993" y="13188"/>
                  </a:lnTo>
                  <a:lnTo>
                    <a:pt x="469139" y="8586"/>
                  </a:lnTo>
                  <a:lnTo>
                    <a:pt x="539711" y="4912"/>
                  </a:lnTo>
                  <a:lnTo>
                    <a:pt x="613325" y="2219"/>
                  </a:lnTo>
                  <a:lnTo>
                    <a:pt x="689593" y="564"/>
                  </a:lnTo>
                  <a:lnTo>
                    <a:pt x="768129" y="0"/>
                  </a:lnTo>
                  <a:lnTo>
                    <a:pt x="846666" y="564"/>
                  </a:lnTo>
                  <a:lnTo>
                    <a:pt x="922934" y="2219"/>
                  </a:lnTo>
                  <a:lnTo>
                    <a:pt x="996548" y="4912"/>
                  </a:lnTo>
                  <a:lnTo>
                    <a:pt x="1067120" y="8586"/>
                  </a:lnTo>
                  <a:lnTo>
                    <a:pt x="1134266" y="13188"/>
                  </a:lnTo>
                  <a:lnTo>
                    <a:pt x="1197598" y="18661"/>
                  </a:lnTo>
                  <a:lnTo>
                    <a:pt x="1256731" y="24951"/>
                  </a:lnTo>
                  <a:lnTo>
                    <a:pt x="1311279" y="32003"/>
                  </a:lnTo>
                  <a:lnTo>
                    <a:pt x="1360856" y="39763"/>
                  </a:lnTo>
                  <a:lnTo>
                    <a:pt x="1405075" y="48175"/>
                  </a:lnTo>
                  <a:lnTo>
                    <a:pt x="1443550" y="57184"/>
                  </a:lnTo>
                  <a:lnTo>
                    <a:pt x="1501725" y="76775"/>
                  </a:lnTo>
                  <a:lnTo>
                    <a:pt x="1536259" y="109268"/>
                  </a:lnTo>
                  <a:lnTo>
                    <a:pt x="1532293" y="120440"/>
                  </a:lnTo>
                  <a:lnTo>
                    <a:pt x="1475896" y="151800"/>
                  </a:lnTo>
                  <a:lnTo>
                    <a:pt x="1405075" y="170361"/>
                  </a:lnTo>
                  <a:lnTo>
                    <a:pt x="1360856" y="178773"/>
                  </a:lnTo>
                  <a:lnTo>
                    <a:pt x="1311279" y="186532"/>
                  </a:lnTo>
                  <a:lnTo>
                    <a:pt x="1256731" y="193585"/>
                  </a:lnTo>
                  <a:lnTo>
                    <a:pt x="1197598" y="199875"/>
                  </a:lnTo>
                  <a:lnTo>
                    <a:pt x="1134266" y="205348"/>
                  </a:lnTo>
                  <a:lnTo>
                    <a:pt x="1067120" y="209949"/>
                  </a:lnTo>
                  <a:lnTo>
                    <a:pt x="996548" y="213624"/>
                  </a:lnTo>
                  <a:lnTo>
                    <a:pt x="922934" y="216316"/>
                  </a:lnTo>
                  <a:lnTo>
                    <a:pt x="846666" y="217972"/>
                  </a:lnTo>
                  <a:lnTo>
                    <a:pt x="768129" y="218536"/>
                  </a:lnTo>
                  <a:close/>
                </a:path>
              </a:pathLst>
            </a:custGeom>
            <a:solidFill>
              <a:srgbClr val="6FC49A"/>
            </a:solidFill>
          </p:spPr>
          <p:txBody>
            <a:bodyPr wrap="square" lIns="0" tIns="0" rIns="0" bIns="0" rtlCol="0"/>
            <a:lstStyle/>
            <a:p>
              <a:endParaRPr sz="2400"/>
            </a:p>
          </p:txBody>
        </p:sp>
        <p:sp>
          <p:nvSpPr>
            <p:cNvPr id="20" name="object 20"/>
            <p:cNvSpPr/>
            <p:nvPr/>
          </p:nvSpPr>
          <p:spPr>
            <a:xfrm>
              <a:off x="6065297" y="3414278"/>
              <a:ext cx="1536700" cy="874394"/>
            </a:xfrm>
            <a:custGeom>
              <a:avLst/>
              <a:gdLst/>
              <a:ahLst/>
              <a:cxnLst/>
              <a:rect l="l" t="t" r="r" b="b"/>
              <a:pathLst>
                <a:path w="1536700" h="874395">
                  <a:moveTo>
                    <a:pt x="1536259" y="109268"/>
                  </a:moveTo>
                  <a:lnTo>
                    <a:pt x="1532293" y="120440"/>
                  </a:lnTo>
                  <a:lnTo>
                    <a:pt x="1520653" y="131289"/>
                  </a:lnTo>
                  <a:lnTo>
                    <a:pt x="1475896" y="151800"/>
                  </a:lnTo>
                  <a:lnTo>
                    <a:pt x="1405075" y="170361"/>
                  </a:lnTo>
                  <a:lnTo>
                    <a:pt x="1360856" y="178773"/>
                  </a:lnTo>
                  <a:lnTo>
                    <a:pt x="1311279" y="186532"/>
                  </a:lnTo>
                  <a:lnTo>
                    <a:pt x="1256731" y="193585"/>
                  </a:lnTo>
                  <a:lnTo>
                    <a:pt x="1197598" y="199875"/>
                  </a:lnTo>
                  <a:lnTo>
                    <a:pt x="1134266" y="205348"/>
                  </a:lnTo>
                  <a:lnTo>
                    <a:pt x="1067120" y="209949"/>
                  </a:lnTo>
                  <a:lnTo>
                    <a:pt x="996548" y="213624"/>
                  </a:lnTo>
                  <a:lnTo>
                    <a:pt x="922934" y="216316"/>
                  </a:lnTo>
                  <a:lnTo>
                    <a:pt x="846666" y="217972"/>
                  </a:lnTo>
                  <a:lnTo>
                    <a:pt x="768129" y="218536"/>
                  </a:lnTo>
                  <a:lnTo>
                    <a:pt x="689593" y="217972"/>
                  </a:lnTo>
                  <a:lnTo>
                    <a:pt x="613325" y="216316"/>
                  </a:lnTo>
                  <a:lnTo>
                    <a:pt x="539711" y="213624"/>
                  </a:lnTo>
                  <a:lnTo>
                    <a:pt x="469139" y="209949"/>
                  </a:lnTo>
                  <a:lnTo>
                    <a:pt x="401993" y="205348"/>
                  </a:lnTo>
                  <a:lnTo>
                    <a:pt x="338661" y="199875"/>
                  </a:lnTo>
                  <a:lnTo>
                    <a:pt x="279528" y="193585"/>
                  </a:lnTo>
                  <a:lnTo>
                    <a:pt x="224980" y="186532"/>
                  </a:lnTo>
                  <a:lnTo>
                    <a:pt x="175403" y="178773"/>
                  </a:lnTo>
                  <a:lnTo>
                    <a:pt x="131184" y="170361"/>
                  </a:lnTo>
                  <a:lnTo>
                    <a:pt x="92709" y="161352"/>
                  </a:lnTo>
                  <a:lnTo>
                    <a:pt x="34533" y="141761"/>
                  </a:lnTo>
                  <a:lnTo>
                    <a:pt x="0" y="109268"/>
                  </a:lnTo>
                  <a:lnTo>
                    <a:pt x="34533" y="76775"/>
                  </a:lnTo>
                  <a:lnTo>
                    <a:pt x="92709" y="57184"/>
                  </a:lnTo>
                  <a:lnTo>
                    <a:pt x="131184" y="48175"/>
                  </a:lnTo>
                  <a:lnTo>
                    <a:pt x="175403" y="39763"/>
                  </a:lnTo>
                  <a:lnTo>
                    <a:pt x="224980" y="32003"/>
                  </a:lnTo>
                  <a:lnTo>
                    <a:pt x="279528" y="24951"/>
                  </a:lnTo>
                  <a:lnTo>
                    <a:pt x="338661" y="18661"/>
                  </a:lnTo>
                  <a:lnTo>
                    <a:pt x="401993" y="13188"/>
                  </a:lnTo>
                  <a:lnTo>
                    <a:pt x="469139" y="8586"/>
                  </a:lnTo>
                  <a:lnTo>
                    <a:pt x="539711" y="4912"/>
                  </a:lnTo>
                  <a:lnTo>
                    <a:pt x="613325" y="2219"/>
                  </a:lnTo>
                  <a:lnTo>
                    <a:pt x="689593" y="564"/>
                  </a:lnTo>
                  <a:lnTo>
                    <a:pt x="768129" y="0"/>
                  </a:lnTo>
                  <a:lnTo>
                    <a:pt x="846666" y="564"/>
                  </a:lnTo>
                  <a:lnTo>
                    <a:pt x="922934" y="2219"/>
                  </a:lnTo>
                  <a:lnTo>
                    <a:pt x="996548" y="4912"/>
                  </a:lnTo>
                  <a:lnTo>
                    <a:pt x="1067120" y="8586"/>
                  </a:lnTo>
                  <a:lnTo>
                    <a:pt x="1134266" y="13188"/>
                  </a:lnTo>
                  <a:lnTo>
                    <a:pt x="1197598" y="18661"/>
                  </a:lnTo>
                  <a:lnTo>
                    <a:pt x="1256731" y="24951"/>
                  </a:lnTo>
                  <a:lnTo>
                    <a:pt x="1311279" y="32003"/>
                  </a:lnTo>
                  <a:lnTo>
                    <a:pt x="1360856" y="39763"/>
                  </a:lnTo>
                  <a:lnTo>
                    <a:pt x="1405075" y="48175"/>
                  </a:lnTo>
                  <a:lnTo>
                    <a:pt x="1443550" y="57184"/>
                  </a:lnTo>
                  <a:lnTo>
                    <a:pt x="1501725" y="76775"/>
                  </a:lnTo>
                  <a:lnTo>
                    <a:pt x="1536259" y="109268"/>
                  </a:lnTo>
                  <a:lnTo>
                    <a:pt x="1536259" y="764877"/>
                  </a:lnTo>
                  <a:lnTo>
                    <a:pt x="1501725" y="797370"/>
                  </a:lnTo>
                  <a:lnTo>
                    <a:pt x="1443550" y="816961"/>
                  </a:lnTo>
                  <a:lnTo>
                    <a:pt x="1405075" y="825970"/>
                  </a:lnTo>
                  <a:lnTo>
                    <a:pt x="1360856" y="834382"/>
                  </a:lnTo>
                  <a:lnTo>
                    <a:pt x="1311279" y="842141"/>
                  </a:lnTo>
                  <a:lnTo>
                    <a:pt x="1256731" y="849194"/>
                  </a:lnTo>
                  <a:lnTo>
                    <a:pt x="1197598" y="855484"/>
                  </a:lnTo>
                  <a:lnTo>
                    <a:pt x="1134266" y="860957"/>
                  </a:lnTo>
                  <a:lnTo>
                    <a:pt x="1067120" y="865558"/>
                  </a:lnTo>
                  <a:lnTo>
                    <a:pt x="996548" y="869233"/>
                  </a:lnTo>
                  <a:lnTo>
                    <a:pt x="922934" y="871925"/>
                  </a:lnTo>
                  <a:lnTo>
                    <a:pt x="846666" y="873581"/>
                  </a:lnTo>
                  <a:lnTo>
                    <a:pt x="768129" y="874145"/>
                  </a:lnTo>
                  <a:lnTo>
                    <a:pt x="689593" y="873581"/>
                  </a:lnTo>
                  <a:lnTo>
                    <a:pt x="613325" y="871925"/>
                  </a:lnTo>
                  <a:lnTo>
                    <a:pt x="539711" y="869233"/>
                  </a:lnTo>
                  <a:lnTo>
                    <a:pt x="469139" y="865558"/>
                  </a:lnTo>
                  <a:lnTo>
                    <a:pt x="401993" y="860957"/>
                  </a:lnTo>
                  <a:lnTo>
                    <a:pt x="338661" y="855484"/>
                  </a:lnTo>
                  <a:lnTo>
                    <a:pt x="279528" y="849194"/>
                  </a:lnTo>
                  <a:lnTo>
                    <a:pt x="224980" y="842141"/>
                  </a:lnTo>
                  <a:lnTo>
                    <a:pt x="175403" y="834382"/>
                  </a:lnTo>
                  <a:lnTo>
                    <a:pt x="131184" y="825970"/>
                  </a:lnTo>
                  <a:lnTo>
                    <a:pt x="92709" y="816961"/>
                  </a:lnTo>
                  <a:lnTo>
                    <a:pt x="34533" y="797370"/>
                  </a:lnTo>
                  <a:lnTo>
                    <a:pt x="0" y="764877"/>
                  </a:lnTo>
                  <a:lnTo>
                    <a:pt x="0" y="109268"/>
                  </a:lnTo>
                </a:path>
              </a:pathLst>
            </a:custGeom>
            <a:ln w="38099">
              <a:solidFill>
                <a:srgbClr val="FFFFFF"/>
              </a:solidFill>
            </a:ln>
          </p:spPr>
          <p:txBody>
            <a:bodyPr wrap="square" lIns="0" tIns="0" rIns="0" bIns="0" rtlCol="0"/>
            <a:lstStyle/>
            <a:p>
              <a:endParaRPr sz="2400"/>
            </a:p>
          </p:txBody>
        </p:sp>
      </p:grpSp>
      <p:sp>
        <p:nvSpPr>
          <p:cNvPr id="21" name="object 21"/>
          <p:cNvSpPr txBox="1"/>
          <p:nvPr/>
        </p:nvSpPr>
        <p:spPr>
          <a:xfrm>
            <a:off x="8514544" y="4994705"/>
            <a:ext cx="1192107" cy="386430"/>
          </a:xfrm>
          <a:prstGeom prst="rect">
            <a:avLst/>
          </a:prstGeom>
        </p:spPr>
        <p:txBody>
          <a:bodyPr vert="horz" wrap="square" lIns="0" tIns="16933" rIns="0" bIns="0" rtlCol="0">
            <a:spAutoFit/>
          </a:bodyPr>
          <a:lstStyle/>
          <a:p>
            <a:pPr marL="16933">
              <a:spcBef>
                <a:spcPts val="133"/>
              </a:spcBef>
            </a:pPr>
            <a:r>
              <a:rPr sz="2400" spc="-113" dirty="0">
                <a:solidFill>
                  <a:srgbClr val="FFFFFF"/>
                </a:solidFill>
                <a:latin typeface="Arial Black"/>
                <a:cs typeface="Arial Black"/>
              </a:rPr>
              <a:t>Volume</a:t>
            </a:r>
            <a:endParaRPr sz="2400">
              <a:latin typeface="Arial Black"/>
              <a:cs typeface="Arial Black"/>
            </a:endParaRPr>
          </a:p>
        </p:txBody>
      </p:sp>
      <p:grpSp>
        <p:nvGrpSpPr>
          <p:cNvPr id="22" name="object 22"/>
          <p:cNvGrpSpPr/>
          <p:nvPr/>
        </p:nvGrpSpPr>
        <p:grpSpPr>
          <a:xfrm>
            <a:off x="7951538" y="4020326"/>
            <a:ext cx="2210647" cy="1390225"/>
            <a:chOff x="5963653" y="3015244"/>
            <a:chExt cx="1657985" cy="1042669"/>
          </a:xfrm>
        </p:grpSpPr>
        <p:sp>
          <p:nvSpPr>
            <p:cNvPr id="23" name="object 23"/>
            <p:cNvSpPr/>
            <p:nvPr/>
          </p:nvSpPr>
          <p:spPr>
            <a:xfrm>
              <a:off x="6060535" y="3846589"/>
              <a:ext cx="9525" cy="9525"/>
            </a:xfrm>
            <a:custGeom>
              <a:avLst/>
              <a:gdLst/>
              <a:ahLst/>
              <a:cxnLst/>
              <a:rect l="l" t="t" r="r" b="b"/>
              <a:pathLst>
                <a:path w="9525" h="9525">
                  <a:moveTo>
                    <a:pt x="0" y="4762"/>
                  </a:moveTo>
                  <a:lnTo>
                    <a:pt x="1394" y="8129"/>
                  </a:lnTo>
                  <a:lnTo>
                    <a:pt x="4762" y="9524"/>
                  </a:lnTo>
                  <a:lnTo>
                    <a:pt x="8129" y="8129"/>
                  </a:lnTo>
                  <a:lnTo>
                    <a:pt x="9524" y="4762"/>
                  </a:lnTo>
                  <a:lnTo>
                    <a:pt x="8129" y="1394"/>
                  </a:lnTo>
                  <a:lnTo>
                    <a:pt x="4762" y="0"/>
                  </a:lnTo>
                  <a:lnTo>
                    <a:pt x="1394" y="1394"/>
                  </a:lnTo>
                  <a:lnTo>
                    <a:pt x="0" y="4762"/>
                  </a:lnTo>
                  <a:close/>
                </a:path>
              </a:pathLst>
            </a:custGeom>
            <a:solidFill>
              <a:srgbClr val="464646"/>
            </a:solidFill>
          </p:spPr>
          <p:txBody>
            <a:bodyPr wrap="square" lIns="0" tIns="0" rIns="0" bIns="0" rtlCol="0"/>
            <a:lstStyle/>
            <a:p>
              <a:endParaRPr sz="2400"/>
            </a:p>
          </p:txBody>
        </p:sp>
        <p:sp>
          <p:nvSpPr>
            <p:cNvPr id="24" name="object 24"/>
            <p:cNvSpPr/>
            <p:nvPr/>
          </p:nvSpPr>
          <p:spPr>
            <a:xfrm>
              <a:off x="6068952" y="3697167"/>
              <a:ext cx="1533525" cy="341630"/>
            </a:xfrm>
            <a:custGeom>
              <a:avLst/>
              <a:gdLst/>
              <a:ahLst/>
              <a:cxnLst/>
              <a:rect l="l" t="t" r="r" b="b"/>
              <a:pathLst>
                <a:path w="1533525" h="341629">
                  <a:moveTo>
                    <a:pt x="0" y="0"/>
                  </a:moveTo>
                  <a:lnTo>
                    <a:pt x="91599" y="44457"/>
                  </a:lnTo>
                </a:path>
                <a:path w="1533525" h="341629">
                  <a:moveTo>
                    <a:pt x="0" y="145552"/>
                  </a:moveTo>
                  <a:lnTo>
                    <a:pt x="91599" y="190010"/>
                  </a:lnTo>
                </a:path>
                <a:path w="1533525" h="341629">
                  <a:moveTo>
                    <a:pt x="0" y="291105"/>
                  </a:moveTo>
                  <a:lnTo>
                    <a:pt x="91599" y="335563"/>
                  </a:lnTo>
                </a:path>
                <a:path w="1533525" h="341629">
                  <a:moveTo>
                    <a:pt x="1533442" y="5869"/>
                  </a:moveTo>
                  <a:lnTo>
                    <a:pt x="1441843" y="50327"/>
                  </a:lnTo>
                </a:path>
                <a:path w="1533525" h="341629">
                  <a:moveTo>
                    <a:pt x="1533442" y="151422"/>
                  </a:moveTo>
                  <a:lnTo>
                    <a:pt x="1441843" y="195879"/>
                  </a:lnTo>
                </a:path>
                <a:path w="1533525" h="341629">
                  <a:moveTo>
                    <a:pt x="1533442" y="296974"/>
                  </a:moveTo>
                  <a:lnTo>
                    <a:pt x="1441843" y="341432"/>
                  </a:lnTo>
                </a:path>
              </a:pathLst>
            </a:custGeom>
            <a:ln w="38099">
              <a:solidFill>
                <a:srgbClr val="FFFFFF"/>
              </a:solidFill>
            </a:ln>
          </p:spPr>
          <p:txBody>
            <a:bodyPr wrap="square" lIns="0" tIns="0" rIns="0" bIns="0" rtlCol="0"/>
            <a:lstStyle/>
            <a:p>
              <a:endParaRPr sz="2400"/>
            </a:p>
          </p:txBody>
        </p:sp>
        <p:sp>
          <p:nvSpPr>
            <p:cNvPr id="25" name="object 25"/>
            <p:cNvSpPr/>
            <p:nvPr/>
          </p:nvSpPr>
          <p:spPr>
            <a:xfrm>
              <a:off x="5963640" y="3015246"/>
              <a:ext cx="1579245" cy="565150"/>
            </a:xfrm>
            <a:custGeom>
              <a:avLst/>
              <a:gdLst/>
              <a:ahLst/>
              <a:cxnLst/>
              <a:rect l="l" t="t" r="r" b="b"/>
              <a:pathLst>
                <a:path w="1579245" h="565150">
                  <a:moveTo>
                    <a:pt x="546150" y="427659"/>
                  </a:moveTo>
                  <a:lnTo>
                    <a:pt x="118503" y="0"/>
                  </a:lnTo>
                  <a:lnTo>
                    <a:pt x="118503" y="118503"/>
                  </a:lnTo>
                  <a:lnTo>
                    <a:pt x="0" y="118503"/>
                  </a:lnTo>
                  <a:lnTo>
                    <a:pt x="427659" y="546150"/>
                  </a:lnTo>
                  <a:lnTo>
                    <a:pt x="546150" y="546150"/>
                  </a:lnTo>
                  <a:lnTo>
                    <a:pt x="546150" y="427659"/>
                  </a:lnTo>
                  <a:close/>
                </a:path>
                <a:path w="1579245" h="565150">
                  <a:moveTo>
                    <a:pt x="1579245" y="39992"/>
                  </a:moveTo>
                  <a:lnTo>
                    <a:pt x="1460728" y="39979"/>
                  </a:lnTo>
                  <a:lnTo>
                    <a:pt x="1053795" y="446646"/>
                  </a:lnTo>
                  <a:lnTo>
                    <a:pt x="1172311" y="446671"/>
                  </a:lnTo>
                  <a:lnTo>
                    <a:pt x="1172298" y="565150"/>
                  </a:lnTo>
                  <a:lnTo>
                    <a:pt x="1579219" y="158483"/>
                  </a:lnTo>
                  <a:lnTo>
                    <a:pt x="1579245" y="39992"/>
                  </a:lnTo>
                  <a:close/>
                </a:path>
              </a:pathLst>
            </a:custGeom>
            <a:solidFill>
              <a:srgbClr val="FACB43"/>
            </a:solidFill>
          </p:spPr>
          <p:txBody>
            <a:bodyPr wrap="square" lIns="0" tIns="0" rIns="0" bIns="0" rtlCol="0"/>
            <a:lstStyle/>
            <a:p>
              <a:endParaRPr sz="2400"/>
            </a:p>
          </p:txBody>
        </p:sp>
      </p:grpSp>
      <p:sp>
        <p:nvSpPr>
          <p:cNvPr id="26" name="object 26"/>
          <p:cNvSpPr txBox="1"/>
          <p:nvPr/>
        </p:nvSpPr>
        <p:spPr>
          <a:xfrm>
            <a:off x="8714260" y="5863695"/>
            <a:ext cx="669712" cy="427532"/>
          </a:xfrm>
          <a:prstGeom prst="rect">
            <a:avLst/>
          </a:prstGeom>
        </p:spPr>
        <p:txBody>
          <a:bodyPr vert="horz" wrap="square" lIns="0" tIns="16933" rIns="0" bIns="0" rtlCol="0">
            <a:spAutoFit/>
          </a:bodyPr>
          <a:lstStyle/>
          <a:p>
            <a:pPr marL="16933">
              <a:spcBef>
                <a:spcPts val="133"/>
              </a:spcBef>
            </a:pPr>
            <a:r>
              <a:rPr sz="2667" spc="-152" dirty="0">
                <a:solidFill>
                  <a:srgbClr val="FFFFFF"/>
                </a:solidFill>
                <a:latin typeface="Arial Black"/>
                <a:cs typeface="Arial Black"/>
              </a:rPr>
              <a:t>Pod</a:t>
            </a:r>
            <a:endParaRPr sz="2667">
              <a:latin typeface="Arial Black"/>
              <a:cs typeface="Arial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333" y="-27521"/>
            <a:ext cx="9034447" cy="1209337"/>
          </a:xfrm>
          <a:prstGeom prst="rect">
            <a:avLst/>
          </a:prstGeom>
        </p:spPr>
        <p:txBody>
          <a:bodyPr vert="horz" wrap="square" lIns="0" tIns="123221" rIns="0" bIns="0" rtlCol="0" anchor="b">
            <a:spAutoFit/>
          </a:bodyPr>
          <a:lstStyle/>
          <a:p>
            <a:pPr marL="385" algn="ctr">
              <a:lnSpc>
                <a:spcPct val="100000"/>
              </a:lnSpc>
              <a:spcBef>
                <a:spcPts val="970"/>
              </a:spcBef>
            </a:pPr>
            <a:r>
              <a:rPr spc="-346" dirty="0">
                <a:latin typeface="Arial Black"/>
                <a:cs typeface="Arial Black"/>
              </a:rPr>
              <a:t>RBAC </a:t>
            </a:r>
            <a:r>
              <a:rPr spc="-158" dirty="0">
                <a:latin typeface="Arial Black"/>
                <a:cs typeface="Arial Black"/>
              </a:rPr>
              <a:t>i</a:t>
            </a:r>
            <a:r>
              <a:rPr lang="en-US" spc="-158" dirty="0">
                <a:latin typeface="Arial Black"/>
                <a:cs typeface="Arial Black"/>
              </a:rPr>
              <a:t>n</a:t>
            </a:r>
            <a:r>
              <a:rPr spc="-343" dirty="0">
                <a:latin typeface="Arial Black"/>
                <a:cs typeface="Arial Black"/>
              </a:rPr>
              <a:t> </a:t>
            </a:r>
            <a:r>
              <a:rPr spc="-115" dirty="0">
                <a:latin typeface="Arial Black"/>
                <a:cs typeface="Arial Black"/>
              </a:rPr>
              <a:t>our</a:t>
            </a:r>
            <a:r>
              <a:rPr spc="-346" dirty="0">
                <a:latin typeface="Arial Black"/>
                <a:cs typeface="Arial Black"/>
              </a:rPr>
              <a:t> </a:t>
            </a:r>
            <a:r>
              <a:rPr spc="-82" dirty="0">
                <a:latin typeface="Arial Black"/>
                <a:cs typeface="Arial Black"/>
              </a:rPr>
              <a:t>d</a:t>
            </a:r>
            <a:r>
              <a:rPr lang="en-US" spc="-82" dirty="0">
                <a:latin typeface="Arial Black"/>
                <a:cs typeface="Arial Black"/>
              </a:rPr>
              <a:t>a</a:t>
            </a:r>
            <a:r>
              <a:rPr spc="-82" dirty="0">
                <a:latin typeface="Arial Black"/>
                <a:cs typeface="Arial Black"/>
              </a:rPr>
              <a:t>ily</a:t>
            </a:r>
            <a:r>
              <a:rPr spc="-343" dirty="0">
                <a:latin typeface="Arial Black"/>
                <a:cs typeface="Arial Black"/>
              </a:rPr>
              <a:t> </a:t>
            </a:r>
            <a:r>
              <a:rPr spc="-206" dirty="0">
                <a:latin typeface="Arial Black"/>
                <a:cs typeface="Arial Black"/>
              </a:rPr>
              <a:t>life</a:t>
            </a:r>
          </a:p>
          <a:p>
            <a:pPr marL="385" algn="ctr">
              <a:lnSpc>
                <a:spcPct val="100000"/>
              </a:lnSpc>
              <a:spcBef>
                <a:spcPts val="349"/>
              </a:spcBef>
            </a:pPr>
            <a:r>
              <a:rPr sz="2000" dirty="0">
                <a:latin typeface="Tahoma"/>
                <a:cs typeface="Tahoma"/>
              </a:rPr>
              <a:t>Roles</a:t>
            </a:r>
            <a:r>
              <a:rPr sz="2000" spc="-21" dirty="0">
                <a:latin typeface="Tahoma"/>
                <a:cs typeface="Tahoma"/>
              </a:rPr>
              <a:t> </a:t>
            </a:r>
            <a:r>
              <a:rPr sz="2000" dirty="0">
                <a:latin typeface="Tahoma"/>
                <a:cs typeface="Tahoma"/>
              </a:rPr>
              <a:t>of</a:t>
            </a:r>
            <a:r>
              <a:rPr sz="2000" spc="-18" dirty="0">
                <a:latin typeface="Tahoma"/>
                <a:cs typeface="Tahoma"/>
              </a:rPr>
              <a:t> </a:t>
            </a:r>
            <a:r>
              <a:rPr sz="2000" dirty="0">
                <a:latin typeface="Tahoma"/>
                <a:cs typeface="Tahoma"/>
              </a:rPr>
              <a:t>different</a:t>
            </a:r>
            <a:r>
              <a:rPr sz="2000" spc="-18" dirty="0">
                <a:latin typeface="Tahoma"/>
                <a:cs typeface="Tahoma"/>
              </a:rPr>
              <a:t> </a:t>
            </a:r>
            <a:r>
              <a:rPr sz="2000" spc="-6" dirty="0">
                <a:latin typeface="Tahoma"/>
                <a:cs typeface="Tahoma"/>
              </a:rPr>
              <a:t>individuals</a:t>
            </a:r>
            <a:endParaRPr sz="2000" dirty="0">
              <a:latin typeface="Tahoma"/>
              <a:cs typeface="Tahoma"/>
            </a:endParaRPr>
          </a:p>
        </p:txBody>
      </p:sp>
      <p:grpSp>
        <p:nvGrpSpPr>
          <p:cNvPr id="3" name="object 3"/>
          <p:cNvGrpSpPr/>
          <p:nvPr/>
        </p:nvGrpSpPr>
        <p:grpSpPr>
          <a:xfrm>
            <a:off x="4316662" y="1219914"/>
            <a:ext cx="7680883" cy="4925360"/>
            <a:chOff x="7117790" y="2011729"/>
            <a:chExt cx="12666345" cy="8122284"/>
          </a:xfrm>
        </p:grpSpPr>
        <p:pic>
          <p:nvPicPr>
            <p:cNvPr id="4" name="object 4"/>
            <p:cNvPicPr/>
            <p:nvPr/>
          </p:nvPicPr>
          <p:blipFill>
            <a:blip r:embed="rId3" cstate="print"/>
            <a:stretch>
              <a:fillRect/>
            </a:stretch>
          </p:blipFill>
          <p:spPr>
            <a:xfrm>
              <a:off x="7117790" y="2011729"/>
              <a:ext cx="12665874" cy="8121717"/>
            </a:xfrm>
            <a:prstGeom prst="rect">
              <a:avLst/>
            </a:prstGeom>
          </p:spPr>
        </p:pic>
        <p:pic>
          <p:nvPicPr>
            <p:cNvPr id="5" name="object 5"/>
            <p:cNvPicPr/>
            <p:nvPr/>
          </p:nvPicPr>
          <p:blipFill>
            <a:blip r:embed="rId4" cstate="print"/>
            <a:stretch>
              <a:fillRect/>
            </a:stretch>
          </p:blipFill>
          <p:spPr>
            <a:xfrm>
              <a:off x="7164909" y="2043141"/>
              <a:ext cx="12571636" cy="8027479"/>
            </a:xfrm>
            <a:prstGeom prst="rect">
              <a:avLst/>
            </a:prstGeom>
          </p:spPr>
        </p:pic>
      </p:grpSp>
      <p:sp>
        <p:nvSpPr>
          <p:cNvPr id="6" name="object 6"/>
          <p:cNvSpPr txBox="1"/>
          <p:nvPr/>
        </p:nvSpPr>
        <p:spPr>
          <a:xfrm>
            <a:off x="432622" y="1728791"/>
            <a:ext cx="3659654" cy="3489360"/>
          </a:xfrm>
          <a:prstGeom prst="rect">
            <a:avLst/>
          </a:prstGeom>
          <a:ln w="7853">
            <a:solidFill>
              <a:srgbClr val="050A19"/>
            </a:solidFill>
          </a:ln>
        </p:spPr>
        <p:txBody>
          <a:bodyPr vert="horz" wrap="square" lIns="0" tIns="60840" rIns="0" bIns="0" rtlCol="0">
            <a:spAutoFit/>
          </a:bodyPr>
          <a:lstStyle/>
          <a:p>
            <a:pPr>
              <a:spcBef>
                <a:spcPts val="479"/>
              </a:spcBef>
            </a:pPr>
            <a:endParaRPr sz="1577" dirty="0">
              <a:latin typeface="Times New Roman"/>
              <a:cs typeface="Times New Roman"/>
            </a:endParaRPr>
          </a:p>
          <a:p>
            <a:pPr marL="113979" marR="108588" algn="ctr">
              <a:lnSpc>
                <a:spcPct val="101099"/>
              </a:lnSpc>
            </a:pPr>
            <a:r>
              <a:rPr sz="1577" spc="88" dirty="0">
                <a:latin typeface="Lucida Sans Unicode"/>
                <a:cs typeface="Lucida Sans Unicode"/>
              </a:rPr>
              <a:t>Each</a:t>
            </a:r>
            <a:r>
              <a:rPr sz="1577" spc="-24" dirty="0">
                <a:latin typeface="Lucida Sans Unicode"/>
                <a:cs typeface="Lucida Sans Unicode"/>
              </a:rPr>
              <a:t> </a:t>
            </a:r>
            <a:r>
              <a:rPr sz="1577" dirty="0">
                <a:latin typeface="Lucida Sans Unicode"/>
                <a:cs typeface="Lucida Sans Unicode"/>
              </a:rPr>
              <a:t>individual</a:t>
            </a:r>
            <a:r>
              <a:rPr sz="1577" spc="-24" dirty="0">
                <a:latin typeface="Lucida Sans Unicode"/>
                <a:cs typeface="Lucida Sans Unicode"/>
              </a:rPr>
              <a:t> </a:t>
            </a:r>
            <a:r>
              <a:rPr sz="1577" dirty="0">
                <a:latin typeface="Lucida Sans Unicode"/>
                <a:cs typeface="Lucida Sans Unicode"/>
              </a:rPr>
              <a:t>in</a:t>
            </a:r>
            <a:r>
              <a:rPr sz="1577" spc="-21" dirty="0">
                <a:latin typeface="Lucida Sans Unicode"/>
                <a:cs typeface="Lucida Sans Unicode"/>
              </a:rPr>
              <a:t> </a:t>
            </a:r>
            <a:r>
              <a:rPr sz="1577" spc="39" dirty="0">
                <a:latin typeface="Lucida Sans Unicode"/>
                <a:cs typeface="Lucida Sans Unicode"/>
              </a:rPr>
              <a:t>today’s</a:t>
            </a:r>
            <a:r>
              <a:rPr sz="1577" spc="-24" dirty="0">
                <a:latin typeface="Lucida Sans Unicode"/>
                <a:cs typeface="Lucida Sans Unicode"/>
              </a:rPr>
              <a:t> </a:t>
            </a:r>
            <a:r>
              <a:rPr sz="1577" spc="-12" dirty="0">
                <a:latin typeface="Lucida Sans Unicode"/>
                <a:cs typeface="Lucida Sans Unicode"/>
              </a:rPr>
              <a:t>world,</a:t>
            </a:r>
            <a:r>
              <a:rPr sz="1577" spc="-24" dirty="0">
                <a:latin typeface="Lucida Sans Unicode"/>
                <a:cs typeface="Lucida Sans Unicode"/>
              </a:rPr>
              <a:t> </a:t>
            </a:r>
            <a:r>
              <a:rPr sz="1577" spc="-15" dirty="0">
                <a:latin typeface="Lucida Sans Unicode"/>
                <a:cs typeface="Lucida Sans Unicode"/>
              </a:rPr>
              <a:t>is </a:t>
            </a:r>
            <a:r>
              <a:rPr sz="1577" spc="67" dirty="0">
                <a:latin typeface="Lucida Sans Unicode"/>
                <a:cs typeface="Lucida Sans Unicode"/>
              </a:rPr>
              <a:t>assigned</a:t>
            </a:r>
            <a:r>
              <a:rPr sz="1577" spc="-64" dirty="0">
                <a:latin typeface="Lucida Sans Unicode"/>
                <a:cs typeface="Lucida Sans Unicode"/>
              </a:rPr>
              <a:t> </a:t>
            </a:r>
            <a:r>
              <a:rPr sz="1577" spc="209" dirty="0">
                <a:latin typeface="Lucida Sans Unicode"/>
                <a:cs typeface="Lucida Sans Unicode"/>
              </a:rPr>
              <a:t>a</a:t>
            </a:r>
            <a:r>
              <a:rPr sz="1577" spc="-64" dirty="0">
                <a:latin typeface="Lucida Sans Unicode"/>
                <a:cs typeface="Lucida Sans Unicode"/>
              </a:rPr>
              <a:t> </a:t>
            </a:r>
            <a:r>
              <a:rPr sz="1577" spc="42" dirty="0">
                <a:latin typeface="Lucida Sans Unicode"/>
                <a:cs typeface="Lucida Sans Unicode"/>
              </a:rPr>
              <a:t>specific</a:t>
            </a:r>
            <a:r>
              <a:rPr sz="1577" spc="-64" dirty="0">
                <a:latin typeface="Lucida Sans Unicode"/>
                <a:cs typeface="Lucida Sans Unicode"/>
              </a:rPr>
              <a:t> </a:t>
            </a:r>
            <a:r>
              <a:rPr sz="1577" dirty="0">
                <a:latin typeface="Lucida Sans Unicode"/>
                <a:cs typeface="Lucida Sans Unicode"/>
              </a:rPr>
              <a:t>role</a:t>
            </a:r>
            <a:r>
              <a:rPr sz="1577" spc="-61" dirty="0">
                <a:latin typeface="Lucida Sans Unicode"/>
                <a:cs typeface="Lucida Sans Unicode"/>
              </a:rPr>
              <a:t> </a:t>
            </a:r>
            <a:r>
              <a:rPr sz="1577" spc="112" dirty="0">
                <a:latin typeface="Lucida Sans Unicode"/>
                <a:cs typeface="Lucida Sans Unicode"/>
              </a:rPr>
              <a:t>and</a:t>
            </a:r>
            <a:r>
              <a:rPr sz="1577" spc="-64" dirty="0">
                <a:latin typeface="Lucida Sans Unicode"/>
                <a:cs typeface="Lucida Sans Unicode"/>
              </a:rPr>
              <a:t> </a:t>
            </a:r>
            <a:r>
              <a:rPr sz="1577" spc="-15" dirty="0">
                <a:latin typeface="Lucida Sans Unicode"/>
                <a:cs typeface="Lucida Sans Unicode"/>
              </a:rPr>
              <a:t>is </a:t>
            </a:r>
            <a:r>
              <a:rPr sz="1577" spc="52" dirty="0">
                <a:latin typeface="Lucida Sans Unicode"/>
                <a:cs typeface="Lucida Sans Unicode"/>
              </a:rPr>
              <a:t>expected</a:t>
            </a:r>
            <a:r>
              <a:rPr sz="1577" spc="-73" dirty="0">
                <a:latin typeface="Lucida Sans Unicode"/>
                <a:cs typeface="Lucida Sans Unicode"/>
              </a:rPr>
              <a:t> </a:t>
            </a:r>
            <a:r>
              <a:rPr sz="1577" dirty="0">
                <a:latin typeface="Lucida Sans Unicode"/>
                <a:cs typeface="Lucida Sans Unicode"/>
              </a:rPr>
              <a:t>to</a:t>
            </a:r>
            <a:r>
              <a:rPr sz="1577" spc="-69" dirty="0">
                <a:latin typeface="Lucida Sans Unicode"/>
                <a:cs typeface="Lucida Sans Unicode"/>
              </a:rPr>
              <a:t> </a:t>
            </a:r>
            <a:r>
              <a:rPr sz="1577" dirty="0">
                <a:latin typeface="Lucida Sans Unicode"/>
                <a:cs typeface="Lucida Sans Unicode"/>
              </a:rPr>
              <a:t>work</a:t>
            </a:r>
            <a:r>
              <a:rPr sz="1577" spc="-69" dirty="0">
                <a:latin typeface="Lucida Sans Unicode"/>
                <a:cs typeface="Lucida Sans Unicode"/>
              </a:rPr>
              <a:t> </a:t>
            </a:r>
            <a:r>
              <a:rPr sz="1577" dirty="0">
                <a:latin typeface="Lucida Sans Unicode"/>
                <a:cs typeface="Lucida Sans Unicode"/>
              </a:rPr>
              <a:t>in</a:t>
            </a:r>
            <a:r>
              <a:rPr sz="1577" spc="-69" dirty="0">
                <a:latin typeface="Lucida Sans Unicode"/>
                <a:cs typeface="Lucida Sans Unicode"/>
              </a:rPr>
              <a:t> </a:t>
            </a:r>
            <a:r>
              <a:rPr sz="1577" spc="49" dirty="0">
                <a:latin typeface="Lucida Sans Unicode"/>
                <a:cs typeface="Lucida Sans Unicode"/>
              </a:rPr>
              <a:t>the</a:t>
            </a:r>
            <a:r>
              <a:rPr sz="1577" spc="-73" dirty="0">
                <a:latin typeface="Lucida Sans Unicode"/>
                <a:cs typeface="Lucida Sans Unicode"/>
              </a:rPr>
              <a:t> </a:t>
            </a:r>
            <a:r>
              <a:rPr sz="1577" spc="27" dirty="0">
                <a:latin typeface="Lucida Sans Unicode"/>
                <a:cs typeface="Lucida Sans Unicode"/>
              </a:rPr>
              <a:t>allotted </a:t>
            </a:r>
            <a:r>
              <a:rPr sz="1577" spc="-33" dirty="0">
                <a:latin typeface="Lucida Sans Unicode"/>
                <a:cs typeface="Lucida Sans Unicode"/>
              </a:rPr>
              <a:t>field,</a:t>
            </a:r>
            <a:r>
              <a:rPr sz="1577" spc="-85" dirty="0">
                <a:latin typeface="Lucida Sans Unicode"/>
                <a:cs typeface="Lucida Sans Unicode"/>
              </a:rPr>
              <a:t> </a:t>
            </a:r>
            <a:r>
              <a:rPr sz="1577" dirty="0">
                <a:latin typeface="Lucida Sans Unicode"/>
                <a:cs typeface="Lucida Sans Unicode"/>
              </a:rPr>
              <a:t>for</a:t>
            </a:r>
            <a:r>
              <a:rPr sz="1577" spc="-79" dirty="0">
                <a:latin typeface="Lucida Sans Unicode"/>
                <a:cs typeface="Lucida Sans Unicode"/>
              </a:rPr>
              <a:t> </a:t>
            </a:r>
            <a:r>
              <a:rPr sz="1577" spc="55" dirty="0">
                <a:latin typeface="Lucida Sans Unicode"/>
                <a:cs typeface="Lucida Sans Unicode"/>
              </a:rPr>
              <a:t>example</a:t>
            </a:r>
            <a:r>
              <a:rPr sz="1577" spc="-76" dirty="0">
                <a:latin typeface="Lucida Sans Unicode"/>
                <a:cs typeface="Lucida Sans Unicode"/>
              </a:rPr>
              <a:t> </a:t>
            </a:r>
            <a:r>
              <a:rPr sz="1577" spc="-30" dirty="0">
                <a:latin typeface="Lucida Sans Unicode"/>
                <a:cs typeface="Lucida Sans Unicode"/>
              </a:rPr>
              <a:t>like</a:t>
            </a:r>
            <a:r>
              <a:rPr sz="1577" spc="-79" dirty="0">
                <a:latin typeface="Lucida Sans Unicode"/>
                <a:cs typeface="Lucida Sans Unicode"/>
              </a:rPr>
              <a:t> </a:t>
            </a:r>
            <a:r>
              <a:rPr sz="1577" spc="-94" dirty="0">
                <a:latin typeface="Lucida Sans Unicode"/>
                <a:cs typeface="Lucida Sans Unicode"/>
              </a:rPr>
              <a:t>HR,</a:t>
            </a:r>
            <a:r>
              <a:rPr sz="1577" spc="-73" dirty="0">
                <a:latin typeface="Lucida Sans Unicode"/>
                <a:cs typeface="Lucida Sans Unicode"/>
              </a:rPr>
              <a:t> </a:t>
            </a:r>
            <a:r>
              <a:rPr sz="1577" spc="24" dirty="0">
                <a:latin typeface="Lucida Sans Unicode"/>
                <a:cs typeface="Lucida Sans Unicode"/>
              </a:rPr>
              <a:t>Finance, </a:t>
            </a:r>
            <a:r>
              <a:rPr sz="1577" dirty="0">
                <a:latin typeface="Lucida Sans Unicode"/>
                <a:cs typeface="Lucida Sans Unicode"/>
              </a:rPr>
              <a:t>Engineering,</a:t>
            </a:r>
            <a:r>
              <a:rPr sz="1577" spc="-9" dirty="0">
                <a:latin typeface="Lucida Sans Unicode"/>
                <a:cs typeface="Lucida Sans Unicode"/>
              </a:rPr>
              <a:t> </a:t>
            </a:r>
            <a:r>
              <a:rPr sz="1577" spc="67" dirty="0">
                <a:latin typeface="Lucida Sans Unicode"/>
                <a:cs typeface="Lucida Sans Unicode"/>
              </a:rPr>
              <a:t>Sales</a:t>
            </a:r>
            <a:r>
              <a:rPr sz="1577" spc="-9" dirty="0">
                <a:latin typeface="Lucida Sans Unicode"/>
                <a:cs typeface="Lucida Sans Unicode"/>
              </a:rPr>
              <a:t> </a:t>
            </a:r>
            <a:r>
              <a:rPr sz="1577" dirty="0">
                <a:latin typeface="Lucida Sans Unicode"/>
                <a:cs typeface="Lucida Sans Unicode"/>
              </a:rPr>
              <a:t>etc.</a:t>
            </a:r>
            <a:r>
              <a:rPr sz="1577" spc="-9" dirty="0">
                <a:latin typeface="Lucida Sans Unicode"/>
                <a:cs typeface="Lucida Sans Unicode"/>
              </a:rPr>
              <a:t> </a:t>
            </a:r>
            <a:r>
              <a:rPr sz="1577" spc="-6" dirty="0">
                <a:latin typeface="Lucida Sans Unicode"/>
                <a:cs typeface="Lucida Sans Unicode"/>
              </a:rPr>
              <a:t>without </a:t>
            </a:r>
            <a:r>
              <a:rPr sz="1577" spc="73" dirty="0">
                <a:latin typeface="Lucida Sans Unicode"/>
                <a:cs typeface="Lucida Sans Unicode"/>
              </a:rPr>
              <a:t>hampering</a:t>
            </a:r>
            <a:r>
              <a:rPr sz="1577" spc="-73" dirty="0">
                <a:latin typeface="Lucida Sans Unicode"/>
                <a:cs typeface="Lucida Sans Unicode"/>
              </a:rPr>
              <a:t> </a:t>
            </a:r>
            <a:r>
              <a:rPr sz="1577" spc="49" dirty="0">
                <a:latin typeface="Lucida Sans Unicode"/>
                <a:cs typeface="Lucida Sans Unicode"/>
              </a:rPr>
              <a:t>the</a:t>
            </a:r>
            <a:r>
              <a:rPr sz="1577" spc="-69" dirty="0">
                <a:latin typeface="Lucida Sans Unicode"/>
                <a:cs typeface="Lucida Sans Unicode"/>
              </a:rPr>
              <a:t> </a:t>
            </a:r>
            <a:r>
              <a:rPr sz="1577" dirty="0">
                <a:latin typeface="Lucida Sans Unicode"/>
                <a:cs typeface="Lucida Sans Unicode"/>
              </a:rPr>
              <a:t>work</a:t>
            </a:r>
            <a:r>
              <a:rPr sz="1577" spc="-73" dirty="0">
                <a:latin typeface="Lucida Sans Unicode"/>
                <a:cs typeface="Lucida Sans Unicode"/>
              </a:rPr>
              <a:t> </a:t>
            </a:r>
            <a:r>
              <a:rPr sz="1577" dirty="0">
                <a:latin typeface="Lucida Sans Unicode"/>
                <a:cs typeface="Lucida Sans Unicode"/>
              </a:rPr>
              <a:t>of</a:t>
            </a:r>
            <a:r>
              <a:rPr sz="1577" spc="-69" dirty="0">
                <a:latin typeface="Lucida Sans Unicode"/>
                <a:cs typeface="Lucida Sans Unicode"/>
              </a:rPr>
              <a:t> </a:t>
            </a:r>
            <a:r>
              <a:rPr sz="1577" spc="106" dirty="0">
                <a:latin typeface="Lucida Sans Unicode"/>
                <a:cs typeface="Lucida Sans Unicode"/>
              </a:rPr>
              <a:t>any</a:t>
            </a:r>
            <a:r>
              <a:rPr sz="1577" spc="-69" dirty="0">
                <a:latin typeface="Lucida Sans Unicode"/>
                <a:cs typeface="Lucida Sans Unicode"/>
              </a:rPr>
              <a:t> </a:t>
            </a:r>
            <a:r>
              <a:rPr sz="1577" spc="-6" dirty="0">
                <a:latin typeface="Lucida Sans Unicode"/>
                <a:cs typeface="Lucida Sans Unicode"/>
              </a:rPr>
              <a:t>other </a:t>
            </a:r>
            <a:r>
              <a:rPr sz="1577" dirty="0">
                <a:latin typeface="Lucida Sans Unicode"/>
                <a:cs typeface="Lucida Sans Unicode"/>
              </a:rPr>
              <a:t>individual</a:t>
            </a:r>
            <a:r>
              <a:rPr sz="1577" spc="9" dirty="0">
                <a:latin typeface="Lucida Sans Unicode"/>
                <a:cs typeface="Lucida Sans Unicode"/>
              </a:rPr>
              <a:t> </a:t>
            </a:r>
            <a:r>
              <a:rPr sz="1577" spc="42" dirty="0">
                <a:latin typeface="Lucida Sans Unicode"/>
                <a:cs typeface="Lucida Sans Unicode"/>
              </a:rPr>
              <a:t>belonging</a:t>
            </a:r>
            <a:r>
              <a:rPr sz="1577" spc="12" dirty="0">
                <a:latin typeface="Lucida Sans Unicode"/>
                <a:cs typeface="Lucida Sans Unicode"/>
              </a:rPr>
              <a:t> </a:t>
            </a:r>
            <a:r>
              <a:rPr sz="1577" dirty="0">
                <a:latin typeface="Lucida Sans Unicode"/>
                <a:cs typeface="Lucida Sans Unicode"/>
              </a:rPr>
              <a:t>to</a:t>
            </a:r>
            <a:r>
              <a:rPr sz="1577" spc="9" dirty="0">
                <a:latin typeface="Lucida Sans Unicode"/>
                <a:cs typeface="Lucida Sans Unicode"/>
              </a:rPr>
              <a:t> </a:t>
            </a:r>
            <a:r>
              <a:rPr sz="1577" spc="106" dirty="0">
                <a:latin typeface="Lucida Sans Unicode"/>
                <a:cs typeface="Lucida Sans Unicode"/>
              </a:rPr>
              <a:t>any</a:t>
            </a:r>
            <a:r>
              <a:rPr sz="1577" spc="12" dirty="0">
                <a:latin typeface="Lucida Sans Unicode"/>
                <a:cs typeface="Lucida Sans Unicode"/>
              </a:rPr>
              <a:t> </a:t>
            </a:r>
            <a:r>
              <a:rPr sz="1577" spc="-6" dirty="0">
                <a:latin typeface="Lucida Sans Unicode"/>
                <a:cs typeface="Lucida Sans Unicode"/>
              </a:rPr>
              <a:t>other </a:t>
            </a:r>
            <a:r>
              <a:rPr sz="1577" spc="36" dirty="0">
                <a:latin typeface="Lucida Sans Unicode"/>
                <a:cs typeface="Lucida Sans Unicode"/>
              </a:rPr>
              <a:t>domain.</a:t>
            </a:r>
            <a:endParaRPr sz="1577" dirty="0">
              <a:latin typeface="Lucida Sans Unicode"/>
              <a:cs typeface="Lucida Sans Unicode"/>
            </a:endParaRPr>
          </a:p>
          <a:p>
            <a:pPr marL="99347" marR="93956" indent="-385" algn="ctr">
              <a:lnSpc>
                <a:spcPct val="101099"/>
              </a:lnSpc>
              <a:spcBef>
                <a:spcPts val="1910"/>
              </a:spcBef>
            </a:pPr>
            <a:r>
              <a:rPr sz="1577" spc="-30" dirty="0">
                <a:latin typeface="Lucida Sans Unicode"/>
                <a:cs typeface="Lucida Sans Unicode"/>
              </a:rPr>
              <a:t>This</a:t>
            </a:r>
            <a:r>
              <a:rPr sz="1577" spc="-45" dirty="0">
                <a:latin typeface="Lucida Sans Unicode"/>
                <a:cs typeface="Lucida Sans Unicode"/>
              </a:rPr>
              <a:t> </a:t>
            </a:r>
            <a:r>
              <a:rPr sz="1577" dirty="0">
                <a:latin typeface="Lucida Sans Unicode"/>
                <a:cs typeface="Lucida Sans Unicode"/>
              </a:rPr>
              <a:t>brings</a:t>
            </a:r>
            <a:r>
              <a:rPr sz="1577" spc="-42" dirty="0">
                <a:latin typeface="Lucida Sans Unicode"/>
                <a:cs typeface="Lucida Sans Unicode"/>
              </a:rPr>
              <a:t> </a:t>
            </a:r>
            <a:r>
              <a:rPr sz="1577" dirty="0">
                <a:latin typeface="Lucida Sans Unicode"/>
                <a:cs typeface="Lucida Sans Unicode"/>
              </a:rPr>
              <a:t>out</a:t>
            </a:r>
            <a:r>
              <a:rPr sz="1577" spc="-42" dirty="0">
                <a:latin typeface="Lucida Sans Unicode"/>
                <a:cs typeface="Lucida Sans Unicode"/>
              </a:rPr>
              <a:t> </a:t>
            </a:r>
            <a:r>
              <a:rPr sz="1577" spc="49" dirty="0">
                <a:latin typeface="Lucida Sans Unicode"/>
                <a:cs typeface="Lucida Sans Unicode"/>
              </a:rPr>
              <a:t>the</a:t>
            </a:r>
            <a:r>
              <a:rPr sz="1577" spc="-42" dirty="0">
                <a:latin typeface="Lucida Sans Unicode"/>
                <a:cs typeface="Lucida Sans Unicode"/>
              </a:rPr>
              <a:t> </a:t>
            </a:r>
            <a:r>
              <a:rPr sz="1577" spc="82" dirty="0">
                <a:latin typeface="Lucida Sans Unicode"/>
                <a:cs typeface="Lucida Sans Unicode"/>
              </a:rPr>
              <a:t>need</a:t>
            </a:r>
            <a:r>
              <a:rPr sz="1577" spc="-42" dirty="0">
                <a:latin typeface="Lucida Sans Unicode"/>
                <a:cs typeface="Lucida Sans Unicode"/>
              </a:rPr>
              <a:t> </a:t>
            </a:r>
            <a:r>
              <a:rPr sz="1577" dirty="0">
                <a:latin typeface="Lucida Sans Unicode"/>
                <a:cs typeface="Lucida Sans Unicode"/>
              </a:rPr>
              <a:t>for</a:t>
            </a:r>
            <a:r>
              <a:rPr sz="1577" spc="-42" dirty="0">
                <a:latin typeface="Lucida Sans Unicode"/>
                <a:cs typeface="Lucida Sans Unicode"/>
              </a:rPr>
              <a:t> </a:t>
            </a:r>
            <a:r>
              <a:rPr sz="1577" spc="79" dirty="0">
                <a:latin typeface="Lucida Sans Unicode"/>
                <a:cs typeface="Lucida Sans Unicode"/>
              </a:rPr>
              <a:t>some </a:t>
            </a:r>
            <a:r>
              <a:rPr sz="1577" spc="115" dirty="0">
                <a:latin typeface="Lucida Sans Unicode"/>
                <a:cs typeface="Lucida Sans Unicode"/>
              </a:rPr>
              <a:t>access</a:t>
            </a:r>
            <a:r>
              <a:rPr sz="1577" spc="-12" dirty="0">
                <a:latin typeface="Lucida Sans Unicode"/>
                <a:cs typeface="Lucida Sans Unicode"/>
              </a:rPr>
              <a:t> </a:t>
            </a:r>
            <a:r>
              <a:rPr sz="1577" dirty="0">
                <a:latin typeface="Lucida Sans Unicode"/>
                <a:cs typeface="Lucida Sans Unicode"/>
              </a:rPr>
              <a:t>control</a:t>
            </a:r>
            <a:r>
              <a:rPr sz="1577" spc="-9" dirty="0">
                <a:latin typeface="Lucida Sans Unicode"/>
                <a:cs typeface="Lucida Sans Unicode"/>
              </a:rPr>
              <a:t> </a:t>
            </a:r>
            <a:r>
              <a:rPr sz="1577" dirty="0">
                <a:latin typeface="Lucida Sans Unicode"/>
                <a:cs typeface="Lucida Sans Unicode"/>
              </a:rPr>
              <a:t>policy,</a:t>
            </a:r>
            <a:r>
              <a:rPr sz="1577" spc="-9" dirty="0">
                <a:latin typeface="Lucida Sans Unicode"/>
                <a:cs typeface="Lucida Sans Unicode"/>
              </a:rPr>
              <a:t> </a:t>
            </a:r>
            <a:r>
              <a:rPr sz="1577" dirty="0">
                <a:latin typeface="Lucida Sans Unicode"/>
                <a:cs typeface="Lucida Sans Unicode"/>
              </a:rPr>
              <a:t>in</a:t>
            </a:r>
            <a:r>
              <a:rPr sz="1577" spc="-12" dirty="0">
                <a:latin typeface="Lucida Sans Unicode"/>
                <a:cs typeface="Lucida Sans Unicode"/>
              </a:rPr>
              <a:t> </a:t>
            </a:r>
            <a:r>
              <a:rPr sz="1577" dirty="0">
                <a:latin typeface="Lucida Sans Unicode"/>
                <a:cs typeface="Lucida Sans Unicode"/>
              </a:rPr>
              <a:t>order</a:t>
            </a:r>
            <a:r>
              <a:rPr sz="1577" spc="-9" dirty="0">
                <a:latin typeface="Lucida Sans Unicode"/>
                <a:cs typeface="Lucida Sans Unicode"/>
              </a:rPr>
              <a:t> </a:t>
            </a:r>
            <a:r>
              <a:rPr sz="1577" spc="-15" dirty="0">
                <a:latin typeface="Lucida Sans Unicode"/>
                <a:cs typeface="Lucida Sans Unicode"/>
              </a:rPr>
              <a:t>to </a:t>
            </a:r>
            <a:r>
              <a:rPr sz="1577" dirty="0">
                <a:latin typeface="Lucida Sans Unicode"/>
                <a:cs typeface="Lucida Sans Unicode"/>
              </a:rPr>
              <a:t>restrict</a:t>
            </a:r>
            <a:r>
              <a:rPr sz="1577" spc="-39" dirty="0">
                <a:latin typeface="Lucida Sans Unicode"/>
                <a:cs typeface="Lucida Sans Unicode"/>
              </a:rPr>
              <a:t> </a:t>
            </a:r>
            <a:r>
              <a:rPr sz="1577" spc="49" dirty="0">
                <a:latin typeface="Lucida Sans Unicode"/>
                <a:cs typeface="Lucida Sans Unicode"/>
              </a:rPr>
              <a:t>the</a:t>
            </a:r>
            <a:r>
              <a:rPr sz="1577" spc="-39" dirty="0">
                <a:latin typeface="Lucida Sans Unicode"/>
                <a:cs typeface="Lucida Sans Unicode"/>
              </a:rPr>
              <a:t> </a:t>
            </a:r>
            <a:r>
              <a:rPr sz="1577" spc="33" dirty="0">
                <a:latin typeface="Lucida Sans Unicode"/>
                <a:cs typeface="Lucida Sans Unicode"/>
              </a:rPr>
              <a:t>permissions</a:t>
            </a:r>
            <a:r>
              <a:rPr sz="1577" spc="-39" dirty="0">
                <a:latin typeface="Lucida Sans Unicode"/>
                <a:cs typeface="Lucida Sans Unicode"/>
              </a:rPr>
              <a:t> </a:t>
            </a:r>
            <a:r>
              <a:rPr sz="1577" spc="33" dirty="0">
                <a:latin typeface="Lucida Sans Unicode"/>
                <a:cs typeface="Lucida Sans Unicode"/>
              </a:rPr>
              <a:t>allotted</a:t>
            </a:r>
            <a:r>
              <a:rPr sz="1577" spc="-36" dirty="0">
                <a:latin typeface="Lucida Sans Unicode"/>
                <a:cs typeface="Lucida Sans Unicode"/>
              </a:rPr>
              <a:t> </a:t>
            </a:r>
            <a:r>
              <a:rPr sz="1577" spc="-15" dirty="0">
                <a:latin typeface="Lucida Sans Unicode"/>
                <a:cs typeface="Lucida Sans Unicode"/>
              </a:rPr>
              <a:t>to </a:t>
            </a:r>
            <a:r>
              <a:rPr sz="1577" spc="209" dirty="0">
                <a:latin typeface="Lucida Sans Unicode"/>
                <a:cs typeface="Lucida Sans Unicode"/>
              </a:rPr>
              <a:t>a</a:t>
            </a:r>
            <a:r>
              <a:rPr sz="1577" spc="-73" dirty="0">
                <a:latin typeface="Lucida Sans Unicode"/>
                <a:cs typeface="Lucida Sans Unicode"/>
              </a:rPr>
              <a:t> </a:t>
            </a:r>
            <a:r>
              <a:rPr sz="1577" spc="-6" dirty="0">
                <a:latin typeface="Lucida Sans Unicode"/>
                <a:cs typeface="Lucida Sans Unicode"/>
              </a:rPr>
              <a:t>user.</a:t>
            </a:r>
            <a:endParaRPr sz="1577"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Single</a:t>
            </a:r>
            <a:r>
              <a:rPr spc="-120" dirty="0"/>
              <a:t> </a:t>
            </a:r>
            <a:r>
              <a:rPr dirty="0"/>
              <a:t>Pod</a:t>
            </a:r>
            <a:r>
              <a:rPr spc="-113" dirty="0"/>
              <a:t> </a:t>
            </a:r>
            <a:r>
              <a:rPr spc="-13" dirty="0"/>
              <a:t>Networking</a:t>
            </a:r>
          </a:p>
        </p:txBody>
      </p:sp>
      <p:pic>
        <p:nvPicPr>
          <p:cNvPr id="3" name="object 3"/>
          <p:cNvPicPr/>
          <p:nvPr/>
        </p:nvPicPr>
        <p:blipFill>
          <a:blip r:embed="rId2" cstate="print"/>
          <a:stretch>
            <a:fillRect/>
          </a:stretch>
        </p:blipFill>
        <p:spPr>
          <a:xfrm>
            <a:off x="3431765" y="1273900"/>
            <a:ext cx="5345188" cy="5086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45100"/>
            <a:ext cx="9779000" cy="1494426"/>
          </a:xfrm>
          <a:prstGeom prst="rect">
            <a:avLst/>
          </a:prstGeom>
        </p:spPr>
        <p:txBody>
          <a:bodyPr vert="horz" wrap="square" lIns="0" tIns="16933" rIns="0" bIns="0" rtlCol="0" anchor="b">
            <a:spAutoFit/>
          </a:bodyPr>
          <a:lstStyle/>
          <a:p>
            <a:pPr marL="16933">
              <a:lnSpc>
                <a:spcPct val="100000"/>
              </a:lnSpc>
              <a:spcBef>
                <a:spcPts val="133"/>
              </a:spcBef>
            </a:pPr>
            <a:r>
              <a:rPr spc="-13" dirty="0"/>
              <a:t>Communication</a:t>
            </a:r>
            <a:r>
              <a:rPr spc="-127" dirty="0"/>
              <a:t> </a:t>
            </a:r>
            <a:r>
              <a:rPr dirty="0"/>
              <a:t>across</a:t>
            </a:r>
            <a:r>
              <a:rPr spc="-120" dirty="0"/>
              <a:t> </a:t>
            </a:r>
            <a:r>
              <a:rPr dirty="0"/>
              <a:t>pods</a:t>
            </a:r>
            <a:r>
              <a:rPr spc="-127" dirty="0"/>
              <a:t> </a:t>
            </a:r>
            <a:r>
              <a:rPr dirty="0"/>
              <a:t>in</a:t>
            </a:r>
            <a:r>
              <a:rPr spc="-120" dirty="0"/>
              <a:t> </a:t>
            </a:r>
            <a:r>
              <a:rPr dirty="0"/>
              <a:t>different</a:t>
            </a:r>
            <a:r>
              <a:rPr spc="-127" dirty="0"/>
              <a:t> </a:t>
            </a:r>
            <a:r>
              <a:rPr spc="-13" dirty="0"/>
              <a:t>nodes</a:t>
            </a:r>
          </a:p>
        </p:txBody>
      </p:sp>
      <p:sp>
        <p:nvSpPr>
          <p:cNvPr id="3" name="object 3"/>
          <p:cNvSpPr txBox="1"/>
          <p:nvPr/>
        </p:nvSpPr>
        <p:spPr>
          <a:xfrm>
            <a:off x="512967" y="1116874"/>
            <a:ext cx="11082020" cy="1076363"/>
          </a:xfrm>
          <a:prstGeom prst="rect">
            <a:avLst/>
          </a:prstGeom>
        </p:spPr>
        <p:txBody>
          <a:bodyPr vert="horz" wrap="square" lIns="0" tIns="16933" rIns="0" bIns="0" rtlCol="0">
            <a:spAutoFit/>
          </a:bodyPr>
          <a:lstStyle/>
          <a:p>
            <a:pPr marL="16933">
              <a:spcBef>
                <a:spcPts val="133"/>
              </a:spcBef>
            </a:pPr>
            <a:r>
              <a:rPr sz="2400" b="1" dirty="0">
                <a:solidFill>
                  <a:srgbClr val="595959"/>
                </a:solidFill>
                <a:latin typeface="Arial"/>
                <a:cs typeface="Arial"/>
              </a:rPr>
              <a:t>Kubernetes</a:t>
            </a:r>
            <a:r>
              <a:rPr sz="2400" b="1" spc="-53" dirty="0">
                <a:solidFill>
                  <a:srgbClr val="595959"/>
                </a:solidFill>
                <a:latin typeface="Arial"/>
                <a:cs typeface="Arial"/>
              </a:rPr>
              <a:t> </a:t>
            </a:r>
            <a:r>
              <a:rPr sz="2400" b="1" dirty="0">
                <a:solidFill>
                  <a:srgbClr val="595959"/>
                </a:solidFill>
                <a:latin typeface="Arial"/>
                <a:cs typeface="Arial"/>
              </a:rPr>
              <a:t>supports</a:t>
            </a:r>
            <a:r>
              <a:rPr sz="2400" b="1" spc="-53" dirty="0">
                <a:solidFill>
                  <a:srgbClr val="595959"/>
                </a:solidFill>
                <a:latin typeface="Arial"/>
                <a:cs typeface="Arial"/>
              </a:rPr>
              <a:t> </a:t>
            </a:r>
            <a:r>
              <a:rPr sz="2400" b="1" dirty="0">
                <a:solidFill>
                  <a:srgbClr val="595959"/>
                </a:solidFill>
                <a:latin typeface="Arial"/>
                <a:cs typeface="Arial"/>
              </a:rPr>
              <a:t>different</a:t>
            </a:r>
            <a:r>
              <a:rPr sz="2400" b="1" spc="-47" dirty="0">
                <a:solidFill>
                  <a:srgbClr val="595959"/>
                </a:solidFill>
                <a:latin typeface="Arial"/>
                <a:cs typeface="Arial"/>
              </a:rPr>
              <a:t> </a:t>
            </a:r>
            <a:r>
              <a:rPr sz="2400" b="1" dirty="0">
                <a:solidFill>
                  <a:srgbClr val="595959"/>
                </a:solidFill>
                <a:latin typeface="Arial"/>
                <a:cs typeface="Arial"/>
              </a:rPr>
              <a:t>networking</a:t>
            </a:r>
            <a:r>
              <a:rPr sz="2400" b="1" spc="-53" dirty="0">
                <a:solidFill>
                  <a:srgbClr val="595959"/>
                </a:solidFill>
                <a:latin typeface="Arial"/>
                <a:cs typeface="Arial"/>
              </a:rPr>
              <a:t> </a:t>
            </a:r>
            <a:r>
              <a:rPr sz="2400" b="1" dirty="0">
                <a:solidFill>
                  <a:srgbClr val="595959"/>
                </a:solidFill>
                <a:latin typeface="Arial"/>
                <a:cs typeface="Arial"/>
              </a:rPr>
              <a:t>approaches</a:t>
            </a:r>
            <a:r>
              <a:rPr sz="2400" b="1" spc="-47" dirty="0">
                <a:solidFill>
                  <a:srgbClr val="595959"/>
                </a:solidFill>
                <a:latin typeface="Arial"/>
                <a:cs typeface="Arial"/>
              </a:rPr>
              <a:t> </a:t>
            </a:r>
            <a:r>
              <a:rPr sz="2400" b="1" dirty="0">
                <a:solidFill>
                  <a:srgbClr val="595959"/>
                </a:solidFill>
                <a:latin typeface="Arial"/>
                <a:cs typeface="Arial"/>
              </a:rPr>
              <a:t>to</a:t>
            </a:r>
            <a:r>
              <a:rPr sz="2400" b="1" spc="-53" dirty="0">
                <a:solidFill>
                  <a:srgbClr val="595959"/>
                </a:solidFill>
                <a:latin typeface="Arial"/>
                <a:cs typeface="Arial"/>
              </a:rPr>
              <a:t> </a:t>
            </a:r>
            <a:r>
              <a:rPr sz="2400" b="1" dirty="0">
                <a:solidFill>
                  <a:srgbClr val="595959"/>
                </a:solidFill>
                <a:latin typeface="Arial"/>
                <a:cs typeface="Arial"/>
              </a:rPr>
              <a:t>do</a:t>
            </a:r>
            <a:r>
              <a:rPr sz="2400" b="1" spc="-47" dirty="0">
                <a:solidFill>
                  <a:srgbClr val="595959"/>
                </a:solidFill>
                <a:latin typeface="Arial"/>
                <a:cs typeface="Arial"/>
              </a:rPr>
              <a:t> </a:t>
            </a:r>
            <a:r>
              <a:rPr sz="2400" b="1" dirty="0">
                <a:solidFill>
                  <a:srgbClr val="595959"/>
                </a:solidFill>
                <a:latin typeface="Arial"/>
                <a:cs typeface="Arial"/>
              </a:rPr>
              <a:t>pod</a:t>
            </a:r>
            <a:r>
              <a:rPr sz="2400" b="1" spc="-53" dirty="0">
                <a:solidFill>
                  <a:srgbClr val="595959"/>
                </a:solidFill>
                <a:latin typeface="Arial"/>
                <a:cs typeface="Arial"/>
              </a:rPr>
              <a:t> </a:t>
            </a:r>
            <a:r>
              <a:rPr sz="2400" b="1" spc="-13" dirty="0">
                <a:solidFill>
                  <a:srgbClr val="595959"/>
                </a:solidFill>
                <a:latin typeface="Arial"/>
                <a:cs typeface="Arial"/>
              </a:rPr>
              <a:t>networking</a:t>
            </a:r>
            <a:endParaRPr sz="2400">
              <a:latin typeface="Arial"/>
              <a:cs typeface="Arial"/>
            </a:endParaRPr>
          </a:p>
          <a:p>
            <a:pPr marL="16933">
              <a:spcBef>
                <a:spcPts val="2519"/>
              </a:spcBef>
            </a:pPr>
            <a:r>
              <a:rPr sz="2400" b="1" dirty="0">
                <a:solidFill>
                  <a:srgbClr val="595959"/>
                </a:solidFill>
                <a:latin typeface="Arial"/>
                <a:cs typeface="Arial"/>
              </a:rPr>
              <a:t>Plugins</a:t>
            </a:r>
            <a:r>
              <a:rPr sz="2400" b="1" spc="-47" dirty="0">
                <a:solidFill>
                  <a:srgbClr val="595959"/>
                </a:solidFill>
                <a:latin typeface="Arial"/>
                <a:cs typeface="Arial"/>
              </a:rPr>
              <a:t> </a:t>
            </a:r>
            <a:r>
              <a:rPr sz="2400" b="1" dirty="0">
                <a:solidFill>
                  <a:srgbClr val="595959"/>
                </a:solidFill>
                <a:latin typeface="Arial"/>
                <a:cs typeface="Arial"/>
              </a:rPr>
              <a:t>can</a:t>
            </a:r>
            <a:r>
              <a:rPr sz="2400" b="1" spc="-27" dirty="0">
                <a:solidFill>
                  <a:srgbClr val="595959"/>
                </a:solidFill>
                <a:latin typeface="Arial"/>
                <a:cs typeface="Arial"/>
              </a:rPr>
              <a:t> </a:t>
            </a:r>
            <a:r>
              <a:rPr sz="2400" b="1" dirty="0">
                <a:solidFill>
                  <a:srgbClr val="595959"/>
                </a:solidFill>
                <a:latin typeface="Arial"/>
                <a:cs typeface="Arial"/>
              </a:rPr>
              <a:t>be</a:t>
            </a:r>
            <a:r>
              <a:rPr sz="2400" b="1" spc="-33" dirty="0">
                <a:solidFill>
                  <a:srgbClr val="595959"/>
                </a:solidFill>
                <a:latin typeface="Arial"/>
                <a:cs typeface="Arial"/>
              </a:rPr>
              <a:t> </a:t>
            </a:r>
            <a:r>
              <a:rPr sz="2400" b="1" dirty="0">
                <a:solidFill>
                  <a:srgbClr val="595959"/>
                </a:solidFill>
                <a:latin typeface="Arial"/>
                <a:cs typeface="Arial"/>
              </a:rPr>
              <a:t>added</a:t>
            </a:r>
            <a:r>
              <a:rPr sz="2400" b="1" spc="-27" dirty="0">
                <a:solidFill>
                  <a:srgbClr val="595959"/>
                </a:solidFill>
                <a:latin typeface="Arial"/>
                <a:cs typeface="Arial"/>
              </a:rPr>
              <a:t> </a:t>
            </a:r>
            <a:r>
              <a:rPr sz="2400" b="1" dirty="0">
                <a:solidFill>
                  <a:srgbClr val="595959"/>
                </a:solidFill>
                <a:latin typeface="Arial"/>
                <a:cs typeface="Arial"/>
              </a:rPr>
              <a:t>using</a:t>
            </a:r>
            <a:r>
              <a:rPr sz="2400" b="1" spc="-27" dirty="0">
                <a:solidFill>
                  <a:srgbClr val="595959"/>
                </a:solidFill>
                <a:latin typeface="Arial"/>
                <a:cs typeface="Arial"/>
              </a:rPr>
              <a:t> </a:t>
            </a:r>
            <a:r>
              <a:rPr sz="2400" b="1" spc="-33" dirty="0">
                <a:solidFill>
                  <a:srgbClr val="595959"/>
                </a:solidFill>
                <a:latin typeface="Arial"/>
                <a:cs typeface="Arial"/>
              </a:rPr>
              <a:t>CNI</a:t>
            </a:r>
            <a:endParaRPr sz="2400">
              <a:latin typeface="Arial"/>
              <a:cs typeface="Arial"/>
            </a:endParaRPr>
          </a:p>
        </p:txBody>
      </p:sp>
      <p:graphicFrame>
        <p:nvGraphicFramePr>
          <p:cNvPr id="4" name="object 4"/>
          <p:cNvGraphicFramePr>
            <a:graphicFrameLocks noGrp="1"/>
          </p:cNvGraphicFramePr>
          <p:nvPr/>
        </p:nvGraphicFramePr>
        <p:xfrm>
          <a:off x="326817" y="2353950"/>
          <a:ext cx="11524826" cy="4494104"/>
        </p:xfrm>
        <a:graphic>
          <a:graphicData uri="http://schemas.openxmlformats.org/drawingml/2006/table">
            <a:tbl>
              <a:tblPr firstRow="1" bandRow="1">
                <a:tableStyleId>{2D5ABB26-0587-4C30-8999-92F81FD0307C}</a:tableStyleId>
              </a:tblPr>
              <a:tblGrid>
                <a:gridCol w="1966807">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gridCol w="2252979">
                  <a:extLst>
                    <a:ext uri="{9D8B030D-6E8A-4147-A177-3AD203B41FA5}">
                      <a16:colId xmlns:a16="http://schemas.microsoft.com/office/drawing/2014/main" val="20002"/>
                    </a:ext>
                  </a:extLst>
                </a:gridCol>
                <a:gridCol w="2760133">
                  <a:extLst>
                    <a:ext uri="{9D8B030D-6E8A-4147-A177-3AD203B41FA5}">
                      <a16:colId xmlns:a16="http://schemas.microsoft.com/office/drawing/2014/main" val="20003"/>
                    </a:ext>
                  </a:extLst>
                </a:gridCol>
                <a:gridCol w="2304627">
                  <a:extLst>
                    <a:ext uri="{9D8B030D-6E8A-4147-A177-3AD203B41FA5}">
                      <a16:colId xmlns:a16="http://schemas.microsoft.com/office/drawing/2014/main" val="20004"/>
                    </a:ext>
                  </a:extLst>
                </a:gridCol>
              </a:tblGrid>
              <a:tr h="527473">
                <a:tc>
                  <a:txBody>
                    <a:bodyPr/>
                    <a:lstStyle/>
                    <a:p>
                      <a:pPr marL="85725">
                        <a:lnSpc>
                          <a:spcPct val="100000"/>
                        </a:lnSpc>
                        <a:spcBef>
                          <a:spcPts val="615"/>
                        </a:spcBef>
                      </a:pPr>
                      <a:r>
                        <a:rPr sz="1900" b="1" spc="-10" dirty="0">
                          <a:latin typeface="Arial"/>
                          <a:cs typeface="Arial"/>
                        </a:rPr>
                        <a:t>Type/Features</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25" dirty="0">
                          <a:latin typeface="Arial"/>
                          <a:cs typeface="Arial"/>
                        </a:rPr>
                        <a:t>L2</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25" dirty="0">
                          <a:latin typeface="Arial"/>
                          <a:cs typeface="Arial"/>
                        </a:rPr>
                        <a:t>L3</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10" dirty="0">
                          <a:latin typeface="Arial"/>
                          <a:cs typeface="Arial"/>
                        </a:rPr>
                        <a:t>Overlay</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900" b="1" spc="-10" dirty="0">
                          <a:latin typeface="Arial"/>
                          <a:cs typeface="Arial"/>
                        </a:rPr>
                        <a:t>Cloud</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360592">
                <a:tc>
                  <a:txBody>
                    <a:bodyPr/>
                    <a:lstStyle/>
                    <a:p>
                      <a:pPr marL="85725">
                        <a:lnSpc>
                          <a:spcPct val="100000"/>
                        </a:lnSpc>
                        <a:spcBef>
                          <a:spcPts val="620"/>
                        </a:spcBef>
                      </a:pPr>
                      <a:r>
                        <a:rPr sz="1900" spc="-10" dirty="0">
                          <a:latin typeface="Arial MT"/>
                          <a:cs typeface="Arial MT"/>
                        </a:rPr>
                        <a:t>Summary</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529590">
                        <a:lnSpc>
                          <a:spcPts val="1650"/>
                        </a:lnSpc>
                        <a:spcBef>
                          <a:spcPts val="700"/>
                        </a:spcBef>
                      </a:pPr>
                      <a:r>
                        <a:rPr sz="1900" spc="-20" dirty="0">
                          <a:latin typeface="Arial MT"/>
                          <a:cs typeface="Arial MT"/>
                        </a:rPr>
                        <a:t>Pods </a:t>
                      </a:r>
                      <a:r>
                        <a:rPr sz="1900" spc="-10" dirty="0">
                          <a:latin typeface="Arial MT"/>
                          <a:cs typeface="Arial MT"/>
                        </a:rPr>
                        <a:t>communicate </a:t>
                      </a:r>
                      <a:r>
                        <a:rPr sz="1900" dirty="0">
                          <a:latin typeface="Arial MT"/>
                          <a:cs typeface="Arial MT"/>
                        </a:rPr>
                        <a:t>using</a:t>
                      </a:r>
                      <a:r>
                        <a:rPr sz="1900" spc="-25" dirty="0">
                          <a:latin typeface="Arial MT"/>
                          <a:cs typeface="Arial MT"/>
                        </a:rPr>
                        <a:t> L2</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73355">
                        <a:lnSpc>
                          <a:spcPts val="1650"/>
                        </a:lnSpc>
                        <a:spcBef>
                          <a:spcPts val="700"/>
                        </a:spcBef>
                      </a:pPr>
                      <a:r>
                        <a:rPr sz="1900" dirty="0">
                          <a:latin typeface="Arial MT"/>
                          <a:cs typeface="Arial MT"/>
                        </a:rPr>
                        <a:t>Pod</a:t>
                      </a:r>
                      <a:r>
                        <a:rPr sz="1900" spc="-10" dirty="0">
                          <a:latin typeface="Arial MT"/>
                          <a:cs typeface="Arial MT"/>
                        </a:rPr>
                        <a:t> </a:t>
                      </a:r>
                      <a:r>
                        <a:rPr sz="1900" dirty="0">
                          <a:latin typeface="Arial MT"/>
                          <a:cs typeface="Arial MT"/>
                        </a:rPr>
                        <a:t>traffic</a:t>
                      </a:r>
                      <a:r>
                        <a:rPr sz="1900" spc="-10" dirty="0">
                          <a:latin typeface="Arial MT"/>
                          <a:cs typeface="Arial MT"/>
                        </a:rPr>
                        <a:t> </a:t>
                      </a:r>
                      <a:r>
                        <a:rPr sz="1900" spc="-25" dirty="0">
                          <a:latin typeface="Arial MT"/>
                          <a:cs typeface="Arial MT"/>
                        </a:rPr>
                        <a:t>is </a:t>
                      </a:r>
                      <a:r>
                        <a:rPr sz="1900" dirty="0">
                          <a:latin typeface="Arial MT"/>
                          <a:cs typeface="Arial MT"/>
                        </a:rPr>
                        <a:t>routed</a:t>
                      </a:r>
                      <a:r>
                        <a:rPr sz="1900" spc="-20" dirty="0">
                          <a:latin typeface="Arial MT"/>
                          <a:cs typeface="Arial MT"/>
                        </a:rPr>
                        <a:t> </a:t>
                      </a:r>
                      <a:r>
                        <a:rPr sz="1900" dirty="0">
                          <a:latin typeface="Arial MT"/>
                          <a:cs typeface="Arial MT"/>
                        </a:rPr>
                        <a:t>in</a:t>
                      </a:r>
                      <a:r>
                        <a:rPr sz="1900" spc="-20" dirty="0">
                          <a:latin typeface="Arial MT"/>
                          <a:cs typeface="Arial MT"/>
                        </a:rPr>
                        <a:t> </a:t>
                      </a:r>
                      <a:r>
                        <a:rPr sz="1900" spc="-10" dirty="0">
                          <a:latin typeface="Arial MT"/>
                          <a:cs typeface="Arial MT"/>
                        </a:rPr>
                        <a:t>underlay network</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89535">
                        <a:lnSpc>
                          <a:spcPts val="1650"/>
                        </a:lnSpc>
                        <a:spcBef>
                          <a:spcPts val="700"/>
                        </a:spcBef>
                      </a:pPr>
                      <a:r>
                        <a:rPr sz="1900" dirty="0">
                          <a:latin typeface="Arial MT"/>
                          <a:cs typeface="Arial MT"/>
                        </a:rPr>
                        <a:t>Pod</a:t>
                      </a:r>
                      <a:r>
                        <a:rPr sz="1900" spc="-10" dirty="0">
                          <a:latin typeface="Arial MT"/>
                          <a:cs typeface="Arial MT"/>
                        </a:rPr>
                        <a:t> </a:t>
                      </a:r>
                      <a:r>
                        <a:rPr sz="1900" dirty="0">
                          <a:latin typeface="Arial MT"/>
                          <a:cs typeface="Arial MT"/>
                        </a:rPr>
                        <a:t>traffic</a:t>
                      </a:r>
                      <a:r>
                        <a:rPr sz="1900" spc="-10" dirty="0">
                          <a:latin typeface="Arial MT"/>
                          <a:cs typeface="Arial MT"/>
                        </a:rPr>
                        <a:t> </a:t>
                      </a:r>
                      <a:r>
                        <a:rPr sz="1900" spc="-25" dirty="0">
                          <a:latin typeface="Arial MT"/>
                          <a:cs typeface="Arial MT"/>
                        </a:rPr>
                        <a:t>is </a:t>
                      </a:r>
                      <a:r>
                        <a:rPr sz="1900" dirty="0">
                          <a:latin typeface="Arial MT"/>
                          <a:cs typeface="Arial MT"/>
                        </a:rPr>
                        <a:t>encapsulated</a:t>
                      </a:r>
                      <a:r>
                        <a:rPr sz="1900" spc="-40" dirty="0">
                          <a:latin typeface="Arial MT"/>
                          <a:cs typeface="Arial MT"/>
                        </a:rPr>
                        <a:t> </a:t>
                      </a:r>
                      <a:r>
                        <a:rPr sz="1900" dirty="0">
                          <a:latin typeface="Arial MT"/>
                          <a:cs typeface="Arial MT"/>
                        </a:rPr>
                        <a:t>and</a:t>
                      </a:r>
                      <a:r>
                        <a:rPr sz="1900" spc="-35" dirty="0">
                          <a:latin typeface="Arial MT"/>
                          <a:cs typeface="Arial MT"/>
                        </a:rPr>
                        <a:t> </a:t>
                      </a:r>
                      <a:r>
                        <a:rPr sz="1900" spc="-20" dirty="0">
                          <a:latin typeface="Arial MT"/>
                          <a:cs typeface="Arial MT"/>
                        </a:rPr>
                        <a:t>uses </a:t>
                      </a:r>
                      <a:r>
                        <a:rPr sz="1900" dirty="0">
                          <a:latin typeface="Arial MT"/>
                          <a:cs typeface="Arial MT"/>
                        </a:rPr>
                        <a:t>underlay</a:t>
                      </a:r>
                      <a:r>
                        <a:rPr sz="1900" spc="-5" dirty="0">
                          <a:latin typeface="Arial MT"/>
                          <a:cs typeface="Arial MT"/>
                        </a:rPr>
                        <a:t> </a:t>
                      </a:r>
                      <a:r>
                        <a:rPr sz="1900" dirty="0">
                          <a:latin typeface="Arial MT"/>
                          <a:cs typeface="Arial MT"/>
                        </a:rPr>
                        <a:t>for</a:t>
                      </a:r>
                      <a:r>
                        <a:rPr sz="1900" spc="-5" dirty="0">
                          <a:latin typeface="Arial MT"/>
                          <a:cs typeface="Arial MT"/>
                        </a:rPr>
                        <a:t> </a:t>
                      </a:r>
                      <a:r>
                        <a:rPr sz="1900" spc="-10" dirty="0">
                          <a:latin typeface="Arial MT"/>
                          <a:cs typeface="Arial MT"/>
                        </a:rPr>
                        <a:t>reachability</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04139">
                        <a:lnSpc>
                          <a:spcPts val="1650"/>
                        </a:lnSpc>
                        <a:spcBef>
                          <a:spcPts val="700"/>
                        </a:spcBef>
                      </a:pPr>
                      <a:r>
                        <a:rPr sz="1900" dirty="0">
                          <a:latin typeface="Arial MT"/>
                          <a:cs typeface="Arial MT"/>
                        </a:rPr>
                        <a:t>Pod</a:t>
                      </a:r>
                      <a:r>
                        <a:rPr sz="1900" spc="-15" dirty="0">
                          <a:latin typeface="Arial MT"/>
                          <a:cs typeface="Arial MT"/>
                        </a:rPr>
                        <a:t> </a:t>
                      </a:r>
                      <a:r>
                        <a:rPr sz="1900" dirty="0">
                          <a:latin typeface="Arial MT"/>
                          <a:cs typeface="Arial MT"/>
                        </a:rPr>
                        <a:t>traffic</a:t>
                      </a:r>
                      <a:r>
                        <a:rPr sz="1900" spc="-10" dirty="0">
                          <a:latin typeface="Arial MT"/>
                          <a:cs typeface="Arial MT"/>
                        </a:rPr>
                        <a:t> </a:t>
                      </a:r>
                      <a:r>
                        <a:rPr sz="1900" dirty="0">
                          <a:latin typeface="Arial MT"/>
                          <a:cs typeface="Arial MT"/>
                        </a:rPr>
                        <a:t>is</a:t>
                      </a:r>
                      <a:r>
                        <a:rPr sz="1900" spc="-15" dirty="0">
                          <a:latin typeface="Arial MT"/>
                          <a:cs typeface="Arial MT"/>
                        </a:rPr>
                        <a:t> </a:t>
                      </a:r>
                      <a:r>
                        <a:rPr sz="1900" spc="-10" dirty="0">
                          <a:latin typeface="Arial MT"/>
                          <a:cs typeface="Arial MT"/>
                        </a:rPr>
                        <a:t>routed </a:t>
                      </a:r>
                      <a:r>
                        <a:rPr sz="1900" dirty="0">
                          <a:latin typeface="Arial MT"/>
                          <a:cs typeface="Arial MT"/>
                        </a:rPr>
                        <a:t>in</a:t>
                      </a:r>
                      <a:r>
                        <a:rPr sz="1900" spc="-20" dirty="0">
                          <a:latin typeface="Arial MT"/>
                          <a:cs typeface="Arial MT"/>
                        </a:rPr>
                        <a:t> </a:t>
                      </a:r>
                      <a:r>
                        <a:rPr sz="1900" dirty="0">
                          <a:latin typeface="Arial MT"/>
                          <a:cs typeface="Arial MT"/>
                        </a:rPr>
                        <a:t>cloud</a:t>
                      </a:r>
                      <a:r>
                        <a:rPr sz="1900" spc="-15" dirty="0">
                          <a:latin typeface="Arial MT"/>
                          <a:cs typeface="Arial MT"/>
                        </a:rPr>
                        <a:t> </a:t>
                      </a:r>
                      <a:r>
                        <a:rPr sz="1900" spc="-10" dirty="0">
                          <a:latin typeface="Arial MT"/>
                          <a:cs typeface="Arial MT"/>
                        </a:rPr>
                        <a:t>virtual network</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081193">
                <a:tc>
                  <a:txBody>
                    <a:bodyPr/>
                    <a:lstStyle/>
                    <a:p>
                      <a:pPr marL="85725" marR="521334">
                        <a:lnSpc>
                          <a:spcPts val="1650"/>
                        </a:lnSpc>
                        <a:spcBef>
                          <a:spcPts val="700"/>
                        </a:spcBef>
                      </a:pPr>
                      <a:r>
                        <a:rPr sz="1900" spc="-10" dirty="0">
                          <a:latin typeface="Arial MT"/>
                          <a:cs typeface="Arial MT"/>
                        </a:rPr>
                        <a:t>Underlying technology</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L2</a:t>
                      </a:r>
                      <a:r>
                        <a:rPr sz="1900" spc="-15" dirty="0">
                          <a:latin typeface="Arial MT"/>
                          <a:cs typeface="Arial MT"/>
                        </a:rPr>
                        <a:t> </a:t>
                      </a:r>
                      <a:r>
                        <a:rPr sz="1900" dirty="0">
                          <a:latin typeface="Arial MT"/>
                          <a:cs typeface="Arial MT"/>
                        </a:rPr>
                        <a:t>arp,</a:t>
                      </a:r>
                      <a:r>
                        <a:rPr sz="1900" spc="-15" dirty="0">
                          <a:latin typeface="Arial MT"/>
                          <a:cs typeface="Arial MT"/>
                        </a:rPr>
                        <a:t> </a:t>
                      </a:r>
                      <a:r>
                        <a:rPr sz="1900" spc="-10" dirty="0">
                          <a:latin typeface="Arial MT"/>
                          <a:cs typeface="Arial MT"/>
                        </a:rPr>
                        <a:t>broadcast</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02260">
                        <a:lnSpc>
                          <a:spcPts val="1650"/>
                        </a:lnSpc>
                        <a:spcBef>
                          <a:spcPts val="700"/>
                        </a:spcBef>
                      </a:pPr>
                      <a:r>
                        <a:rPr sz="1900" dirty="0">
                          <a:latin typeface="Arial MT"/>
                          <a:cs typeface="Arial MT"/>
                        </a:rPr>
                        <a:t>Routing</a:t>
                      </a:r>
                      <a:r>
                        <a:rPr sz="1900" spc="-35" dirty="0">
                          <a:latin typeface="Arial MT"/>
                          <a:cs typeface="Arial MT"/>
                        </a:rPr>
                        <a:t> </a:t>
                      </a:r>
                      <a:r>
                        <a:rPr sz="1900" spc="-10" dirty="0">
                          <a:latin typeface="Arial MT"/>
                          <a:cs typeface="Arial MT"/>
                        </a:rPr>
                        <a:t>protocol </a:t>
                      </a:r>
                      <a:r>
                        <a:rPr sz="1900" dirty="0">
                          <a:latin typeface="Arial MT"/>
                          <a:cs typeface="Arial MT"/>
                        </a:rPr>
                        <a:t>like</a:t>
                      </a:r>
                      <a:r>
                        <a:rPr sz="1900" spc="-20" dirty="0">
                          <a:latin typeface="Arial MT"/>
                          <a:cs typeface="Arial MT"/>
                        </a:rPr>
                        <a:t> </a:t>
                      </a:r>
                      <a:r>
                        <a:rPr sz="1900" spc="-25" dirty="0">
                          <a:latin typeface="Arial MT"/>
                          <a:cs typeface="Arial MT"/>
                        </a:rPr>
                        <a:t>BGP</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10" dirty="0">
                          <a:latin typeface="Arial MT"/>
                          <a:cs typeface="Arial MT"/>
                        </a:rPr>
                        <a:t>VXLAN</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15570">
                        <a:lnSpc>
                          <a:spcPts val="1650"/>
                        </a:lnSpc>
                        <a:spcBef>
                          <a:spcPts val="700"/>
                        </a:spcBef>
                      </a:pPr>
                      <a:r>
                        <a:rPr sz="1900" spc="-10" dirty="0">
                          <a:latin typeface="Arial MT"/>
                          <a:cs typeface="Arial MT"/>
                        </a:rPr>
                        <a:t>Pre-programmed </a:t>
                      </a:r>
                      <a:r>
                        <a:rPr sz="1900" dirty="0">
                          <a:latin typeface="Arial MT"/>
                          <a:cs typeface="Arial MT"/>
                        </a:rPr>
                        <a:t>fabric</a:t>
                      </a:r>
                      <a:r>
                        <a:rPr sz="1900" spc="-5" dirty="0">
                          <a:latin typeface="Arial MT"/>
                          <a:cs typeface="Arial MT"/>
                        </a:rPr>
                        <a:t> </a:t>
                      </a:r>
                      <a:r>
                        <a:rPr sz="1900" spc="-10" dirty="0">
                          <a:latin typeface="Arial MT"/>
                          <a:cs typeface="Arial MT"/>
                        </a:rPr>
                        <a:t>using </a:t>
                      </a:r>
                      <a:r>
                        <a:rPr sz="1900" dirty="0">
                          <a:latin typeface="Arial MT"/>
                          <a:cs typeface="Arial MT"/>
                        </a:rPr>
                        <a:t>controller(eg:</a:t>
                      </a:r>
                      <a:r>
                        <a:rPr sz="1900" spc="-70" dirty="0">
                          <a:latin typeface="Arial MT"/>
                          <a:cs typeface="Arial MT"/>
                        </a:rPr>
                        <a:t> </a:t>
                      </a:r>
                      <a:r>
                        <a:rPr sz="1900" spc="-20" dirty="0">
                          <a:latin typeface="Arial MT"/>
                          <a:cs typeface="Arial MT"/>
                        </a:rPr>
                        <a:t>GKE)</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1081193">
                <a:tc>
                  <a:txBody>
                    <a:bodyPr/>
                    <a:lstStyle/>
                    <a:p>
                      <a:pPr marL="85725">
                        <a:lnSpc>
                          <a:spcPct val="100000"/>
                        </a:lnSpc>
                        <a:spcBef>
                          <a:spcPts val="620"/>
                        </a:spcBef>
                      </a:pPr>
                      <a:r>
                        <a:rPr sz="1900" spc="-10" dirty="0">
                          <a:latin typeface="Arial MT"/>
                          <a:cs typeface="Arial MT"/>
                        </a:rPr>
                        <a:t>Encapsulation</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489584">
                        <a:lnSpc>
                          <a:spcPts val="1650"/>
                        </a:lnSpc>
                        <a:spcBef>
                          <a:spcPts val="700"/>
                        </a:spcBef>
                      </a:pPr>
                      <a:r>
                        <a:rPr sz="1900" dirty="0">
                          <a:latin typeface="Arial MT"/>
                          <a:cs typeface="Arial MT"/>
                        </a:rPr>
                        <a:t>No</a:t>
                      </a:r>
                      <a:r>
                        <a:rPr sz="1900" spc="-10" dirty="0">
                          <a:latin typeface="Arial MT"/>
                          <a:cs typeface="Arial MT"/>
                        </a:rPr>
                        <a:t> double encapsulation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499109">
                        <a:lnSpc>
                          <a:spcPts val="1650"/>
                        </a:lnSpc>
                        <a:spcBef>
                          <a:spcPts val="700"/>
                        </a:spcBef>
                      </a:pPr>
                      <a:r>
                        <a:rPr sz="1900" dirty="0">
                          <a:latin typeface="Arial MT"/>
                          <a:cs typeface="Arial MT"/>
                        </a:rPr>
                        <a:t>No</a:t>
                      </a:r>
                      <a:r>
                        <a:rPr sz="1900" spc="-10" dirty="0">
                          <a:latin typeface="Arial MT"/>
                          <a:cs typeface="Arial MT"/>
                        </a:rPr>
                        <a:t> double encapsulation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Double</a:t>
                      </a:r>
                      <a:r>
                        <a:rPr sz="1900" spc="-30" dirty="0">
                          <a:latin typeface="Arial MT"/>
                          <a:cs typeface="Arial MT"/>
                        </a:rPr>
                        <a:t> </a:t>
                      </a:r>
                      <a:r>
                        <a:rPr sz="1900" spc="-10" dirty="0">
                          <a:latin typeface="Arial MT"/>
                          <a:cs typeface="Arial MT"/>
                        </a:rPr>
                        <a:t>encapsulation</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538480">
                        <a:lnSpc>
                          <a:spcPts val="1650"/>
                        </a:lnSpc>
                        <a:spcBef>
                          <a:spcPts val="700"/>
                        </a:spcBef>
                      </a:pPr>
                      <a:r>
                        <a:rPr sz="1900" dirty="0">
                          <a:latin typeface="Arial MT"/>
                          <a:cs typeface="Arial MT"/>
                        </a:rPr>
                        <a:t>No</a:t>
                      </a:r>
                      <a:r>
                        <a:rPr sz="1900" spc="-10" dirty="0">
                          <a:latin typeface="Arial MT"/>
                          <a:cs typeface="Arial MT"/>
                        </a:rPr>
                        <a:t> double encapsulation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43653">
                <a:tc>
                  <a:txBody>
                    <a:bodyPr/>
                    <a:lstStyle/>
                    <a:p>
                      <a:pPr marL="85725">
                        <a:lnSpc>
                          <a:spcPct val="100000"/>
                        </a:lnSpc>
                        <a:spcBef>
                          <a:spcPts val="620"/>
                        </a:spcBef>
                      </a:pPr>
                      <a:r>
                        <a:rPr sz="1900" spc="-10" dirty="0">
                          <a:latin typeface="Arial MT"/>
                          <a:cs typeface="Arial MT"/>
                        </a:rPr>
                        <a:t>Examples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ct val="100000"/>
                        </a:lnSpc>
                        <a:spcBef>
                          <a:spcPts val="620"/>
                        </a:spcBef>
                      </a:pPr>
                      <a:r>
                        <a:rPr sz="1900" spc="-10" dirty="0">
                          <a:latin typeface="Arial MT"/>
                          <a:cs typeface="Arial MT"/>
                        </a:rPr>
                        <a:t>Calico</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ct val="100000"/>
                        </a:lnSpc>
                        <a:spcBef>
                          <a:spcPts val="620"/>
                        </a:spcBef>
                      </a:pPr>
                      <a:r>
                        <a:rPr sz="1900" dirty="0">
                          <a:latin typeface="Arial MT"/>
                          <a:cs typeface="Arial MT"/>
                        </a:rPr>
                        <a:t>Flannel,</a:t>
                      </a:r>
                      <a:r>
                        <a:rPr sz="1900" spc="-40" dirty="0">
                          <a:latin typeface="Arial MT"/>
                          <a:cs typeface="Arial MT"/>
                        </a:rPr>
                        <a:t> </a:t>
                      </a:r>
                      <a:r>
                        <a:rPr sz="1900" spc="-10" dirty="0">
                          <a:latin typeface="Arial MT"/>
                          <a:cs typeface="Arial MT"/>
                        </a:rPr>
                        <a:t>Weave</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090">
                        <a:lnSpc>
                          <a:spcPct val="100000"/>
                        </a:lnSpc>
                        <a:spcBef>
                          <a:spcPts val="620"/>
                        </a:spcBef>
                      </a:pPr>
                      <a:r>
                        <a:rPr sz="1900" dirty="0">
                          <a:latin typeface="Arial MT"/>
                          <a:cs typeface="Arial MT"/>
                        </a:rPr>
                        <a:t>GKE,</a:t>
                      </a:r>
                      <a:r>
                        <a:rPr sz="1900" spc="-55" dirty="0">
                          <a:latin typeface="Arial MT"/>
                          <a:cs typeface="Arial MT"/>
                        </a:rPr>
                        <a:t> </a:t>
                      </a:r>
                      <a:r>
                        <a:rPr sz="1900" dirty="0">
                          <a:latin typeface="Arial MT"/>
                          <a:cs typeface="Arial MT"/>
                        </a:rPr>
                        <a:t>ACS,</a:t>
                      </a:r>
                      <a:r>
                        <a:rPr sz="1900" spc="-55" dirty="0">
                          <a:latin typeface="Arial MT"/>
                          <a:cs typeface="Arial MT"/>
                        </a:rPr>
                        <a:t> </a:t>
                      </a:r>
                      <a:r>
                        <a:rPr sz="1900" spc="-25" dirty="0">
                          <a:latin typeface="Arial MT"/>
                          <a:cs typeface="Arial MT"/>
                        </a:rPr>
                        <a:t>EKS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L2</a:t>
            </a:r>
            <a:r>
              <a:rPr spc="-60" dirty="0"/>
              <a:t> </a:t>
            </a:r>
            <a:r>
              <a:rPr spc="-13" dirty="0"/>
              <a:t>approach</a:t>
            </a:r>
          </a:p>
        </p:txBody>
      </p:sp>
      <p:pic>
        <p:nvPicPr>
          <p:cNvPr id="3" name="object 3"/>
          <p:cNvPicPr/>
          <p:nvPr/>
        </p:nvPicPr>
        <p:blipFill>
          <a:blip r:embed="rId3" cstate="print"/>
          <a:stretch>
            <a:fillRect/>
          </a:stretch>
        </p:blipFill>
        <p:spPr>
          <a:xfrm>
            <a:off x="929861" y="1768114"/>
            <a:ext cx="10475281" cy="47907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L3</a:t>
            </a:r>
            <a:r>
              <a:rPr spc="-60" dirty="0"/>
              <a:t> </a:t>
            </a:r>
            <a:r>
              <a:rPr spc="-13" dirty="0"/>
              <a:t>approach</a:t>
            </a:r>
          </a:p>
        </p:txBody>
      </p:sp>
      <p:pic>
        <p:nvPicPr>
          <p:cNvPr id="3" name="object 3"/>
          <p:cNvPicPr/>
          <p:nvPr/>
        </p:nvPicPr>
        <p:blipFill>
          <a:blip r:embed="rId3" cstate="print"/>
          <a:stretch>
            <a:fillRect/>
          </a:stretch>
        </p:blipFill>
        <p:spPr>
          <a:xfrm>
            <a:off x="1001366" y="1684374"/>
            <a:ext cx="10157721" cy="4731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Overlay</a:t>
            </a:r>
            <a:r>
              <a:rPr spc="-140" dirty="0"/>
              <a:t> </a:t>
            </a:r>
            <a:r>
              <a:rPr spc="-13" dirty="0"/>
              <a:t>approach</a:t>
            </a:r>
          </a:p>
        </p:txBody>
      </p:sp>
      <p:pic>
        <p:nvPicPr>
          <p:cNvPr id="3" name="object 3"/>
          <p:cNvPicPr/>
          <p:nvPr/>
        </p:nvPicPr>
        <p:blipFill>
          <a:blip r:embed="rId2" cstate="print"/>
          <a:stretch>
            <a:fillRect/>
          </a:stretch>
        </p:blipFill>
        <p:spPr>
          <a:xfrm>
            <a:off x="1094282" y="1693921"/>
            <a:ext cx="9987959" cy="4653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18831"/>
            <a:ext cx="3745524" cy="755762"/>
          </a:xfrm>
          <a:prstGeom prst="rect">
            <a:avLst/>
          </a:prstGeom>
        </p:spPr>
        <p:txBody>
          <a:bodyPr vert="horz" wrap="square" lIns="0" tIns="16933" rIns="0" bIns="0" rtlCol="0" anchor="b">
            <a:spAutoFit/>
          </a:bodyPr>
          <a:lstStyle/>
          <a:p>
            <a:pPr marL="16933">
              <a:lnSpc>
                <a:spcPct val="100000"/>
              </a:lnSpc>
              <a:spcBef>
                <a:spcPts val="133"/>
              </a:spcBef>
            </a:pPr>
            <a:r>
              <a:rPr spc="-13" dirty="0"/>
              <a:t>Services</a:t>
            </a:r>
          </a:p>
        </p:txBody>
      </p:sp>
      <p:sp>
        <p:nvSpPr>
          <p:cNvPr id="3" name="object 3"/>
          <p:cNvSpPr txBox="1"/>
          <p:nvPr/>
        </p:nvSpPr>
        <p:spPr>
          <a:xfrm>
            <a:off x="631370" y="1210671"/>
            <a:ext cx="5528733" cy="5128498"/>
          </a:xfrm>
          <a:prstGeom prst="rect">
            <a:avLst/>
          </a:prstGeom>
        </p:spPr>
        <p:txBody>
          <a:bodyPr vert="horz" wrap="square" lIns="0" tIns="16933" rIns="0" bIns="0" rtlCol="0">
            <a:spAutoFit/>
          </a:bodyPr>
          <a:lstStyle/>
          <a:p>
            <a:pPr marL="505447" marR="30479" indent="-489361">
              <a:lnSpc>
                <a:spcPct val="120000"/>
              </a:lnSpc>
              <a:spcBef>
                <a:spcPts val="133"/>
              </a:spcBef>
              <a:buClr>
                <a:srgbClr val="595959"/>
              </a:buClr>
              <a:buSzPct val="128571"/>
              <a:buFont typeface="Arial MT"/>
              <a:buChar char="●"/>
              <a:tabLst>
                <a:tab pos="505447" algn="l"/>
              </a:tabLst>
            </a:pPr>
            <a:r>
              <a:rPr sz="1867" dirty="0">
                <a:solidFill>
                  <a:srgbClr val="545454"/>
                </a:solidFill>
                <a:latin typeface="Roboto"/>
                <a:cs typeface="Roboto"/>
              </a:rPr>
              <a:t>A</a:t>
            </a:r>
            <a:r>
              <a:rPr sz="1867" spc="-40" dirty="0">
                <a:solidFill>
                  <a:srgbClr val="545454"/>
                </a:solidFill>
                <a:latin typeface="Roboto"/>
                <a:cs typeface="Roboto"/>
              </a:rPr>
              <a:t> </a:t>
            </a:r>
            <a:r>
              <a:rPr sz="1867" spc="-13" dirty="0">
                <a:solidFill>
                  <a:srgbClr val="545454"/>
                </a:solidFill>
                <a:latin typeface="Roboto"/>
                <a:cs typeface="Roboto"/>
              </a:rPr>
              <a:t>service</a:t>
            </a:r>
            <a:r>
              <a:rPr sz="1867" spc="-33" dirty="0">
                <a:solidFill>
                  <a:srgbClr val="545454"/>
                </a:solidFill>
                <a:latin typeface="Roboto"/>
                <a:cs typeface="Roboto"/>
              </a:rPr>
              <a:t> </a:t>
            </a:r>
            <a:r>
              <a:rPr sz="1867" dirty="0">
                <a:solidFill>
                  <a:srgbClr val="545454"/>
                </a:solidFill>
                <a:latin typeface="Roboto"/>
                <a:cs typeface="Roboto"/>
              </a:rPr>
              <a:t>is</a:t>
            </a:r>
            <a:r>
              <a:rPr sz="1867" spc="-33" dirty="0">
                <a:solidFill>
                  <a:srgbClr val="545454"/>
                </a:solidFill>
                <a:latin typeface="Roboto"/>
                <a:cs typeface="Roboto"/>
              </a:rPr>
              <a:t> </a:t>
            </a:r>
            <a:r>
              <a:rPr sz="1867" dirty="0">
                <a:solidFill>
                  <a:srgbClr val="545454"/>
                </a:solidFill>
                <a:latin typeface="Roboto"/>
                <a:cs typeface="Roboto"/>
              </a:rPr>
              <a:t>a</a:t>
            </a:r>
            <a:r>
              <a:rPr sz="1867" spc="-33" dirty="0">
                <a:solidFill>
                  <a:srgbClr val="545454"/>
                </a:solidFill>
                <a:latin typeface="Roboto"/>
                <a:cs typeface="Roboto"/>
              </a:rPr>
              <a:t> </a:t>
            </a:r>
            <a:r>
              <a:rPr sz="1867" dirty="0">
                <a:solidFill>
                  <a:srgbClr val="545454"/>
                </a:solidFill>
                <a:latin typeface="Roboto"/>
                <a:cs typeface="Roboto"/>
              </a:rPr>
              <a:t>group</a:t>
            </a:r>
            <a:r>
              <a:rPr sz="1867" spc="-33" dirty="0">
                <a:solidFill>
                  <a:srgbClr val="545454"/>
                </a:solidFill>
                <a:latin typeface="Roboto"/>
                <a:cs typeface="Roboto"/>
              </a:rPr>
              <a:t> </a:t>
            </a:r>
            <a:r>
              <a:rPr sz="1867" dirty="0">
                <a:solidFill>
                  <a:srgbClr val="545454"/>
                </a:solidFill>
                <a:latin typeface="Roboto"/>
                <a:cs typeface="Roboto"/>
              </a:rPr>
              <a:t>of</a:t>
            </a:r>
            <a:r>
              <a:rPr sz="1867" spc="-33" dirty="0">
                <a:solidFill>
                  <a:srgbClr val="545454"/>
                </a:solidFill>
                <a:latin typeface="Roboto"/>
                <a:cs typeface="Roboto"/>
              </a:rPr>
              <a:t> </a:t>
            </a:r>
            <a:r>
              <a:rPr sz="1867" spc="-27" dirty="0">
                <a:solidFill>
                  <a:srgbClr val="545454"/>
                </a:solidFill>
                <a:latin typeface="Roboto"/>
                <a:cs typeface="Roboto"/>
              </a:rPr>
              <a:t>endpoints</a:t>
            </a:r>
            <a:r>
              <a:rPr sz="1867" spc="-33" dirty="0">
                <a:solidFill>
                  <a:srgbClr val="545454"/>
                </a:solidFill>
                <a:latin typeface="Roboto"/>
                <a:cs typeface="Roboto"/>
              </a:rPr>
              <a:t> </a:t>
            </a:r>
            <a:r>
              <a:rPr sz="1867" spc="-27" dirty="0">
                <a:solidFill>
                  <a:srgbClr val="545454"/>
                </a:solidFill>
                <a:latin typeface="Roboto"/>
                <a:cs typeface="Roboto"/>
              </a:rPr>
              <a:t>(usually</a:t>
            </a:r>
            <a:r>
              <a:rPr sz="1867" spc="-33" dirty="0">
                <a:solidFill>
                  <a:srgbClr val="545454"/>
                </a:solidFill>
                <a:latin typeface="Roboto"/>
                <a:cs typeface="Roboto"/>
              </a:rPr>
              <a:t> </a:t>
            </a:r>
            <a:r>
              <a:rPr sz="1867" spc="-13" dirty="0">
                <a:solidFill>
                  <a:srgbClr val="545454"/>
                </a:solidFill>
                <a:latin typeface="Roboto"/>
                <a:cs typeface="Roboto"/>
              </a:rPr>
              <a:t>pods) grouped</a:t>
            </a:r>
            <a:r>
              <a:rPr sz="1867" spc="-93" dirty="0">
                <a:solidFill>
                  <a:srgbClr val="545454"/>
                </a:solidFill>
                <a:latin typeface="Roboto"/>
                <a:cs typeface="Roboto"/>
              </a:rPr>
              <a:t> </a:t>
            </a:r>
            <a:r>
              <a:rPr sz="1867" dirty="0">
                <a:solidFill>
                  <a:srgbClr val="545454"/>
                </a:solidFill>
                <a:latin typeface="Roboto"/>
                <a:cs typeface="Roboto"/>
              </a:rPr>
              <a:t>by</a:t>
            </a:r>
            <a:r>
              <a:rPr sz="1867" spc="-93" dirty="0">
                <a:solidFill>
                  <a:srgbClr val="545454"/>
                </a:solidFill>
                <a:latin typeface="Roboto"/>
                <a:cs typeface="Roboto"/>
              </a:rPr>
              <a:t> </a:t>
            </a:r>
            <a:r>
              <a:rPr sz="1867" spc="-13" dirty="0">
                <a:solidFill>
                  <a:srgbClr val="545454"/>
                </a:solidFill>
                <a:latin typeface="Roboto"/>
                <a:cs typeface="Roboto"/>
              </a:rPr>
              <a:t>selector</a:t>
            </a:r>
            <a:endParaRPr sz="1867" dirty="0">
              <a:latin typeface="Roboto"/>
              <a:cs typeface="Roboto"/>
            </a:endParaRPr>
          </a:p>
          <a:p>
            <a:pPr marL="505447" indent="-447875">
              <a:spcBef>
                <a:spcPts val="260"/>
              </a:spcBef>
              <a:buFont typeface="Arial MT"/>
              <a:buChar char="●"/>
              <a:tabLst>
                <a:tab pos="505447" algn="l"/>
              </a:tabLst>
            </a:pPr>
            <a:r>
              <a:rPr sz="1867" spc="-13" dirty="0">
                <a:solidFill>
                  <a:srgbClr val="545454"/>
                </a:solidFill>
                <a:latin typeface="Roboto"/>
                <a:cs typeface="Roboto"/>
              </a:rPr>
              <a:t>Services</a:t>
            </a:r>
            <a:r>
              <a:rPr sz="1867" spc="-73" dirty="0">
                <a:solidFill>
                  <a:srgbClr val="545454"/>
                </a:solidFill>
                <a:latin typeface="Roboto"/>
                <a:cs typeface="Roboto"/>
              </a:rPr>
              <a:t> </a:t>
            </a:r>
            <a:r>
              <a:rPr sz="1867" spc="-13" dirty="0">
                <a:solidFill>
                  <a:srgbClr val="545454"/>
                </a:solidFill>
                <a:latin typeface="Roboto"/>
                <a:cs typeface="Roboto"/>
              </a:rPr>
              <a:t>provide</a:t>
            </a:r>
            <a:r>
              <a:rPr sz="1867" spc="-67" dirty="0">
                <a:solidFill>
                  <a:srgbClr val="545454"/>
                </a:solidFill>
                <a:latin typeface="Roboto"/>
                <a:cs typeface="Roboto"/>
              </a:rPr>
              <a:t> </a:t>
            </a:r>
            <a:r>
              <a:rPr sz="1867" dirty="0">
                <a:solidFill>
                  <a:srgbClr val="545454"/>
                </a:solidFill>
                <a:latin typeface="Roboto"/>
                <a:cs typeface="Roboto"/>
              </a:rPr>
              <a:t>a</a:t>
            </a:r>
            <a:r>
              <a:rPr sz="1867" spc="-73" dirty="0">
                <a:solidFill>
                  <a:srgbClr val="545454"/>
                </a:solidFill>
                <a:latin typeface="Roboto"/>
                <a:cs typeface="Roboto"/>
              </a:rPr>
              <a:t> </a:t>
            </a:r>
            <a:r>
              <a:rPr sz="1867" spc="-13" dirty="0">
                <a:solidFill>
                  <a:srgbClr val="545454"/>
                </a:solidFill>
                <a:latin typeface="Roboto"/>
                <a:cs typeface="Roboto"/>
              </a:rPr>
              <a:t>stable</a:t>
            </a:r>
            <a:r>
              <a:rPr sz="1867" spc="-67" dirty="0">
                <a:solidFill>
                  <a:srgbClr val="545454"/>
                </a:solidFill>
                <a:latin typeface="Roboto"/>
                <a:cs typeface="Roboto"/>
              </a:rPr>
              <a:t> </a:t>
            </a:r>
            <a:r>
              <a:rPr sz="1867" dirty="0">
                <a:solidFill>
                  <a:srgbClr val="545454"/>
                </a:solidFill>
                <a:latin typeface="Roboto"/>
                <a:cs typeface="Roboto"/>
              </a:rPr>
              <a:t>VIP</a:t>
            </a:r>
            <a:r>
              <a:rPr sz="1867" spc="-67" dirty="0">
                <a:solidFill>
                  <a:srgbClr val="545454"/>
                </a:solidFill>
                <a:latin typeface="Roboto"/>
                <a:cs typeface="Roboto"/>
              </a:rPr>
              <a:t> </a:t>
            </a:r>
            <a:r>
              <a:rPr sz="1867" dirty="0">
                <a:solidFill>
                  <a:srgbClr val="545454"/>
                </a:solidFill>
                <a:latin typeface="Roboto"/>
                <a:cs typeface="Roboto"/>
              </a:rPr>
              <a:t>(except</a:t>
            </a:r>
            <a:r>
              <a:rPr sz="1867" spc="-73" dirty="0">
                <a:solidFill>
                  <a:srgbClr val="545454"/>
                </a:solidFill>
                <a:latin typeface="Roboto"/>
                <a:cs typeface="Roboto"/>
              </a:rPr>
              <a:t> </a:t>
            </a:r>
            <a:r>
              <a:rPr sz="1867" spc="-13" dirty="0">
                <a:solidFill>
                  <a:srgbClr val="545454"/>
                </a:solidFill>
                <a:latin typeface="Roboto"/>
                <a:cs typeface="Roboto"/>
              </a:rPr>
              <a:t>Headless)</a:t>
            </a:r>
            <a:endParaRPr sz="1867" dirty="0">
              <a:latin typeface="Roboto"/>
              <a:cs typeface="Roboto"/>
            </a:endParaRPr>
          </a:p>
          <a:p>
            <a:pPr marL="505447" indent="-447875">
              <a:spcBef>
                <a:spcPts val="260"/>
              </a:spcBef>
              <a:buFont typeface="Arial MT"/>
              <a:buChar char="●"/>
              <a:tabLst>
                <a:tab pos="505447" algn="l"/>
              </a:tabLst>
            </a:pPr>
            <a:r>
              <a:rPr sz="1867" dirty="0">
                <a:solidFill>
                  <a:srgbClr val="545454"/>
                </a:solidFill>
                <a:latin typeface="Roboto"/>
                <a:cs typeface="Roboto"/>
              </a:rPr>
              <a:t>VIP</a:t>
            </a:r>
            <a:r>
              <a:rPr sz="1867" spc="-53" dirty="0">
                <a:solidFill>
                  <a:srgbClr val="545454"/>
                </a:solidFill>
                <a:latin typeface="Roboto"/>
                <a:cs typeface="Roboto"/>
              </a:rPr>
              <a:t> </a:t>
            </a:r>
            <a:r>
              <a:rPr sz="1867" spc="-33" dirty="0">
                <a:solidFill>
                  <a:srgbClr val="545454"/>
                </a:solidFill>
                <a:latin typeface="Roboto"/>
                <a:cs typeface="Roboto"/>
              </a:rPr>
              <a:t>automatically</a:t>
            </a:r>
            <a:r>
              <a:rPr sz="1867" spc="-53" dirty="0">
                <a:solidFill>
                  <a:srgbClr val="545454"/>
                </a:solidFill>
                <a:latin typeface="Roboto"/>
                <a:cs typeface="Roboto"/>
              </a:rPr>
              <a:t> </a:t>
            </a:r>
            <a:r>
              <a:rPr sz="1867" spc="-13" dirty="0">
                <a:solidFill>
                  <a:srgbClr val="545454"/>
                </a:solidFill>
                <a:latin typeface="Roboto"/>
                <a:cs typeface="Roboto"/>
              </a:rPr>
              <a:t>routes</a:t>
            </a:r>
            <a:r>
              <a:rPr sz="1867" spc="-53" dirty="0">
                <a:solidFill>
                  <a:srgbClr val="545454"/>
                </a:solidFill>
                <a:latin typeface="Roboto"/>
                <a:cs typeface="Roboto"/>
              </a:rPr>
              <a:t> </a:t>
            </a:r>
            <a:r>
              <a:rPr sz="1867" dirty="0">
                <a:solidFill>
                  <a:srgbClr val="545454"/>
                </a:solidFill>
                <a:latin typeface="Roboto"/>
                <a:cs typeface="Roboto"/>
              </a:rPr>
              <a:t>to</a:t>
            </a:r>
            <a:r>
              <a:rPr sz="1867" spc="-47" dirty="0">
                <a:solidFill>
                  <a:srgbClr val="545454"/>
                </a:solidFill>
                <a:latin typeface="Roboto"/>
                <a:cs typeface="Roboto"/>
              </a:rPr>
              <a:t> </a:t>
            </a:r>
            <a:r>
              <a:rPr sz="1867" spc="-13" dirty="0">
                <a:solidFill>
                  <a:srgbClr val="545454"/>
                </a:solidFill>
                <a:latin typeface="Roboto"/>
                <a:cs typeface="Roboto"/>
              </a:rPr>
              <a:t>backend</a:t>
            </a:r>
            <a:r>
              <a:rPr sz="1867" spc="-53" dirty="0">
                <a:solidFill>
                  <a:srgbClr val="545454"/>
                </a:solidFill>
                <a:latin typeface="Roboto"/>
                <a:cs typeface="Roboto"/>
              </a:rPr>
              <a:t> </a:t>
            </a:r>
            <a:r>
              <a:rPr sz="1867" spc="-27" dirty="0">
                <a:solidFill>
                  <a:srgbClr val="545454"/>
                </a:solidFill>
                <a:latin typeface="Roboto"/>
                <a:cs typeface="Roboto"/>
              </a:rPr>
              <a:t>pods</a:t>
            </a:r>
            <a:endParaRPr sz="1867" dirty="0">
              <a:latin typeface="Roboto"/>
              <a:cs typeface="Roboto"/>
            </a:endParaRPr>
          </a:p>
          <a:p>
            <a:pPr marL="505447" marR="393690" indent="-448722">
              <a:lnSpc>
                <a:spcPts val="2600"/>
              </a:lnSpc>
              <a:spcBef>
                <a:spcPts val="47"/>
              </a:spcBef>
              <a:buFont typeface="Arial MT"/>
              <a:buChar char="●"/>
              <a:tabLst>
                <a:tab pos="505447" algn="l"/>
              </a:tabLst>
            </a:pPr>
            <a:r>
              <a:rPr sz="1867" dirty="0">
                <a:solidFill>
                  <a:srgbClr val="545454"/>
                </a:solidFill>
                <a:latin typeface="Roboto"/>
                <a:cs typeface="Roboto"/>
              </a:rPr>
              <a:t>VIP</a:t>
            </a:r>
            <a:r>
              <a:rPr sz="1867" spc="-60" dirty="0">
                <a:solidFill>
                  <a:srgbClr val="545454"/>
                </a:solidFill>
                <a:latin typeface="Roboto"/>
                <a:cs typeface="Roboto"/>
              </a:rPr>
              <a:t> </a:t>
            </a:r>
            <a:r>
              <a:rPr sz="1867" dirty="0">
                <a:solidFill>
                  <a:srgbClr val="545454"/>
                </a:solidFill>
                <a:latin typeface="Roboto"/>
                <a:cs typeface="Roboto"/>
              </a:rPr>
              <a:t>to</a:t>
            </a:r>
            <a:r>
              <a:rPr sz="1867" spc="-60" dirty="0">
                <a:solidFill>
                  <a:srgbClr val="545454"/>
                </a:solidFill>
                <a:latin typeface="Roboto"/>
                <a:cs typeface="Roboto"/>
              </a:rPr>
              <a:t> </a:t>
            </a:r>
            <a:r>
              <a:rPr sz="1867" spc="-13" dirty="0">
                <a:solidFill>
                  <a:srgbClr val="545454"/>
                </a:solidFill>
                <a:latin typeface="Roboto"/>
                <a:cs typeface="Roboto"/>
              </a:rPr>
              <a:t>backend</a:t>
            </a:r>
            <a:r>
              <a:rPr sz="1867" spc="-60" dirty="0">
                <a:solidFill>
                  <a:srgbClr val="545454"/>
                </a:solidFill>
                <a:latin typeface="Roboto"/>
                <a:cs typeface="Roboto"/>
              </a:rPr>
              <a:t> </a:t>
            </a:r>
            <a:r>
              <a:rPr sz="1867" dirty="0">
                <a:solidFill>
                  <a:srgbClr val="545454"/>
                </a:solidFill>
                <a:latin typeface="Roboto"/>
                <a:cs typeface="Roboto"/>
              </a:rPr>
              <a:t>pod</a:t>
            </a:r>
            <a:r>
              <a:rPr sz="1867" spc="-60" dirty="0">
                <a:solidFill>
                  <a:srgbClr val="545454"/>
                </a:solidFill>
                <a:latin typeface="Roboto"/>
                <a:cs typeface="Roboto"/>
              </a:rPr>
              <a:t> </a:t>
            </a:r>
            <a:r>
              <a:rPr sz="1867" spc="-13" dirty="0">
                <a:solidFill>
                  <a:srgbClr val="545454"/>
                </a:solidFill>
                <a:latin typeface="Roboto"/>
                <a:cs typeface="Roboto"/>
              </a:rPr>
              <a:t>mapping</a:t>
            </a:r>
            <a:r>
              <a:rPr sz="1867" spc="-60" dirty="0">
                <a:solidFill>
                  <a:srgbClr val="545454"/>
                </a:solidFill>
                <a:latin typeface="Roboto"/>
                <a:cs typeface="Roboto"/>
              </a:rPr>
              <a:t> </a:t>
            </a:r>
            <a:r>
              <a:rPr sz="1867" dirty="0">
                <a:solidFill>
                  <a:srgbClr val="545454"/>
                </a:solidFill>
                <a:latin typeface="Roboto"/>
                <a:cs typeface="Roboto"/>
              </a:rPr>
              <a:t>is</a:t>
            </a:r>
            <a:r>
              <a:rPr sz="1867" spc="-60" dirty="0">
                <a:solidFill>
                  <a:srgbClr val="545454"/>
                </a:solidFill>
                <a:latin typeface="Roboto"/>
                <a:cs typeface="Roboto"/>
              </a:rPr>
              <a:t> </a:t>
            </a:r>
            <a:r>
              <a:rPr sz="1867" spc="-27" dirty="0">
                <a:solidFill>
                  <a:srgbClr val="545454"/>
                </a:solidFill>
                <a:latin typeface="Roboto"/>
                <a:cs typeface="Roboto"/>
              </a:rPr>
              <a:t>managed</a:t>
            </a:r>
            <a:r>
              <a:rPr sz="1867" spc="-53" dirty="0">
                <a:solidFill>
                  <a:srgbClr val="545454"/>
                </a:solidFill>
                <a:latin typeface="Roboto"/>
                <a:cs typeface="Roboto"/>
              </a:rPr>
              <a:t> </a:t>
            </a:r>
            <a:r>
              <a:rPr sz="1867" spc="-47" dirty="0">
                <a:solidFill>
                  <a:srgbClr val="545454"/>
                </a:solidFill>
                <a:latin typeface="Roboto"/>
                <a:cs typeface="Roboto"/>
              </a:rPr>
              <a:t>by </a:t>
            </a:r>
            <a:r>
              <a:rPr sz="1867" spc="-67" dirty="0">
                <a:solidFill>
                  <a:srgbClr val="545454"/>
                </a:solidFill>
                <a:latin typeface="Roboto"/>
                <a:cs typeface="Roboto"/>
              </a:rPr>
              <a:t>kube-</a:t>
            </a:r>
            <a:r>
              <a:rPr sz="1867" spc="-40" dirty="0">
                <a:solidFill>
                  <a:srgbClr val="545454"/>
                </a:solidFill>
                <a:latin typeface="Roboto"/>
                <a:cs typeface="Roboto"/>
              </a:rPr>
              <a:t>proxy, </a:t>
            </a:r>
            <a:r>
              <a:rPr sz="1867" spc="-13" dirty="0">
                <a:solidFill>
                  <a:srgbClr val="545454"/>
                </a:solidFill>
                <a:latin typeface="Roboto"/>
                <a:cs typeface="Roboto"/>
              </a:rPr>
              <a:t>implemented</a:t>
            </a:r>
            <a:r>
              <a:rPr sz="1867" spc="-40" dirty="0">
                <a:solidFill>
                  <a:srgbClr val="545454"/>
                </a:solidFill>
                <a:latin typeface="Roboto"/>
                <a:cs typeface="Roboto"/>
              </a:rPr>
              <a:t> </a:t>
            </a:r>
            <a:r>
              <a:rPr sz="1867" spc="-13" dirty="0">
                <a:solidFill>
                  <a:srgbClr val="545454"/>
                </a:solidFill>
                <a:latin typeface="Roboto"/>
                <a:cs typeface="Roboto"/>
              </a:rPr>
              <a:t>using</a:t>
            </a:r>
            <a:r>
              <a:rPr sz="1867" spc="-33" dirty="0">
                <a:solidFill>
                  <a:srgbClr val="545454"/>
                </a:solidFill>
                <a:latin typeface="Roboto"/>
                <a:cs typeface="Roboto"/>
              </a:rPr>
              <a:t> </a:t>
            </a:r>
            <a:r>
              <a:rPr sz="1867" spc="-13" dirty="0">
                <a:solidFill>
                  <a:srgbClr val="545454"/>
                </a:solidFill>
                <a:latin typeface="Roboto"/>
                <a:cs typeface="Roboto"/>
              </a:rPr>
              <a:t>iptables</a:t>
            </a:r>
            <a:endParaRPr sz="1867" dirty="0">
              <a:latin typeface="Roboto"/>
              <a:cs typeface="Roboto"/>
            </a:endParaRPr>
          </a:p>
          <a:p>
            <a:pPr marL="872045" marR="3359489">
              <a:lnSpc>
                <a:spcPts val="1907"/>
              </a:lnSpc>
              <a:spcBef>
                <a:spcPts val="1433"/>
              </a:spcBef>
            </a:pPr>
            <a:r>
              <a:rPr sz="1600" i="1" dirty="0">
                <a:latin typeface="Arial"/>
                <a:cs typeface="Arial"/>
              </a:rPr>
              <a:t>apiVersion:</a:t>
            </a:r>
            <a:r>
              <a:rPr sz="1600" i="1" spc="-73" dirty="0">
                <a:latin typeface="Arial"/>
                <a:cs typeface="Arial"/>
              </a:rPr>
              <a:t> </a:t>
            </a:r>
            <a:r>
              <a:rPr sz="1600" i="1" spc="-33" dirty="0">
                <a:latin typeface="Arial"/>
                <a:cs typeface="Arial"/>
              </a:rPr>
              <a:t>v1 </a:t>
            </a:r>
            <a:r>
              <a:rPr sz="1600" i="1" dirty="0">
                <a:latin typeface="Arial"/>
                <a:cs typeface="Arial"/>
              </a:rPr>
              <a:t>kind:</a:t>
            </a:r>
            <a:r>
              <a:rPr sz="1600" i="1" spc="-33" dirty="0">
                <a:latin typeface="Arial"/>
                <a:cs typeface="Arial"/>
              </a:rPr>
              <a:t> </a:t>
            </a:r>
            <a:r>
              <a:rPr sz="1600" i="1" spc="-13" dirty="0">
                <a:latin typeface="Arial"/>
                <a:cs typeface="Arial"/>
              </a:rPr>
              <a:t>Service metadata:</a:t>
            </a:r>
            <a:endParaRPr sz="1600" dirty="0">
              <a:latin typeface="Arial"/>
              <a:cs typeface="Arial"/>
            </a:endParaRPr>
          </a:p>
          <a:p>
            <a:pPr marL="984649">
              <a:lnSpc>
                <a:spcPts val="1813"/>
              </a:lnSpc>
            </a:pPr>
            <a:r>
              <a:rPr sz="1600" i="1" dirty="0">
                <a:latin typeface="Arial"/>
                <a:cs typeface="Arial"/>
              </a:rPr>
              <a:t>name:</a:t>
            </a:r>
            <a:r>
              <a:rPr sz="1600" i="1" spc="-33" dirty="0">
                <a:latin typeface="Arial"/>
                <a:cs typeface="Arial"/>
              </a:rPr>
              <a:t> </a:t>
            </a:r>
            <a:r>
              <a:rPr sz="1600" i="1" spc="-13" dirty="0">
                <a:latin typeface="Arial"/>
                <a:cs typeface="Arial"/>
              </a:rPr>
              <a:t>productpage</a:t>
            </a:r>
            <a:endParaRPr sz="1600" dirty="0">
              <a:latin typeface="Arial"/>
              <a:cs typeface="Arial"/>
            </a:endParaRPr>
          </a:p>
          <a:p>
            <a:pPr marL="984649" marR="3765879" indent="-112604">
              <a:lnSpc>
                <a:spcPts val="1907"/>
              </a:lnSpc>
              <a:spcBef>
                <a:spcPts val="67"/>
              </a:spcBef>
            </a:pPr>
            <a:r>
              <a:rPr sz="1600" i="1" spc="-13" dirty="0">
                <a:latin typeface="Arial"/>
                <a:cs typeface="Arial"/>
              </a:rPr>
              <a:t>spec: selector:</a:t>
            </a:r>
            <a:endParaRPr sz="1600" dirty="0">
              <a:latin typeface="Arial"/>
              <a:cs typeface="Arial"/>
            </a:endParaRPr>
          </a:p>
          <a:p>
            <a:pPr marL="1097253">
              <a:lnSpc>
                <a:spcPts val="1820"/>
              </a:lnSpc>
            </a:pPr>
            <a:r>
              <a:rPr sz="1600" i="1" dirty="0">
                <a:latin typeface="Arial"/>
                <a:cs typeface="Arial"/>
              </a:rPr>
              <a:t>app:</a:t>
            </a:r>
            <a:r>
              <a:rPr sz="1600" i="1" spc="-27" dirty="0">
                <a:latin typeface="Arial"/>
                <a:cs typeface="Arial"/>
              </a:rPr>
              <a:t> </a:t>
            </a:r>
            <a:r>
              <a:rPr sz="1600" i="1" spc="-13" dirty="0">
                <a:latin typeface="Arial"/>
                <a:cs typeface="Arial"/>
              </a:rPr>
              <a:t>productpage</a:t>
            </a:r>
            <a:endParaRPr sz="1600" dirty="0">
              <a:latin typeface="Arial"/>
              <a:cs typeface="Arial"/>
            </a:endParaRPr>
          </a:p>
          <a:p>
            <a:pPr marL="984649" marR="3202860">
              <a:lnSpc>
                <a:spcPts val="1907"/>
              </a:lnSpc>
              <a:spcBef>
                <a:spcPts val="67"/>
              </a:spcBef>
            </a:pPr>
            <a:r>
              <a:rPr sz="1600" i="1" dirty="0">
                <a:latin typeface="Arial"/>
                <a:cs typeface="Arial"/>
              </a:rPr>
              <a:t>type:</a:t>
            </a:r>
            <a:r>
              <a:rPr sz="1600" i="1" spc="-33" dirty="0">
                <a:latin typeface="Arial"/>
                <a:cs typeface="Arial"/>
              </a:rPr>
              <a:t> </a:t>
            </a:r>
            <a:r>
              <a:rPr sz="1600" i="1" spc="-13" dirty="0">
                <a:latin typeface="Arial"/>
                <a:cs typeface="Arial"/>
              </a:rPr>
              <a:t>ClusterIP ports:</a:t>
            </a:r>
            <a:endParaRPr sz="1600" dirty="0">
              <a:latin typeface="Arial"/>
              <a:cs typeface="Arial"/>
            </a:endParaRPr>
          </a:p>
          <a:p>
            <a:pPr marL="984649">
              <a:lnSpc>
                <a:spcPts val="1820"/>
              </a:lnSpc>
            </a:pPr>
            <a:r>
              <a:rPr sz="1600" i="1" dirty="0">
                <a:latin typeface="Arial"/>
                <a:cs typeface="Arial"/>
              </a:rPr>
              <a:t>-</a:t>
            </a:r>
            <a:r>
              <a:rPr sz="1600" i="1" spc="-27" dirty="0">
                <a:latin typeface="Arial"/>
                <a:cs typeface="Arial"/>
              </a:rPr>
              <a:t> </a:t>
            </a:r>
            <a:r>
              <a:rPr sz="1600" i="1" dirty="0">
                <a:latin typeface="Arial"/>
                <a:cs typeface="Arial"/>
              </a:rPr>
              <a:t>port:</a:t>
            </a:r>
            <a:r>
              <a:rPr sz="1600" i="1" spc="-20" dirty="0">
                <a:latin typeface="Arial"/>
                <a:cs typeface="Arial"/>
              </a:rPr>
              <a:t> </a:t>
            </a:r>
            <a:r>
              <a:rPr sz="1600" i="1" spc="-33" dirty="0">
                <a:latin typeface="Arial"/>
                <a:cs typeface="Arial"/>
              </a:rPr>
              <a:t>80</a:t>
            </a:r>
            <a:endParaRPr sz="1600" dirty="0">
              <a:latin typeface="Arial"/>
              <a:cs typeface="Arial"/>
            </a:endParaRPr>
          </a:p>
          <a:p>
            <a:pPr marL="1097253" marR="2964953">
              <a:lnSpc>
                <a:spcPts val="1907"/>
              </a:lnSpc>
              <a:spcBef>
                <a:spcPts val="60"/>
              </a:spcBef>
            </a:pPr>
            <a:r>
              <a:rPr sz="1600" i="1" dirty="0">
                <a:latin typeface="Arial"/>
                <a:cs typeface="Arial"/>
              </a:rPr>
              <a:t>targetPort:</a:t>
            </a:r>
            <a:r>
              <a:rPr sz="1600" i="1" spc="-73" dirty="0">
                <a:latin typeface="Arial"/>
                <a:cs typeface="Arial"/>
              </a:rPr>
              <a:t> </a:t>
            </a:r>
            <a:r>
              <a:rPr sz="1600" i="1" spc="-27" dirty="0">
                <a:latin typeface="Arial"/>
                <a:cs typeface="Arial"/>
              </a:rPr>
              <a:t>8080 </a:t>
            </a:r>
            <a:r>
              <a:rPr sz="1600" i="1" dirty="0">
                <a:latin typeface="Arial"/>
                <a:cs typeface="Arial"/>
              </a:rPr>
              <a:t>protocol:</a:t>
            </a:r>
            <a:r>
              <a:rPr sz="1600" i="1" spc="-60" dirty="0">
                <a:latin typeface="Arial"/>
                <a:cs typeface="Arial"/>
              </a:rPr>
              <a:t> </a:t>
            </a:r>
            <a:r>
              <a:rPr sz="1600" i="1" spc="-33" dirty="0">
                <a:latin typeface="Arial"/>
                <a:cs typeface="Arial"/>
              </a:rPr>
              <a:t>TCP</a:t>
            </a:r>
            <a:endParaRPr sz="1600" dirty="0">
              <a:latin typeface="Arial"/>
              <a:cs typeface="Arial"/>
            </a:endParaRPr>
          </a:p>
        </p:txBody>
      </p:sp>
      <p:grpSp>
        <p:nvGrpSpPr>
          <p:cNvPr id="4" name="object 4"/>
          <p:cNvGrpSpPr/>
          <p:nvPr/>
        </p:nvGrpSpPr>
        <p:grpSpPr>
          <a:xfrm>
            <a:off x="7702455" y="2169684"/>
            <a:ext cx="3151293" cy="2412152"/>
            <a:chOff x="5776841" y="1627263"/>
            <a:chExt cx="2363470" cy="1809114"/>
          </a:xfrm>
        </p:grpSpPr>
        <p:sp>
          <p:nvSpPr>
            <p:cNvPr id="5" name="object 5"/>
            <p:cNvSpPr/>
            <p:nvPr/>
          </p:nvSpPr>
          <p:spPr>
            <a:xfrm>
              <a:off x="5776841" y="2105062"/>
              <a:ext cx="2363470" cy="494030"/>
            </a:xfrm>
            <a:custGeom>
              <a:avLst/>
              <a:gdLst/>
              <a:ahLst/>
              <a:cxnLst/>
              <a:rect l="l" t="t" r="r" b="b"/>
              <a:pathLst>
                <a:path w="2363470" h="494030">
                  <a:moveTo>
                    <a:pt x="1181550" y="493499"/>
                  </a:moveTo>
                  <a:lnTo>
                    <a:pt x="1106827" y="493014"/>
                  </a:lnTo>
                  <a:lnTo>
                    <a:pt x="1033339" y="491577"/>
                  </a:lnTo>
                  <a:lnTo>
                    <a:pt x="961224" y="489217"/>
                  </a:lnTo>
                  <a:lnTo>
                    <a:pt x="890622" y="485964"/>
                  </a:lnTo>
                  <a:lnTo>
                    <a:pt x="821669" y="481845"/>
                  </a:lnTo>
                  <a:lnTo>
                    <a:pt x="754505" y="476890"/>
                  </a:lnTo>
                  <a:lnTo>
                    <a:pt x="689269" y="471129"/>
                  </a:lnTo>
                  <a:lnTo>
                    <a:pt x="626097" y="464589"/>
                  </a:lnTo>
                  <a:lnTo>
                    <a:pt x="565130" y="457300"/>
                  </a:lnTo>
                  <a:lnTo>
                    <a:pt x="506505" y="449290"/>
                  </a:lnTo>
                  <a:lnTo>
                    <a:pt x="450361" y="440589"/>
                  </a:lnTo>
                  <a:lnTo>
                    <a:pt x="396835" y="431225"/>
                  </a:lnTo>
                  <a:lnTo>
                    <a:pt x="346068" y="421228"/>
                  </a:lnTo>
                  <a:lnTo>
                    <a:pt x="298196" y="410626"/>
                  </a:lnTo>
                  <a:lnTo>
                    <a:pt x="253359" y="399448"/>
                  </a:lnTo>
                  <a:lnTo>
                    <a:pt x="211694" y="387723"/>
                  </a:lnTo>
                  <a:lnTo>
                    <a:pt x="173341" y="375480"/>
                  </a:lnTo>
                  <a:lnTo>
                    <a:pt x="107121" y="349555"/>
                  </a:lnTo>
                  <a:lnTo>
                    <a:pt x="55807" y="321906"/>
                  </a:lnTo>
                  <a:lnTo>
                    <a:pt x="20505" y="292761"/>
                  </a:lnTo>
                  <a:lnTo>
                    <a:pt x="0" y="246749"/>
                  </a:lnTo>
                  <a:lnTo>
                    <a:pt x="2324" y="231145"/>
                  </a:lnTo>
                  <a:lnTo>
                    <a:pt x="36085" y="185993"/>
                  </a:lnTo>
                  <a:lnTo>
                    <a:pt x="79531" y="157567"/>
                  </a:lnTo>
                  <a:lnTo>
                    <a:pt x="138437" y="130751"/>
                  </a:lnTo>
                  <a:lnTo>
                    <a:pt x="211694" y="105776"/>
                  </a:lnTo>
                  <a:lnTo>
                    <a:pt x="253359" y="94051"/>
                  </a:lnTo>
                  <a:lnTo>
                    <a:pt x="298196" y="82873"/>
                  </a:lnTo>
                  <a:lnTo>
                    <a:pt x="346068" y="72271"/>
                  </a:lnTo>
                  <a:lnTo>
                    <a:pt x="396835" y="62274"/>
                  </a:lnTo>
                  <a:lnTo>
                    <a:pt x="450361" y="52910"/>
                  </a:lnTo>
                  <a:lnTo>
                    <a:pt x="506505" y="44209"/>
                  </a:lnTo>
                  <a:lnTo>
                    <a:pt x="565130" y="36199"/>
                  </a:lnTo>
                  <a:lnTo>
                    <a:pt x="626097" y="28910"/>
                  </a:lnTo>
                  <a:lnTo>
                    <a:pt x="689269" y="22370"/>
                  </a:lnTo>
                  <a:lnTo>
                    <a:pt x="754505" y="16609"/>
                  </a:lnTo>
                  <a:lnTo>
                    <a:pt x="821669" y="11654"/>
                  </a:lnTo>
                  <a:lnTo>
                    <a:pt x="890622" y="7535"/>
                  </a:lnTo>
                  <a:lnTo>
                    <a:pt x="961224" y="4282"/>
                  </a:lnTo>
                  <a:lnTo>
                    <a:pt x="1033339" y="1922"/>
                  </a:lnTo>
                  <a:lnTo>
                    <a:pt x="1106827" y="485"/>
                  </a:lnTo>
                  <a:lnTo>
                    <a:pt x="1181550" y="0"/>
                  </a:lnTo>
                  <a:lnTo>
                    <a:pt x="1256273" y="485"/>
                  </a:lnTo>
                  <a:lnTo>
                    <a:pt x="1329761" y="1922"/>
                  </a:lnTo>
                  <a:lnTo>
                    <a:pt x="1401876" y="4282"/>
                  </a:lnTo>
                  <a:lnTo>
                    <a:pt x="1472478" y="7535"/>
                  </a:lnTo>
                  <a:lnTo>
                    <a:pt x="1541431" y="11654"/>
                  </a:lnTo>
                  <a:lnTo>
                    <a:pt x="1608595" y="16609"/>
                  </a:lnTo>
                  <a:lnTo>
                    <a:pt x="1673831" y="22370"/>
                  </a:lnTo>
                  <a:lnTo>
                    <a:pt x="1737002" y="28910"/>
                  </a:lnTo>
                  <a:lnTo>
                    <a:pt x="1797970" y="36199"/>
                  </a:lnTo>
                  <a:lnTo>
                    <a:pt x="1856595" y="44209"/>
                  </a:lnTo>
                  <a:lnTo>
                    <a:pt x="1912739" y="52910"/>
                  </a:lnTo>
                  <a:lnTo>
                    <a:pt x="1966264" y="62274"/>
                  </a:lnTo>
                  <a:lnTo>
                    <a:pt x="2017032" y="72271"/>
                  </a:lnTo>
                  <a:lnTo>
                    <a:pt x="2064904" y="82873"/>
                  </a:lnTo>
                  <a:lnTo>
                    <a:pt x="2109741" y="94051"/>
                  </a:lnTo>
                  <a:lnTo>
                    <a:pt x="2151406" y="105776"/>
                  </a:lnTo>
                  <a:lnTo>
                    <a:pt x="2189759" y="118019"/>
                  </a:lnTo>
                  <a:lnTo>
                    <a:pt x="2255979" y="143943"/>
                  </a:lnTo>
                  <a:lnTo>
                    <a:pt x="2307293" y="171593"/>
                  </a:lnTo>
                  <a:lnTo>
                    <a:pt x="2342594" y="200738"/>
                  </a:lnTo>
                  <a:lnTo>
                    <a:pt x="2363100" y="246749"/>
                  </a:lnTo>
                  <a:lnTo>
                    <a:pt x="2360776" y="262354"/>
                  </a:lnTo>
                  <a:lnTo>
                    <a:pt x="2327015" y="307506"/>
                  </a:lnTo>
                  <a:lnTo>
                    <a:pt x="2283568" y="335932"/>
                  </a:lnTo>
                  <a:lnTo>
                    <a:pt x="2224663" y="362748"/>
                  </a:lnTo>
                  <a:lnTo>
                    <a:pt x="2151406" y="387723"/>
                  </a:lnTo>
                  <a:lnTo>
                    <a:pt x="2109741" y="399448"/>
                  </a:lnTo>
                  <a:lnTo>
                    <a:pt x="2064904" y="410626"/>
                  </a:lnTo>
                  <a:lnTo>
                    <a:pt x="2017032" y="421228"/>
                  </a:lnTo>
                  <a:lnTo>
                    <a:pt x="1966264" y="431225"/>
                  </a:lnTo>
                  <a:lnTo>
                    <a:pt x="1912739" y="440589"/>
                  </a:lnTo>
                  <a:lnTo>
                    <a:pt x="1856595" y="449290"/>
                  </a:lnTo>
                  <a:lnTo>
                    <a:pt x="1797970" y="457300"/>
                  </a:lnTo>
                  <a:lnTo>
                    <a:pt x="1737002" y="464589"/>
                  </a:lnTo>
                  <a:lnTo>
                    <a:pt x="1673831" y="471129"/>
                  </a:lnTo>
                  <a:lnTo>
                    <a:pt x="1608595" y="476890"/>
                  </a:lnTo>
                  <a:lnTo>
                    <a:pt x="1541431" y="481845"/>
                  </a:lnTo>
                  <a:lnTo>
                    <a:pt x="1472478" y="485964"/>
                  </a:lnTo>
                  <a:lnTo>
                    <a:pt x="1401876" y="489217"/>
                  </a:lnTo>
                  <a:lnTo>
                    <a:pt x="1329761" y="491577"/>
                  </a:lnTo>
                  <a:lnTo>
                    <a:pt x="1256273" y="493014"/>
                  </a:lnTo>
                  <a:lnTo>
                    <a:pt x="1181550" y="493499"/>
                  </a:lnTo>
                  <a:close/>
                </a:path>
              </a:pathLst>
            </a:custGeom>
            <a:solidFill>
              <a:srgbClr val="4285F4"/>
            </a:solidFill>
          </p:spPr>
          <p:txBody>
            <a:bodyPr wrap="square" lIns="0" tIns="0" rIns="0" bIns="0" rtlCol="0"/>
            <a:lstStyle/>
            <a:p>
              <a:endParaRPr sz="2400"/>
            </a:p>
          </p:txBody>
        </p:sp>
        <p:sp>
          <p:nvSpPr>
            <p:cNvPr id="6" name="object 6"/>
            <p:cNvSpPr/>
            <p:nvPr/>
          </p:nvSpPr>
          <p:spPr>
            <a:xfrm>
              <a:off x="6043199" y="2160674"/>
              <a:ext cx="1830705" cy="382270"/>
            </a:xfrm>
            <a:custGeom>
              <a:avLst/>
              <a:gdLst/>
              <a:ahLst/>
              <a:cxnLst/>
              <a:rect l="l" t="t" r="r" b="b"/>
              <a:pathLst>
                <a:path w="1830704" h="382269">
                  <a:moveTo>
                    <a:pt x="915149" y="382199"/>
                  </a:moveTo>
                  <a:lnTo>
                    <a:pt x="840093" y="381566"/>
                  </a:lnTo>
                  <a:lnTo>
                    <a:pt x="766707" y="379698"/>
                  </a:lnTo>
                  <a:lnTo>
                    <a:pt x="695228" y="376646"/>
                  </a:lnTo>
                  <a:lnTo>
                    <a:pt x="625891" y="372457"/>
                  </a:lnTo>
                  <a:lnTo>
                    <a:pt x="558932" y="367182"/>
                  </a:lnTo>
                  <a:lnTo>
                    <a:pt x="494585" y="360869"/>
                  </a:lnTo>
                  <a:lnTo>
                    <a:pt x="433087" y="353568"/>
                  </a:lnTo>
                  <a:lnTo>
                    <a:pt x="374674" y="345328"/>
                  </a:lnTo>
                  <a:lnTo>
                    <a:pt x="319580" y="336198"/>
                  </a:lnTo>
                  <a:lnTo>
                    <a:pt x="268041" y="326228"/>
                  </a:lnTo>
                  <a:lnTo>
                    <a:pt x="220292" y="315465"/>
                  </a:lnTo>
                  <a:lnTo>
                    <a:pt x="176570" y="303961"/>
                  </a:lnTo>
                  <a:lnTo>
                    <a:pt x="137110" y="291763"/>
                  </a:lnTo>
                  <a:lnTo>
                    <a:pt x="71917" y="265484"/>
                  </a:lnTo>
                  <a:lnTo>
                    <a:pt x="26596" y="237023"/>
                  </a:lnTo>
                  <a:lnTo>
                    <a:pt x="3033" y="206773"/>
                  </a:lnTo>
                  <a:lnTo>
                    <a:pt x="0" y="191099"/>
                  </a:lnTo>
                  <a:lnTo>
                    <a:pt x="3033" y="175426"/>
                  </a:lnTo>
                  <a:lnTo>
                    <a:pt x="26596" y="145176"/>
                  </a:lnTo>
                  <a:lnTo>
                    <a:pt x="71917" y="116715"/>
                  </a:lnTo>
                  <a:lnTo>
                    <a:pt x="137110" y="90436"/>
                  </a:lnTo>
                  <a:lnTo>
                    <a:pt x="176570" y="78238"/>
                  </a:lnTo>
                  <a:lnTo>
                    <a:pt x="220292" y="66734"/>
                  </a:lnTo>
                  <a:lnTo>
                    <a:pt x="268041" y="55971"/>
                  </a:lnTo>
                  <a:lnTo>
                    <a:pt x="319580" y="46001"/>
                  </a:lnTo>
                  <a:lnTo>
                    <a:pt x="374674" y="36871"/>
                  </a:lnTo>
                  <a:lnTo>
                    <a:pt x="433087" y="28631"/>
                  </a:lnTo>
                  <a:lnTo>
                    <a:pt x="494585" y="21330"/>
                  </a:lnTo>
                  <a:lnTo>
                    <a:pt x="558932" y="15017"/>
                  </a:lnTo>
                  <a:lnTo>
                    <a:pt x="625891" y="9742"/>
                  </a:lnTo>
                  <a:lnTo>
                    <a:pt x="695228" y="5553"/>
                  </a:lnTo>
                  <a:lnTo>
                    <a:pt x="766707" y="2501"/>
                  </a:lnTo>
                  <a:lnTo>
                    <a:pt x="840093" y="633"/>
                  </a:lnTo>
                  <a:lnTo>
                    <a:pt x="915149" y="0"/>
                  </a:lnTo>
                  <a:lnTo>
                    <a:pt x="990206" y="633"/>
                  </a:lnTo>
                  <a:lnTo>
                    <a:pt x="1063592" y="2501"/>
                  </a:lnTo>
                  <a:lnTo>
                    <a:pt x="1135071" y="5553"/>
                  </a:lnTo>
                  <a:lnTo>
                    <a:pt x="1204408" y="9742"/>
                  </a:lnTo>
                  <a:lnTo>
                    <a:pt x="1271367" y="15017"/>
                  </a:lnTo>
                  <a:lnTo>
                    <a:pt x="1335714" y="21330"/>
                  </a:lnTo>
                  <a:lnTo>
                    <a:pt x="1397211" y="28631"/>
                  </a:lnTo>
                  <a:lnTo>
                    <a:pt x="1455625" y="36871"/>
                  </a:lnTo>
                  <a:lnTo>
                    <a:pt x="1510719" y="46001"/>
                  </a:lnTo>
                  <a:lnTo>
                    <a:pt x="1562258" y="55971"/>
                  </a:lnTo>
                  <a:lnTo>
                    <a:pt x="1610006" y="66734"/>
                  </a:lnTo>
                  <a:lnTo>
                    <a:pt x="1653729" y="78238"/>
                  </a:lnTo>
                  <a:lnTo>
                    <a:pt x="1693189" y="90436"/>
                  </a:lnTo>
                  <a:lnTo>
                    <a:pt x="1758382" y="116715"/>
                  </a:lnTo>
                  <a:lnTo>
                    <a:pt x="1803703" y="145176"/>
                  </a:lnTo>
                  <a:lnTo>
                    <a:pt x="1827266" y="175426"/>
                  </a:lnTo>
                  <a:lnTo>
                    <a:pt x="1830299" y="191099"/>
                  </a:lnTo>
                  <a:lnTo>
                    <a:pt x="1827266" y="206773"/>
                  </a:lnTo>
                  <a:lnTo>
                    <a:pt x="1803703" y="237023"/>
                  </a:lnTo>
                  <a:lnTo>
                    <a:pt x="1758382" y="265484"/>
                  </a:lnTo>
                  <a:lnTo>
                    <a:pt x="1693189" y="291763"/>
                  </a:lnTo>
                  <a:lnTo>
                    <a:pt x="1653729" y="303961"/>
                  </a:lnTo>
                  <a:lnTo>
                    <a:pt x="1610006" y="315465"/>
                  </a:lnTo>
                  <a:lnTo>
                    <a:pt x="1562258" y="326228"/>
                  </a:lnTo>
                  <a:lnTo>
                    <a:pt x="1510719" y="336198"/>
                  </a:lnTo>
                  <a:lnTo>
                    <a:pt x="1455625" y="345328"/>
                  </a:lnTo>
                  <a:lnTo>
                    <a:pt x="1397211" y="353568"/>
                  </a:lnTo>
                  <a:lnTo>
                    <a:pt x="1335714" y="360869"/>
                  </a:lnTo>
                  <a:lnTo>
                    <a:pt x="1271367" y="367182"/>
                  </a:lnTo>
                  <a:lnTo>
                    <a:pt x="1204408" y="372457"/>
                  </a:lnTo>
                  <a:lnTo>
                    <a:pt x="1135071" y="376646"/>
                  </a:lnTo>
                  <a:lnTo>
                    <a:pt x="1063592" y="379698"/>
                  </a:lnTo>
                  <a:lnTo>
                    <a:pt x="990206" y="381566"/>
                  </a:lnTo>
                  <a:lnTo>
                    <a:pt x="915149" y="382199"/>
                  </a:lnTo>
                  <a:close/>
                </a:path>
              </a:pathLst>
            </a:custGeom>
            <a:solidFill>
              <a:srgbClr val="000000">
                <a:alpha val="18458"/>
              </a:srgbClr>
            </a:solidFill>
          </p:spPr>
          <p:txBody>
            <a:bodyPr wrap="square" lIns="0" tIns="0" rIns="0" bIns="0" rtlCol="0"/>
            <a:lstStyle/>
            <a:p>
              <a:endParaRPr sz="2400"/>
            </a:p>
          </p:txBody>
        </p:sp>
        <p:sp>
          <p:nvSpPr>
            <p:cNvPr id="7" name="object 7"/>
            <p:cNvSpPr/>
            <p:nvPr/>
          </p:nvSpPr>
          <p:spPr>
            <a:xfrm>
              <a:off x="5951415" y="2598562"/>
              <a:ext cx="1007110" cy="718185"/>
            </a:xfrm>
            <a:custGeom>
              <a:avLst/>
              <a:gdLst/>
              <a:ahLst/>
              <a:cxnLst/>
              <a:rect l="l" t="t" r="r" b="b"/>
              <a:pathLst>
                <a:path w="1007109" h="718185">
                  <a:moveTo>
                    <a:pt x="1006976" y="0"/>
                  </a:moveTo>
                  <a:lnTo>
                    <a:pt x="0" y="718074"/>
                  </a:lnTo>
                </a:path>
              </a:pathLst>
            </a:custGeom>
            <a:ln w="38099">
              <a:solidFill>
                <a:srgbClr val="F4B400"/>
              </a:solidFill>
            </a:ln>
          </p:spPr>
          <p:txBody>
            <a:bodyPr wrap="square" lIns="0" tIns="0" rIns="0" bIns="0" rtlCol="0"/>
            <a:lstStyle/>
            <a:p>
              <a:endParaRPr sz="2400"/>
            </a:p>
          </p:txBody>
        </p:sp>
        <p:pic>
          <p:nvPicPr>
            <p:cNvPr id="8" name="object 8"/>
            <p:cNvPicPr/>
            <p:nvPr/>
          </p:nvPicPr>
          <p:blipFill>
            <a:blip r:embed="rId2" cstate="print"/>
            <a:stretch>
              <a:fillRect/>
            </a:stretch>
          </p:blipFill>
          <p:spPr>
            <a:xfrm>
              <a:off x="5791590" y="3246349"/>
              <a:ext cx="215411" cy="189724"/>
            </a:xfrm>
            <a:prstGeom prst="rect">
              <a:avLst/>
            </a:prstGeom>
          </p:spPr>
        </p:pic>
        <p:sp>
          <p:nvSpPr>
            <p:cNvPr id="9" name="object 9"/>
            <p:cNvSpPr/>
            <p:nvPr/>
          </p:nvSpPr>
          <p:spPr>
            <a:xfrm>
              <a:off x="6954223" y="2598562"/>
              <a:ext cx="4445" cy="622300"/>
            </a:xfrm>
            <a:custGeom>
              <a:avLst/>
              <a:gdLst/>
              <a:ahLst/>
              <a:cxnLst/>
              <a:rect l="l" t="t" r="r" b="b"/>
              <a:pathLst>
                <a:path w="4445" h="622300">
                  <a:moveTo>
                    <a:pt x="4168" y="0"/>
                  </a:moveTo>
                  <a:lnTo>
                    <a:pt x="0" y="622204"/>
                  </a:lnTo>
                </a:path>
              </a:pathLst>
            </a:custGeom>
            <a:ln w="38099">
              <a:solidFill>
                <a:srgbClr val="F4B400"/>
              </a:solidFill>
            </a:ln>
          </p:spPr>
          <p:txBody>
            <a:bodyPr wrap="square" lIns="0" tIns="0" rIns="0" bIns="0" rtlCol="0"/>
            <a:lstStyle/>
            <a:p>
              <a:endParaRPr sz="2400"/>
            </a:p>
          </p:txBody>
        </p:sp>
        <p:pic>
          <p:nvPicPr>
            <p:cNvPr id="10" name="object 10"/>
            <p:cNvPicPr/>
            <p:nvPr/>
          </p:nvPicPr>
          <p:blipFill>
            <a:blip r:embed="rId3" cstate="print"/>
            <a:stretch>
              <a:fillRect/>
            </a:stretch>
          </p:blipFill>
          <p:spPr>
            <a:xfrm>
              <a:off x="6872243" y="3201295"/>
              <a:ext cx="163959" cy="211419"/>
            </a:xfrm>
            <a:prstGeom prst="rect">
              <a:avLst/>
            </a:prstGeom>
          </p:spPr>
        </p:pic>
        <p:sp>
          <p:nvSpPr>
            <p:cNvPr id="11" name="object 11"/>
            <p:cNvSpPr/>
            <p:nvPr/>
          </p:nvSpPr>
          <p:spPr>
            <a:xfrm>
              <a:off x="6958392" y="2598562"/>
              <a:ext cx="996315" cy="717550"/>
            </a:xfrm>
            <a:custGeom>
              <a:avLst/>
              <a:gdLst/>
              <a:ahLst/>
              <a:cxnLst/>
              <a:rect l="l" t="t" r="r" b="b"/>
              <a:pathLst>
                <a:path w="996315" h="717550">
                  <a:moveTo>
                    <a:pt x="0" y="0"/>
                  </a:moveTo>
                  <a:lnTo>
                    <a:pt x="996180" y="717230"/>
                  </a:lnTo>
                </a:path>
              </a:pathLst>
            </a:custGeom>
            <a:ln w="38099">
              <a:solidFill>
                <a:srgbClr val="F4B400"/>
              </a:solidFill>
            </a:ln>
          </p:spPr>
          <p:txBody>
            <a:bodyPr wrap="square" lIns="0" tIns="0" rIns="0" bIns="0" rtlCol="0"/>
            <a:lstStyle/>
            <a:p>
              <a:endParaRPr sz="2400"/>
            </a:p>
          </p:txBody>
        </p:sp>
        <p:pic>
          <p:nvPicPr>
            <p:cNvPr id="12" name="object 12"/>
            <p:cNvPicPr/>
            <p:nvPr/>
          </p:nvPicPr>
          <p:blipFill>
            <a:blip r:embed="rId4" cstate="print"/>
            <a:stretch>
              <a:fillRect/>
            </a:stretch>
          </p:blipFill>
          <p:spPr>
            <a:xfrm>
              <a:off x="7898752" y="3245671"/>
              <a:ext cx="215187" cy="190196"/>
            </a:xfrm>
            <a:prstGeom prst="rect">
              <a:avLst/>
            </a:prstGeom>
          </p:spPr>
        </p:pic>
        <p:sp>
          <p:nvSpPr>
            <p:cNvPr id="13" name="object 13"/>
            <p:cNvSpPr/>
            <p:nvPr/>
          </p:nvSpPr>
          <p:spPr>
            <a:xfrm>
              <a:off x="6954213" y="1647901"/>
              <a:ext cx="0" cy="248285"/>
            </a:xfrm>
            <a:custGeom>
              <a:avLst/>
              <a:gdLst/>
              <a:ahLst/>
              <a:cxnLst/>
              <a:rect l="l" t="t" r="r" b="b"/>
              <a:pathLst>
                <a:path h="248285">
                  <a:moveTo>
                    <a:pt x="0" y="0"/>
                  </a:moveTo>
                  <a:lnTo>
                    <a:pt x="0" y="247667"/>
                  </a:lnTo>
                </a:path>
              </a:pathLst>
            </a:custGeom>
            <a:ln w="40949">
              <a:solidFill>
                <a:srgbClr val="F4B400"/>
              </a:solidFill>
            </a:ln>
          </p:spPr>
          <p:txBody>
            <a:bodyPr wrap="square" lIns="0" tIns="0" rIns="0" bIns="0" rtlCol="0"/>
            <a:lstStyle/>
            <a:p>
              <a:endParaRPr sz="2400"/>
            </a:p>
          </p:txBody>
        </p:sp>
        <p:pic>
          <p:nvPicPr>
            <p:cNvPr id="14" name="object 14"/>
            <p:cNvPicPr/>
            <p:nvPr/>
          </p:nvPicPr>
          <p:blipFill>
            <a:blip r:embed="rId5" cstate="print"/>
            <a:stretch>
              <a:fillRect/>
            </a:stretch>
          </p:blipFill>
          <p:spPr>
            <a:xfrm>
              <a:off x="6873662" y="1856684"/>
              <a:ext cx="163952" cy="211772"/>
            </a:xfrm>
            <a:prstGeom prst="rect">
              <a:avLst/>
            </a:prstGeom>
          </p:spPr>
        </p:pic>
      </p:grpSp>
      <p:sp>
        <p:nvSpPr>
          <p:cNvPr id="15" name="object 15"/>
          <p:cNvSpPr txBox="1"/>
          <p:nvPr/>
        </p:nvSpPr>
        <p:spPr>
          <a:xfrm>
            <a:off x="8518183" y="1124402"/>
            <a:ext cx="1504527" cy="697627"/>
          </a:xfrm>
          <a:prstGeom prst="rect">
            <a:avLst/>
          </a:prstGeom>
          <a:solidFill>
            <a:srgbClr val="0F9D58"/>
          </a:solidFill>
        </p:spPr>
        <p:txBody>
          <a:bodyPr vert="horz" wrap="square" lIns="0" tIns="81280" rIns="0" bIns="0" rtlCol="0">
            <a:spAutoFit/>
          </a:bodyPr>
          <a:lstStyle/>
          <a:p>
            <a:pPr>
              <a:spcBef>
                <a:spcPts val="640"/>
              </a:spcBef>
            </a:pPr>
            <a:endParaRPr sz="2000">
              <a:latin typeface="Times New Roman"/>
              <a:cs typeface="Times New Roman"/>
            </a:endParaRPr>
          </a:p>
          <a:p>
            <a:pPr marL="379297"/>
            <a:r>
              <a:rPr sz="2000" spc="-13" dirty="0">
                <a:solidFill>
                  <a:srgbClr val="FFFFFF"/>
                </a:solidFill>
                <a:latin typeface="Arial Black"/>
                <a:cs typeface="Arial Black"/>
              </a:rPr>
              <a:t>Client</a:t>
            </a:r>
            <a:endParaRPr sz="2000">
              <a:latin typeface="Arial Black"/>
              <a:cs typeface="Arial Black"/>
            </a:endParaRPr>
          </a:p>
        </p:txBody>
      </p:sp>
      <p:grpSp>
        <p:nvGrpSpPr>
          <p:cNvPr id="16" name="object 16"/>
          <p:cNvGrpSpPr/>
          <p:nvPr/>
        </p:nvGrpSpPr>
        <p:grpSpPr>
          <a:xfrm>
            <a:off x="7084263" y="4649246"/>
            <a:ext cx="1128607" cy="1055793"/>
            <a:chOff x="5313197" y="3486934"/>
            <a:chExt cx="846455" cy="791845"/>
          </a:xfrm>
        </p:grpSpPr>
        <p:sp>
          <p:nvSpPr>
            <p:cNvPr id="17" name="object 17"/>
            <p:cNvSpPr/>
            <p:nvPr/>
          </p:nvSpPr>
          <p:spPr>
            <a:xfrm>
              <a:off x="5313197" y="3486937"/>
              <a:ext cx="846455" cy="791845"/>
            </a:xfrm>
            <a:custGeom>
              <a:avLst/>
              <a:gdLst/>
              <a:ahLst/>
              <a:cxnLst/>
              <a:rect l="l" t="t" r="r" b="b"/>
              <a:pathLst>
                <a:path w="846454" h="791845">
                  <a:moveTo>
                    <a:pt x="846340" y="177749"/>
                  </a:moveTo>
                  <a:lnTo>
                    <a:pt x="832789" y="109728"/>
                  </a:lnTo>
                  <a:lnTo>
                    <a:pt x="794232" y="52057"/>
                  </a:lnTo>
                  <a:lnTo>
                    <a:pt x="736523" y="13538"/>
                  </a:lnTo>
                  <a:lnTo>
                    <a:pt x="668439" y="0"/>
                  </a:lnTo>
                  <a:lnTo>
                    <a:pt x="621144" y="6350"/>
                  </a:lnTo>
                  <a:lnTo>
                    <a:pt x="578650" y="24269"/>
                  </a:lnTo>
                  <a:lnTo>
                    <a:pt x="542645" y="52057"/>
                  </a:lnTo>
                  <a:lnTo>
                    <a:pt x="540118" y="55321"/>
                  </a:lnTo>
                  <a:lnTo>
                    <a:pt x="532155" y="51396"/>
                  </a:lnTo>
                  <a:lnTo>
                    <a:pt x="484759" y="35280"/>
                  </a:lnTo>
                  <a:lnTo>
                    <a:pt x="435457" y="25438"/>
                  </a:lnTo>
                  <a:lnTo>
                    <a:pt x="384873" y="22098"/>
                  </a:lnTo>
                  <a:lnTo>
                    <a:pt x="336588" y="25107"/>
                  </a:lnTo>
                  <a:lnTo>
                    <a:pt x="290106" y="33858"/>
                  </a:lnTo>
                  <a:lnTo>
                    <a:pt x="245770" y="48006"/>
                  </a:lnTo>
                  <a:lnTo>
                    <a:pt x="203936" y="67183"/>
                  </a:lnTo>
                  <a:lnTo>
                    <a:pt x="164985" y="91046"/>
                  </a:lnTo>
                  <a:lnTo>
                    <a:pt x="129260" y="119214"/>
                  </a:lnTo>
                  <a:lnTo>
                    <a:pt x="97129" y="151333"/>
                  </a:lnTo>
                  <a:lnTo>
                    <a:pt x="68948" y="187045"/>
                  </a:lnTo>
                  <a:lnTo>
                    <a:pt x="45085" y="225983"/>
                  </a:lnTo>
                  <a:lnTo>
                    <a:pt x="25895" y="267804"/>
                  </a:lnTo>
                  <a:lnTo>
                    <a:pt x="11747" y="312127"/>
                  </a:lnTo>
                  <a:lnTo>
                    <a:pt x="2997" y="358597"/>
                  </a:lnTo>
                  <a:lnTo>
                    <a:pt x="0" y="406869"/>
                  </a:lnTo>
                  <a:lnTo>
                    <a:pt x="2997" y="455129"/>
                  </a:lnTo>
                  <a:lnTo>
                    <a:pt x="11747" y="501599"/>
                  </a:lnTo>
                  <a:lnTo>
                    <a:pt x="25895" y="545922"/>
                  </a:lnTo>
                  <a:lnTo>
                    <a:pt x="45085" y="587743"/>
                  </a:lnTo>
                  <a:lnTo>
                    <a:pt x="68948" y="626681"/>
                  </a:lnTo>
                  <a:lnTo>
                    <a:pt x="97129" y="662393"/>
                  </a:lnTo>
                  <a:lnTo>
                    <a:pt x="129260" y="694524"/>
                  </a:lnTo>
                  <a:lnTo>
                    <a:pt x="164985" y="722693"/>
                  </a:lnTo>
                  <a:lnTo>
                    <a:pt x="203936" y="746544"/>
                  </a:lnTo>
                  <a:lnTo>
                    <a:pt x="245770" y="765721"/>
                  </a:lnTo>
                  <a:lnTo>
                    <a:pt x="290106" y="779868"/>
                  </a:lnTo>
                  <a:lnTo>
                    <a:pt x="336588" y="788631"/>
                  </a:lnTo>
                  <a:lnTo>
                    <a:pt x="384873" y="791629"/>
                  </a:lnTo>
                  <a:lnTo>
                    <a:pt x="433146" y="788631"/>
                  </a:lnTo>
                  <a:lnTo>
                    <a:pt x="479640" y="779868"/>
                  </a:lnTo>
                  <a:lnTo>
                    <a:pt x="523976" y="765721"/>
                  </a:lnTo>
                  <a:lnTo>
                    <a:pt x="565797" y="746544"/>
                  </a:lnTo>
                  <a:lnTo>
                    <a:pt x="604761" y="722693"/>
                  </a:lnTo>
                  <a:lnTo>
                    <a:pt x="640486" y="694524"/>
                  </a:lnTo>
                  <a:lnTo>
                    <a:pt x="672617" y="662393"/>
                  </a:lnTo>
                  <a:lnTo>
                    <a:pt x="700786" y="626681"/>
                  </a:lnTo>
                  <a:lnTo>
                    <a:pt x="724649" y="587743"/>
                  </a:lnTo>
                  <a:lnTo>
                    <a:pt x="743839" y="545922"/>
                  </a:lnTo>
                  <a:lnTo>
                    <a:pt x="757986" y="501599"/>
                  </a:lnTo>
                  <a:lnTo>
                    <a:pt x="766749" y="455129"/>
                  </a:lnTo>
                  <a:lnTo>
                    <a:pt x="769747" y="406869"/>
                  </a:lnTo>
                  <a:lnTo>
                    <a:pt x="766406" y="356285"/>
                  </a:lnTo>
                  <a:lnTo>
                    <a:pt x="760971" y="329107"/>
                  </a:lnTo>
                  <a:lnTo>
                    <a:pt x="794232" y="303428"/>
                  </a:lnTo>
                  <a:lnTo>
                    <a:pt x="822045" y="267449"/>
                  </a:lnTo>
                  <a:lnTo>
                    <a:pt x="839978" y="224993"/>
                  </a:lnTo>
                  <a:lnTo>
                    <a:pt x="846340" y="177749"/>
                  </a:lnTo>
                  <a:close/>
                </a:path>
              </a:pathLst>
            </a:custGeom>
            <a:solidFill>
              <a:srgbClr val="D84437"/>
            </a:solidFill>
          </p:spPr>
          <p:txBody>
            <a:bodyPr wrap="square" lIns="0" tIns="0" rIns="0" bIns="0" rtlCol="0"/>
            <a:lstStyle/>
            <a:p>
              <a:endParaRPr sz="2400"/>
            </a:p>
          </p:txBody>
        </p:sp>
        <p:pic>
          <p:nvPicPr>
            <p:cNvPr id="18" name="object 18"/>
            <p:cNvPicPr/>
            <p:nvPr/>
          </p:nvPicPr>
          <p:blipFill>
            <a:blip r:embed="rId6" cstate="print"/>
            <a:stretch>
              <a:fillRect/>
            </a:stretch>
          </p:blipFill>
          <p:spPr>
            <a:xfrm>
              <a:off x="5856874" y="3540045"/>
              <a:ext cx="249526" cy="249252"/>
            </a:xfrm>
            <a:prstGeom prst="rect">
              <a:avLst/>
            </a:prstGeom>
          </p:spPr>
        </p:pic>
        <p:sp>
          <p:nvSpPr>
            <p:cNvPr id="19" name="object 19"/>
            <p:cNvSpPr/>
            <p:nvPr/>
          </p:nvSpPr>
          <p:spPr>
            <a:xfrm>
              <a:off x="5404269" y="3685489"/>
              <a:ext cx="194310" cy="194310"/>
            </a:xfrm>
            <a:custGeom>
              <a:avLst/>
              <a:gdLst/>
              <a:ahLst/>
              <a:cxnLst/>
              <a:rect l="l" t="t" r="r" b="b"/>
              <a:pathLst>
                <a:path w="194310" h="194310">
                  <a:moveTo>
                    <a:pt x="193802" y="108800"/>
                  </a:moveTo>
                  <a:lnTo>
                    <a:pt x="180086" y="101282"/>
                  </a:lnTo>
                  <a:lnTo>
                    <a:pt x="180213" y="91440"/>
                  </a:lnTo>
                  <a:lnTo>
                    <a:pt x="179209" y="86309"/>
                  </a:lnTo>
                  <a:lnTo>
                    <a:pt x="191668" y="78536"/>
                  </a:lnTo>
                  <a:lnTo>
                    <a:pt x="184162" y="55118"/>
                  </a:lnTo>
                  <a:lnTo>
                    <a:pt x="167881" y="56235"/>
                  </a:lnTo>
                  <a:lnTo>
                    <a:pt x="162153" y="47637"/>
                  </a:lnTo>
                  <a:lnTo>
                    <a:pt x="160261" y="45758"/>
                  </a:lnTo>
                  <a:lnTo>
                    <a:pt x="167398" y="30683"/>
                  </a:lnTo>
                  <a:lnTo>
                    <a:pt x="148361" y="15113"/>
                  </a:lnTo>
                  <a:lnTo>
                    <a:pt x="134035" y="25768"/>
                  </a:lnTo>
                  <a:lnTo>
                    <a:pt x="122161" y="20751"/>
                  </a:lnTo>
                  <a:lnTo>
                    <a:pt x="121996" y="20726"/>
                  </a:lnTo>
                  <a:lnTo>
                    <a:pt x="119634" y="2781"/>
                  </a:lnTo>
                  <a:lnTo>
                    <a:pt x="95161" y="0"/>
                  </a:lnTo>
                  <a:lnTo>
                    <a:pt x="88125" y="18783"/>
                  </a:lnTo>
                  <a:lnTo>
                    <a:pt x="77889" y="19608"/>
                  </a:lnTo>
                  <a:lnTo>
                    <a:pt x="65455" y="4978"/>
                  </a:lnTo>
                  <a:lnTo>
                    <a:pt x="43421" y="15887"/>
                  </a:lnTo>
                  <a:lnTo>
                    <a:pt x="47142" y="32981"/>
                  </a:lnTo>
                  <a:lnTo>
                    <a:pt x="44564" y="34277"/>
                  </a:lnTo>
                  <a:lnTo>
                    <a:pt x="37947" y="41821"/>
                  </a:lnTo>
                  <a:lnTo>
                    <a:pt x="20497" y="36525"/>
                  </a:lnTo>
                  <a:lnTo>
                    <a:pt x="7924" y="57658"/>
                  </a:lnTo>
                  <a:lnTo>
                    <a:pt x="19951" y="69672"/>
                  </a:lnTo>
                  <a:lnTo>
                    <a:pt x="15786" y="82308"/>
                  </a:lnTo>
                  <a:lnTo>
                    <a:pt x="0" y="86779"/>
                  </a:lnTo>
                  <a:lnTo>
                    <a:pt x="812" y="111391"/>
                  </a:lnTo>
                  <a:lnTo>
                    <a:pt x="16141" y="114731"/>
                  </a:lnTo>
                  <a:lnTo>
                    <a:pt x="16700" y="120688"/>
                  </a:lnTo>
                  <a:lnTo>
                    <a:pt x="21259" y="129171"/>
                  </a:lnTo>
                  <a:lnTo>
                    <a:pt x="10160" y="141706"/>
                  </a:lnTo>
                  <a:lnTo>
                    <a:pt x="24180" y="161912"/>
                  </a:lnTo>
                  <a:lnTo>
                    <a:pt x="40589" y="155816"/>
                  </a:lnTo>
                  <a:lnTo>
                    <a:pt x="50101" y="163690"/>
                  </a:lnTo>
                  <a:lnTo>
                    <a:pt x="47459" y="181216"/>
                  </a:lnTo>
                  <a:lnTo>
                    <a:pt x="70167" y="190627"/>
                  </a:lnTo>
                  <a:lnTo>
                    <a:pt x="80721" y="176441"/>
                  </a:lnTo>
                  <a:lnTo>
                    <a:pt x="87706" y="178650"/>
                  </a:lnTo>
                  <a:lnTo>
                    <a:pt x="94234" y="178130"/>
                  </a:lnTo>
                  <a:lnTo>
                    <a:pt x="101371" y="194221"/>
                  </a:lnTo>
                  <a:lnTo>
                    <a:pt x="125628" y="190030"/>
                  </a:lnTo>
                  <a:lnTo>
                    <a:pt x="126885" y="172923"/>
                  </a:lnTo>
                  <a:lnTo>
                    <a:pt x="139700" y="166471"/>
                  </a:lnTo>
                  <a:lnTo>
                    <a:pt x="153949" y="175755"/>
                  </a:lnTo>
                  <a:lnTo>
                    <a:pt x="172046" y="159067"/>
                  </a:lnTo>
                  <a:lnTo>
                    <a:pt x="164122" y="144691"/>
                  </a:lnTo>
                  <a:lnTo>
                    <a:pt x="169926" y="138087"/>
                  </a:lnTo>
                  <a:lnTo>
                    <a:pt x="171792" y="132410"/>
                  </a:lnTo>
                  <a:lnTo>
                    <a:pt x="187490" y="132600"/>
                  </a:lnTo>
                  <a:lnTo>
                    <a:pt x="193802" y="108800"/>
                  </a:lnTo>
                  <a:close/>
                </a:path>
              </a:pathLst>
            </a:custGeom>
            <a:solidFill>
              <a:srgbClr val="FFFFFF"/>
            </a:solidFill>
          </p:spPr>
          <p:txBody>
            <a:bodyPr wrap="square" lIns="0" tIns="0" rIns="0" bIns="0" rtlCol="0"/>
            <a:lstStyle/>
            <a:p>
              <a:endParaRPr sz="2400"/>
            </a:p>
          </p:txBody>
        </p:sp>
        <p:sp>
          <p:nvSpPr>
            <p:cNvPr id="20" name="object 20"/>
            <p:cNvSpPr/>
            <p:nvPr/>
          </p:nvSpPr>
          <p:spPr>
            <a:xfrm>
              <a:off x="5454817" y="3736290"/>
              <a:ext cx="97155" cy="93980"/>
            </a:xfrm>
            <a:custGeom>
              <a:avLst/>
              <a:gdLst/>
              <a:ahLst/>
              <a:cxnLst/>
              <a:rect l="l" t="t" r="r" b="b"/>
              <a:pathLst>
                <a:path w="97154" h="93979">
                  <a:moveTo>
                    <a:pt x="43094" y="93981"/>
                  </a:moveTo>
                  <a:lnTo>
                    <a:pt x="24660" y="88147"/>
                  </a:lnTo>
                  <a:lnTo>
                    <a:pt x="10409" y="76328"/>
                  </a:lnTo>
                  <a:lnTo>
                    <a:pt x="1726" y="60212"/>
                  </a:lnTo>
                  <a:lnTo>
                    <a:pt x="0" y="41489"/>
                  </a:lnTo>
                  <a:lnTo>
                    <a:pt x="5885" y="23630"/>
                  </a:lnTo>
                  <a:lnTo>
                    <a:pt x="17964" y="9873"/>
                  </a:lnTo>
                  <a:lnTo>
                    <a:pt x="34505" y="1551"/>
                  </a:lnTo>
                  <a:lnTo>
                    <a:pt x="53778" y="0"/>
                  </a:lnTo>
                  <a:lnTo>
                    <a:pt x="63168" y="1989"/>
                  </a:lnTo>
                  <a:lnTo>
                    <a:pt x="95230" y="34091"/>
                  </a:lnTo>
                  <a:lnTo>
                    <a:pt x="96980" y="43176"/>
                  </a:lnTo>
                  <a:lnTo>
                    <a:pt x="96872" y="52492"/>
                  </a:lnTo>
                  <a:lnTo>
                    <a:pt x="90987" y="70351"/>
                  </a:lnTo>
                  <a:lnTo>
                    <a:pt x="78908" y="84109"/>
                  </a:lnTo>
                  <a:lnTo>
                    <a:pt x="62367" y="92430"/>
                  </a:lnTo>
                  <a:lnTo>
                    <a:pt x="43094" y="93981"/>
                  </a:lnTo>
                  <a:close/>
                </a:path>
              </a:pathLst>
            </a:custGeom>
            <a:solidFill>
              <a:srgbClr val="D84437"/>
            </a:solidFill>
          </p:spPr>
          <p:txBody>
            <a:bodyPr wrap="square" lIns="0" tIns="0" rIns="0" bIns="0" rtlCol="0"/>
            <a:lstStyle/>
            <a:p>
              <a:endParaRPr sz="2400"/>
            </a:p>
          </p:txBody>
        </p:sp>
        <p:sp>
          <p:nvSpPr>
            <p:cNvPr id="21" name="object 21"/>
            <p:cNvSpPr/>
            <p:nvPr/>
          </p:nvSpPr>
          <p:spPr>
            <a:xfrm>
              <a:off x="5616930" y="3703167"/>
              <a:ext cx="109855" cy="109855"/>
            </a:xfrm>
            <a:custGeom>
              <a:avLst/>
              <a:gdLst/>
              <a:ahLst/>
              <a:cxnLst/>
              <a:rect l="l" t="t" r="r" b="b"/>
              <a:pathLst>
                <a:path w="109854" h="109854">
                  <a:moveTo>
                    <a:pt x="109588" y="61531"/>
                  </a:moveTo>
                  <a:lnTo>
                    <a:pt x="101841" y="57277"/>
                  </a:lnTo>
                  <a:lnTo>
                    <a:pt x="101904" y="51714"/>
                  </a:lnTo>
                  <a:lnTo>
                    <a:pt x="101333" y="48806"/>
                  </a:lnTo>
                  <a:lnTo>
                    <a:pt x="108381" y="44411"/>
                  </a:lnTo>
                  <a:lnTo>
                    <a:pt x="104140" y="31178"/>
                  </a:lnTo>
                  <a:lnTo>
                    <a:pt x="94932" y="31813"/>
                  </a:lnTo>
                  <a:lnTo>
                    <a:pt x="91694" y="26949"/>
                  </a:lnTo>
                  <a:lnTo>
                    <a:pt x="90627" y="25895"/>
                  </a:lnTo>
                  <a:lnTo>
                    <a:pt x="94665" y="17360"/>
                  </a:lnTo>
                  <a:lnTo>
                    <a:pt x="83908" y="8547"/>
                  </a:lnTo>
                  <a:lnTo>
                    <a:pt x="75793" y="14579"/>
                  </a:lnTo>
                  <a:lnTo>
                    <a:pt x="69088" y="11734"/>
                  </a:lnTo>
                  <a:lnTo>
                    <a:pt x="67652" y="1574"/>
                  </a:lnTo>
                  <a:lnTo>
                    <a:pt x="53822" y="0"/>
                  </a:lnTo>
                  <a:lnTo>
                    <a:pt x="49834" y="10617"/>
                  </a:lnTo>
                  <a:lnTo>
                    <a:pt x="44043" y="11087"/>
                  </a:lnTo>
                  <a:lnTo>
                    <a:pt x="37020" y="2819"/>
                  </a:lnTo>
                  <a:lnTo>
                    <a:pt x="24549" y="8978"/>
                  </a:lnTo>
                  <a:lnTo>
                    <a:pt x="26657" y="18656"/>
                  </a:lnTo>
                  <a:lnTo>
                    <a:pt x="25209" y="19380"/>
                  </a:lnTo>
                  <a:lnTo>
                    <a:pt x="21463" y="23647"/>
                  </a:lnTo>
                  <a:lnTo>
                    <a:pt x="11595" y="20650"/>
                  </a:lnTo>
                  <a:lnTo>
                    <a:pt x="4483" y="32588"/>
                  </a:lnTo>
                  <a:lnTo>
                    <a:pt x="11277" y="39382"/>
                  </a:lnTo>
                  <a:lnTo>
                    <a:pt x="8915" y="46545"/>
                  </a:lnTo>
                  <a:lnTo>
                    <a:pt x="0" y="49060"/>
                  </a:lnTo>
                  <a:lnTo>
                    <a:pt x="444" y="62966"/>
                  </a:lnTo>
                  <a:lnTo>
                    <a:pt x="9118" y="64858"/>
                  </a:lnTo>
                  <a:lnTo>
                    <a:pt x="9436" y="68224"/>
                  </a:lnTo>
                  <a:lnTo>
                    <a:pt x="12001" y="73025"/>
                  </a:lnTo>
                  <a:lnTo>
                    <a:pt x="5727" y="80111"/>
                  </a:lnTo>
                  <a:lnTo>
                    <a:pt x="13665" y="91541"/>
                  </a:lnTo>
                  <a:lnTo>
                    <a:pt x="22936" y="88099"/>
                  </a:lnTo>
                  <a:lnTo>
                    <a:pt x="28308" y="92557"/>
                  </a:lnTo>
                  <a:lnTo>
                    <a:pt x="26822" y="102450"/>
                  </a:lnTo>
                  <a:lnTo>
                    <a:pt x="39662" y="107772"/>
                  </a:lnTo>
                  <a:lnTo>
                    <a:pt x="45631" y="99758"/>
                  </a:lnTo>
                  <a:lnTo>
                    <a:pt x="49580" y="101003"/>
                  </a:lnTo>
                  <a:lnTo>
                    <a:pt x="53276" y="100711"/>
                  </a:lnTo>
                  <a:lnTo>
                    <a:pt x="57302" y="109816"/>
                  </a:lnTo>
                  <a:lnTo>
                    <a:pt x="71031" y="107454"/>
                  </a:lnTo>
                  <a:lnTo>
                    <a:pt x="71729" y="97777"/>
                  </a:lnTo>
                  <a:lnTo>
                    <a:pt x="78994" y="94132"/>
                  </a:lnTo>
                  <a:lnTo>
                    <a:pt x="87045" y="99377"/>
                  </a:lnTo>
                  <a:lnTo>
                    <a:pt x="97282" y="89954"/>
                  </a:lnTo>
                  <a:lnTo>
                    <a:pt x="92798" y="81826"/>
                  </a:lnTo>
                  <a:lnTo>
                    <a:pt x="96075" y="78092"/>
                  </a:lnTo>
                  <a:lnTo>
                    <a:pt x="97129" y="74879"/>
                  </a:lnTo>
                  <a:lnTo>
                    <a:pt x="106019" y="74980"/>
                  </a:lnTo>
                  <a:lnTo>
                    <a:pt x="109588" y="61531"/>
                  </a:lnTo>
                  <a:close/>
                </a:path>
              </a:pathLst>
            </a:custGeom>
            <a:solidFill>
              <a:srgbClr val="FFFFFF"/>
            </a:solidFill>
          </p:spPr>
          <p:txBody>
            <a:bodyPr wrap="square" lIns="0" tIns="0" rIns="0" bIns="0" rtlCol="0"/>
            <a:lstStyle/>
            <a:p>
              <a:endParaRPr sz="2400"/>
            </a:p>
          </p:txBody>
        </p:sp>
        <p:sp>
          <p:nvSpPr>
            <p:cNvPr id="22" name="object 22"/>
            <p:cNvSpPr/>
            <p:nvPr/>
          </p:nvSpPr>
          <p:spPr>
            <a:xfrm>
              <a:off x="5645260" y="3731888"/>
              <a:ext cx="55880" cy="53340"/>
            </a:xfrm>
            <a:custGeom>
              <a:avLst/>
              <a:gdLst/>
              <a:ahLst/>
              <a:cxnLst/>
              <a:rect l="l" t="t" r="r" b="b"/>
              <a:pathLst>
                <a:path w="55879" h="53339">
                  <a:moveTo>
                    <a:pt x="24363" y="53137"/>
                  </a:moveTo>
                  <a:lnTo>
                    <a:pt x="13939" y="49836"/>
                  </a:lnTo>
                  <a:lnTo>
                    <a:pt x="5882" y="43151"/>
                  </a:lnTo>
                  <a:lnTo>
                    <a:pt x="974" y="34038"/>
                  </a:lnTo>
                  <a:lnTo>
                    <a:pt x="0" y="23451"/>
                  </a:lnTo>
                  <a:lnTo>
                    <a:pt x="3330" y="13354"/>
                  </a:lnTo>
                  <a:lnTo>
                    <a:pt x="10162" y="5577"/>
                  </a:lnTo>
                  <a:lnTo>
                    <a:pt x="19612" y="826"/>
                  </a:lnTo>
                  <a:lnTo>
                    <a:pt x="20115" y="826"/>
                  </a:lnTo>
                  <a:lnTo>
                    <a:pt x="30416" y="0"/>
                  </a:lnTo>
                  <a:lnTo>
                    <a:pt x="37681" y="826"/>
                  </a:lnTo>
                  <a:lnTo>
                    <a:pt x="44329" y="4418"/>
                  </a:lnTo>
                  <a:lnTo>
                    <a:pt x="53467" y="15553"/>
                  </a:lnTo>
                  <a:lnTo>
                    <a:pt x="55583" y="22639"/>
                  </a:lnTo>
                  <a:lnTo>
                    <a:pt x="54780" y="29685"/>
                  </a:lnTo>
                  <a:lnTo>
                    <a:pt x="51449" y="39782"/>
                  </a:lnTo>
                  <a:lnTo>
                    <a:pt x="44617" y="47559"/>
                  </a:lnTo>
                  <a:lnTo>
                    <a:pt x="35262" y="52262"/>
                  </a:lnTo>
                  <a:lnTo>
                    <a:pt x="24363" y="53137"/>
                  </a:lnTo>
                  <a:close/>
                </a:path>
              </a:pathLst>
            </a:custGeom>
            <a:solidFill>
              <a:srgbClr val="D84437"/>
            </a:solidFill>
          </p:spPr>
          <p:txBody>
            <a:bodyPr wrap="square" lIns="0" tIns="0" rIns="0" bIns="0" rtlCol="0"/>
            <a:lstStyle/>
            <a:p>
              <a:endParaRPr sz="2400"/>
            </a:p>
          </p:txBody>
        </p:sp>
        <p:sp>
          <p:nvSpPr>
            <p:cNvPr id="23" name="object 23"/>
            <p:cNvSpPr/>
            <p:nvPr/>
          </p:nvSpPr>
          <p:spPr>
            <a:xfrm>
              <a:off x="5549163" y="3819474"/>
              <a:ext cx="391160" cy="386080"/>
            </a:xfrm>
            <a:custGeom>
              <a:avLst/>
              <a:gdLst/>
              <a:ahLst/>
              <a:cxnLst/>
              <a:rect l="l" t="t" r="r" b="b"/>
              <a:pathLst>
                <a:path w="391160" h="386079">
                  <a:moveTo>
                    <a:pt x="391109" y="194487"/>
                  </a:moveTo>
                  <a:lnTo>
                    <a:pt x="362102" y="182587"/>
                  </a:lnTo>
                  <a:lnTo>
                    <a:pt x="360108" y="162991"/>
                  </a:lnTo>
                  <a:lnTo>
                    <a:pt x="356958" y="152971"/>
                  </a:lnTo>
                  <a:lnTo>
                    <a:pt x="380009" y="134658"/>
                  </a:lnTo>
                  <a:lnTo>
                    <a:pt x="359752" y="89700"/>
                  </a:lnTo>
                  <a:lnTo>
                    <a:pt x="327571" y="95605"/>
                  </a:lnTo>
                  <a:lnTo>
                    <a:pt x="314210" y="79781"/>
                  </a:lnTo>
                  <a:lnTo>
                    <a:pt x="310032" y="76466"/>
                  </a:lnTo>
                  <a:lnTo>
                    <a:pt x="320827" y="44792"/>
                  </a:lnTo>
                  <a:lnTo>
                    <a:pt x="279374" y="18072"/>
                  </a:lnTo>
                  <a:lnTo>
                    <a:pt x="253212" y="42557"/>
                  </a:lnTo>
                  <a:lnTo>
                    <a:pt x="228447" y="35242"/>
                  </a:lnTo>
                  <a:lnTo>
                    <a:pt x="228130" y="35217"/>
                  </a:lnTo>
                  <a:lnTo>
                    <a:pt x="219329" y="0"/>
                  </a:lnTo>
                  <a:lnTo>
                    <a:pt x="169938" y="0"/>
                  </a:lnTo>
                  <a:lnTo>
                    <a:pt x="160769" y="36639"/>
                  </a:lnTo>
                  <a:lnTo>
                    <a:pt x="150952" y="37909"/>
                  </a:lnTo>
                  <a:lnTo>
                    <a:pt x="139547" y="42583"/>
                  </a:lnTo>
                  <a:lnTo>
                    <a:pt x="111887" y="16662"/>
                  </a:lnTo>
                  <a:lnTo>
                    <a:pt x="70434" y="43383"/>
                  </a:lnTo>
                  <a:lnTo>
                    <a:pt x="81622" y="76238"/>
                  </a:lnTo>
                  <a:lnTo>
                    <a:pt x="76898" y="79781"/>
                  </a:lnTo>
                  <a:lnTo>
                    <a:pt x="63957" y="96024"/>
                  </a:lnTo>
                  <a:lnTo>
                    <a:pt x="29464" y="89700"/>
                  </a:lnTo>
                  <a:lnTo>
                    <a:pt x="9194" y="134658"/>
                  </a:lnTo>
                  <a:lnTo>
                    <a:pt x="33426" y="153911"/>
                  </a:lnTo>
                  <a:lnTo>
                    <a:pt x="29476" y="182397"/>
                  </a:lnTo>
                  <a:lnTo>
                    <a:pt x="0" y="194487"/>
                  </a:lnTo>
                  <a:lnTo>
                    <a:pt x="7175" y="243344"/>
                  </a:lnTo>
                  <a:lnTo>
                    <a:pt x="37312" y="246392"/>
                  </a:lnTo>
                  <a:lnTo>
                    <a:pt x="50368" y="276402"/>
                  </a:lnTo>
                  <a:lnTo>
                    <a:pt x="32677" y="301650"/>
                  </a:lnTo>
                  <a:lnTo>
                    <a:pt x="65201" y="338747"/>
                  </a:lnTo>
                  <a:lnTo>
                    <a:pt x="95034" y="323621"/>
                  </a:lnTo>
                  <a:lnTo>
                    <a:pt x="110858" y="335470"/>
                  </a:lnTo>
                  <a:lnTo>
                    <a:pt x="117170" y="338061"/>
                  </a:lnTo>
                  <a:lnTo>
                    <a:pt x="115938" y="371932"/>
                  </a:lnTo>
                  <a:lnTo>
                    <a:pt x="163322" y="385533"/>
                  </a:lnTo>
                  <a:lnTo>
                    <a:pt x="180619" y="355765"/>
                  </a:lnTo>
                  <a:lnTo>
                    <a:pt x="195554" y="357708"/>
                  </a:lnTo>
                  <a:lnTo>
                    <a:pt x="208902" y="355968"/>
                  </a:lnTo>
                  <a:lnTo>
                    <a:pt x="226301" y="385660"/>
                  </a:lnTo>
                  <a:lnTo>
                    <a:pt x="273697" y="371805"/>
                  </a:lnTo>
                  <a:lnTo>
                    <a:pt x="272376" y="338696"/>
                  </a:lnTo>
                  <a:lnTo>
                    <a:pt x="280250" y="335470"/>
                  </a:lnTo>
                  <a:lnTo>
                    <a:pt x="297751" y="322351"/>
                  </a:lnTo>
                  <a:lnTo>
                    <a:pt x="326872" y="336943"/>
                  </a:lnTo>
                  <a:lnTo>
                    <a:pt x="359156" y="299593"/>
                  </a:lnTo>
                  <a:lnTo>
                    <a:pt x="341490" y="274650"/>
                  </a:lnTo>
                  <a:lnTo>
                    <a:pt x="353783" y="246392"/>
                  </a:lnTo>
                  <a:lnTo>
                    <a:pt x="383933" y="243344"/>
                  </a:lnTo>
                  <a:lnTo>
                    <a:pt x="391109" y="194487"/>
                  </a:lnTo>
                  <a:close/>
                </a:path>
              </a:pathLst>
            </a:custGeom>
            <a:solidFill>
              <a:srgbClr val="FFFFFF"/>
            </a:solidFill>
          </p:spPr>
          <p:txBody>
            <a:bodyPr wrap="square" lIns="0" tIns="0" rIns="0" bIns="0" rtlCol="0"/>
            <a:lstStyle/>
            <a:p>
              <a:endParaRPr sz="2400"/>
            </a:p>
          </p:txBody>
        </p:sp>
        <p:pic>
          <p:nvPicPr>
            <p:cNvPr id="24" name="object 24"/>
            <p:cNvPicPr/>
            <p:nvPr/>
          </p:nvPicPr>
          <p:blipFill>
            <a:blip r:embed="rId7" cstate="print"/>
            <a:stretch>
              <a:fillRect/>
            </a:stretch>
          </p:blipFill>
          <p:spPr>
            <a:xfrm>
              <a:off x="5643452" y="3919519"/>
              <a:ext cx="195504" cy="189709"/>
            </a:xfrm>
            <a:prstGeom prst="rect">
              <a:avLst/>
            </a:prstGeom>
          </p:spPr>
        </p:pic>
      </p:grpSp>
      <p:grpSp>
        <p:nvGrpSpPr>
          <p:cNvPr id="25" name="object 25"/>
          <p:cNvGrpSpPr/>
          <p:nvPr/>
        </p:nvGrpSpPr>
        <p:grpSpPr>
          <a:xfrm>
            <a:off x="8706449" y="4649246"/>
            <a:ext cx="1128607" cy="1055793"/>
            <a:chOff x="6529836" y="3486934"/>
            <a:chExt cx="846455" cy="791845"/>
          </a:xfrm>
        </p:grpSpPr>
        <p:sp>
          <p:nvSpPr>
            <p:cNvPr id="26" name="object 26"/>
            <p:cNvSpPr/>
            <p:nvPr/>
          </p:nvSpPr>
          <p:spPr>
            <a:xfrm>
              <a:off x="6529832" y="3486937"/>
              <a:ext cx="846455" cy="791845"/>
            </a:xfrm>
            <a:custGeom>
              <a:avLst/>
              <a:gdLst/>
              <a:ahLst/>
              <a:cxnLst/>
              <a:rect l="l" t="t" r="r" b="b"/>
              <a:pathLst>
                <a:path w="846454" h="791845">
                  <a:moveTo>
                    <a:pt x="846340" y="177749"/>
                  </a:moveTo>
                  <a:lnTo>
                    <a:pt x="832802" y="109728"/>
                  </a:lnTo>
                  <a:lnTo>
                    <a:pt x="794232" y="52057"/>
                  </a:lnTo>
                  <a:lnTo>
                    <a:pt x="736523" y="13538"/>
                  </a:lnTo>
                  <a:lnTo>
                    <a:pt x="668439" y="0"/>
                  </a:lnTo>
                  <a:lnTo>
                    <a:pt x="621157" y="6350"/>
                  </a:lnTo>
                  <a:lnTo>
                    <a:pt x="578662" y="24269"/>
                  </a:lnTo>
                  <a:lnTo>
                    <a:pt x="542658" y="52057"/>
                  </a:lnTo>
                  <a:lnTo>
                    <a:pt x="540131" y="55333"/>
                  </a:lnTo>
                  <a:lnTo>
                    <a:pt x="532155" y="51396"/>
                  </a:lnTo>
                  <a:lnTo>
                    <a:pt x="484759" y="35280"/>
                  </a:lnTo>
                  <a:lnTo>
                    <a:pt x="435470" y="25438"/>
                  </a:lnTo>
                  <a:lnTo>
                    <a:pt x="384873" y="22098"/>
                  </a:lnTo>
                  <a:lnTo>
                    <a:pt x="336600" y="25107"/>
                  </a:lnTo>
                  <a:lnTo>
                    <a:pt x="290106" y="33858"/>
                  </a:lnTo>
                  <a:lnTo>
                    <a:pt x="245770" y="48006"/>
                  </a:lnTo>
                  <a:lnTo>
                    <a:pt x="203936" y="67183"/>
                  </a:lnTo>
                  <a:lnTo>
                    <a:pt x="164985" y="91046"/>
                  </a:lnTo>
                  <a:lnTo>
                    <a:pt x="129260" y="119214"/>
                  </a:lnTo>
                  <a:lnTo>
                    <a:pt x="97129" y="151333"/>
                  </a:lnTo>
                  <a:lnTo>
                    <a:pt x="68961" y="187045"/>
                  </a:lnTo>
                  <a:lnTo>
                    <a:pt x="45097" y="225983"/>
                  </a:lnTo>
                  <a:lnTo>
                    <a:pt x="25908" y="267804"/>
                  </a:lnTo>
                  <a:lnTo>
                    <a:pt x="11747" y="312127"/>
                  </a:lnTo>
                  <a:lnTo>
                    <a:pt x="2997" y="358597"/>
                  </a:lnTo>
                  <a:lnTo>
                    <a:pt x="0" y="406869"/>
                  </a:lnTo>
                  <a:lnTo>
                    <a:pt x="2997" y="455129"/>
                  </a:lnTo>
                  <a:lnTo>
                    <a:pt x="11747" y="501599"/>
                  </a:lnTo>
                  <a:lnTo>
                    <a:pt x="25908" y="545922"/>
                  </a:lnTo>
                  <a:lnTo>
                    <a:pt x="45097" y="587743"/>
                  </a:lnTo>
                  <a:lnTo>
                    <a:pt x="68961" y="626681"/>
                  </a:lnTo>
                  <a:lnTo>
                    <a:pt x="97129" y="662393"/>
                  </a:lnTo>
                  <a:lnTo>
                    <a:pt x="129260" y="694524"/>
                  </a:lnTo>
                  <a:lnTo>
                    <a:pt x="164985" y="722693"/>
                  </a:lnTo>
                  <a:lnTo>
                    <a:pt x="203936" y="746544"/>
                  </a:lnTo>
                  <a:lnTo>
                    <a:pt x="245770" y="765721"/>
                  </a:lnTo>
                  <a:lnTo>
                    <a:pt x="290106" y="779868"/>
                  </a:lnTo>
                  <a:lnTo>
                    <a:pt x="336600" y="788631"/>
                  </a:lnTo>
                  <a:lnTo>
                    <a:pt x="384873" y="791629"/>
                  </a:lnTo>
                  <a:lnTo>
                    <a:pt x="433158" y="788631"/>
                  </a:lnTo>
                  <a:lnTo>
                    <a:pt x="479640" y="779868"/>
                  </a:lnTo>
                  <a:lnTo>
                    <a:pt x="523976" y="765721"/>
                  </a:lnTo>
                  <a:lnTo>
                    <a:pt x="565810" y="746544"/>
                  </a:lnTo>
                  <a:lnTo>
                    <a:pt x="604761" y="722693"/>
                  </a:lnTo>
                  <a:lnTo>
                    <a:pt x="640486" y="694524"/>
                  </a:lnTo>
                  <a:lnTo>
                    <a:pt x="672617" y="662393"/>
                  </a:lnTo>
                  <a:lnTo>
                    <a:pt x="700798" y="626681"/>
                  </a:lnTo>
                  <a:lnTo>
                    <a:pt x="724662" y="587743"/>
                  </a:lnTo>
                  <a:lnTo>
                    <a:pt x="743839" y="545922"/>
                  </a:lnTo>
                  <a:lnTo>
                    <a:pt x="757999" y="501599"/>
                  </a:lnTo>
                  <a:lnTo>
                    <a:pt x="766749" y="455129"/>
                  </a:lnTo>
                  <a:lnTo>
                    <a:pt x="769747" y="406869"/>
                  </a:lnTo>
                  <a:lnTo>
                    <a:pt x="766419" y="356285"/>
                  </a:lnTo>
                  <a:lnTo>
                    <a:pt x="760971" y="329095"/>
                  </a:lnTo>
                  <a:lnTo>
                    <a:pt x="794232" y="303428"/>
                  </a:lnTo>
                  <a:lnTo>
                    <a:pt x="822045" y="267449"/>
                  </a:lnTo>
                  <a:lnTo>
                    <a:pt x="839990" y="224993"/>
                  </a:lnTo>
                  <a:lnTo>
                    <a:pt x="846340" y="177749"/>
                  </a:lnTo>
                  <a:close/>
                </a:path>
              </a:pathLst>
            </a:custGeom>
            <a:solidFill>
              <a:srgbClr val="D84437"/>
            </a:solidFill>
          </p:spPr>
          <p:txBody>
            <a:bodyPr wrap="square" lIns="0" tIns="0" rIns="0" bIns="0" rtlCol="0"/>
            <a:lstStyle/>
            <a:p>
              <a:endParaRPr sz="2400"/>
            </a:p>
          </p:txBody>
        </p:sp>
        <p:pic>
          <p:nvPicPr>
            <p:cNvPr id="27" name="object 27"/>
            <p:cNvPicPr/>
            <p:nvPr/>
          </p:nvPicPr>
          <p:blipFill>
            <a:blip r:embed="rId8" cstate="print"/>
            <a:stretch>
              <a:fillRect/>
            </a:stretch>
          </p:blipFill>
          <p:spPr>
            <a:xfrm>
              <a:off x="7073513" y="3540045"/>
              <a:ext cx="249526" cy="249252"/>
            </a:xfrm>
            <a:prstGeom prst="rect">
              <a:avLst/>
            </a:prstGeom>
          </p:spPr>
        </p:pic>
        <p:sp>
          <p:nvSpPr>
            <p:cNvPr id="28" name="object 28"/>
            <p:cNvSpPr/>
            <p:nvPr/>
          </p:nvSpPr>
          <p:spPr>
            <a:xfrm>
              <a:off x="6620916" y="3685489"/>
              <a:ext cx="194310" cy="194310"/>
            </a:xfrm>
            <a:custGeom>
              <a:avLst/>
              <a:gdLst/>
              <a:ahLst/>
              <a:cxnLst/>
              <a:rect l="l" t="t" r="r" b="b"/>
              <a:pathLst>
                <a:path w="194309" h="194310">
                  <a:moveTo>
                    <a:pt x="193789" y="108800"/>
                  </a:moveTo>
                  <a:lnTo>
                    <a:pt x="180086" y="101282"/>
                  </a:lnTo>
                  <a:lnTo>
                    <a:pt x="180200" y="91440"/>
                  </a:lnTo>
                  <a:lnTo>
                    <a:pt x="179197" y="86309"/>
                  </a:lnTo>
                  <a:lnTo>
                    <a:pt x="191655" y="78536"/>
                  </a:lnTo>
                  <a:lnTo>
                    <a:pt x="184150" y="55118"/>
                  </a:lnTo>
                  <a:lnTo>
                    <a:pt x="167868" y="56235"/>
                  </a:lnTo>
                  <a:lnTo>
                    <a:pt x="162140" y="47637"/>
                  </a:lnTo>
                  <a:lnTo>
                    <a:pt x="160261" y="45770"/>
                  </a:lnTo>
                  <a:lnTo>
                    <a:pt x="167398" y="30683"/>
                  </a:lnTo>
                  <a:lnTo>
                    <a:pt x="148361" y="15113"/>
                  </a:lnTo>
                  <a:lnTo>
                    <a:pt x="134023" y="25768"/>
                  </a:lnTo>
                  <a:lnTo>
                    <a:pt x="122161" y="20751"/>
                  </a:lnTo>
                  <a:lnTo>
                    <a:pt x="121996" y="20726"/>
                  </a:lnTo>
                  <a:lnTo>
                    <a:pt x="119621" y="2781"/>
                  </a:lnTo>
                  <a:lnTo>
                    <a:pt x="95148" y="0"/>
                  </a:lnTo>
                  <a:lnTo>
                    <a:pt x="88112" y="18783"/>
                  </a:lnTo>
                  <a:lnTo>
                    <a:pt x="77889" y="19608"/>
                  </a:lnTo>
                  <a:lnTo>
                    <a:pt x="65455" y="4978"/>
                  </a:lnTo>
                  <a:lnTo>
                    <a:pt x="43408" y="15887"/>
                  </a:lnTo>
                  <a:lnTo>
                    <a:pt x="47129" y="32981"/>
                  </a:lnTo>
                  <a:lnTo>
                    <a:pt x="44564" y="34277"/>
                  </a:lnTo>
                  <a:lnTo>
                    <a:pt x="37934" y="41821"/>
                  </a:lnTo>
                  <a:lnTo>
                    <a:pt x="20497" y="36525"/>
                  </a:lnTo>
                  <a:lnTo>
                    <a:pt x="7924" y="57658"/>
                  </a:lnTo>
                  <a:lnTo>
                    <a:pt x="19939" y="69672"/>
                  </a:lnTo>
                  <a:lnTo>
                    <a:pt x="15773" y="82308"/>
                  </a:lnTo>
                  <a:lnTo>
                    <a:pt x="0" y="86779"/>
                  </a:lnTo>
                  <a:lnTo>
                    <a:pt x="800" y="111391"/>
                  </a:lnTo>
                  <a:lnTo>
                    <a:pt x="16129" y="114719"/>
                  </a:lnTo>
                  <a:lnTo>
                    <a:pt x="16687" y="120688"/>
                  </a:lnTo>
                  <a:lnTo>
                    <a:pt x="21247" y="129171"/>
                  </a:lnTo>
                  <a:lnTo>
                    <a:pt x="10147" y="141706"/>
                  </a:lnTo>
                  <a:lnTo>
                    <a:pt x="24180" y="161912"/>
                  </a:lnTo>
                  <a:lnTo>
                    <a:pt x="40576" y="155816"/>
                  </a:lnTo>
                  <a:lnTo>
                    <a:pt x="50088" y="163690"/>
                  </a:lnTo>
                  <a:lnTo>
                    <a:pt x="47447" y="181216"/>
                  </a:lnTo>
                  <a:lnTo>
                    <a:pt x="70167" y="190627"/>
                  </a:lnTo>
                  <a:lnTo>
                    <a:pt x="80708" y="176441"/>
                  </a:lnTo>
                  <a:lnTo>
                    <a:pt x="87706" y="178650"/>
                  </a:lnTo>
                  <a:lnTo>
                    <a:pt x="94221" y="178130"/>
                  </a:lnTo>
                  <a:lnTo>
                    <a:pt x="101358" y="194221"/>
                  </a:lnTo>
                  <a:lnTo>
                    <a:pt x="125628" y="190030"/>
                  </a:lnTo>
                  <a:lnTo>
                    <a:pt x="126873" y="172923"/>
                  </a:lnTo>
                  <a:lnTo>
                    <a:pt x="139687" y="166471"/>
                  </a:lnTo>
                  <a:lnTo>
                    <a:pt x="153936" y="175755"/>
                  </a:lnTo>
                  <a:lnTo>
                    <a:pt x="172046" y="159067"/>
                  </a:lnTo>
                  <a:lnTo>
                    <a:pt x="164122" y="144678"/>
                  </a:lnTo>
                  <a:lnTo>
                    <a:pt x="169913" y="138087"/>
                  </a:lnTo>
                  <a:lnTo>
                    <a:pt x="171780" y="132410"/>
                  </a:lnTo>
                  <a:lnTo>
                    <a:pt x="187490" y="132600"/>
                  </a:lnTo>
                  <a:lnTo>
                    <a:pt x="193789" y="108800"/>
                  </a:lnTo>
                  <a:close/>
                </a:path>
              </a:pathLst>
            </a:custGeom>
            <a:solidFill>
              <a:srgbClr val="FFFFFF"/>
            </a:solidFill>
          </p:spPr>
          <p:txBody>
            <a:bodyPr wrap="square" lIns="0" tIns="0" rIns="0" bIns="0" rtlCol="0"/>
            <a:lstStyle/>
            <a:p>
              <a:endParaRPr sz="2400"/>
            </a:p>
          </p:txBody>
        </p:sp>
        <p:sp>
          <p:nvSpPr>
            <p:cNvPr id="29" name="object 29"/>
            <p:cNvSpPr/>
            <p:nvPr/>
          </p:nvSpPr>
          <p:spPr>
            <a:xfrm>
              <a:off x="6671456" y="3736290"/>
              <a:ext cx="97155" cy="93980"/>
            </a:xfrm>
            <a:custGeom>
              <a:avLst/>
              <a:gdLst/>
              <a:ahLst/>
              <a:cxnLst/>
              <a:rect l="l" t="t" r="r" b="b"/>
              <a:pathLst>
                <a:path w="97154" h="93979">
                  <a:moveTo>
                    <a:pt x="43094" y="93981"/>
                  </a:moveTo>
                  <a:lnTo>
                    <a:pt x="24660" y="88147"/>
                  </a:lnTo>
                  <a:lnTo>
                    <a:pt x="10409" y="76328"/>
                  </a:lnTo>
                  <a:lnTo>
                    <a:pt x="1726" y="60212"/>
                  </a:lnTo>
                  <a:lnTo>
                    <a:pt x="0" y="41489"/>
                  </a:lnTo>
                  <a:lnTo>
                    <a:pt x="5885" y="23630"/>
                  </a:lnTo>
                  <a:lnTo>
                    <a:pt x="17963" y="9873"/>
                  </a:lnTo>
                  <a:lnTo>
                    <a:pt x="34504" y="1551"/>
                  </a:lnTo>
                  <a:lnTo>
                    <a:pt x="53778" y="0"/>
                  </a:lnTo>
                  <a:lnTo>
                    <a:pt x="63168" y="1989"/>
                  </a:lnTo>
                  <a:lnTo>
                    <a:pt x="95229" y="34091"/>
                  </a:lnTo>
                  <a:lnTo>
                    <a:pt x="96980" y="43176"/>
                  </a:lnTo>
                  <a:lnTo>
                    <a:pt x="96872" y="52492"/>
                  </a:lnTo>
                  <a:lnTo>
                    <a:pt x="90987" y="70351"/>
                  </a:lnTo>
                  <a:lnTo>
                    <a:pt x="78908" y="84109"/>
                  </a:lnTo>
                  <a:lnTo>
                    <a:pt x="62367" y="92430"/>
                  </a:lnTo>
                  <a:lnTo>
                    <a:pt x="43094" y="93981"/>
                  </a:lnTo>
                  <a:close/>
                </a:path>
              </a:pathLst>
            </a:custGeom>
            <a:solidFill>
              <a:srgbClr val="D84437"/>
            </a:solidFill>
          </p:spPr>
          <p:txBody>
            <a:bodyPr wrap="square" lIns="0" tIns="0" rIns="0" bIns="0" rtlCol="0"/>
            <a:lstStyle/>
            <a:p>
              <a:endParaRPr sz="2400"/>
            </a:p>
          </p:txBody>
        </p:sp>
        <p:sp>
          <p:nvSpPr>
            <p:cNvPr id="30" name="object 30"/>
            <p:cNvSpPr/>
            <p:nvPr/>
          </p:nvSpPr>
          <p:spPr>
            <a:xfrm>
              <a:off x="6833565" y="3703167"/>
              <a:ext cx="109855" cy="109855"/>
            </a:xfrm>
            <a:custGeom>
              <a:avLst/>
              <a:gdLst/>
              <a:ahLst/>
              <a:cxnLst/>
              <a:rect l="l" t="t" r="r" b="b"/>
              <a:pathLst>
                <a:path w="109854" h="109854">
                  <a:moveTo>
                    <a:pt x="109588" y="61531"/>
                  </a:moveTo>
                  <a:lnTo>
                    <a:pt x="101841" y="57277"/>
                  </a:lnTo>
                  <a:lnTo>
                    <a:pt x="101904" y="51714"/>
                  </a:lnTo>
                  <a:lnTo>
                    <a:pt x="101346" y="48818"/>
                  </a:lnTo>
                  <a:lnTo>
                    <a:pt x="108394" y="44411"/>
                  </a:lnTo>
                  <a:lnTo>
                    <a:pt x="104152" y="31178"/>
                  </a:lnTo>
                  <a:lnTo>
                    <a:pt x="94945" y="31813"/>
                  </a:lnTo>
                  <a:lnTo>
                    <a:pt x="91706" y="26949"/>
                  </a:lnTo>
                  <a:lnTo>
                    <a:pt x="90627" y="25882"/>
                  </a:lnTo>
                  <a:lnTo>
                    <a:pt x="94678" y="17360"/>
                  </a:lnTo>
                  <a:lnTo>
                    <a:pt x="83908" y="8547"/>
                  </a:lnTo>
                  <a:lnTo>
                    <a:pt x="75793" y="14579"/>
                  </a:lnTo>
                  <a:lnTo>
                    <a:pt x="69088" y="11734"/>
                  </a:lnTo>
                  <a:lnTo>
                    <a:pt x="67665" y="1574"/>
                  </a:lnTo>
                  <a:lnTo>
                    <a:pt x="53822" y="0"/>
                  </a:lnTo>
                  <a:lnTo>
                    <a:pt x="49834" y="10617"/>
                  </a:lnTo>
                  <a:lnTo>
                    <a:pt x="44043" y="11087"/>
                  </a:lnTo>
                  <a:lnTo>
                    <a:pt x="37033" y="2819"/>
                  </a:lnTo>
                  <a:lnTo>
                    <a:pt x="24561" y="8978"/>
                  </a:lnTo>
                  <a:lnTo>
                    <a:pt x="26657" y="18656"/>
                  </a:lnTo>
                  <a:lnTo>
                    <a:pt x="25209" y="19380"/>
                  </a:lnTo>
                  <a:lnTo>
                    <a:pt x="21463" y="23647"/>
                  </a:lnTo>
                  <a:lnTo>
                    <a:pt x="11595" y="20650"/>
                  </a:lnTo>
                  <a:lnTo>
                    <a:pt x="4483" y="32588"/>
                  </a:lnTo>
                  <a:lnTo>
                    <a:pt x="11277" y="39395"/>
                  </a:lnTo>
                  <a:lnTo>
                    <a:pt x="8915" y="46545"/>
                  </a:lnTo>
                  <a:lnTo>
                    <a:pt x="0" y="49060"/>
                  </a:lnTo>
                  <a:lnTo>
                    <a:pt x="457" y="62966"/>
                  </a:lnTo>
                  <a:lnTo>
                    <a:pt x="9118" y="64858"/>
                  </a:lnTo>
                  <a:lnTo>
                    <a:pt x="9436" y="68224"/>
                  </a:lnTo>
                  <a:lnTo>
                    <a:pt x="12014" y="73025"/>
                  </a:lnTo>
                  <a:lnTo>
                    <a:pt x="5740" y="80111"/>
                  </a:lnTo>
                  <a:lnTo>
                    <a:pt x="13665" y="91541"/>
                  </a:lnTo>
                  <a:lnTo>
                    <a:pt x="22948" y="88099"/>
                  </a:lnTo>
                  <a:lnTo>
                    <a:pt x="28308" y="92544"/>
                  </a:lnTo>
                  <a:lnTo>
                    <a:pt x="26822" y="102450"/>
                  </a:lnTo>
                  <a:lnTo>
                    <a:pt x="39674" y="107772"/>
                  </a:lnTo>
                  <a:lnTo>
                    <a:pt x="45643" y="99758"/>
                  </a:lnTo>
                  <a:lnTo>
                    <a:pt x="49593" y="101003"/>
                  </a:lnTo>
                  <a:lnTo>
                    <a:pt x="53276" y="100711"/>
                  </a:lnTo>
                  <a:lnTo>
                    <a:pt x="57302" y="109816"/>
                  </a:lnTo>
                  <a:lnTo>
                    <a:pt x="71031" y="107454"/>
                  </a:lnTo>
                  <a:lnTo>
                    <a:pt x="71742" y="97777"/>
                  </a:lnTo>
                  <a:lnTo>
                    <a:pt x="78994" y="94132"/>
                  </a:lnTo>
                  <a:lnTo>
                    <a:pt x="87045" y="99377"/>
                  </a:lnTo>
                  <a:lnTo>
                    <a:pt x="97282" y="89954"/>
                  </a:lnTo>
                  <a:lnTo>
                    <a:pt x="92811" y="81826"/>
                  </a:lnTo>
                  <a:lnTo>
                    <a:pt x="96088" y="78092"/>
                  </a:lnTo>
                  <a:lnTo>
                    <a:pt x="97142" y="74879"/>
                  </a:lnTo>
                  <a:lnTo>
                    <a:pt x="106019" y="74980"/>
                  </a:lnTo>
                  <a:lnTo>
                    <a:pt x="109588" y="61531"/>
                  </a:lnTo>
                  <a:close/>
                </a:path>
              </a:pathLst>
            </a:custGeom>
            <a:solidFill>
              <a:srgbClr val="FFFFFF"/>
            </a:solidFill>
          </p:spPr>
          <p:txBody>
            <a:bodyPr wrap="square" lIns="0" tIns="0" rIns="0" bIns="0" rtlCol="0"/>
            <a:lstStyle/>
            <a:p>
              <a:endParaRPr sz="2400"/>
            </a:p>
          </p:txBody>
        </p:sp>
        <p:sp>
          <p:nvSpPr>
            <p:cNvPr id="31" name="object 31"/>
            <p:cNvSpPr/>
            <p:nvPr/>
          </p:nvSpPr>
          <p:spPr>
            <a:xfrm>
              <a:off x="6861900" y="3731888"/>
              <a:ext cx="55880" cy="53340"/>
            </a:xfrm>
            <a:custGeom>
              <a:avLst/>
              <a:gdLst/>
              <a:ahLst/>
              <a:cxnLst/>
              <a:rect l="l" t="t" r="r" b="b"/>
              <a:pathLst>
                <a:path w="55879" h="53339">
                  <a:moveTo>
                    <a:pt x="24363" y="53137"/>
                  </a:moveTo>
                  <a:lnTo>
                    <a:pt x="13939" y="49836"/>
                  </a:lnTo>
                  <a:lnTo>
                    <a:pt x="5881" y="43151"/>
                  </a:lnTo>
                  <a:lnTo>
                    <a:pt x="974" y="34038"/>
                  </a:lnTo>
                  <a:lnTo>
                    <a:pt x="0" y="23451"/>
                  </a:lnTo>
                  <a:lnTo>
                    <a:pt x="3330" y="13354"/>
                  </a:lnTo>
                  <a:lnTo>
                    <a:pt x="10162" y="5577"/>
                  </a:lnTo>
                  <a:lnTo>
                    <a:pt x="19612" y="826"/>
                  </a:lnTo>
                  <a:lnTo>
                    <a:pt x="20114" y="826"/>
                  </a:lnTo>
                  <a:lnTo>
                    <a:pt x="30416" y="0"/>
                  </a:lnTo>
                  <a:lnTo>
                    <a:pt x="37681" y="826"/>
                  </a:lnTo>
                  <a:lnTo>
                    <a:pt x="44328" y="4418"/>
                  </a:lnTo>
                  <a:lnTo>
                    <a:pt x="53467" y="15553"/>
                  </a:lnTo>
                  <a:lnTo>
                    <a:pt x="55582" y="22639"/>
                  </a:lnTo>
                  <a:lnTo>
                    <a:pt x="54780" y="29685"/>
                  </a:lnTo>
                  <a:lnTo>
                    <a:pt x="51449" y="39782"/>
                  </a:lnTo>
                  <a:lnTo>
                    <a:pt x="44617" y="47559"/>
                  </a:lnTo>
                  <a:lnTo>
                    <a:pt x="35262" y="52262"/>
                  </a:lnTo>
                  <a:lnTo>
                    <a:pt x="24363" y="53137"/>
                  </a:lnTo>
                  <a:close/>
                </a:path>
              </a:pathLst>
            </a:custGeom>
            <a:solidFill>
              <a:srgbClr val="D84437"/>
            </a:solidFill>
          </p:spPr>
          <p:txBody>
            <a:bodyPr wrap="square" lIns="0" tIns="0" rIns="0" bIns="0" rtlCol="0"/>
            <a:lstStyle/>
            <a:p>
              <a:endParaRPr sz="2400"/>
            </a:p>
          </p:txBody>
        </p:sp>
        <p:sp>
          <p:nvSpPr>
            <p:cNvPr id="32" name="object 32"/>
            <p:cNvSpPr/>
            <p:nvPr/>
          </p:nvSpPr>
          <p:spPr>
            <a:xfrm>
              <a:off x="6765798" y="3819474"/>
              <a:ext cx="391160" cy="386080"/>
            </a:xfrm>
            <a:custGeom>
              <a:avLst/>
              <a:gdLst/>
              <a:ahLst/>
              <a:cxnLst/>
              <a:rect l="l" t="t" r="r" b="b"/>
              <a:pathLst>
                <a:path w="391159" h="386079">
                  <a:moveTo>
                    <a:pt x="391121" y="194487"/>
                  </a:moveTo>
                  <a:lnTo>
                    <a:pt x="362102" y="182587"/>
                  </a:lnTo>
                  <a:lnTo>
                    <a:pt x="360108" y="162991"/>
                  </a:lnTo>
                  <a:lnTo>
                    <a:pt x="356958" y="152971"/>
                  </a:lnTo>
                  <a:lnTo>
                    <a:pt x="380022" y="134658"/>
                  </a:lnTo>
                  <a:lnTo>
                    <a:pt x="359752" y="89700"/>
                  </a:lnTo>
                  <a:lnTo>
                    <a:pt x="327571" y="95605"/>
                  </a:lnTo>
                  <a:lnTo>
                    <a:pt x="314210" y="79781"/>
                  </a:lnTo>
                  <a:lnTo>
                    <a:pt x="310032" y="76466"/>
                  </a:lnTo>
                  <a:lnTo>
                    <a:pt x="320827" y="44792"/>
                  </a:lnTo>
                  <a:lnTo>
                    <a:pt x="279374" y="18072"/>
                  </a:lnTo>
                  <a:lnTo>
                    <a:pt x="253225" y="42557"/>
                  </a:lnTo>
                  <a:lnTo>
                    <a:pt x="228447" y="35242"/>
                  </a:lnTo>
                  <a:lnTo>
                    <a:pt x="228130" y="35217"/>
                  </a:lnTo>
                  <a:lnTo>
                    <a:pt x="219329" y="0"/>
                  </a:lnTo>
                  <a:lnTo>
                    <a:pt x="169951" y="0"/>
                  </a:lnTo>
                  <a:lnTo>
                    <a:pt x="160782" y="36639"/>
                  </a:lnTo>
                  <a:lnTo>
                    <a:pt x="150952" y="37909"/>
                  </a:lnTo>
                  <a:lnTo>
                    <a:pt x="139560" y="42583"/>
                  </a:lnTo>
                  <a:lnTo>
                    <a:pt x="111899" y="16662"/>
                  </a:lnTo>
                  <a:lnTo>
                    <a:pt x="70446" y="43383"/>
                  </a:lnTo>
                  <a:lnTo>
                    <a:pt x="81622" y="76250"/>
                  </a:lnTo>
                  <a:lnTo>
                    <a:pt x="76911" y="79781"/>
                  </a:lnTo>
                  <a:lnTo>
                    <a:pt x="63969" y="96024"/>
                  </a:lnTo>
                  <a:lnTo>
                    <a:pt x="29464" y="89700"/>
                  </a:lnTo>
                  <a:lnTo>
                    <a:pt x="9194" y="134658"/>
                  </a:lnTo>
                  <a:lnTo>
                    <a:pt x="33426" y="153924"/>
                  </a:lnTo>
                  <a:lnTo>
                    <a:pt x="29489" y="182397"/>
                  </a:lnTo>
                  <a:lnTo>
                    <a:pt x="0" y="194487"/>
                  </a:lnTo>
                  <a:lnTo>
                    <a:pt x="7175" y="243344"/>
                  </a:lnTo>
                  <a:lnTo>
                    <a:pt x="37325" y="246392"/>
                  </a:lnTo>
                  <a:lnTo>
                    <a:pt x="50368" y="276390"/>
                  </a:lnTo>
                  <a:lnTo>
                    <a:pt x="32677" y="301650"/>
                  </a:lnTo>
                  <a:lnTo>
                    <a:pt x="65201" y="338747"/>
                  </a:lnTo>
                  <a:lnTo>
                    <a:pt x="95034" y="323608"/>
                  </a:lnTo>
                  <a:lnTo>
                    <a:pt x="110871" y="335470"/>
                  </a:lnTo>
                  <a:lnTo>
                    <a:pt x="117182" y="338061"/>
                  </a:lnTo>
                  <a:lnTo>
                    <a:pt x="115951" y="371932"/>
                  </a:lnTo>
                  <a:lnTo>
                    <a:pt x="163334" y="385533"/>
                  </a:lnTo>
                  <a:lnTo>
                    <a:pt x="180632" y="355765"/>
                  </a:lnTo>
                  <a:lnTo>
                    <a:pt x="195554" y="357708"/>
                  </a:lnTo>
                  <a:lnTo>
                    <a:pt x="208902" y="355968"/>
                  </a:lnTo>
                  <a:lnTo>
                    <a:pt x="226301" y="385660"/>
                  </a:lnTo>
                  <a:lnTo>
                    <a:pt x="273697" y="371805"/>
                  </a:lnTo>
                  <a:lnTo>
                    <a:pt x="272376" y="338696"/>
                  </a:lnTo>
                  <a:lnTo>
                    <a:pt x="280250" y="335470"/>
                  </a:lnTo>
                  <a:lnTo>
                    <a:pt x="297764" y="322351"/>
                  </a:lnTo>
                  <a:lnTo>
                    <a:pt x="326885" y="336943"/>
                  </a:lnTo>
                  <a:lnTo>
                    <a:pt x="359168" y="299593"/>
                  </a:lnTo>
                  <a:lnTo>
                    <a:pt x="341490" y="274650"/>
                  </a:lnTo>
                  <a:lnTo>
                    <a:pt x="353783" y="246392"/>
                  </a:lnTo>
                  <a:lnTo>
                    <a:pt x="383933" y="243344"/>
                  </a:lnTo>
                  <a:lnTo>
                    <a:pt x="391121" y="194487"/>
                  </a:lnTo>
                  <a:close/>
                </a:path>
              </a:pathLst>
            </a:custGeom>
            <a:solidFill>
              <a:srgbClr val="FFFFFF"/>
            </a:solidFill>
          </p:spPr>
          <p:txBody>
            <a:bodyPr wrap="square" lIns="0" tIns="0" rIns="0" bIns="0" rtlCol="0"/>
            <a:lstStyle/>
            <a:p>
              <a:endParaRPr sz="2400"/>
            </a:p>
          </p:txBody>
        </p:sp>
        <p:pic>
          <p:nvPicPr>
            <p:cNvPr id="33" name="object 33"/>
            <p:cNvPicPr/>
            <p:nvPr/>
          </p:nvPicPr>
          <p:blipFill>
            <a:blip r:embed="rId7" cstate="print"/>
            <a:stretch>
              <a:fillRect/>
            </a:stretch>
          </p:blipFill>
          <p:spPr>
            <a:xfrm>
              <a:off x="6860091" y="3919519"/>
              <a:ext cx="195505" cy="189709"/>
            </a:xfrm>
            <a:prstGeom prst="rect">
              <a:avLst/>
            </a:prstGeom>
          </p:spPr>
        </p:pic>
      </p:grpSp>
      <p:grpSp>
        <p:nvGrpSpPr>
          <p:cNvPr id="34" name="object 34"/>
          <p:cNvGrpSpPr/>
          <p:nvPr/>
        </p:nvGrpSpPr>
        <p:grpSpPr>
          <a:xfrm>
            <a:off x="10376971" y="4649246"/>
            <a:ext cx="1128607" cy="1055793"/>
            <a:chOff x="7782728" y="3486934"/>
            <a:chExt cx="846455" cy="791845"/>
          </a:xfrm>
        </p:grpSpPr>
        <p:sp>
          <p:nvSpPr>
            <p:cNvPr id="35" name="object 35"/>
            <p:cNvSpPr/>
            <p:nvPr/>
          </p:nvSpPr>
          <p:spPr>
            <a:xfrm>
              <a:off x="7782725" y="3486937"/>
              <a:ext cx="846455" cy="791845"/>
            </a:xfrm>
            <a:custGeom>
              <a:avLst/>
              <a:gdLst/>
              <a:ahLst/>
              <a:cxnLst/>
              <a:rect l="l" t="t" r="r" b="b"/>
              <a:pathLst>
                <a:path w="846454" h="791845">
                  <a:moveTo>
                    <a:pt x="846340" y="177749"/>
                  </a:moveTo>
                  <a:lnTo>
                    <a:pt x="832802" y="109728"/>
                  </a:lnTo>
                  <a:lnTo>
                    <a:pt x="794232" y="52057"/>
                  </a:lnTo>
                  <a:lnTo>
                    <a:pt x="736523" y="13538"/>
                  </a:lnTo>
                  <a:lnTo>
                    <a:pt x="668439" y="0"/>
                  </a:lnTo>
                  <a:lnTo>
                    <a:pt x="621157" y="6350"/>
                  </a:lnTo>
                  <a:lnTo>
                    <a:pt x="578662" y="24269"/>
                  </a:lnTo>
                  <a:lnTo>
                    <a:pt x="542658" y="52057"/>
                  </a:lnTo>
                  <a:lnTo>
                    <a:pt x="540131" y="55333"/>
                  </a:lnTo>
                  <a:lnTo>
                    <a:pt x="532155" y="51396"/>
                  </a:lnTo>
                  <a:lnTo>
                    <a:pt x="484759" y="35280"/>
                  </a:lnTo>
                  <a:lnTo>
                    <a:pt x="435457" y="25438"/>
                  </a:lnTo>
                  <a:lnTo>
                    <a:pt x="384873" y="22098"/>
                  </a:lnTo>
                  <a:lnTo>
                    <a:pt x="336600" y="25107"/>
                  </a:lnTo>
                  <a:lnTo>
                    <a:pt x="290106" y="33858"/>
                  </a:lnTo>
                  <a:lnTo>
                    <a:pt x="245770" y="48006"/>
                  </a:lnTo>
                  <a:lnTo>
                    <a:pt x="203936" y="67183"/>
                  </a:lnTo>
                  <a:lnTo>
                    <a:pt x="164985" y="91046"/>
                  </a:lnTo>
                  <a:lnTo>
                    <a:pt x="129260" y="119214"/>
                  </a:lnTo>
                  <a:lnTo>
                    <a:pt x="97129" y="151333"/>
                  </a:lnTo>
                  <a:lnTo>
                    <a:pt x="68948" y="187045"/>
                  </a:lnTo>
                  <a:lnTo>
                    <a:pt x="45085" y="225983"/>
                  </a:lnTo>
                  <a:lnTo>
                    <a:pt x="25908" y="267804"/>
                  </a:lnTo>
                  <a:lnTo>
                    <a:pt x="11747" y="312127"/>
                  </a:lnTo>
                  <a:lnTo>
                    <a:pt x="2997" y="358597"/>
                  </a:lnTo>
                  <a:lnTo>
                    <a:pt x="0" y="406869"/>
                  </a:lnTo>
                  <a:lnTo>
                    <a:pt x="2997" y="455129"/>
                  </a:lnTo>
                  <a:lnTo>
                    <a:pt x="11747" y="501599"/>
                  </a:lnTo>
                  <a:lnTo>
                    <a:pt x="25908" y="545922"/>
                  </a:lnTo>
                  <a:lnTo>
                    <a:pt x="45085" y="587743"/>
                  </a:lnTo>
                  <a:lnTo>
                    <a:pt x="68948" y="626681"/>
                  </a:lnTo>
                  <a:lnTo>
                    <a:pt x="97129" y="662393"/>
                  </a:lnTo>
                  <a:lnTo>
                    <a:pt x="129260" y="694524"/>
                  </a:lnTo>
                  <a:lnTo>
                    <a:pt x="164985" y="722693"/>
                  </a:lnTo>
                  <a:lnTo>
                    <a:pt x="203936" y="746544"/>
                  </a:lnTo>
                  <a:lnTo>
                    <a:pt x="245770" y="765721"/>
                  </a:lnTo>
                  <a:lnTo>
                    <a:pt x="290106" y="779868"/>
                  </a:lnTo>
                  <a:lnTo>
                    <a:pt x="336600" y="788631"/>
                  </a:lnTo>
                  <a:lnTo>
                    <a:pt x="384873" y="791629"/>
                  </a:lnTo>
                  <a:lnTo>
                    <a:pt x="433146" y="788631"/>
                  </a:lnTo>
                  <a:lnTo>
                    <a:pt x="479640" y="779868"/>
                  </a:lnTo>
                  <a:lnTo>
                    <a:pt x="523976" y="765721"/>
                  </a:lnTo>
                  <a:lnTo>
                    <a:pt x="565810" y="746544"/>
                  </a:lnTo>
                  <a:lnTo>
                    <a:pt x="604761" y="722693"/>
                  </a:lnTo>
                  <a:lnTo>
                    <a:pt x="640486" y="694524"/>
                  </a:lnTo>
                  <a:lnTo>
                    <a:pt x="672617" y="662393"/>
                  </a:lnTo>
                  <a:lnTo>
                    <a:pt x="700798" y="626681"/>
                  </a:lnTo>
                  <a:lnTo>
                    <a:pt x="724649" y="587743"/>
                  </a:lnTo>
                  <a:lnTo>
                    <a:pt x="743839" y="545922"/>
                  </a:lnTo>
                  <a:lnTo>
                    <a:pt x="757999" y="501599"/>
                  </a:lnTo>
                  <a:lnTo>
                    <a:pt x="766749" y="455129"/>
                  </a:lnTo>
                  <a:lnTo>
                    <a:pt x="769747" y="406869"/>
                  </a:lnTo>
                  <a:lnTo>
                    <a:pt x="766406" y="356285"/>
                  </a:lnTo>
                  <a:lnTo>
                    <a:pt x="760971" y="329107"/>
                  </a:lnTo>
                  <a:lnTo>
                    <a:pt x="794232" y="303428"/>
                  </a:lnTo>
                  <a:lnTo>
                    <a:pt x="822045" y="267449"/>
                  </a:lnTo>
                  <a:lnTo>
                    <a:pt x="839978" y="224993"/>
                  </a:lnTo>
                  <a:lnTo>
                    <a:pt x="846340" y="177749"/>
                  </a:lnTo>
                  <a:close/>
                </a:path>
              </a:pathLst>
            </a:custGeom>
            <a:solidFill>
              <a:srgbClr val="D84437"/>
            </a:solidFill>
          </p:spPr>
          <p:txBody>
            <a:bodyPr wrap="square" lIns="0" tIns="0" rIns="0" bIns="0" rtlCol="0"/>
            <a:lstStyle/>
            <a:p>
              <a:endParaRPr sz="2400"/>
            </a:p>
          </p:txBody>
        </p:sp>
        <p:pic>
          <p:nvPicPr>
            <p:cNvPr id="36" name="object 36"/>
            <p:cNvPicPr/>
            <p:nvPr/>
          </p:nvPicPr>
          <p:blipFill>
            <a:blip r:embed="rId8" cstate="print"/>
            <a:stretch>
              <a:fillRect/>
            </a:stretch>
          </p:blipFill>
          <p:spPr>
            <a:xfrm>
              <a:off x="8326405" y="3540045"/>
              <a:ext cx="249526" cy="249252"/>
            </a:xfrm>
            <a:prstGeom prst="rect">
              <a:avLst/>
            </a:prstGeom>
          </p:spPr>
        </p:pic>
        <p:sp>
          <p:nvSpPr>
            <p:cNvPr id="37" name="object 37"/>
            <p:cNvSpPr/>
            <p:nvPr/>
          </p:nvSpPr>
          <p:spPr>
            <a:xfrm>
              <a:off x="7873797" y="3685489"/>
              <a:ext cx="194310" cy="194310"/>
            </a:xfrm>
            <a:custGeom>
              <a:avLst/>
              <a:gdLst/>
              <a:ahLst/>
              <a:cxnLst/>
              <a:rect l="l" t="t" r="r" b="b"/>
              <a:pathLst>
                <a:path w="194309" h="194310">
                  <a:moveTo>
                    <a:pt x="193802" y="108800"/>
                  </a:moveTo>
                  <a:lnTo>
                    <a:pt x="180086" y="101282"/>
                  </a:lnTo>
                  <a:lnTo>
                    <a:pt x="180213" y="91440"/>
                  </a:lnTo>
                  <a:lnTo>
                    <a:pt x="179209" y="86309"/>
                  </a:lnTo>
                  <a:lnTo>
                    <a:pt x="191668" y="78536"/>
                  </a:lnTo>
                  <a:lnTo>
                    <a:pt x="184162" y="55118"/>
                  </a:lnTo>
                  <a:lnTo>
                    <a:pt x="167881" y="56235"/>
                  </a:lnTo>
                  <a:lnTo>
                    <a:pt x="162153" y="47637"/>
                  </a:lnTo>
                  <a:lnTo>
                    <a:pt x="160274" y="45770"/>
                  </a:lnTo>
                  <a:lnTo>
                    <a:pt x="167398" y="30683"/>
                  </a:lnTo>
                  <a:lnTo>
                    <a:pt x="148374" y="15113"/>
                  </a:lnTo>
                  <a:lnTo>
                    <a:pt x="134035" y="25768"/>
                  </a:lnTo>
                  <a:lnTo>
                    <a:pt x="122174" y="20751"/>
                  </a:lnTo>
                  <a:lnTo>
                    <a:pt x="122008" y="20726"/>
                  </a:lnTo>
                  <a:lnTo>
                    <a:pt x="119634" y="2781"/>
                  </a:lnTo>
                  <a:lnTo>
                    <a:pt x="95161" y="0"/>
                  </a:lnTo>
                  <a:lnTo>
                    <a:pt x="88125" y="18783"/>
                  </a:lnTo>
                  <a:lnTo>
                    <a:pt x="77901" y="19608"/>
                  </a:lnTo>
                  <a:lnTo>
                    <a:pt x="65468" y="4978"/>
                  </a:lnTo>
                  <a:lnTo>
                    <a:pt x="43421" y="15887"/>
                  </a:lnTo>
                  <a:lnTo>
                    <a:pt x="47142" y="32981"/>
                  </a:lnTo>
                  <a:lnTo>
                    <a:pt x="44577" y="34277"/>
                  </a:lnTo>
                  <a:lnTo>
                    <a:pt x="37947" y="41821"/>
                  </a:lnTo>
                  <a:lnTo>
                    <a:pt x="20510" y="36525"/>
                  </a:lnTo>
                  <a:lnTo>
                    <a:pt x="7937" y="57658"/>
                  </a:lnTo>
                  <a:lnTo>
                    <a:pt x="19951" y="69672"/>
                  </a:lnTo>
                  <a:lnTo>
                    <a:pt x="15786" y="82308"/>
                  </a:lnTo>
                  <a:lnTo>
                    <a:pt x="0" y="86779"/>
                  </a:lnTo>
                  <a:lnTo>
                    <a:pt x="812" y="111391"/>
                  </a:lnTo>
                  <a:lnTo>
                    <a:pt x="16141" y="114719"/>
                  </a:lnTo>
                  <a:lnTo>
                    <a:pt x="16700" y="120688"/>
                  </a:lnTo>
                  <a:lnTo>
                    <a:pt x="21259" y="129171"/>
                  </a:lnTo>
                  <a:lnTo>
                    <a:pt x="10160" y="141706"/>
                  </a:lnTo>
                  <a:lnTo>
                    <a:pt x="24193" y="161912"/>
                  </a:lnTo>
                  <a:lnTo>
                    <a:pt x="40589" y="155816"/>
                  </a:lnTo>
                  <a:lnTo>
                    <a:pt x="50101" y="163690"/>
                  </a:lnTo>
                  <a:lnTo>
                    <a:pt x="47459" y="181216"/>
                  </a:lnTo>
                  <a:lnTo>
                    <a:pt x="70180" y="190627"/>
                  </a:lnTo>
                  <a:lnTo>
                    <a:pt x="80721" y="176441"/>
                  </a:lnTo>
                  <a:lnTo>
                    <a:pt x="87718" y="178650"/>
                  </a:lnTo>
                  <a:lnTo>
                    <a:pt x="94234" y="178130"/>
                  </a:lnTo>
                  <a:lnTo>
                    <a:pt x="101371" y="194221"/>
                  </a:lnTo>
                  <a:lnTo>
                    <a:pt x="125641" y="190030"/>
                  </a:lnTo>
                  <a:lnTo>
                    <a:pt x="126885" y="172923"/>
                  </a:lnTo>
                  <a:lnTo>
                    <a:pt x="139700" y="166471"/>
                  </a:lnTo>
                  <a:lnTo>
                    <a:pt x="153949" y="175755"/>
                  </a:lnTo>
                  <a:lnTo>
                    <a:pt x="172046" y="159067"/>
                  </a:lnTo>
                  <a:lnTo>
                    <a:pt x="164122" y="144691"/>
                  </a:lnTo>
                  <a:lnTo>
                    <a:pt x="169926" y="138087"/>
                  </a:lnTo>
                  <a:lnTo>
                    <a:pt x="171792" y="132410"/>
                  </a:lnTo>
                  <a:lnTo>
                    <a:pt x="187490" y="132600"/>
                  </a:lnTo>
                  <a:lnTo>
                    <a:pt x="193802" y="108800"/>
                  </a:lnTo>
                  <a:close/>
                </a:path>
              </a:pathLst>
            </a:custGeom>
            <a:solidFill>
              <a:srgbClr val="FFFFFF"/>
            </a:solidFill>
          </p:spPr>
          <p:txBody>
            <a:bodyPr wrap="square" lIns="0" tIns="0" rIns="0" bIns="0" rtlCol="0"/>
            <a:lstStyle/>
            <a:p>
              <a:endParaRPr sz="2400"/>
            </a:p>
          </p:txBody>
        </p:sp>
        <p:sp>
          <p:nvSpPr>
            <p:cNvPr id="38" name="object 38"/>
            <p:cNvSpPr/>
            <p:nvPr/>
          </p:nvSpPr>
          <p:spPr>
            <a:xfrm>
              <a:off x="7924347" y="3736290"/>
              <a:ext cx="97155" cy="93980"/>
            </a:xfrm>
            <a:custGeom>
              <a:avLst/>
              <a:gdLst/>
              <a:ahLst/>
              <a:cxnLst/>
              <a:rect l="l" t="t" r="r" b="b"/>
              <a:pathLst>
                <a:path w="97154" h="93979">
                  <a:moveTo>
                    <a:pt x="43094" y="93981"/>
                  </a:moveTo>
                  <a:lnTo>
                    <a:pt x="24660" y="88147"/>
                  </a:lnTo>
                  <a:lnTo>
                    <a:pt x="10409" y="76328"/>
                  </a:lnTo>
                  <a:lnTo>
                    <a:pt x="1727" y="60212"/>
                  </a:lnTo>
                  <a:lnTo>
                    <a:pt x="0" y="41489"/>
                  </a:lnTo>
                  <a:lnTo>
                    <a:pt x="5885" y="23630"/>
                  </a:lnTo>
                  <a:lnTo>
                    <a:pt x="17964" y="9873"/>
                  </a:lnTo>
                  <a:lnTo>
                    <a:pt x="34505" y="1551"/>
                  </a:lnTo>
                  <a:lnTo>
                    <a:pt x="53778" y="0"/>
                  </a:lnTo>
                  <a:lnTo>
                    <a:pt x="63168" y="1989"/>
                  </a:lnTo>
                  <a:lnTo>
                    <a:pt x="95230" y="34091"/>
                  </a:lnTo>
                  <a:lnTo>
                    <a:pt x="96980" y="43176"/>
                  </a:lnTo>
                  <a:lnTo>
                    <a:pt x="96872" y="52492"/>
                  </a:lnTo>
                  <a:lnTo>
                    <a:pt x="90987" y="70351"/>
                  </a:lnTo>
                  <a:lnTo>
                    <a:pt x="78908" y="84109"/>
                  </a:lnTo>
                  <a:lnTo>
                    <a:pt x="62368" y="92430"/>
                  </a:lnTo>
                  <a:lnTo>
                    <a:pt x="43094" y="93981"/>
                  </a:lnTo>
                  <a:close/>
                </a:path>
              </a:pathLst>
            </a:custGeom>
            <a:solidFill>
              <a:srgbClr val="D84437"/>
            </a:solidFill>
          </p:spPr>
          <p:txBody>
            <a:bodyPr wrap="square" lIns="0" tIns="0" rIns="0" bIns="0" rtlCol="0"/>
            <a:lstStyle/>
            <a:p>
              <a:endParaRPr sz="2400"/>
            </a:p>
          </p:txBody>
        </p:sp>
        <p:sp>
          <p:nvSpPr>
            <p:cNvPr id="39" name="object 39"/>
            <p:cNvSpPr/>
            <p:nvPr/>
          </p:nvSpPr>
          <p:spPr>
            <a:xfrm>
              <a:off x="8086458" y="3703167"/>
              <a:ext cx="109855" cy="109855"/>
            </a:xfrm>
            <a:custGeom>
              <a:avLst/>
              <a:gdLst/>
              <a:ahLst/>
              <a:cxnLst/>
              <a:rect l="l" t="t" r="r" b="b"/>
              <a:pathLst>
                <a:path w="109854" h="109854">
                  <a:moveTo>
                    <a:pt x="109588" y="61531"/>
                  </a:moveTo>
                  <a:lnTo>
                    <a:pt x="101841" y="57277"/>
                  </a:lnTo>
                  <a:lnTo>
                    <a:pt x="101904" y="51714"/>
                  </a:lnTo>
                  <a:lnTo>
                    <a:pt x="101333" y="48818"/>
                  </a:lnTo>
                  <a:lnTo>
                    <a:pt x="108394" y="44411"/>
                  </a:lnTo>
                  <a:lnTo>
                    <a:pt x="104152" y="31178"/>
                  </a:lnTo>
                  <a:lnTo>
                    <a:pt x="94945" y="31813"/>
                  </a:lnTo>
                  <a:lnTo>
                    <a:pt x="91706" y="26949"/>
                  </a:lnTo>
                  <a:lnTo>
                    <a:pt x="90627" y="25882"/>
                  </a:lnTo>
                  <a:lnTo>
                    <a:pt x="94665" y="17360"/>
                  </a:lnTo>
                  <a:lnTo>
                    <a:pt x="83908" y="8547"/>
                  </a:lnTo>
                  <a:lnTo>
                    <a:pt x="75793" y="14579"/>
                  </a:lnTo>
                  <a:lnTo>
                    <a:pt x="69088" y="11734"/>
                  </a:lnTo>
                  <a:lnTo>
                    <a:pt x="67665" y="1574"/>
                  </a:lnTo>
                  <a:lnTo>
                    <a:pt x="53822" y="0"/>
                  </a:lnTo>
                  <a:lnTo>
                    <a:pt x="49834" y="10617"/>
                  </a:lnTo>
                  <a:lnTo>
                    <a:pt x="44043" y="11087"/>
                  </a:lnTo>
                  <a:lnTo>
                    <a:pt x="37033" y="2819"/>
                  </a:lnTo>
                  <a:lnTo>
                    <a:pt x="24561" y="8978"/>
                  </a:lnTo>
                  <a:lnTo>
                    <a:pt x="26657" y="18656"/>
                  </a:lnTo>
                  <a:lnTo>
                    <a:pt x="25209" y="19380"/>
                  </a:lnTo>
                  <a:lnTo>
                    <a:pt x="21463" y="23647"/>
                  </a:lnTo>
                  <a:lnTo>
                    <a:pt x="11595" y="20650"/>
                  </a:lnTo>
                  <a:lnTo>
                    <a:pt x="4483" y="32588"/>
                  </a:lnTo>
                  <a:lnTo>
                    <a:pt x="11277" y="39382"/>
                  </a:lnTo>
                  <a:lnTo>
                    <a:pt x="8915" y="46545"/>
                  </a:lnTo>
                  <a:lnTo>
                    <a:pt x="0" y="49060"/>
                  </a:lnTo>
                  <a:lnTo>
                    <a:pt x="457" y="62966"/>
                  </a:lnTo>
                  <a:lnTo>
                    <a:pt x="9118" y="64858"/>
                  </a:lnTo>
                  <a:lnTo>
                    <a:pt x="9436" y="68224"/>
                  </a:lnTo>
                  <a:lnTo>
                    <a:pt x="12014" y="73025"/>
                  </a:lnTo>
                  <a:lnTo>
                    <a:pt x="5740" y="80111"/>
                  </a:lnTo>
                  <a:lnTo>
                    <a:pt x="13665" y="91541"/>
                  </a:lnTo>
                  <a:lnTo>
                    <a:pt x="22948" y="88099"/>
                  </a:lnTo>
                  <a:lnTo>
                    <a:pt x="28308" y="92544"/>
                  </a:lnTo>
                  <a:lnTo>
                    <a:pt x="26822" y="102450"/>
                  </a:lnTo>
                  <a:lnTo>
                    <a:pt x="39674" y="107772"/>
                  </a:lnTo>
                  <a:lnTo>
                    <a:pt x="45643" y="99758"/>
                  </a:lnTo>
                  <a:lnTo>
                    <a:pt x="49580" y="101003"/>
                  </a:lnTo>
                  <a:lnTo>
                    <a:pt x="53276" y="100711"/>
                  </a:lnTo>
                  <a:lnTo>
                    <a:pt x="57302" y="109816"/>
                  </a:lnTo>
                  <a:lnTo>
                    <a:pt x="71031" y="107454"/>
                  </a:lnTo>
                  <a:lnTo>
                    <a:pt x="71742" y="97777"/>
                  </a:lnTo>
                  <a:lnTo>
                    <a:pt x="78994" y="94132"/>
                  </a:lnTo>
                  <a:lnTo>
                    <a:pt x="87045" y="99377"/>
                  </a:lnTo>
                  <a:lnTo>
                    <a:pt x="97282" y="89954"/>
                  </a:lnTo>
                  <a:lnTo>
                    <a:pt x="92811" y="81826"/>
                  </a:lnTo>
                  <a:lnTo>
                    <a:pt x="96088" y="78092"/>
                  </a:lnTo>
                  <a:lnTo>
                    <a:pt x="97142" y="74879"/>
                  </a:lnTo>
                  <a:lnTo>
                    <a:pt x="106019" y="74980"/>
                  </a:lnTo>
                  <a:lnTo>
                    <a:pt x="109588" y="61531"/>
                  </a:lnTo>
                  <a:close/>
                </a:path>
              </a:pathLst>
            </a:custGeom>
            <a:solidFill>
              <a:srgbClr val="FFFFFF"/>
            </a:solidFill>
          </p:spPr>
          <p:txBody>
            <a:bodyPr wrap="square" lIns="0" tIns="0" rIns="0" bIns="0" rtlCol="0"/>
            <a:lstStyle/>
            <a:p>
              <a:endParaRPr sz="2400"/>
            </a:p>
          </p:txBody>
        </p:sp>
        <p:sp>
          <p:nvSpPr>
            <p:cNvPr id="40" name="object 40"/>
            <p:cNvSpPr/>
            <p:nvPr/>
          </p:nvSpPr>
          <p:spPr>
            <a:xfrm>
              <a:off x="8114791" y="3731888"/>
              <a:ext cx="55880" cy="53340"/>
            </a:xfrm>
            <a:custGeom>
              <a:avLst/>
              <a:gdLst/>
              <a:ahLst/>
              <a:cxnLst/>
              <a:rect l="l" t="t" r="r" b="b"/>
              <a:pathLst>
                <a:path w="55879" h="53339">
                  <a:moveTo>
                    <a:pt x="24363" y="53137"/>
                  </a:moveTo>
                  <a:lnTo>
                    <a:pt x="13939" y="49836"/>
                  </a:lnTo>
                  <a:lnTo>
                    <a:pt x="5882" y="43151"/>
                  </a:lnTo>
                  <a:lnTo>
                    <a:pt x="974" y="34038"/>
                  </a:lnTo>
                  <a:lnTo>
                    <a:pt x="0" y="23451"/>
                  </a:lnTo>
                  <a:lnTo>
                    <a:pt x="3330" y="13354"/>
                  </a:lnTo>
                  <a:lnTo>
                    <a:pt x="10162" y="5577"/>
                  </a:lnTo>
                  <a:lnTo>
                    <a:pt x="19612" y="826"/>
                  </a:lnTo>
                  <a:lnTo>
                    <a:pt x="20115" y="826"/>
                  </a:lnTo>
                  <a:lnTo>
                    <a:pt x="30416" y="0"/>
                  </a:lnTo>
                  <a:lnTo>
                    <a:pt x="37680" y="826"/>
                  </a:lnTo>
                  <a:lnTo>
                    <a:pt x="44329" y="4418"/>
                  </a:lnTo>
                  <a:lnTo>
                    <a:pt x="53466" y="15553"/>
                  </a:lnTo>
                  <a:lnTo>
                    <a:pt x="55583" y="22639"/>
                  </a:lnTo>
                  <a:lnTo>
                    <a:pt x="54780" y="29685"/>
                  </a:lnTo>
                  <a:lnTo>
                    <a:pt x="51450" y="39782"/>
                  </a:lnTo>
                  <a:lnTo>
                    <a:pt x="44617" y="47559"/>
                  </a:lnTo>
                  <a:lnTo>
                    <a:pt x="35262" y="52262"/>
                  </a:lnTo>
                  <a:lnTo>
                    <a:pt x="24363" y="53137"/>
                  </a:lnTo>
                  <a:close/>
                </a:path>
              </a:pathLst>
            </a:custGeom>
            <a:solidFill>
              <a:srgbClr val="D84437"/>
            </a:solidFill>
          </p:spPr>
          <p:txBody>
            <a:bodyPr wrap="square" lIns="0" tIns="0" rIns="0" bIns="0" rtlCol="0"/>
            <a:lstStyle/>
            <a:p>
              <a:endParaRPr sz="2400"/>
            </a:p>
          </p:txBody>
        </p:sp>
        <p:sp>
          <p:nvSpPr>
            <p:cNvPr id="41" name="object 41"/>
            <p:cNvSpPr/>
            <p:nvPr/>
          </p:nvSpPr>
          <p:spPr>
            <a:xfrm>
              <a:off x="8018691" y="3819474"/>
              <a:ext cx="391160" cy="386080"/>
            </a:xfrm>
            <a:custGeom>
              <a:avLst/>
              <a:gdLst/>
              <a:ahLst/>
              <a:cxnLst/>
              <a:rect l="l" t="t" r="r" b="b"/>
              <a:pathLst>
                <a:path w="391159" h="386079">
                  <a:moveTo>
                    <a:pt x="391109" y="194487"/>
                  </a:moveTo>
                  <a:lnTo>
                    <a:pt x="362102" y="182587"/>
                  </a:lnTo>
                  <a:lnTo>
                    <a:pt x="360108" y="162991"/>
                  </a:lnTo>
                  <a:lnTo>
                    <a:pt x="356958" y="152971"/>
                  </a:lnTo>
                  <a:lnTo>
                    <a:pt x="380022" y="134658"/>
                  </a:lnTo>
                  <a:lnTo>
                    <a:pt x="359752" y="89700"/>
                  </a:lnTo>
                  <a:lnTo>
                    <a:pt x="327571" y="95605"/>
                  </a:lnTo>
                  <a:lnTo>
                    <a:pt x="314210" y="79781"/>
                  </a:lnTo>
                  <a:lnTo>
                    <a:pt x="310032" y="76466"/>
                  </a:lnTo>
                  <a:lnTo>
                    <a:pt x="320827" y="44792"/>
                  </a:lnTo>
                  <a:lnTo>
                    <a:pt x="279374" y="18072"/>
                  </a:lnTo>
                  <a:lnTo>
                    <a:pt x="253225" y="42557"/>
                  </a:lnTo>
                  <a:lnTo>
                    <a:pt x="228447" y="35242"/>
                  </a:lnTo>
                  <a:lnTo>
                    <a:pt x="228130" y="35217"/>
                  </a:lnTo>
                  <a:lnTo>
                    <a:pt x="219329" y="0"/>
                  </a:lnTo>
                  <a:lnTo>
                    <a:pt x="169951" y="0"/>
                  </a:lnTo>
                  <a:lnTo>
                    <a:pt x="160782" y="36639"/>
                  </a:lnTo>
                  <a:lnTo>
                    <a:pt x="150952" y="37909"/>
                  </a:lnTo>
                  <a:lnTo>
                    <a:pt x="139560" y="42583"/>
                  </a:lnTo>
                  <a:lnTo>
                    <a:pt x="111899" y="16662"/>
                  </a:lnTo>
                  <a:lnTo>
                    <a:pt x="70446" y="43383"/>
                  </a:lnTo>
                  <a:lnTo>
                    <a:pt x="81622" y="76250"/>
                  </a:lnTo>
                  <a:lnTo>
                    <a:pt x="76911" y="79781"/>
                  </a:lnTo>
                  <a:lnTo>
                    <a:pt x="63969" y="96024"/>
                  </a:lnTo>
                  <a:lnTo>
                    <a:pt x="29464" y="89700"/>
                  </a:lnTo>
                  <a:lnTo>
                    <a:pt x="9194" y="134658"/>
                  </a:lnTo>
                  <a:lnTo>
                    <a:pt x="33426" y="153924"/>
                  </a:lnTo>
                  <a:lnTo>
                    <a:pt x="29489" y="182397"/>
                  </a:lnTo>
                  <a:lnTo>
                    <a:pt x="0" y="194487"/>
                  </a:lnTo>
                  <a:lnTo>
                    <a:pt x="7175" y="243344"/>
                  </a:lnTo>
                  <a:lnTo>
                    <a:pt x="37325" y="246392"/>
                  </a:lnTo>
                  <a:lnTo>
                    <a:pt x="50368" y="276402"/>
                  </a:lnTo>
                  <a:lnTo>
                    <a:pt x="32677" y="301650"/>
                  </a:lnTo>
                  <a:lnTo>
                    <a:pt x="65201" y="338747"/>
                  </a:lnTo>
                  <a:lnTo>
                    <a:pt x="95034" y="323608"/>
                  </a:lnTo>
                  <a:lnTo>
                    <a:pt x="110871" y="335470"/>
                  </a:lnTo>
                  <a:lnTo>
                    <a:pt x="117182" y="338061"/>
                  </a:lnTo>
                  <a:lnTo>
                    <a:pt x="115951" y="371932"/>
                  </a:lnTo>
                  <a:lnTo>
                    <a:pt x="163334" y="385533"/>
                  </a:lnTo>
                  <a:lnTo>
                    <a:pt x="180632" y="355765"/>
                  </a:lnTo>
                  <a:lnTo>
                    <a:pt x="195554" y="357708"/>
                  </a:lnTo>
                  <a:lnTo>
                    <a:pt x="208902" y="355968"/>
                  </a:lnTo>
                  <a:lnTo>
                    <a:pt x="226301" y="385660"/>
                  </a:lnTo>
                  <a:lnTo>
                    <a:pt x="273697" y="371805"/>
                  </a:lnTo>
                  <a:lnTo>
                    <a:pt x="272376" y="338696"/>
                  </a:lnTo>
                  <a:lnTo>
                    <a:pt x="280250" y="335470"/>
                  </a:lnTo>
                  <a:lnTo>
                    <a:pt x="297764" y="322351"/>
                  </a:lnTo>
                  <a:lnTo>
                    <a:pt x="326885" y="336943"/>
                  </a:lnTo>
                  <a:lnTo>
                    <a:pt x="359168" y="299593"/>
                  </a:lnTo>
                  <a:lnTo>
                    <a:pt x="341490" y="274650"/>
                  </a:lnTo>
                  <a:lnTo>
                    <a:pt x="353783" y="246392"/>
                  </a:lnTo>
                  <a:lnTo>
                    <a:pt x="383933" y="243344"/>
                  </a:lnTo>
                  <a:lnTo>
                    <a:pt x="391109" y="194487"/>
                  </a:lnTo>
                  <a:close/>
                </a:path>
              </a:pathLst>
            </a:custGeom>
            <a:solidFill>
              <a:srgbClr val="FFFFFF"/>
            </a:solidFill>
          </p:spPr>
          <p:txBody>
            <a:bodyPr wrap="square" lIns="0" tIns="0" rIns="0" bIns="0" rtlCol="0"/>
            <a:lstStyle/>
            <a:p>
              <a:endParaRPr sz="2400"/>
            </a:p>
          </p:txBody>
        </p:sp>
        <p:pic>
          <p:nvPicPr>
            <p:cNvPr id="42" name="object 42"/>
            <p:cNvPicPr/>
            <p:nvPr/>
          </p:nvPicPr>
          <p:blipFill>
            <a:blip r:embed="rId7" cstate="print"/>
            <a:stretch>
              <a:fillRect/>
            </a:stretch>
          </p:blipFill>
          <p:spPr>
            <a:xfrm>
              <a:off x="8112982" y="3919519"/>
              <a:ext cx="195505" cy="189709"/>
            </a:xfrm>
            <a:prstGeom prst="rect">
              <a:avLst/>
            </a:prstGeom>
          </p:spPr>
        </p:pic>
      </p:grpSp>
      <p:sp>
        <p:nvSpPr>
          <p:cNvPr id="43" name="object 43"/>
          <p:cNvSpPr/>
          <p:nvPr/>
        </p:nvSpPr>
        <p:spPr>
          <a:xfrm>
            <a:off x="8247684" y="2920678"/>
            <a:ext cx="2060787" cy="430953"/>
          </a:xfrm>
          <a:custGeom>
            <a:avLst/>
            <a:gdLst/>
            <a:ahLst/>
            <a:cxnLst/>
            <a:rect l="l" t="t" r="r" b="b"/>
            <a:pathLst>
              <a:path w="1545590" h="323214">
                <a:moveTo>
                  <a:pt x="1545297" y="161391"/>
                </a:moveTo>
                <a:lnTo>
                  <a:pt x="1514436" y="116078"/>
                </a:lnTo>
                <a:lnTo>
                  <a:pt x="1462265" y="88531"/>
                </a:lnTo>
                <a:lnTo>
                  <a:pt x="1387856" y="63728"/>
                </a:lnTo>
                <a:lnTo>
                  <a:pt x="1343113" y="52539"/>
                </a:lnTo>
                <a:lnTo>
                  <a:pt x="1293774" y="42227"/>
                </a:lnTo>
                <a:lnTo>
                  <a:pt x="1240167" y="32880"/>
                </a:lnTo>
                <a:lnTo>
                  <a:pt x="1182624" y="24561"/>
                </a:lnTo>
                <a:lnTo>
                  <a:pt x="1121460" y="17335"/>
                </a:lnTo>
                <a:lnTo>
                  <a:pt x="1056995" y="11277"/>
                </a:lnTo>
                <a:lnTo>
                  <a:pt x="989558" y="6438"/>
                </a:lnTo>
                <a:lnTo>
                  <a:pt x="919467" y="2908"/>
                </a:lnTo>
                <a:lnTo>
                  <a:pt x="847064" y="736"/>
                </a:lnTo>
                <a:lnTo>
                  <a:pt x="772642" y="0"/>
                </a:lnTo>
                <a:lnTo>
                  <a:pt x="698233" y="736"/>
                </a:lnTo>
                <a:lnTo>
                  <a:pt x="625830" y="2908"/>
                </a:lnTo>
                <a:lnTo>
                  <a:pt x="555739" y="6438"/>
                </a:lnTo>
                <a:lnTo>
                  <a:pt x="488302" y="11277"/>
                </a:lnTo>
                <a:lnTo>
                  <a:pt x="423837" y="17335"/>
                </a:lnTo>
                <a:lnTo>
                  <a:pt x="362673" y="24561"/>
                </a:lnTo>
                <a:lnTo>
                  <a:pt x="305130" y="32880"/>
                </a:lnTo>
                <a:lnTo>
                  <a:pt x="251523" y="42227"/>
                </a:lnTo>
                <a:lnTo>
                  <a:pt x="202184" y="52539"/>
                </a:lnTo>
                <a:lnTo>
                  <a:pt x="157441" y="63728"/>
                </a:lnTo>
                <a:lnTo>
                  <a:pt x="117614" y="75755"/>
                </a:lnTo>
                <a:lnTo>
                  <a:pt x="54000" y="101993"/>
                </a:lnTo>
                <a:lnTo>
                  <a:pt x="13931" y="130721"/>
                </a:lnTo>
                <a:lnTo>
                  <a:pt x="0" y="161391"/>
                </a:lnTo>
                <a:lnTo>
                  <a:pt x="3530" y="176936"/>
                </a:lnTo>
                <a:lnTo>
                  <a:pt x="30861" y="206705"/>
                </a:lnTo>
                <a:lnTo>
                  <a:pt x="83032" y="234251"/>
                </a:lnTo>
                <a:lnTo>
                  <a:pt x="157441" y="259054"/>
                </a:lnTo>
                <a:lnTo>
                  <a:pt x="202184" y="270256"/>
                </a:lnTo>
                <a:lnTo>
                  <a:pt x="251523" y="280555"/>
                </a:lnTo>
                <a:lnTo>
                  <a:pt x="305130" y="289902"/>
                </a:lnTo>
                <a:lnTo>
                  <a:pt x="362673" y="298221"/>
                </a:lnTo>
                <a:lnTo>
                  <a:pt x="423837" y="305447"/>
                </a:lnTo>
                <a:lnTo>
                  <a:pt x="488302" y="311518"/>
                </a:lnTo>
                <a:lnTo>
                  <a:pt x="555739" y="316344"/>
                </a:lnTo>
                <a:lnTo>
                  <a:pt x="625830" y="319887"/>
                </a:lnTo>
                <a:lnTo>
                  <a:pt x="698233" y="322059"/>
                </a:lnTo>
                <a:lnTo>
                  <a:pt x="772642" y="322795"/>
                </a:lnTo>
                <a:lnTo>
                  <a:pt x="847064" y="322059"/>
                </a:lnTo>
                <a:lnTo>
                  <a:pt x="919467" y="319887"/>
                </a:lnTo>
                <a:lnTo>
                  <a:pt x="989558" y="316344"/>
                </a:lnTo>
                <a:lnTo>
                  <a:pt x="1056995" y="311518"/>
                </a:lnTo>
                <a:lnTo>
                  <a:pt x="1121460" y="305447"/>
                </a:lnTo>
                <a:lnTo>
                  <a:pt x="1182624" y="298221"/>
                </a:lnTo>
                <a:lnTo>
                  <a:pt x="1240167" y="289902"/>
                </a:lnTo>
                <a:lnTo>
                  <a:pt x="1293774" y="280555"/>
                </a:lnTo>
                <a:lnTo>
                  <a:pt x="1343113" y="270256"/>
                </a:lnTo>
                <a:lnTo>
                  <a:pt x="1387856" y="259054"/>
                </a:lnTo>
                <a:lnTo>
                  <a:pt x="1427683" y="247027"/>
                </a:lnTo>
                <a:lnTo>
                  <a:pt x="1491297" y="220789"/>
                </a:lnTo>
                <a:lnTo>
                  <a:pt x="1531366" y="192062"/>
                </a:lnTo>
                <a:lnTo>
                  <a:pt x="1545297" y="161391"/>
                </a:lnTo>
                <a:close/>
              </a:path>
            </a:pathLst>
          </a:custGeom>
          <a:solidFill>
            <a:srgbClr val="210000">
              <a:alpha val="34619"/>
            </a:srgbClr>
          </a:solidFill>
        </p:spPr>
        <p:txBody>
          <a:bodyPr wrap="square" lIns="0" tIns="0" rIns="0" bIns="0" rtlCol="0"/>
          <a:lstStyle/>
          <a:p>
            <a:endParaRPr sz="2400"/>
          </a:p>
        </p:txBody>
      </p:sp>
      <p:sp>
        <p:nvSpPr>
          <p:cNvPr id="44" name="object 44"/>
          <p:cNvSpPr txBox="1"/>
          <p:nvPr/>
        </p:nvSpPr>
        <p:spPr>
          <a:xfrm>
            <a:off x="8547985" y="2919479"/>
            <a:ext cx="1828982" cy="386430"/>
          </a:xfrm>
          <a:prstGeom prst="rect">
            <a:avLst/>
          </a:prstGeom>
        </p:spPr>
        <p:txBody>
          <a:bodyPr vert="horz" wrap="square" lIns="0" tIns="16933" rIns="0" bIns="0" rtlCol="0">
            <a:spAutoFit/>
          </a:bodyPr>
          <a:lstStyle/>
          <a:p>
            <a:pPr marL="16933">
              <a:spcBef>
                <a:spcPts val="133"/>
              </a:spcBef>
            </a:pPr>
            <a:r>
              <a:rPr sz="2400" spc="-113" dirty="0">
                <a:solidFill>
                  <a:srgbClr val="FFFFFF"/>
                </a:solidFill>
                <a:latin typeface="Arial Black"/>
                <a:cs typeface="Arial Black"/>
              </a:rPr>
              <a:t>Virtual</a:t>
            </a:r>
            <a:r>
              <a:rPr sz="2400" spc="-133" dirty="0">
                <a:solidFill>
                  <a:srgbClr val="FFFFFF"/>
                </a:solidFill>
                <a:latin typeface="Arial Black"/>
                <a:cs typeface="Arial Black"/>
              </a:rPr>
              <a:t> </a:t>
            </a:r>
            <a:r>
              <a:rPr sz="2400" spc="-100" dirty="0">
                <a:solidFill>
                  <a:srgbClr val="FFFFFF"/>
                </a:solidFill>
                <a:latin typeface="Arial Black"/>
                <a:cs typeface="Arial Black"/>
              </a:rPr>
              <a:t>IP</a:t>
            </a:r>
            <a:endParaRPr sz="2400" dirty="0">
              <a:latin typeface="Arial Black"/>
              <a:cs typeface="Arial Blac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9900</TotalTime>
  <Words>1519</Words>
  <Application>Microsoft Office PowerPoint</Application>
  <PresentationFormat>Widescreen</PresentationFormat>
  <Paragraphs>302</Paragraphs>
  <Slides>30</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Arial</vt:lpstr>
      <vt:lpstr>Arial Black</vt:lpstr>
      <vt:lpstr>Arial MT</vt:lpstr>
      <vt:lpstr>Arial Rounded MT Bold</vt:lpstr>
      <vt:lpstr>Calibri</vt:lpstr>
      <vt:lpstr>Calibri Light</vt:lpstr>
      <vt:lpstr>Engravers MT</vt:lpstr>
      <vt:lpstr>Lucida Sans Unicode</vt:lpstr>
      <vt:lpstr>Roboto</vt:lpstr>
      <vt:lpstr>Tahoma</vt:lpstr>
      <vt:lpstr>Times New Roman</vt:lpstr>
      <vt:lpstr>Office Theme</vt:lpstr>
      <vt:lpstr>Retrospect</vt:lpstr>
      <vt:lpstr>Kubernetes: Networking</vt:lpstr>
      <vt:lpstr>Agenda</vt:lpstr>
      <vt:lpstr>Pods</vt:lpstr>
      <vt:lpstr>Single Pod Networking</vt:lpstr>
      <vt:lpstr>Communication across pods in different nodes</vt:lpstr>
      <vt:lpstr>L2 approach</vt:lpstr>
      <vt:lpstr>L3 approach</vt:lpstr>
      <vt:lpstr>Overlay approach</vt:lpstr>
      <vt:lpstr>Services</vt:lpstr>
      <vt:lpstr>PowerPoint Presentation</vt:lpstr>
      <vt:lpstr>Service communication</vt:lpstr>
      <vt:lpstr>Service external reachability options</vt:lpstr>
      <vt:lpstr>Nodeport</vt:lpstr>
      <vt:lpstr>Load balancer</vt:lpstr>
      <vt:lpstr>Ingress</vt:lpstr>
      <vt:lpstr>Network control policy</vt:lpstr>
      <vt:lpstr>Network control policy example1</vt:lpstr>
      <vt:lpstr>Network control policy example2</vt:lpstr>
      <vt:lpstr>Book review App</vt:lpstr>
      <vt:lpstr>What is Istio?</vt:lpstr>
      <vt:lpstr>Istio Architecture</vt:lpstr>
      <vt:lpstr>Book review App(with Istio)</vt:lpstr>
      <vt:lpstr>Compare Network control policy with Istio</vt:lpstr>
      <vt:lpstr>Multi-cluster</vt:lpstr>
      <vt:lpstr>Multicluster/Hybrid cloud use cases</vt:lpstr>
      <vt:lpstr>Multi-cluster deployment options</vt:lpstr>
      <vt:lpstr>GCP Hybrid cloud Kubernetes solution</vt:lpstr>
      <vt:lpstr>Kubernetes Networking - Best practises</vt:lpstr>
      <vt:lpstr>Our Agenda</vt:lpstr>
      <vt:lpstr>RBAC in our daily life Roles of different individuals</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CodeDeploy</dc:title>
  <dc:creator>S, Vishwanath</dc:creator>
  <cp:lastModifiedBy>Vishwa M S</cp:lastModifiedBy>
  <cp:revision>238</cp:revision>
  <dcterms:created xsi:type="dcterms:W3CDTF">2018-07-27T15:06:26Z</dcterms:created>
  <dcterms:modified xsi:type="dcterms:W3CDTF">2025-07-03T09:08:12Z</dcterms:modified>
</cp:coreProperties>
</file>