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media/image7.jpg" ContentType="image/jpg"/>
  <Override PartName="/ppt/media/image8.jpg" ContentType="image/jpg"/>
  <Override PartName="/ppt/media/image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78" r:id="rId11"/>
    <p:sldId id="266" r:id="rId12"/>
    <p:sldId id="280" r:id="rId13"/>
    <p:sldId id="281" r:id="rId14"/>
    <p:sldId id="282" r:id="rId15"/>
    <p:sldId id="283" r:id="rId16"/>
    <p:sldId id="284" r:id="rId17"/>
    <p:sldId id="285" r:id="rId18"/>
    <p:sldId id="286" r:id="rId19"/>
    <p:sldId id="287" r:id="rId20"/>
    <p:sldId id="267" r:id="rId21"/>
    <p:sldId id="279" r:id="rId22"/>
    <p:sldId id="271" r:id="rId23"/>
    <p:sldId id="269" r:id="rId24"/>
    <p:sldId id="270" r:id="rId25"/>
    <p:sldId id="272" r:id="rId26"/>
    <p:sldId id="273" r:id="rId27"/>
    <p:sldId id="274" r:id="rId28"/>
    <p:sldId id="276" r:id="rId29"/>
    <p:sldId id="277" r:id="rId30"/>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8C"/>
    <a:srgbClr val="B92819"/>
    <a:srgbClr val="828C96"/>
    <a:srgbClr val="FFFF00"/>
    <a:srgbClr val="4EBCCE"/>
    <a:srgbClr val="470074"/>
    <a:srgbClr val="898989"/>
    <a:srgbClr val="CCCCCC"/>
    <a:srgbClr val="FE0009"/>
    <a:srgbClr val="0E3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86" d="100"/>
          <a:sy n="86" d="100"/>
        </p:scale>
        <p:origin x="1243"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412000" y="4759200"/>
            <a:ext cx="6444000" cy="1800000"/>
          </a:xfrm>
        </p:spPr>
        <p:txBody>
          <a:bodyPr anchor="ctr"/>
          <a:lstStyle>
            <a:lvl1pPr marL="0" indent="0" algn="r">
              <a:buNone/>
              <a:defRPr sz="1400" b="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eaLnBrk="1" hangingPunct="1"/>
            <a:r>
              <a:rPr lang="en-US"/>
              <a:t>Click to edit Master subtitle style</a:t>
            </a:r>
            <a:endParaRPr lang="de-DE" dirty="0"/>
          </a:p>
        </p:txBody>
      </p:sp>
      <p:sp>
        <p:nvSpPr>
          <p:cNvPr id="4" name="Datumsplatzhalter 3"/>
          <p:cNvSpPr>
            <a:spLocks noGrp="1"/>
          </p:cNvSpPr>
          <p:nvPr>
            <p:ph type="dt" sz="half" idx="10"/>
          </p:nvPr>
        </p:nvSpPr>
        <p:spPr/>
        <p:txBody>
          <a:bodyPr/>
          <a:lstStyle>
            <a:lvl1pPr>
              <a:defRPr/>
            </a:lvl1pPr>
          </a:lstStyle>
          <a:p>
            <a:pPr>
              <a:defRPr/>
            </a:pPr>
            <a:fld id="{B67788EB-7664-43D6-9F91-59A9B7B1C081}" type="datetime1">
              <a:rPr lang="de-DE"/>
              <a:pPr>
                <a:defRPr/>
              </a:pPr>
              <a:t>06.02.2020</a:t>
            </a:fld>
            <a:endParaRPr lang="de-DE" dirty="0"/>
          </a:p>
        </p:txBody>
      </p:sp>
      <p:sp>
        <p:nvSpPr>
          <p:cNvPr id="13" name="Titel 1"/>
          <p:cNvSpPr>
            <a:spLocks noGrp="1"/>
          </p:cNvSpPr>
          <p:nvPr>
            <p:ph type="ctrTitle"/>
          </p:nvPr>
        </p:nvSpPr>
        <p:spPr>
          <a:xfrm>
            <a:off x="288000" y="763200"/>
            <a:ext cx="8568000" cy="1548000"/>
          </a:xfrm>
        </p:spPr>
        <p:txBody>
          <a:bodyPr/>
          <a:lstStyle>
            <a:lvl1pPr>
              <a:defRPr sz="2600"/>
            </a:lvl1pPr>
          </a:lstStyle>
          <a:p>
            <a:r>
              <a:rPr lang="en-US"/>
              <a:t>Click to edit Master title style</a:t>
            </a:r>
            <a:endParaRPr lang="de-DE"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7412" y="6196248"/>
            <a:ext cx="1798324" cy="347473"/>
          </a:xfrm>
          <a:prstGeom prst="rect">
            <a:avLst/>
          </a:prstGeom>
        </p:spPr>
      </p:pic>
    </p:spTree>
    <p:extLst>
      <p:ext uri="{BB962C8B-B14F-4D97-AF65-F5344CB8AC3E}">
        <p14:creationId xmlns:p14="http://schemas.microsoft.com/office/powerpoint/2010/main" val="366365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lvl1pPr>
          </a:lstStyle>
          <a:p>
            <a:pPr>
              <a:defRPr/>
            </a:pPr>
            <a:fld id="{584F1A43-A947-42C5-8F7E-6119F6D8EA32}" type="datetime1">
              <a:rPr lang="de-DE"/>
              <a:pPr>
                <a:defRPr/>
              </a:pPr>
              <a:t>06.02.2020</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vl1pPr>
          </a:lstStyle>
          <a:p>
            <a:pPr>
              <a:defRPr/>
            </a:pPr>
            <a:fld id="{B7D6B361-7266-41AF-9EA7-D0F5242D63C1}" type="slidenum">
              <a:rPr lang="de-DE"/>
              <a:pPr>
                <a:defRPr/>
              </a:pPr>
              <a:t>‹#›</a:t>
            </a:fld>
            <a:endParaRPr lang="de-DE" dirty="0"/>
          </a:p>
        </p:txBody>
      </p:sp>
      <p:sp>
        <p:nvSpPr>
          <p:cNvPr id="12" name="Titelplatzhalter 1"/>
          <p:cNvSpPr>
            <a:spLocks noGrp="1"/>
          </p:cNvSpPr>
          <p:nvPr>
            <p:ph type="title"/>
          </p:nvPr>
        </p:nvSpPr>
        <p:spPr bwMode="auto">
          <a:xfrm>
            <a:off x="288000" y="936000"/>
            <a:ext cx="856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de-DE" dirty="0"/>
          </a:p>
        </p:txBody>
      </p:sp>
      <p:sp>
        <p:nvSpPr>
          <p:cNvPr id="15" name="Inhaltsplatzhalter 14"/>
          <p:cNvSpPr>
            <a:spLocks noGrp="1"/>
          </p:cNvSpPr>
          <p:nvPr>
            <p:ph sz="quarter" idx="13"/>
          </p:nvPr>
        </p:nvSpPr>
        <p:spPr>
          <a:xfrm>
            <a:off x="287338" y="1584000"/>
            <a:ext cx="8569325" cy="487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04871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Text, 3 Medien">
    <p:spTree>
      <p:nvGrpSpPr>
        <p:cNvPr id="1" name=""/>
        <p:cNvGrpSpPr/>
        <p:nvPr/>
      </p:nvGrpSpPr>
      <p:grpSpPr>
        <a:xfrm>
          <a:off x="0" y="0"/>
          <a:ext cx="0" cy="0"/>
          <a:chOff x="0" y="0"/>
          <a:chExt cx="0" cy="0"/>
        </a:xfrm>
      </p:grpSpPr>
      <p:sp>
        <p:nvSpPr>
          <p:cNvPr id="17" name="Titel 1"/>
          <p:cNvSpPr>
            <a:spLocks noGrp="1"/>
          </p:cNvSpPr>
          <p:nvPr>
            <p:ph type="title"/>
          </p:nvPr>
        </p:nvSpPr>
        <p:spPr>
          <a:xfrm>
            <a:off x="288000" y="936000"/>
            <a:ext cx="8568000" cy="468000"/>
          </a:xfrm>
        </p:spPr>
        <p:txBody>
          <a:bodyPr/>
          <a:lstStyle/>
          <a:p>
            <a:r>
              <a:rPr lang="en-US"/>
              <a:t>Click to edit Master title style</a:t>
            </a:r>
            <a:endParaRPr lang="de-DE"/>
          </a:p>
        </p:txBody>
      </p:sp>
      <p:sp>
        <p:nvSpPr>
          <p:cNvPr id="18" name="Datumsplatzhalter 2"/>
          <p:cNvSpPr>
            <a:spLocks noGrp="1"/>
          </p:cNvSpPr>
          <p:nvPr>
            <p:ph type="dt" sz="half" idx="10"/>
          </p:nvPr>
        </p:nvSpPr>
        <p:spPr>
          <a:xfrm>
            <a:off x="457200" y="6569075"/>
            <a:ext cx="802432" cy="152400"/>
          </a:xfrm>
        </p:spPr>
        <p:txBody>
          <a:bodyPr/>
          <a:lstStyle/>
          <a:p>
            <a:pPr>
              <a:defRPr/>
            </a:pPr>
            <a:fld id="{54010324-F72C-4852-B41D-6BDFC9E42424}" type="datetime1">
              <a:rPr lang="de-DE" smtClean="0"/>
              <a:pPr>
                <a:defRPr/>
              </a:pPr>
              <a:t>06.02.2020</a:t>
            </a:fld>
            <a:endParaRPr lang="de-DE" dirty="0"/>
          </a:p>
        </p:txBody>
      </p:sp>
      <p:sp>
        <p:nvSpPr>
          <p:cNvPr id="19" name="Fußzeilenplatzhalter 3"/>
          <p:cNvSpPr>
            <a:spLocks noGrp="1"/>
          </p:cNvSpPr>
          <p:nvPr>
            <p:ph type="ftr" sz="quarter" idx="11"/>
          </p:nvPr>
        </p:nvSpPr>
        <p:spPr>
          <a:xfrm>
            <a:off x="1259632" y="6569075"/>
            <a:ext cx="5760640" cy="152400"/>
          </a:xfrm>
        </p:spPr>
        <p:txBody>
          <a:bodyPr/>
          <a:lstStyle/>
          <a:p>
            <a:pPr>
              <a:defRPr/>
            </a:pPr>
            <a:endParaRPr lang="de-DE" dirty="0"/>
          </a:p>
        </p:txBody>
      </p:sp>
      <p:sp>
        <p:nvSpPr>
          <p:cNvPr id="20" name="Foliennummernplatzhalter 4"/>
          <p:cNvSpPr>
            <a:spLocks noGrp="1"/>
          </p:cNvSpPr>
          <p:nvPr>
            <p:ph type="sldNum" sz="quarter" idx="12"/>
          </p:nvPr>
        </p:nvSpPr>
        <p:spPr>
          <a:xfrm>
            <a:off x="7020272" y="6569075"/>
            <a:ext cx="625128" cy="152400"/>
          </a:xfrm>
        </p:spPr>
        <p:txBody>
          <a:bodyPr/>
          <a:lstStyle/>
          <a:p>
            <a:pPr>
              <a:defRPr/>
            </a:pPr>
            <a:fld id="{3062393E-7D83-491B-8DF5-03E3771C541A}" type="slidenum">
              <a:rPr lang="de-DE" smtClean="0"/>
              <a:pPr>
                <a:defRPr/>
              </a:pPr>
              <a:t>‹#›</a:t>
            </a:fld>
            <a:endParaRPr lang="de-DE" dirty="0"/>
          </a:p>
        </p:txBody>
      </p:sp>
      <p:sp>
        <p:nvSpPr>
          <p:cNvPr id="21" name="Textplatzhalter 6"/>
          <p:cNvSpPr>
            <a:spLocks noGrp="1"/>
          </p:cNvSpPr>
          <p:nvPr>
            <p:ph type="body" sz="quarter" idx="13"/>
          </p:nvPr>
        </p:nvSpPr>
        <p:spPr>
          <a:xfrm>
            <a:off x="287337" y="1584000"/>
            <a:ext cx="6444000" cy="480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3" name="Inhaltsplatzhalter 2"/>
          <p:cNvSpPr>
            <a:spLocks noGrp="1"/>
          </p:cNvSpPr>
          <p:nvPr>
            <p:ph sz="quarter" idx="18"/>
          </p:nvPr>
        </p:nvSpPr>
        <p:spPr>
          <a:xfrm>
            <a:off x="7020000" y="1584000"/>
            <a:ext cx="2124000" cy="160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7016532" y="3186000"/>
            <a:ext cx="2124000" cy="160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2"/>
          <p:cNvSpPr>
            <a:spLocks noGrp="1"/>
          </p:cNvSpPr>
          <p:nvPr>
            <p:ph sz="quarter" idx="20"/>
          </p:nvPr>
        </p:nvSpPr>
        <p:spPr>
          <a:xfrm>
            <a:off x="7020272" y="4788000"/>
            <a:ext cx="2124000" cy="160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302172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xt, 4 Medien">
    <p:spTree>
      <p:nvGrpSpPr>
        <p:cNvPr id="1" name=""/>
        <p:cNvGrpSpPr/>
        <p:nvPr/>
      </p:nvGrpSpPr>
      <p:grpSpPr>
        <a:xfrm>
          <a:off x="0" y="0"/>
          <a:ext cx="0" cy="0"/>
          <a:chOff x="0" y="0"/>
          <a:chExt cx="0" cy="0"/>
        </a:xfrm>
      </p:grpSpPr>
      <p:sp>
        <p:nvSpPr>
          <p:cNvPr id="17" name="Titel 1"/>
          <p:cNvSpPr>
            <a:spLocks noGrp="1"/>
          </p:cNvSpPr>
          <p:nvPr>
            <p:ph type="title"/>
          </p:nvPr>
        </p:nvSpPr>
        <p:spPr>
          <a:xfrm>
            <a:off x="288000" y="936000"/>
            <a:ext cx="6443337" cy="468000"/>
          </a:xfrm>
        </p:spPr>
        <p:txBody>
          <a:bodyPr/>
          <a:lstStyle/>
          <a:p>
            <a:r>
              <a:rPr lang="en-US"/>
              <a:t>Click to edit Master title style</a:t>
            </a:r>
            <a:endParaRPr lang="de-DE"/>
          </a:p>
        </p:txBody>
      </p:sp>
      <p:sp>
        <p:nvSpPr>
          <p:cNvPr id="18" name="Datumsplatzhalter 2"/>
          <p:cNvSpPr>
            <a:spLocks noGrp="1"/>
          </p:cNvSpPr>
          <p:nvPr>
            <p:ph type="dt" sz="half" idx="10"/>
          </p:nvPr>
        </p:nvSpPr>
        <p:spPr>
          <a:xfrm>
            <a:off x="457200" y="6569075"/>
            <a:ext cx="802432" cy="152400"/>
          </a:xfrm>
        </p:spPr>
        <p:txBody>
          <a:bodyPr/>
          <a:lstStyle/>
          <a:p>
            <a:pPr>
              <a:defRPr/>
            </a:pPr>
            <a:fld id="{54010324-F72C-4852-B41D-6BDFC9E42424}" type="datetime1">
              <a:rPr lang="de-DE" smtClean="0"/>
              <a:pPr>
                <a:defRPr/>
              </a:pPr>
              <a:t>06.02.2020</a:t>
            </a:fld>
            <a:endParaRPr lang="de-DE" dirty="0"/>
          </a:p>
        </p:txBody>
      </p:sp>
      <p:sp>
        <p:nvSpPr>
          <p:cNvPr id="19" name="Fußzeilenplatzhalter 3"/>
          <p:cNvSpPr>
            <a:spLocks noGrp="1"/>
          </p:cNvSpPr>
          <p:nvPr>
            <p:ph type="ftr" sz="quarter" idx="11"/>
          </p:nvPr>
        </p:nvSpPr>
        <p:spPr>
          <a:xfrm>
            <a:off x="1259632" y="6569075"/>
            <a:ext cx="5760640" cy="152400"/>
          </a:xfrm>
        </p:spPr>
        <p:txBody>
          <a:bodyPr/>
          <a:lstStyle/>
          <a:p>
            <a:pPr>
              <a:defRPr/>
            </a:pPr>
            <a:endParaRPr lang="de-DE" dirty="0"/>
          </a:p>
        </p:txBody>
      </p:sp>
      <p:sp>
        <p:nvSpPr>
          <p:cNvPr id="20" name="Foliennummernplatzhalter 4"/>
          <p:cNvSpPr>
            <a:spLocks noGrp="1"/>
          </p:cNvSpPr>
          <p:nvPr>
            <p:ph type="sldNum" sz="quarter" idx="12"/>
          </p:nvPr>
        </p:nvSpPr>
        <p:spPr>
          <a:xfrm>
            <a:off x="7020272" y="6569075"/>
            <a:ext cx="625128" cy="152400"/>
          </a:xfrm>
        </p:spPr>
        <p:txBody>
          <a:bodyPr/>
          <a:lstStyle/>
          <a:p>
            <a:pPr>
              <a:defRPr/>
            </a:pPr>
            <a:fld id="{3062393E-7D83-491B-8DF5-03E3771C541A}" type="slidenum">
              <a:rPr lang="de-DE" smtClean="0"/>
              <a:pPr>
                <a:defRPr/>
              </a:pPr>
              <a:t>‹#›</a:t>
            </a:fld>
            <a:endParaRPr lang="de-DE" dirty="0"/>
          </a:p>
        </p:txBody>
      </p:sp>
      <p:sp>
        <p:nvSpPr>
          <p:cNvPr id="21" name="Textplatzhalter 6"/>
          <p:cNvSpPr>
            <a:spLocks noGrp="1"/>
          </p:cNvSpPr>
          <p:nvPr>
            <p:ph type="body" sz="quarter" idx="13"/>
          </p:nvPr>
        </p:nvSpPr>
        <p:spPr>
          <a:xfrm>
            <a:off x="287337" y="1584000"/>
            <a:ext cx="6444000" cy="480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3" name="Inhaltsplatzhalter 2"/>
          <p:cNvSpPr>
            <a:spLocks noGrp="1"/>
          </p:cNvSpPr>
          <p:nvPr>
            <p:ph sz="quarter" idx="19"/>
          </p:nvPr>
        </p:nvSpPr>
        <p:spPr>
          <a:xfrm>
            <a:off x="7019925" y="770408"/>
            <a:ext cx="2124075" cy="145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4" name="Inhaltsplatzhalter 2"/>
          <p:cNvSpPr>
            <a:spLocks noGrp="1"/>
          </p:cNvSpPr>
          <p:nvPr>
            <p:ph sz="quarter" idx="20"/>
          </p:nvPr>
        </p:nvSpPr>
        <p:spPr>
          <a:xfrm>
            <a:off x="7020272" y="2219697"/>
            <a:ext cx="2124075" cy="145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5" name="Inhaltsplatzhalter 2"/>
          <p:cNvSpPr>
            <a:spLocks noGrp="1"/>
          </p:cNvSpPr>
          <p:nvPr>
            <p:ph sz="quarter" idx="21"/>
          </p:nvPr>
        </p:nvSpPr>
        <p:spPr>
          <a:xfrm>
            <a:off x="7019925" y="3668986"/>
            <a:ext cx="2124075" cy="145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6" name="Inhaltsplatzhalter 2"/>
          <p:cNvSpPr>
            <a:spLocks noGrp="1"/>
          </p:cNvSpPr>
          <p:nvPr>
            <p:ph sz="quarter" idx="22"/>
          </p:nvPr>
        </p:nvSpPr>
        <p:spPr>
          <a:xfrm>
            <a:off x="7019925" y="5118275"/>
            <a:ext cx="2124075" cy="145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41504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4 Medi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Datumsplatzhalter 2"/>
          <p:cNvSpPr>
            <a:spLocks noGrp="1"/>
          </p:cNvSpPr>
          <p:nvPr>
            <p:ph type="dt" sz="half" idx="10"/>
          </p:nvPr>
        </p:nvSpPr>
        <p:spPr/>
        <p:txBody>
          <a:bodyPr/>
          <a:lstStyle/>
          <a:p>
            <a:pPr>
              <a:defRPr/>
            </a:pPr>
            <a:fld id="{54010324-F72C-4852-B41D-6BDFC9E42424}" type="datetime1">
              <a:rPr lang="de-DE" smtClean="0"/>
              <a:pPr>
                <a:defRPr/>
              </a:pPr>
              <a:t>06.02.2020</a:t>
            </a:fld>
            <a:endParaRPr lang="de-DE" dirty="0"/>
          </a:p>
        </p:txBody>
      </p:sp>
      <p:sp>
        <p:nvSpPr>
          <p:cNvPr id="4" name="Fußzeilenplatzhalter 3"/>
          <p:cNvSpPr>
            <a:spLocks noGrp="1"/>
          </p:cNvSpPr>
          <p:nvPr>
            <p:ph type="ftr" sz="quarter" idx="11"/>
          </p:nvPr>
        </p:nvSpPr>
        <p:spPr/>
        <p:txBody>
          <a:bodyPr/>
          <a:lstStyle/>
          <a:p>
            <a:pPr>
              <a:defRPr/>
            </a:pPr>
            <a:endParaRPr lang="de-DE" dirty="0"/>
          </a:p>
        </p:txBody>
      </p:sp>
      <p:sp>
        <p:nvSpPr>
          <p:cNvPr id="5" name="Foliennummernplatzhalter 4"/>
          <p:cNvSpPr>
            <a:spLocks noGrp="1"/>
          </p:cNvSpPr>
          <p:nvPr>
            <p:ph type="sldNum" sz="quarter" idx="12"/>
          </p:nvPr>
        </p:nvSpPr>
        <p:spPr/>
        <p:txBody>
          <a:bodyPr/>
          <a:lstStyle/>
          <a:p>
            <a:pPr>
              <a:defRPr/>
            </a:pPr>
            <a:fld id="{3062393E-7D83-491B-8DF5-03E3771C541A}" type="slidenum">
              <a:rPr lang="de-DE" smtClean="0"/>
              <a:pPr>
                <a:defRPr/>
              </a:pPr>
              <a:t>‹#›</a:t>
            </a:fld>
            <a:endParaRPr lang="de-DE" dirty="0"/>
          </a:p>
        </p:txBody>
      </p:sp>
      <p:sp>
        <p:nvSpPr>
          <p:cNvPr id="13" name="Inhaltsplatzhalter 12"/>
          <p:cNvSpPr>
            <a:spLocks noGrp="1"/>
          </p:cNvSpPr>
          <p:nvPr>
            <p:ph sz="quarter" idx="13"/>
          </p:nvPr>
        </p:nvSpPr>
        <p:spPr>
          <a:xfrm>
            <a:off x="288000" y="1584000"/>
            <a:ext cx="4194000" cy="23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5" name="Inhaltsplatzhalter 12"/>
          <p:cNvSpPr>
            <a:spLocks noGrp="1"/>
          </p:cNvSpPr>
          <p:nvPr>
            <p:ph sz="quarter" idx="14"/>
          </p:nvPr>
        </p:nvSpPr>
        <p:spPr>
          <a:xfrm>
            <a:off x="4662000" y="1584000"/>
            <a:ext cx="4194000" cy="23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8" name="Inhaltsplatzhalter 12"/>
          <p:cNvSpPr>
            <a:spLocks noGrp="1"/>
          </p:cNvSpPr>
          <p:nvPr>
            <p:ph sz="quarter" idx="15"/>
          </p:nvPr>
        </p:nvSpPr>
        <p:spPr>
          <a:xfrm>
            <a:off x="288000" y="4077072"/>
            <a:ext cx="4194000" cy="23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9" name="Inhaltsplatzhalter 12"/>
          <p:cNvSpPr>
            <a:spLocks noGrp="1"/>
          </p:cNvSpPr>
          <p:nvPr>
            <p:ph sz="quarter" idx="16"/>
          </p:nvPr>
        </p:nvSpPr>
        <p:spPr>
          <a:xfrm>
            <a:off x="4662000" y="4078800"/>
            <a:ext cx="4194000" cy="23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55960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2 Medi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Datumsplatzhalter 2"/>
          <p:cNvSpPr>
            <a:spLocks noGrp="1"/>
          </p:cNvSpPr>
          <p:nvPr>
            <p:ph type="dt" sz="half" idx="10"/>
          </p:nvPr>
        </p:nvSpPr>
        <p:spPr/>
        <p:txBody>
          <a:bodyPr/>
          <a:lstStyle/>
          <a:p>
            <a:pPr>
              <a:defRPr/>
            </a:pPr>
            <a:fld id="{54010324-F72C-4852-B41D-6BDFC9E42424}" type="datetime1">
              <a:rPr lang="de-DE" smtClean="0"/>
              <a:pPr>
                <a:defRPr/>
              </a:pPr>
              <a:t>06.02.2020</a:t>
            </a:fld>
            <a:endParaRPr lang="de-DE" dirty="0"/>
          </a:p>
        </p:txBody>
      </p:sp>
      <p:sp>
        <p:nvSpPr>
          <p:cNvPr id="4" name="Fußzeilenplatzhalter 3"/>
          <p:cNvSpPr>
            <a:spLocks noGrp="1"/>
          </p:cNvSpPr>
          <p:nvPr>
            <p:ph type="ftr" sz="quarter" idx="11"/>
          </p:nvPr>
        </p:nvSpPr>
        <p:spPr/>
        <p:txBody>
          <a:bodyPr/>
          <a:lstStyle/>
          <a:p>
            <a:pPr>
              <a:defRPr/>
            </a:pPr>
            <a:endParaRPr lang="de-DE" dirty="0"/>
          </a:p>
        </p:txBody>
      </p:sp>
      <p:sp>
        <p:nvSpPr>
          <p:cNvPr id="5" name="Foliennummernplatzhalter 4"/>
          <p:cNvSpPr>
            <a:spLocks noGrp="1"/>
          </p:cNvSpPr>
          <p:nvPr>
            <p:ph type="sldNum" sz="quarter" idx="12"/>
          </p:nvPr>
        </p:nvSpPr>
        <p:spPr/>
        <p:txBody>
          <a:bodyPr/>
          <a:lstStyle/>
          <a:p>
            <a:pPr>
              <a:defRPr/>
            </a:pPr>
            <a:fld id="{3062393E-7D83-491B-8DF5-03E3771C541A}" type="slidenum">
              <a:rPr lang="de-DE" smtClean="0"/>
              <a:pPr>
                <a:defRPr/>
              </a:pPr>
              <a:t>‹#›</a:t>
            </a:fld>
            <a:endParaRPr lang="de-DE" dirty="0"/>
          </a:p>
        </p:txBody>
      </p:sp>
      <p:sp>
        <p:nvSpPr>
          <p:cNvPr id="13" name="Inhaltsplatzhalter 12"/>
          <p:cNvSpPr>
            <a:spLocks noGrp="1"/>
          </p:cNvSpPr>
          <p:nvPr>
            <p:ph sz="quarter" idx="13"/>
          </p:nvPr>
        </p:nvSpPr>
        <p:spPr>
          <a:xfrm>
            <a:off x="288000" y="1584000"/>
            <a:ext cx="4194000" cy="480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5" name="Inhaltsplatzhalter 12"/>
          <p:cNvSpPr>
            <a:spLocks noGrp="1"/>
          </p:cNvSpPr>
          <p:nvPr>
            <p:ph sz="quarter" idx="14"/>
          </p:nvPr>
        </p:nvSpPr>
        <p:spPr>
          <a:xfrm>
            <a:off x="4662000" y="1584000"/>
            <a:ext cx="4194000" cy="480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146476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3 Medi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Datumsplatzhalter 2"/>
          <p:cNvSpPr>
            <a:spLocks noGrp="1"/>
          </p:cNvSpPr>
          <p:nvPr>
            <p:ph type="dt" sz="half" idx="10"/>
          </p:nvPr>
        </p:nvSpPr>
        <p:spPr/>
        <p:txBody>
          <a:bodyPr/>
          <a:lstStyle/>
          <a:p>
            <a:pPr>
              <a:defRPr/>
            </a:pPr>
            <a:fld id="{54010324-F72C-4852-B41D-6BDFC9E42424}" type="datetime1">
              <a:rPr lang="de-DE" smtClean="0"/>
              <a:pPr>
                <a:defRPr/>
              </a:pPr>
              <a:t>06.02.2020</a:t>
            </a:fld>
            <a:endParaRPr lang="de-DE" dirty="0"/>
          </a:p>
        </p:txBody>
      </p:sp>
      <p:sp>
        <p:nvSpPr>
          <p:cNvPr id="4" name="Fußzeilenplatzhalter 3"/>
          <p:cNvSpPr>
            <a:spLocks noGrp="1"/>
          </p:cNvSpPr>
          <p:nvPr>
            <p:ph type="ftr" sz="quarter" idx="11"/>
          </p:nvPr>
        </p:nvSpPr>
        <p:spPr/>
        <p:txBody>
          <a:bodyPr/>
          <a:lstStyle/>
          <a:p>
            <a:pPr>
              <a:defRPr/>
            </a:pPr>
            <a:endParaRPr lang="de-DE" dirty="0"/>
          </a:p>
        </p:txBody>
      </p:sp>
      <p:sp>
        <p:nvSpPr>
          <p:cNvPr id="5" name="Foliennummernplatzhalter 4"/>
          <p:cNvSpPr>
            <a:spLocks noGrp="1"/>
          </p:cNvSpPr>
          <p:nvPr>
            <p:ph type="sldNum" sz="quarter" idx="12"/>
          </p:nvPr>
        </p:nvSpPr>
        <p:spPr/>
        <p:txBody>
          <a:bodyPr/>
          <a:lstStyle/>
          <a:p>
            <a:pPr>
              <a:defRPr/>
            </a:pPr>
            <a:fld id="{3062393E-7D83-491B-8DF5-03E3771C541A}" type="slidenum">
              <a:rPr lang="de-DE" smtClean="0"/>
              <a:pPr>
                <a:defRPr/>
              </a:pPr>
              <a:t>‹#›</a:t>
            </a:fld>
            <a:endParaRPr lang="de-DE" dirty="0"/>
          </a:p>
        </p:txBody>
      </p:sp>
      <p:sp>
        <p:nvSpPr>
          <p:cNvPr id="13" name="Inhaltsplatzhalter 12"/>
          <p:cNvSpPr>
            <a:spLocks noGrp="1"/>
          </p:cNvSpPr>
          <p:nvPr>
            <p:ph sz="quarter" idx="13"/>
          </p:nvPr>
        </p:nvSpPr>
        <p:spPr>
          <a:xfrm>
            <a:off x="288000" y="1584000"/>
            <a:ext cx="8568000" cy="23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8" name="Inhaltsplatzhalter 12"/>
          <p:cNvSpPr>
            <a:spLocks noGrp="1"/>
          </p:cNvSpPr>
          <p:nvPr>
            <p:ph sz="quarter" idx="15"/>
          </p:nvPr>
        </p:nvSpPr>
        <p:spPr>
          <a:xfrm>
            <a:off x="288000" y="4077072"/>
            <a:ext cx="4194000" cy="23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9" name="Inhaltsplatzhalter 12"/>
          <p:cNvSpPr>
            <a:spLocks noGrp="1"/>
          </p:cNvSpPr>
          <p:nvPr>
            <p:ph sz="quarter" idx="16"/>
          </p:nvPr>
        </p:nvSpPr>
        <p:spPr>
          <a:xfrm>
            <a:off x="4662000" y="4078800"/>
            <a:ext cx="4194000" cy="23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29205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Datumsplatzhalter 2"/>
          <p:cNvSpPr>
            <a:spLocks noGrp="1"/>
          </p:cNvSpPr>
          <p:nvPr>
            <p:ph type="dt" sz="half" idx="10"/>
          </p:nvPr>
        </p:nvSpPr>
        <p:spPr/>
        <p:txBody>
          <a:bodyPr/>
          <a:lstStyle/>
          <a:p>
            <a:pPr>
              <a:defRPr/>
            </a:pPr>
            <a:fld id="{54010324-F72C-4852-B41D-6BDFC9E42424}" type="datetime1">
              <a:rPr lang="de-DE" smtClean="0"/>
              <a:pPr>
                <a:defRPr/>
              </a:pPr>
              <a:t>06.02.2020</a:t>
            </a:fld>
            <a:endParaRPr lang="de-DE" dirty="0"/>
          </a:p>
        </p:txBody>
      </p:sp>
      <p:sp>
        <p:nvSpPr>
          <p:cNvPr id="4" name="Fußzeilenplatzhalter 3"/>
          <p:cNvSpPr>
            <a:spLocks noGrp="1"/>
          </p:cNvSpPr>
          <p:nvPr>
            <p:ph type="ftr" sz="quarter" idx="11"/>
          </p:nvPr>
        </p:nvSpPr>
        <p:spPr/>
        <p:txBody>
          <a:bodyPr/>
          <a:lstStyle/>
          <a:p>
            <a:pPr>
              <a:defRPr/>
            </a:pPr>
            <a:endParaRPr lang="de-DE" dirty="0"/>
          </a:p>
        </p:txBody>
      </p:sp>
      <p:sp>
        <p:nvSpPr>
          <p:cNvPr id="5" name="Foliennummernplatzhalter 4"/>
          <p:cNvSpPr>
            <a:spLocks noGrp="1"/>
          </p:cNvSpPr>
          <p:nvPr>
            <p:ph type="sldNum" sz="quarter" idx="12"/>
          </p:nvPr>
        </p:nvSpPr>
        <p:spPr/>
        <p:txBody>
          <a:bodyPr/>
          <a:lstStyle/>
          <a:p>
            <a:pPr>
              <a:defRPr/>
            </a:pPr>
            <a:fld id="{3062393E-7D83-491B-8DF5-03E3771C541A}" type="slidenum">
              <a:rPr lang="de-DE" smtClean="0"/>
              <a:pPr>
                <a:defRPr/>
              </a:pPr>
              <a:t>‹#›</a:t>
            </a:fld>
            <a:endParaRPr lang="de-DE" dirty="0"/>
          </a:p>
        </p:txBody>
      </p:sp>
    </p:spTree>
    <p:extLst>
      <p:ext uri="{BB962C8B-B14F-4D97-AF65-F5344CB8AC3E}">
        <p14:creationId xmlns:p14="http://schemas.microsoft.com/office/powerpoint/2010/main" val="244734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41"/>
          <p:cNvGrpSpPr>
            <a:grpSpLocks/>
          </p:cNvGrpSpPr>
          <p:nvPr/>
        </p:nvGrpSpPr>
        <p:grpSpPr bwMode="auto">
          <a:xfrm>
            <a:off x="179512" y="6569075"/>
            <a:ext cx="8839200" cy="152400"/>
            <a:chOff x="1386" y="0"/>
            <a:chExt cx="4854" cy="611"/>
          </a:xfrm>
          <a:solidFill>
            <a:srgbClr val="B92819"/>
          </a:solidFill>
        </p:grpSpPr>
        <p:sp>
          <p:nvSpPr>
            <p:cNvPr id="27" name="Rectangle 18"/>
            <p:cNvSpPr>
              <a:spLocks noChangeArrowheads="1"/>
            </p:cNvSpPr>
            <p:nvPr/>
          </p:nvSpPr>
          <p:spPr bwMode="auto">
            <a:xfrm>
              <a:off x="1813" y="0"/>
              <a:ext cx="4427" cy="611"/>
            </a:xfrm>
            <a:prstGeom prst="rect">
              <a:avLst/>
            </a:prstGeom>
            <a:grpFill/>
            <a:ln w="3175">
              <a:noFill/>
              <a:miter lim="800000"/>
              <a:headEnd/>
              <a:tailEnd/>
            </a:ln>
            <a:effectLst/>
          </p:spPr>
          <p:txBody>
            <a:bodyPr wrap="none" anchor="ctr"/>
            <a:lstStyle/>
            <a:p>
              <a:pPr>
                <a:defRPr/>
              </a:pPr>
              <a:endParaRPr lang="de-DE" dirty="0">
                <a:cs typeface="ＭＳ Ｐゴシック" charset="-128"/>
              </a:endParaRPr>
            </a:p>
          </p:txBody>
        </p:sp>
        <p:sp>
          <p:nvSpPr>
            <p:cNvPr id="28" name="AutoShape 34"/>
            <p:cNvSpPr>
              <a:spLocks noChangeArrowheads="1"/>
            </p:cNvSpPr>
            <p:nvPr/>
          </p:nvSpPr>
          <p:spPr bwMode="auto">
            <a:xfrm>
              <a:off x="1386" y="0"/>
              <a:ext cx="2789" cy="611"/>
            </a:xfrm>
            <a:prstGeom prst="parallelogram">
              <a:avLst>
                <a:gd name="adj" fmla="val 30600"/>
              </a:avLst>
            </a:prstGeom>
            <a:grpFill/>
            <a:ln w="9525">
              <a:noFill/>
              <a:miter lim="800000"/>
              <a:headEnd/>
              <a:tailEnd/>
            </a:ln>
            <a:effectLst/>
          </p:spPr>
          <p:txBody>
            <a:bodyPr wrap="none" anchor="ctr"/>
            <a:lstStyle/>
            <a:p>
              <a:pPr>
                <a:defRPr/>
              </a:pPr>
              <a:endParaRPr lang="de-DE" dirty="0">
                <a:cs typeface="ＭＳ Ｐゴシック" charset="-128"/>
              </a:endParaRPr>
            </a:p>
          </p:txBody>
        </p:sp>
      </p:grpSp>
      <p:sp>
        <p:nvSpPr>
          <p:cNvPr id="24" name="Rectangle 18"/>
          <p:cNvSpPr>
            <a:spLocks noChangeArrowheads="1"/>
          </p:cNvSpPr>
          <p:nvPr/>
        </p:nvSpPr>
        <p:spPr bwMode="auto">
          <a:xfrm>
            <a:off x="997624" y="6569075"/>
            <a:ext cx="8154000" cy="152400"/>
          </a:xfrm>
          <a:prstGeom prst="rect">
            <a:avLst/>
          </a:prstGeom>
          <a:solidFill>
            <a:srgbClr val="005F8C"/>
          </a:solidFill>
          <a:ln w="3175">
            <a:noFill/>
            <a:miter lim="800000"/>
            <a:headEnd/>
            <a:tailEnd/>
          </a:ln>
          <a:effectLst/>
        </p:spPr>
        <p:txBody>
          <a:bodyPr wrap="none" anchor="ctr"/>
          <a:lstStyle/>
          <a:p>
            <a:pPr>
              <a:defRPr/>
            </a:pPr>
            <a:endParaRPr lang="de-DE" dirty="0">
              <a:cs typeface="ＭＳ Ｐゴシック" charset="-128"/>
            </a:endParaRPr>
          </a:p>
        </p:txBody>
      </p:sp>
      <p:sp>
        <p:nvSpPr>
          <p:cNvPr id="25" name="AutoShape 34"/>
          <p:cNvSpPr>
            <a:spLocks noChangeArrowheads="1"/>
          </p:cNvSpPr>
          <p:nvPr/>
        </p:nvSpPr>
        <p:spPr bwMode="auto">
          <a:xfrm>
            <a:off x="223962" y="6569075"/>
            <a:ext cx="5053267" cy="152400"/>
          </a:xfrm>
          <a:prstGeom prst="parallelogram">
            <a:avLst>
              <a:gd name="adj" fmla="val 30600"/>
            </a:avLst>
          </a:prstGeom>
          <a:solidFill>
            <a:srgbClr val="005F8C"/>
          </a:solidFill>
          <a:ln w="9525">
            <a:noFill/>
            <a:miter lim="800000"/>
            <a:headEnd/>
            <a:tailEnd/>
          </a:ln>
          <a:effectLst/>
        </p:spPr>
        <p:txBody>
          <a:bodyPr wrap="none" anchor="ctr"/>
          <a:lstStyle/>
          <a:p>
            <a:pPr>
              <a:defRPr/>
            </a:pPr>
            <a:endParaRPr lang="de-DE" dirty="0">
              <a:cs typeface="ＭＳ Ｐゴシック" charset="-128"/>
            </a:endParaRPr>
          </a:p>
        </p:txBody>
      </p:sp>
      <p:grpSp>
        <p:nvGrpSpPr>
          <p:cNvPr id="7" name="Group 41"/>
          <p:cNvGrpSpPr>
            <a:grpSpLocks/>
          </p:cNvGrpSpPr>
          <p:nvPr/>
        </p:nvGrpSpPr>
        <p:grpSpPr bwMode="auto">
          <a:xfrm>
            <a:off x="1828800" y="205847"/>
            <a:ext cx="4247758" cy="328611"/>
            <a:chOff x="1386" y="0"/>
            <a:chExt cx="4854" cy="611"/>
          </a:xfrm>
          <a:solidFill>
            <a:srgbClr val="B92819"/>
          </a:solidFill>
        </p:grpSpPr>
        <p:sp>
          <p:nvSpPr>
            <p:cNvPr id="21" name="Rectangle 18"/>
            <p:cNvSpPr>
              <a:spLocks noChangeArrowheads="1"/>
            </p:cNvSpPr>
            <p:nvPr/>
          </p:nvSpPr>
          <p:spPr bwMode="auto">
            <a:xfrm>
              <a:off x="1813" y="0"/>
              <a:ext cx="4427" cy="611"/>
            </a:xfrm>
            <a:prstGeom prst="rect">
              <a:avLst/>
            </a:prstGeom>
            <a:grpFill/>
            <a:ln w="3175">
              <a:noFill/>
              <a:miter lim="800000"/>
              <a:headEnd/>
              <a:tailEnd/>
            </a:ln>
            <a:effectLst/>
          </p:spPr>
          <p:txBody>
            <a:bodyPr wrap="none" anchor="ctr"/>
            <a:lstStyle/>
            <a:p>
              <a:pPr>
                <a:defRPr/>
              </a:pPr>
              <a:endParaRPr lang="de-DE" dirty="0">
                <a:cs typeface="ＭＳ Ｐゴシック" charset="-128"/>
              </a:endParaRPr>
            </a:p>
          </p:txBody>
        </p:sp>
        <p:sp>
          <p:nvSpPr>
            <p:cNvPr id="22" name="AutoShape 34"/>
            <p:cNvSpPr>
              <a:spLocks noChangeArrowheads="1"/>
            </p:cNvSpPr>
            <p:nvPr/>
          </p:nvSpPr>
          <p:spPr bwMode="auto">
            <a:xfrm>
              <a:off x="1386" y="0"/>
              <a:ext cx="2789" cy="611"/>
            </a:xfrm>
            <a:prstGeom prst="parallelogram">
              <a:avLst>
                <a:gd name="adj" fmla="val 30600"/>
              </a:avLst>
            </a:prstGeom>
            <a:grpFill/>
            <a:ln w="9525">
              <a:noFill/>
              <a:miter lim="800000"/>
              <a:headEnd/>
              <a:tailEnd/>
            </a:ln>
            <a:effectLst/>
          </p:spPr>
          <p:txBody>
            <a:bodyPr wrap="none" anchor="ctr"/>
            <a:lstStyle/>
            <a:p>
              <a:pPr>
                <a:defRPr/>
              </a:pPr>
              <a:endParaRPr lang="de-DE" dirty="0">
                <a:cs typeface="ＭＳ Ｐゴシック" charset="-128"/>
              </a:endParaRPr>
            </a:p>
          </p:txBody>
        </p:sp>
      </p:grpSp>
      <p:grpSp>
        <p:nvGrpSpPr>
          <p:cNvPr id="8" name="Group 41"/>
          <p:cNvGrpSpPr>
            <a:grpSpLocks/>
          </p:cNvGrpSpPr>
          <p:nvPr/>
        </p:nvGrpSpPr>
        <p:grpSpPr bwMode="auto">
          <a:xfrm>
            <a:off x="1828800" y="204789"/>
            <a:ext cx="7315200" cy="565912"/>
            <a:chOff x="1386" y="0"/>
            <a:chExt cx="4854" cy="611"/>
          </a:xfrm>
          <a:solidFill>
            <a:srgbClr val="0E3192"/>
          </a:solidFill>
        </p:grpSpPr>
        <p:sp>
          <p:nvSpPr>
            <p:cNvPr id="18" name="Rectangle 18"/>
            <p:cNvSpPr>
              <a:spLocks noChangeArrowheads="1"/>
            </p:cNvSpPr>
            <p:nvPr/>
          </p:nvSpPr>
          <p:spPr bwMode="auto">
            <a:xfrm>
              <a:off x="1813" y="0"/>
              <a:ext cx="4427" cy="611"/>
            </a:xfrm>
            <a:prstGeom prst="rect">
              <a:avLst/>
            </a:prstGeom>
            <a:solidFill>
              <a:srgbClr val="005F8C"/>
            </a:solidFill>
            <a:ln w="3175">
              <a:noFill/>
              <a:miter lim="800000"/>
              <a:headEnd/>
              <a:tailEnd/>
            </a:ln>
            <a:effectLst/>
          </p:spPr>
          <p:txBody>
            <a:bodyPr wrap="none" anchor="ctr"/>
            <a:lstStyle/>
            <a:p>
              <a:pPr>
                <a:defRPr/>
              </a:pPr>
              <a:endParaRPr lang="de-DE" dirty="0">
                <a:cs typeface="ＭＳ Ｐゴシック" charset="-128"/>
              </a:endParaRPr>
            </a:p>
          </p:txBody>
        </p:sp>
        <p:sp>
          <p:nvSpPr>
            <p:cNvPr id="19" name="AutoShape 34"/>
            <p:cNvSpPr>
              <a:spLocks noChangeArrowheads="1"/>
            </p:cNvSpPr>
            <p:nvPr/>
          </p:nvSpPr>
          <p:spPr bwMode="auto">
            <a:xfrm>
              <a:off x="1386" y="0"/>
              <a:ext cx="2789" cy="611"/>
            </a:xfrm>
            <a:prstGeom prst="parallelogram">
              <a:avLst>
                <a:gd name="adj" fmla="val 30600"/>
              </a:avLst>
            </a:prstGeom>
            <a:solidFill>
              <a:srgbClr val="005F8C"/>
            </a:solidFill>
            <a:ln w="9525">
              <a:noFill/>
              <a:miter lim="800000"/>
              <a:headEnd/>
              <a:tailEnd/>
            </a:ln>
            <a:effectLst/>
          </p:spPr>
          <p:txBody>
            <a:bodyPr wrap="none" anchor="ctr"/>
            <a:lstStyle/>
            <a:p>
              <a:pPr>
                <a:defRPr/>
              </a:pPr>
              <a:endParaRPr lang="de-DE" dirty="0">
                <a:cs typeface="ＭＳ Ｐゴシック" charset="-128"/>
              </a:endParaRPr>
            </a:p>
          </p:txBody>
        </p:sp>
      </p:grpSp>
      <p:sp>
        <p:nvSpPr>
          <p:cNvPr id="1030" name="Titelplatzhalter 1"/>
          <p:cNvSpPr>
            <a:spLocks noGrp="1"/>
          </p:cNvSpPr>
          <p:nvPr>
            <p:ph type="title"/>
          </p:nvPr>
        </p:nvSpPr>
        <p:spPr bwMode="auto">
          <a:xfrm>
            <a:off x="288000" y="936000"/>
            <a:ext cx="856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dirty="0"/>
              <a:t>Mastertitelformat bearbeiten</a:t>
            </a:r>
          </a:p>
        </p:txBody>
      </p:sp>
      <p:sp>
        <p:nvSpPr>
          <p:cNvPr id="1031" name="Textplatzhalter 2"/>
          <p:cNvSpPr>
            <a:spLocks noGrp="1"/>
          </p:cNvSpPr>
          <p:nvPr>
            <p:ph type="body" idx="1"/>
          </p:nvPr>
        </p:nvSpPr>
        <p:spPr bwMode="auto">
          <a:xfrm>
            <a:off x="288000" y="1584000"/>
            <a:ext cx="8568000" cy="480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19212" y="6569075"/>
            <a:ext cx="802432" cy="152400"/>
          </a:xfrm>
          <a:prstGeom prst="rect">
            <a:avLst/>
          </a:prstGeom>
        </p:spPr>
        <p:txBody>
          <a:bodyPr vert="horz" wrap="square" lIns="91440" tIns="45720" rIns="91440" bIns="45720" numCol="1" anchor="ctr" anchorCtr="0" compatLnSpc="1">
            <a:prstTxWarp prst="textNoShape">
              <a:avLst/>
            </a:prstTxWarp>
          </a:bodyPr>
          <a:lstStyle>
            <a:lvl1pPr>
              <a:defRPr sz="700" smtClean="0">
                <a:solidFill>
                  <a:srgbClr val="FFFFFF"/>
                </a:solidFill>
                <a:latin typeface="Verdana" charset="0"/>
              </a:defRPr>
            </a:lvl1pPr>
          </a:lstStyle>
          <a:p>
            <a:pPr>
              <a:defRPr/>
            </a:pPr>
            <a:fld id="{54010324-F72C-4852-B41D-6BDFC9E42424}" type="datetime1">
              <a:rPr lang="de-DE"/>
              <a:pPr>
                <a:defRPr/>
              </a:pPr>
              <a:t>06.02.2020</a:t>
            </a:fld>
            <a:endParaRPr lang="de-DE" dirty="0"/>
          </a:p>
        </p:txBody>
      </p:sp>
      <p:sp>
        <p:nvSpPr>
          <p:cNvPr id="5" name="Fußzeilenplatzhalter 4"/>
          <p:cNvSpPr>
            <a:spLocks noGrp="1"/>
          </p:cNvSpPr>
          <p:nvPr>
            <p:ph type="ftr" sz="quarter" idx="3"/>
          </p:nvPr>
        </p:nvSpPr>
        <p:spPr>
          <a:xfrm>
            <a:off x="0" y="6576234"/>
            <a:ext cx="9151624" cy="145241"/>
          </a:xfrm>
          <a:prstGeom prst="rect">
            <a:avLst/>
          </a:prstGeom>
          <a:noFill/>
        </p:spPr>
        <p:txBody>
          <a:bodyPr vert="horz" wrap="square" lIns="91440" tIns="45720" rIns="91440" bIns="45720" numCol="1" anchor="ctr" anchorCtr="0" compatLnSpc="1">
            <a:prstTxWarp prst="textNoShape">
              <a:avLst/>
            </a:prstTxWarp>
          </a:bodyPr>
          <a:lstStyle>
            <a:lvl1pPr algn="ctr">
              <a:defRPr sz="700" b="1" smtClean="0">
                <a:solidFill>
                  <a:srgbClr val="FFFFFF"/>
                </a:solidFill>
                <a:latin typeface="Verdana" charset="0"/>
              </a:defRPr>
            </a:lvl1pPr>
          </a:lstStyle>
          <a:p>
            <a:pPr>
              <a:defRPr/>
            </a:pPr>
            <a:endParaRPr lang="de-DE" dirty="0"/>
          </a:p>
        </p:txBody>
      </p:sp>
      <p:sp>
        <p:nvSpPr>
          <p:cNvPr id="6" name="Foliennummernplatzhalter 5"/>
          <p:cNvSpPr>
            <a:spLocks noGrp="1"/>
          </p:cNvSpPr>
          <p:nvPr>
            <p:ph type="sldNum" sz="quarter" idx="4"/>
          </p:nvPr>
        </p:nvSpPr>
        <p:spPr>
          <a:xfrm>
            <a:off x="6882284" y="6569075"/>
            <a:ext cx="625128" cy="152400"/>
          </a:xfrm>
          <a:prstGeom prst="rect">
            <a:avLst/>
          </a:prstGeom>
          <a:noFill/>
        </p:spPr>
        <p:txBody>
          <a:bodyPr vert="horz" wrap="square" lIns="91440" tIns="45720" rIns="91440" bIns="45720" numCol="1" anchor="ctr" anchorCtr="0" compatLnSpc="1">
            <a:prstTxWarp prst="textNoShape">
              <a:avLst/>
            </a:prstTxWarp>
          </a:bodyPr>
          <a:lstStyle>
            <a:lvl1pPr algn="r">
              <a:defRPr sz="700" b="1" smtClean="0">
                <a:solidFill>
                  <a:schemeClr val="bg1"/>
                </a:solidFill>
                <a:latin typeface="Verdana" charset="0"/>
              </a:defRPr>
            </a:lvl1pPr>
          </a:lstStyle>
          <a:p>
            <a:pPr>
              <a:defRPr/>
            </a:pPr>
            <a:fld id="{3062393E-7D83-491B-8DF5-03E3771C541A}" type="slidenum">
              <a:rPr lang="de-DE"/>
              <a:pPr>
                <a:defRPr/>
              </a:pPr>
              <a:t>‹#›</a:t>
            </a:fld>
            <a:endParaRPr lang="de-DE" dirty="0"/>
          </a:p>
        </p:txBody>
      </p:sp>
      <p:sp>
        <p:nvSpPr>
          <p:cNvPr id="16" name="Textfeld 15"/>
          <p:cNvSpPr txBox="1"/>
          <p:nvPr/>
        </p:nvSpPr>
        <p:spPr>
          <a:xfrm>
            <a:off x="7836316" y="6535738"/>
            <a:ext cx="1107232" cy="200055"/>
          </a:xfrm>
          <a:prstGeom prst="rect">
            <a:avLst/>
          </a:prstGeom>
          <a:noFill/>
        </p:spPr>
        <p:txBody>
          <a:bodyPr wrap="square">
            <a:spAutoFit/>
          </a:bodyPr>
          <a:lstStyle/>
          <a:p>
            <a:pPr algn="r">
              <a:defRPr/>
            </a:pPr>
            <a:r>
              <a:rPr lang="de-DE" sz="700" b="1" dirty="0">
                <a:solidFill>
                  <a:schemeClr val="bg1"/>
                </a:solidFill>
                <a:latin typeface="Verdana" charset="0"/>
              </a:rPr>
              <a:t>rrlab.cs.uni-kl.de</a:t>
            </a:r>
          </a:p>
        </p:txBody>
      </p:sp>
      <p:pic>
        <p:nvPicPr>
          <p:cNvPr id="3" name="Picture 2"/>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7504" y="198289"/>
            <a:ext cx="1656184" cy="56641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2" r:id="rId5"/>
    <p:sldLayoutId id="2147483656" r:id="rId6"/>
    <p:sldLayoutId id="2147483655" r:id="rId7"/>
    <p:sldLayoutId id="2147483654" r:id="rId8"/>
  </p:sldLayoutIdLst>
  <p:txStyles>
    <p:titleStyle>
      <a:lvl1pPr algn="l" defTabSz="457200" rtl="0" eaLnBrk="1" fontAlgn="base" hangingPunct="1">
        <a:spcBef>
          <a:spcPct val="0"/>
        </a:spcBef>
        <a:spcAft>
          <a:spcPct val="0"/>
        </a:spcAft>
        <a:defRPr sz="2400" b="1" kern="1200">
          <a:solidFill>
            <a:srgbClr val="005F8C"/>
          </a:solidFill>
          <a:latin typeface="Verdana"/>
          <a:ea typeface="ＭＳ Ｐゴシック" charset="-128"/>
          <a:cs typeface="Verdana"/>
        </a:defRPr>
      </a:lvl1pPr>
      <a:lvl2pPr algn="l" defTabSz="457200" rtl="0" eaLnBrk="1" fontAlgn="base" hangingPunct="1">
        <a:spcBef>
          <a:spcPct val="0"/>
        </a:spcBef>
        <a:spcAft>
          <a:spcPct val="0"/>
        </a:spcAft>
        <a:defRPr sz="2800" b="1">
          <a:solidFill>
            <a:srgbClr val="254F9E"/>
          </a:solidFill>
          <a:latin typeface="Verdana" charset="0"/>
          <a:ea typeface="ＭＳ Ｐゴシック" charset="-128"/>
          <a:cs typeface="Verdana" charset="0"/>
        </a:defRPr>
      </a:lvl2pPr>
      <a:lvl3pPr algn="l" defTabSz="457200" rtl="0" eaLnBrk="1" fontAlgn="base" hangingPunct="1">
        <a:spcBef>
          <a:spcPct val="0"/>
        </a:spcBef>
        <a:spcAft>
          <a:spcPct val="0"/>
        </a:spcAft>
        <a:defRPr sz="2800" b="1">
          <a:solidFill>
            <a:srgbClr val="254F9E"/>
          </a:solidFill>
          <a:latin typeface="Verdana" charset="0"/>
          <a:ea typeface="ＭＳ Ｐゴシック" charset="-128"/>
          <a:cs typeface="Verdana" charset="0"/>
        </a:defRPr>
      </a:lvl3pPr>
      <a:lvl4pPr algn="l" defTabSz="457200" rtl="0" eaLnBrk="1" fontAlgn="base" hangingPunct="1">
        <a:spcBef>
          <a:spcPct val="0"/>
        </a:spcBef>
        <a:spcAft>
          <a:spcPct val="0"/>
        </a:spcAft>
        <a:defRPr sz="2800" b="1">
          <a:solidFill>
            <a:srgbClr val="254F9E"/>
          </a:solidFill>
          <a:latin typeface="Verdana" charset="0"/>
          <a:ea typeface="ＭＳ Ｐゴシック" charset="-128"/>
          <a:cs typeface="Verdana" charset="0"/>
        </a:defRPr>
      </a:lvl4pPr>
      <a:lvl5pPr algn="l" defTabSz="457200" rtl="0" eaLnBrk="1" fontAlgn="base" hangingPunct="1">
        <a:spcBef>
          <a:spcPct val="0"/>
        </a:spcBef>
        <a:spcAft>
          <a:spcPct val="0"/>
        </a:spcAft>
        <a:defRPr sz="2800" b="1">
          <a:solidFill>
            <a:srgbClr val="254F9E"/>
          </a:solidFill>
          <a:latin typeface="Verdana" charset="0"/>
          <a:ea typeface="ＭＳ Ｐゴシック" charset="-128"/>
          <a:cs typeface="Verdana" charset="0"/>
        </a:defRPr>
      </a:lvl5pPr>
      <a:lvl6pPr marL="457200" algn="l" defTabSz="457200" rtl="0" eaLnBrk="1" fontAlgn="base" hangingPunct="1">
        <a:spcBef>
          <a:spcPct val="0"/>
        </a:spcBef>
        <a:spcAft>
          <a:spcPct val="0"/>
        </a:spcAft>
        <a:defRPr sz="2800" b="1">
          <a:solidFill>
            <a:srgbClr val="254F9E"/>
          </a:solidFill>
          <a:latin typeface="Verdana" charset="0"/>
          <a:ea typeface="ＭＳ Ｐゴシック" charset="-128"/>
        </a:defRPr>
      </a:lvl6pPr>
      <a:lvl7pPr marL="914400" algn="l" defTabSz="457200" rtl="0" eaLnBrk="1" fontAlgn="base" hangingPunct="1">
        <a:spcBef>
          <a:spcPct val="0"/>
        </a:spcBef>
        <a:spcAft>
          <a:spcPct val="0"/>
        </a:spcAft>
        <a:defRPr sz="2800" b="1">
          <a:solidFill>
            <a:srgbClr val="254F9E"/>
          </a:solidFill>
          <a:latin typeface="Verdana" charset="0"/>
          <a:ea typeface="ＭＳ Ｐゴシック" charset="-128"/>
        </a:defRPr>
      </a:lvl7pPr>
      <a:lvl8pPr marL="1371600" algn="l" defTabSz="457200" rtl="0" eaLnBrk="1" fontAlgn="base" hangingPunct="1">
        <a:spcBef>
          <a:spcPct val="0"/>
        </a:spcBef>
        <a:spcAft>
          <a:spcPct val="0"/>
        </a:spcAft>
        <a:defRPr sz="2800" b="1">
          <a:solidFill>
            <a:srgbClr val="254F9E"/>
          </a:solidFill>
          <a:latin typeface="Verdana" charset="0"/>
          <a:ea typeface="ＭＳ Ｐゴシック" charset="-128"/>
        </a:defRPr>
      </a:lvl8pPr>
      <a:lvl9pPr marL="1828800" algn="l" defTabSz="457200" rtl="0" eaLnBrk="1" fontAlgn="base" hangingPunct="1">
        <a:spcBef>
          <a:spcPct val="0"/>
        </a:spcBef>
        <a:spcAft>
          <a:spcPct val="0"/>
        </a:spcAft>
        <a:defRPr sz="2800" b="1">
          <a:solidFill>
            <a:srgbClr val="254F9E"/>
          </a:solidFill>
          <a:latin typeface="Verdana" charset="0"/>
          <a:ea typeface="ＭＳ Ｐゴシック" charset="-128"/>
        </a:defRPr>
      </a:lvl9pPr>
    </p:titleStyle>
    <p:bodyStyle>
      <a:lvl1pPr marL="514350" indent="-514350" algn="l" defTabSz="457200" rtl="0" eaLnBrk="1" fontAlgn="base" hangingPunct="1">
        <a:spcBef>
          <a:spcPct val="20000"/>
        </a:spcBef>
        <a:spcAft>
          <a:spcPct val="0"/>
        </a:spcAft>
        <a:buClr>
          <a:srgbClr val="B92819"/>
        </a:buClr>
        <a:buFont typeface="Wingdings" pitchFamily="2" charset="2"/>
        <a:buChar char="§"/>
        <a:defRPr sz="2000" b="0" kern="1200">
          <a:solidFill>
            <a:srgbClr val="005F8C"/>
          </a:solidFill>
          <a:latin typeface="Verdana"/>
          <a:ea typeface="ＭＳ Ｐゴシック" charset="-128"/>
          <a:cs typeface="Verdana"/>
        </a:defRPr>
      </a:lvl1pPr>
      <a:lvl2pPr marL="742950" indent="-285750" algn="l" defTabSz="457200" rtl="0" eaLnBrk="1" fontAlgn="base" hangingPunct="1">
        <a:spcBef>
          <a:spcPct val="20000"/>
        </a:spcBef>
        <a:spcAft>
          <a:spcPct val="0"/>
        </a:spcAft>
        <a:buClr>
          <a:srgbClr val="005F8C"/>
        </a:buClr>
        <a:buFont typeface="Wingdings" charset="2"/>
        <a:buChar char="§"/>
        <a:defRPr sz="2000" kern="1200">
          <a:solidFill>
            <a:schemeClr val="tx1"/>
          </a:solidFill>
          <a:latin typeface="Verdana"/>
          <a:ea typeface="ＭＳ Ｐゴシック" charset="-128"/>
          <a:cs typeface="Verdana"/>
        </a:defRPr>
      </a:lvl2pPr>
      <a:lvl3pPr marL="1143000" indent="-228600" algn="l" defTabSz="457200" rtl="0" eaLnBrk="1" fontAlgn="base" hangingPunct="1">
        <a:spcBef>
          <a:spcPct val="20000"/>
        </a:spcBef>
        <a:spcAft>
          <a:spcPct val="0"/>
        </a:spcAft>
        <a:buClr>
          <a:srgbClr val="005F8C"/>
        </a:buClr>
        <a:buFont typeface="Wingdings" charset="2"/>
        <a:buChar char="§"/>
        <a:defRPr sz="1800" kern="1200">
          <a:solidFill>
            <a:schemeClr val="tx1"/>
          </a:solidFill>
          <a:latin typeface="Verdana"/>
          <a:ea typeface="ＭＳ Ｐゴシック" charset="-128"/>
          <a:cs typeface="Verdana"/>
        </a:defRPr>
      </a:lvl3pPr>
      <a:lvl4pPr marL="1600200" indent="-228600" algn="l" defTabSz="457200" rtl="0" eaLnBrk="1" fontAlgn="base" hangingPunct="1">
        <a:spcBef>
          <a:spcPct val="20000"/>
        </a:spcBef>
        <a:spcAft>
          <a:spcPct val="0"/>
        </a:spcAft>
        <a:buClr>
          <a:srgbClr val="005F8C"/>
        </a:buClr>
        <a:buFont typeface="Wingdings" charset="2"/>
        <a:buChar char="§"/>
        <a:defRPr sz="1400" kern="1200">
          <a:solidFill>
            <a:schemeClr val="tx1"/>
          </a:solidFill>
          <a:latin typeface="Verdana"/>
          <a:ea typeface="ＭＳ Ｐゴシック" charset="-128"/>
          <a:cs typeface="Verdana"/>
        </a:defRPr>
      </a:lvl4pPr>
      <a:lvl5pPr marL="2057400" indent="-228600" algn="l" defTabSz="457200" rtl="0" eaLnBrk="1" fontAlgn="base" hangingPunct="1">
        <a:spcBef>
          <a:spcPct val="20000"/>
        </a:spcBef>
        <a:spcAft>
          <a:spcPct val="0"/>
        </a:spcAft>
        <a:buClr>
          <a:srgbClr val="005F8C"/>
        </a:buClr>
        <a:buFont typeface="Wingdings" charset="2"/>
        <a:buChar char="§"/>
        <a:defRPr sz="1400" kern="1200">
          <a:solidFill>
            <a:schemeClr val="tx1"/>
          </a:solidFill>
          <a:latin typeface="Verdana"/>
          <a:ea typeface="ＭＳ Ｐゴシック" charset="-128"/>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en-US" b="1" dirty="0">
                <a:solidFill>
                  <a:srgbClr val="828C96"/>
                </a:solidFill>
              </a:rPr>
              <a:t>Vishwanath Tarikere Sathyanarayana</a:t>
            </a:r>
          </a:p>
          <a:p>
            <a:r>
              <a:rPr lang="en-US" dirty="0">
                <a:solidFill>
                  <a:srgbClr val="828C96"/>
                </a:solidFill>
              </a:rPr>
              <a:t>Robotics Research Lab</a:t>
            </a:r>
          </a:p>
          <a:p>
            <a:r>
              <a:rPr lang="en-US" dirty="0">
                <a:solidFill>
                  <a:srgbClr val="828C96"/>
                </a:solidFill>
              </a:rPr>
              <a:t>Department of Computer Science</a:t>
            </a:r>
          </a:p>
          <a:p>
            <a:r>
              <a:rPr lang="en-US" dirty="0">
                <a:solidFill>
                  <a:srgbClr val="828C96"/>
                </a:solidFill>
              </a:rPr>
              <a:t>Technische Universität Kaiserslautern, Germany</a:t>
            </a:r>
          </a:p>
          <a:p>
            <a:endParaRPr lang="de-DE" dirty="0">
              <a:solidFill>
                <a:srgbClr val="828C96"/>
              </a:solidFill>
            </a:endParaRPr>
          </a:p>
        </p:txBody>
      </p:sp>
      <p:sp>
        <p:nvSpPr>
          <p:cNvPr id="3" name="Titel 2"/>
          <p:cNvSpPr>
            <a:spLocks noGrp="1"/>
          </p:cNvSpPr>
          <p:nvPr>
            <p:ph type="ctrTitle"/>
          </p:nvPr>
        </p:nvSpPr>
        <p:spPr/>
        <p:txBody>
          <a:bodyPr/>
          <a:lstStyle/>
          <a:p>
            <a:r>
              <a:rPr lang="en-US" sz="3000" dirty="0">
                <a:solidFill>
                  <a:srgbClr val="005F8C"/>
                </a:solidFill>
                <a:latin typeface="Times New Roman" panose="02020603050405020304" pitchFamily="18" charset="0"/>
                <a:cs typeface="Times New Roman" panose="02020603050405020304" pitchFamily="18" charset="0"/>
              </a:rPr>
              <a:t>Context awareness in Human-Robot Interaction</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557" r="42913"/>
          <a:stretch/>
        </p:blipFill>
        <p:spPr>
          <a:xfrm>
            <a:off x="0" y="2204864"/>
            <a:ext cx="5220072" cy="2379356"/>
          </a:xfrm>
          <a:prstGeom prst="rect">
            <a:avLst/>
          </a:prstGeom>
        </p:spPr>
      </p:pic>
      <p:pic>
        <p:nvPicPr>
          <p:cNvPr id="5" name="Picture 4">
            <a:extLst>
              <a:ext uri="{FF2B5EF4-FFF2-40B4-BE49-F238E27FC236}">
                <a16:creationId xmlns:a16="http://schemas.microsoft.com/office/drawing/2014/main" id="{D8B7E3F0-272F-4FA4-930C-6A50080BAEF4}"/>
              </a:ext>
            </a:extLst>
          </p:cNvPr>
          <p:cNvPicPr>
            <a:picLocks noChangeAspect="1"/>
          </p:cNvPicPr>
          <p:nvPr/>
        </p:nvPicPr>
        <p:blipFill>
          <a:blip r:embed="rId3"/>
          <a:stretch>
            <a:fillRect/>
          </a:stretch>
        </p:blipFill>
        <p:spPr>
          <a:xfrm>
            <a:off x="4247488" y="2204864"/>
            <a:ext cx="4608512" cy="2379356"/>
          </a:xfrm>
          <a:prstGeom prst="rect">
            <a:avLst/>
          </a:prstGeom>
        </p:spPr>
      </p:pic>
      <p:pic>
        <p:nvPicPr>
          <p:cNvPr id="8" name="Picture 7">
            <a:extLst>
              <a:ext uri="{FF2B5EF4-FFF2-40B4-BE49-F238E27FC236}">
                <a16:creationId xmlns:a16="http://schemas.microsoft.com/office/drawing/2014/main" id="{766FEFE3-7357-4390-AB99-EE3483E72F03}"/>
              </a:ext>
            </a:extLst>
          </p:cNvPr>
          <p:cNvPicPr>
            <a:picLocks noChangeAspect="1"/>
          </p:cNvPicPr>
          <p:nvPr/>
        </p:nvPicPr>
        <p:blipFill rotWithShape="1">
          <a:blip r:embed="rId2">
            <a:extLst>
              <a:ext uri="{28A0092B-C50C-407E-A947-70E740481C1C}">
                <a14:useLocalDpi xmlns:a14="http://schemas.microsoft.com/office/drawing/2010/main" val="0"/>
              </a:ext>
            </a:extLst>
          </a:blip>
          <a:srcRect t="557" r="42913"/>
          <a:stretch/>
        </p:blipFill>
        <p:spPr>
          <a:xfrm>
            <a:off x="9864" y="2187353"/>
            <a:ext cx="5220072" cy="2379356"/>
          </a:xfrm>
          <a:prstGeom prst="rect">
            <a:avLst/>
          </a:prstGeom>
        </p:spPr>
      </p:pic>
    </p:spTree>
    <p:extLst>
      <p:ext uri="{BB962C8B-B14F-4D97-AF65-F5344CB8AC3E}">
        <p14:creationId xmlns:p14="http://schemas.microsoft.com/office/powerpoint/2010/main" val="279532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7367-C9DE-4F46-8E72-3CF86FC0C428}"/>
              </a:ext>
            </a:extLst>
          </p:cNvPr>
          <p:cNvSpPr>
            <a:spLocks noGrp="1"/>
          </p:cNvSpPr>
          <p:nvPr>
            <p:ph type="title"/>
          </p:nvPr>
        </p:nvSpPr>
        <p:spPr/>
        <p:txBody>
          <a:bodyPr/>
          <a:lstStyle/>
          <a:p>
            <a:r>
              <a:rPr lang="en-IN" dirty="0"/>
              <a:t>CSCW(Cont..)</a:t>
            </a:r>
          </a:p>
        </p:txBody>
      </p:sp>
      <p:sp>
        <p:nvSpPr>
          <p:cNvPr id="3" name="Content Placeholder 2">
            <a:extLst>
              <a:ext uri="{FF2B5EF4-FFF2-40B4-BE49-F238E27FC236}">
                <a16:creationId xmlns:a16="http://schemas.microsoft.com/office/drawing/2014/main" id="{438ECC1E-C7E5-4E82-81FD-0BAD035B3B5B}"/>
              </a:ext>
            </a:extLst>
          </p:cNvPr>
          <p:cNvSpPr>
            <a:spLocks noGrp="1"/>
          </p:cNvSpPr>
          <p:nvPr>
            <p:ph sz="quarter" idx="13"/>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Participants in CSCW applications are mainly humans, Where as in HRI, it could be either robots or humans constituting one or many numbers.</a:t>
            </a:r>
          </a:p>
          <a:p>
            <a:r>
              <a:rPr lang="en-IN" dirty="0">
                <a:solidFill>
                  <a:schemeClr val="tx1"/>
                </a:solidFill>
                <a:latin typeface="Times New Roman" panose="02020603050405020304" pitchFamily="18" charset="0"/>
                <a:cs typeface="Times New Roman" panose="02020603050405020304" pitchFamily="18" charset="0"/>
              </a:rPr>
              <a:t>Robots coordinate in real time task, But less cognitive ability compare to humans.</a:t>
            </a:r>
          </a:p>
          <a:p>
            <a:r>
              <a:rPr lang="en-IN" dirty="0">
                <a:solidFill>
                  <a:schemeClr val="tx1"/>
                </a:solidFill>
                <a:latin typeface="Times New Roman" panose="02020603050405020304" pitchFamily="18" charset="0"/>
                <a:cs typeface="Times New Roman" panose="02020603050405020304" pitchFamily="18" charset="0"/>
              </a:rPr>
              <a:t>Renders various combinations that includes single and multiple humans and robots.</a:t>
            </a:r>
          </a:p>
          <a:p>
            <a:r>
              <a:rPr lang="en-IN" dirty="0">
                <a:solidFill>
                  <a:schemeClr val="tx1"/>
                </a:solidFill>
                <a:latin typeface="Times New Roman" panose="02020603050405020304" pitchFamily="18" charset="0"/>
                <a:cs typeface="Times New Roman" panose="02020603050405020304" pitchFamily="18" charset="0"/>
              </a:rPr>
              <a:t>The most elementary combination(base case): Single robot interacts with the single person.</a:t>
            </a:r>
          </a:p>
          <a:p>
            <a:r>
              <a:rPr lang="en-IN" dirty="0">
                <a:solidFill>
                  <a:schemeClr val="tx1"/>
                </a:solidFill>
                <a:latin typeface="Times New Roman" panose="02020603050405020304" pitchFamily="18" charset="0"/>
                <a:cs typeface="Times New Roman" panose="02020603050405020304" pitchFamily="18" charset="0"/>
              </a:rPr>
              <a:t>The greater or lesser awareness is required depending upon the level of autonomy.</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62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AB85-FD0E-43DC-A37C-9973F3C09F30}"/>
              </a:ext>
            </a:extLst>
          </p:cNvPr>
          <p:cNvSpPr>
            <a:spLocks noGrp="1"/>
          </p:cNvSpPr>
          <p:nvPr>
            <p:ph type="title"/>
          </p:nvPr>
        </p:nvSpPr>
        <p:spPr/>
        <p:txBody>
          <a:bodyPr/>
          <a:lstStyle/>
          <a:p>
            <a:r>
              <a:rPr lang="en-IN" dirty="0"/>
              <a:t>Definite cases</a:t>
            </a:r>
          </a:p>
        </p:txBody>
      </p:sp>
      <p:sp>
        <p:nvSpPr>
          <p:cNvPr id="3" name="Content Placeholder 2">
            <a:extLst>
              <a:ext uri="{FF2B5EF4-FFF2-40B4-BE49-F238E27FC236}">
                <a16:creationId xmlns:a16="http://schemas.microsoft.com/office/drawing/2014/main" id="{C6370D4A-F27B-4BBA-BC92-2551707A7469}"/>
              </a:ext>
            </a:extLst>
          </p:cNvPr>
          <p:cNvSpPr>
            <a:spLocks noGrp="1"/>
          </p:cNvSpPr>
          <p:nvPr>
            <p:ph sz="quarter" idx="13"/>
          </p:nvPr>
        </p:nvSpPr>
        <p:spPr/>
        <p:txBody>
          <a:bodyPr/>
          <a:lstStyle/>
          <a:p>
            <a:pPr marL="0" indent="0">
              <a:buNone/>
            </a:pPr>
            <a:endParaRPr lang="en-IN" dirty="0"/>
          </a:p>
          <a:p>
            <a:pPr marL="0" indent="0">
              <a:buNone/>
            </a:pPr>
            <a:r>
              <a:rPr lang="en-IN" dirty="0">
                <a:solidFill>
                  <a:schemeClr val="tx1"/>
                </a:solidFill>
              </a:rPr>
              <a:t>This is mainly due to the non-symmetrical nature of HRI awareness.</a:t>
            </a:r>
          </a:p>
          <a:p>
            <a:pPr marL="0" indent="0">
              <a:buNone/>
            </a:pPr>
            <a:endParaRPr lang="en-IN" dirty="0">
              <a:solidFill>
                <a:schemeClr val="tx1"/>
              </a:solidFill>
            </a:endParaRPr>
          </a:p>
          <a:p>
            <a:pPr marL="360045" indent="-171450">
              <a:spcBef>
                <a:spcPts val="245"/>
              </a:spcBef>
              <a:buClr>
                <a:srgbClr val="005F8C"/>
              </a:buClr>
              <a:tabLst>
                <a:tab pos="328295" algn="l"/>
              </a:tabLst>
            </a:pPr>
            <a:r>
              <a:rPr lang="en-US" spc="-10" dirty="0">
                <a:solidFill>
                  <a:schemeClr val="tx1"/>
                </a:solidFill>
                <a:latin typeface="Arial"/>
                <a:cs typeface="Arial"/>
              </a:rPr>
              <a:t>Human-Robot</a:t>
            </a:r>
          </a:p>
          <a:p>
            <a:pPr marL="360045" indent="-171450">
              <a:spcBef>
                <a:spcPts val="245"/>
              </a:spcBef>
              <a:buClr>
                <a:srgbClr val="005F8C"/>
              </a:buClr>
              <a:tabLst>
                <a:tab pos="328295" algn="l"/>
              </a:tabLst>
            </a:pPr>
            <a:r>
              <a:rPr lang="en-US" spc="-10" dirty="0">
                <a:solidFill>
                  <a:schemeClr val="tx1"/>
                </a:solidFill>
                <a:latin typeface="Arial"/>
                <a:cs typeface="Arial"/>
              </a:rPr>
              <a:t>Robot-Human </a:t>
            </a:r>
            <a:endParaRPr lang="en-US" dirty="0">
              <a:solidFill>
                <a:schemeClr val="tx1"/>
              </a:solidFill>
              <a:latin typeface="Arial"/>
              <a:cs typeface="Arial"/>
            </a:endParaRPr>
          </a:p>
          <a:p>
            <a:pPr marL="360045" indent="-171450" algn="just">
              <a:spcBef>
                <a:spcPts val="330"/>
              </a:spcBef>
              <a:buClr>
                <a:srgbClr val="005F8C"/>
              </a:buClr>
              <a:tabLst>
                <a:tab pos="328295" algn="l"/>
              </a:tabLst>
            </a:pPr>
            <a:r>
              <a:rPr lang="en-US" spc="-10" dirty="0">
                <a:solidFill>
                  <a:schemeClr val="tx1"/>
                </a:solidFill>
                <a:latin typeface="Arial"/>
                <a:cs typeface="Arial"/>
              </a:rPr>
              <a:t>Human-Human</a:t>
            </a:r>
            <a:endParaRPr lang="en-US" dirty="0">
              <a:solidFill>
                <a:schemeClr val="tx1"/>
              </a:solidFill>
              <a:latin typeface="Arial"/>
              <a:cs typeface="Arial"/>
            </a:endParaRPr>
          </a:p>
          <a:p>
            <a:pPr marL="360045" indent="-171450">
              <a:spcBef>
                <a:spcPts val="335"/>
              </a:spcBef>
              <a:buClr>
                <a:srgbClr val="005F8C"/>
              </a:buClr>
              <a:tabLst>
                <a:tab pos="328295" algn="l"/>
              </a:tabLst>
            </a:pPr>
            <a:r>
              <a:rPr lang="en-US" spc="-5" dirty="0">
                <a:solidFill>
                  <a:schemeClr val="tx1"/>
                </a:solidFill>
                <a:latin typeface="Arial"/>
                <a:cs typeface="Arial"/>
              </a:rPr>
              <a:t>Robot-Robot</a:t>
            </a:r>
          </a:p>
          <a:p>
            <a:pPr marL="360045" indent="-171450">
              <a:spcBef>
                <a:spcPts val="335"/>
              </a:spcBef>
              <a:buClr>
                <a:srgbClr val="005F8C"/>
              </a:buClr>
              <a:tabLst>
                <a:tab pos="328295" algn="l"/>
              </a:tabLst>
            </a:pPr>
            <a:r>
              <a:rPr lang="en-US" spc="-5" dirty="0">
                <a:solidFill>
                  <a:schemeClr val="tx1"/>
                </a:solidFill>
                <a:latin typeface="Arial"/>
                <a:cs typeface="Arial"/>
              </a:rPr>
              <a:t>Humans’ overall mission awareness: Understanding of the overall goals of the joint human-robot activities and the measurement of the moment against the goals. </a:t>
            </a:r>
          </a:p>
          <a:p>
            <a:pPr marL="188595" indent="0">
              <a:spcBef>
                <a:spcPts val="335"/>
              </a:spcBef>
              <a:buClr>
                <a:srgbClr val="005F8C"/>
              </a:buClr>
              <a:buNone/>
              <a:tabLst>
                <a:tab pos="328295" algn="l"/>
              </a:tabLst>
            </a:pPr>
            <a:endParaRPr lang="en-US" dirty="0">
              <a:solidFill>
                <a:schemeClr val="tx1"/>
              </a:solidFill>
              <a:latin typeface="Arial"/>
              <a:cs typeface="Arial"/>
            </a:endParaRP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Sufficient HRI awareness is required to ensure smoothly functioning in Human-Robot coordination on a shared task.</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Insufficient HRI awareness causes HRI awareness violation.</a:t>
            </a:r>
          </a:p>
        </p:txBody>
      </p:sp>
    </p:spTree>
    <p:extLst>
      <p:ext uri="{BB962C8B-B14F-4D97-AF65-F5344CB8AC3E}">
        <p14:creationId xmlns:p14="http://schemas.microsoft.com/office/powerpoint/2010/main" val="422411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3EF4-428E-490A-B81E-7735EF140BDB}"/>
              </a:ext>
            </a:extLst>
          </p:cNvPr>
          <p:cNvSpPr>
            <a:spLocks noGrp="1"/>
          </p:cNvSpPr>
          <p:nvPr>
            <p:ph type="title"/>
          </p:nvPr>
        </p:nvSpPr>
        <p:spPr/>
        <p:txBody>
          <a:bodyPr/>
          <a:lstStyle/>
          <a:p>
            <a:r>
              <a:rPr lang="en-IN" dirty="0"/>
              <a:t>Applying the context awareness framework</a:t>
            </a:r>
          </a:p>
        </p:txBody>
      </p:sp>
      <p:sp>
        <p:nvSpPr>
          <p:cNvPr id="3" name="Content Placeholder 2">
            <a:extLst>
              <a:ext uri="{FF2B5EF4-FFF2-40B4-BE49-F238E27FC236}">
                <a16:creationId xmlns:a16="http://schemas.microsoft.com/office/drawing/2014/main" id="{83F293E6-9DDE-4A5B-8F7E-239692434005}"/>
              </a:ext>
            </a:extLst>
          </p:cNvPr>
          <p:cNvSpPr>
            <a:spLocks noGrp="1"/>
          </p:cNvSpPr>
          <p:nvPr>
            <p:ph sz="quarter" idx="13"/>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Search and rescue domain-Safety-critical situation.</a:t>
            </a:r>
          </a:p>
          <a:p>
            <a:endParaRPr lang="en-IN" dirty="0"/>
          </a:p>
          <a:p>
            <a:pPr marL="0" indent="0">
              <a:buNone/>
            </a:pPr>
            <a:r>
              <a:rPr lang="en-IN" dirty="0"/>
              <a:t>Methodology</a:t>
            </a:r>
          </a:p>
          <a:p>
            <a:r>
              <a:rPr lang="en-IN" dirty="0">
                <a:solidFill>
                  <a:schemeClr val="tx1"/>
                </a:solidFill>
                <a:latin typeface="Times New Roman" panose="02020603050405020304" pitchFamily="18" charset="0"/>
                <a:cs typeface="Times New Roman" panose="02020603050405020304" pitchFamily="18" charset="0"/>
              </a:rPr>
              <a:t>Competition uses rules and scoring algorithm.</a:t>
            </a:r>
          </a:p>
          <a:p>
            <a:r>
              <a:rPr lang="en-IN" dirty="0">
                <a:solidFill>
                  <a:schemeClr val="tx1"/>
                </a:solidFill>
                <a:latin typeface="Times New Roman" panose="02020603050405020304" pitchFamily="18" charset="0"/>
                <a:cs typeface="Times New Roman" panose="02020603050405020304" pitchFamily="18" charset="0"/>
              </a:rPr>
              <a:t>Address several issues that rise in real urban search and rescue situation.</a:t>
            </a:r>
          </a:p>
          <a:p>
            <a:r>
              <a:rPr lang="en-IN" dirty="0">
                <a:solidFill>
                  <a:schemeClr val="tx1"/>
                </a:solidFill>
                <a:latin typeface="Times New Roman" panose="02020603050405020304" pitchFamily="18" charset="0"/>
                <a:cs typeface="Times New Roman" panose="02020603050405020304" pitchFamily="18" charset="0"/>
              </a:rPr>
              <a:t>Percentage of victims, number of unique victims and accuracy of victim reporting.</a:t>
            </a:r>
          </a:p>
          <a:p>
            <a:r>
              <a:rPr lang="en-IN" dirty="0">
                <a:solidFill>
                  <a:schemeClr val="tx1"/>
                </a:solidFill>
                <a:latin typeface="Times New Roman" panose="02020603050405020304" pitchFamily="18" charset="0"/>
                <a:cs typeface="Times New Roman" panose="02020603050405020304" pitchFamily="18" charset="0"/>
              </a:rPr>
              <a:t>Penalties for bumping into victims or the environment.</a:t>
            </a:r>
          </a:p>
          <a:p>
            <a:r>
              <a:rPr lang="en-IN" dirty="0">
                <a:solidFill>
                  <a:schemeClr val="tx1"/>
                </a:solidFill>
                <a:latin typeface="Times New Roman" panose="02020603050405020304" pitchFamily="18" charset="0"/>
                <a:cs typeface="Times New Roman" panose="02020603050405020304" pitchFamily="18" charset="0"/>
              </a:rPr>
              <a:t>Operators and robots were videotaped.</a:t>
            </a:r>
          </a:p>
          <a:p>
            <a:r>
              <a:rPr lang="en-US" dirty="0">
                <a:solidFill>
                  <a:schemeClr val="tx1"/>
                </a:solidFill>
                <a:latin typeface="Times New Roman" panose="02020603050405020304" pitchFamily="18" charset="0"/>
                <a:cs typeface="Times New Roman" panose="02020603050405020304" pitchFamily="18" charset="0"/>
              </a:rPr>
              <a:t>The resulting data consisted chiefly of videotapes, competition scoring sheets, maps of robot paths.</a:t>
            </a:r>
          </a:p>
          <a:p>
            <a:r>
              <a:rPr lang="en-US" dirty="0">
                <a:solidFill>
                  <a:schemeClr val="tx1"/>
                </a:solidFill>
                <a:latin typeface="Times New Roman" panose="02020603050405020304" pitchFamily="18" charset="0"/>
                <a:cs typeface="Times New Roman" panose="02020603050405020304" pitchFamily="18" charset="0"/>
              </a:rPr>
              <a:t>Developed a coding scheme to capture the number and duration of occurrences of various types of  activities: header and primitive codes.</a:t>
            </a:r>
          </a:p>
        </p:txBody>
      </p:sp>
    </p:spTree>
    <p:extLst>
      <p:ext uri="{BB962C8B-B14F-4D97-AF65-F5344CB8AC3E}">
        <p14:creationId xmlns:p14="http://schemas.microsoft.com/office/powerpoint/2010/main" val="214445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105D-B368-4A66-96A9-E974CD717738}"/>
              </a:ext>
            </a:extLst>
          </p:cNvPr>
          <p:cNvSpPr>
            <a:spLocks noGrp="1"/>
          </p:cNvSpPr>
          <p:nvPr>
            <p:ph type="title"/>
          </p:nvPr>
        </p:nvSpPr>
        <p:spPr/>
        <p:txBody>
          <a:bodyPr/>
          <a:lstStyle/>
          <a:p>
            <a:r>
              <a:rPr lang="en-IN" dirty="0"/>
              <a:t>Overview of User Interfaces</a:t>
            </a:r>
          </a:p>
        </p:txBody>
      </p:sp>
      <p:sp>
        <p:nvSpPr>
          <p:cNvPr id="3" name="Content Placeholder 2">
            <a:extLst>
              <a:ext uri="{FF2B5EF4-FFF2-40B4-BE49-F238E27FC236}">
                <a16:creationId xmlns:a16="http://schemas.microsoft.com/office/drawing/2014/main" id="{B70288EF-C8AD-4157-BB00-370816675433}"/>
              </a:ext>
            </a:extLst>
          </p:cNvPr>
          <p:cNvSpPr>
            <a:spLocks noGrp="1"/>
          </p:cNvSpPr>
          <p:nvPr>
            <p:ph sz="quarter" idx="13"/>
          </p:nvPr>
        </p:nvSpPr>
        <p:spPr/>
        <p:txBody>
          <a:bodyPr/>
          <a:lstStyle/>
          <a:p>
            <a:pPr marL="0" indent="0">
              <a:buNone/>
            </a:pPr>
            <a:r>
              <a:rPr lang="en-IN" dirty="0"/>
              <a:t>Team A</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Team A developed a heterogeneous robot team of five robots, one iRobot ATRV-Mini and four Sony AIBOs.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All robots were teleoperated serially.</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four AIBOs were mounted on a rack at the back of the ATRV-Mini</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Team A developed two custom user interfaces, one for the ATRV-Mini and another for the AIBOs. </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user interface for the ATRV-Mini had multiple windows: a video image taken by the robot, a map constructed by the robot using the SICK laser scanner and odometry.</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operator drove the robot using keys on the keyboard to move forward, backward, right and left.  </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The user interface for the AIBOs had a window with the video image sent from the robot.  The operator controlled the robots using buttons on the GUI.</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28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12E3-4902-4F66-906B-2F12946A03AD}"/>
              </a:ext>
            </a:extLst>
          </p:cNvPr>
          <p:cNvSpPr>
            <a:spLocks noGrp="1"/>
          </p:cNvSpPr>
          <p:nvPr>
            <p:ph type="title"/>
          </p:nvPr>
        </p:nvSpPr>
        <p:spPr/>
        <p:txBody>
          <a:bodyPr/>
          <a:lstStyle/>
          <a:p>
            <a:r>
              <a:rPr lang="en-IN" dirty="0"/>
              <a:t>Team B</a:t>
            </a:r>
          </a:p>
        </p:txBody>
      </p:sp>
      <p:sp>
        <p:nvSpPr>
          <p:cNvPr id="3" name="Content Placeholder 2">
            <a:extLst>
              <a:ext uri="{FF2B5EF4-FFF2-40B4-BE49-F238E27FC236}">
                <a16:creationId xmlns:a16="http://schemas.microsoft.com/office/drawing/2014/main" id="{2BDF22B9-CA63-4F58-908B-529FFB2E16B4}"/>
              </a:ext>
            </a:extLst>
          </p:cNvPr>
          <p:cNvSpPr>
            <a:spLocks noGrp="1"/>
          </p:cNvSpPr>
          <p:nvPr>
            <p:ph sz="quarter" idx="13"/>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Can use in hazardous environment.</a:t>
            </a:r>
          </a:p>
          <a:p>
            <a:r>
              <a:rPr lang="en-IN" dirty="0">
                <a:solidFill>
                  <a:schemeClr val="tx1"/>
                </a:solidFill>
                <a:latin typeface="Times New Roman" panose="02020603050405020304" pitchFamily="18" charset="0"/>
                <a:cs typeface="Times New Roman" panose="02020603050405020304" pitchFamily="18" charset="0"/>
              </a:rPr>
              <a:t>The control of the robot selected from teleoperated, safe, shared, and autonomous.</a:t>
            </a:r>
          </a:p>
          <a:p>
            <a:r>
              <a:rPr lang="en-IN" dirty="0">
                <a:solidFill>
                  <a:schemeClr val="tx1"/>
                </a:solidFill>
                <a:latin typeface="Times New Roman" panose="02020603050405020304" pitchFamily="18" charset="0"/>
                <a:cs typeface="Times New Roman" panose="02020603050405020304" pitchFamily="18" charset="0"/>
              </a:rPr>
              <a:t>The interface is developed and displayed on the screen.</a:t>
            </a:r>
          </a:p>
          <a:p>
            <a:r>
              <a:rPr lang="en-IN" dirty="0">
                <a:solidFill>
                  <a:schemeClr val="tx1"/>
                </a:solidFill>
                <a:latin typeface="Times New Roman" panose="02020603050405020304" pitchFamily="18" charset="0"/>
                <a:cs typeface="Times New Roman" panose="02020603050405020304" pitchFamily="18" charset="0"/>
              </a:rPr>
              <a:t>Upper left: Video feed from the robot.</a:t>
            </a:r>
          </a:p>
          <a:p>
            <a:r>
              <a:rPr lang="en-IN" dirty="0">
                <a:solidFill>
                  <a:schemeClr val="tx1"/>
                </a:solidFill>
                <a:latin typeface="Times New Roman" panose="02020603050405020304" pitchFamily="18" charset="0"/>
                <a:cs typeface="Times New Roman" panose="02020603050405020304" pitchFamily="18" charset="0"/>
              </a:rPr>
              <a:t>Lower left: Sensor information such as battery level, heading and tilt of the robot.</a:t>
            </a:r>
          </a:p>
          <a:p>
            <a:r>
              <a:rPr lang="en-IN" dirty="0">
                <a:solidFill>
                  <a:schemeClr val="tx1"/>
                </a:solidFill>
                <a:latin typeface="Times New Roman" panose="02020603050405020304" pitchFamily="18" charset="0"/>
                <a:cs typeface="Times New Roman" panose="02020603050405020304" pitchFamily="18" charset="0"/>
              </a:rPr>
              <a:t>The robot was controlled through a combination of joystick and touch screen.</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09814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7B05-8859-4077-9EF3-A4433D4C6A39}"/>
              </a:ext>
            </a:extLst>
          </p:cNvPr>
          <p:cNvSpPr>
            <a:spLocks noGrp="1"/>
          </p:cNvSpPr>
          <p:nvPr>
            <p:ph type="title"/>
          </p:nvPr>
        </p:nvSpPr>
        <p:spPr/>
        <p:txBody>
          <a:bodyPr/>
          <a:lstStyle/>
          <a:p>
            <a:r>
              <a:rPr lang="en-IN" dirty="0"/>
              <a:t>Team C</a:t>
            </a:r>
          </a:p>
        </p:txBody>
      </p:sp>
      <p:sp>
        <p:nvSpPr>
          <p:cNvPr id="3" name="Content Placeholder 2">
            <a:extLst>
              <a:ext uri="{FF2B5EF4-FFF2-40B4-BE49-F238E27FC236}">
                <a16:creationId xmlns:a16="http://schemas.microsoft.com/office/drawing/2014/main" id="{256FB75D-6E67-44AE-B2B6-E9A739834205}"/>
              </a:ext>
            </a:extLst>
          </p:cNvPr>
          <p:cNvSpPr>
            <a:spLocks noGrp="1"/>
          </p:cNvSpPr>
          <p:nvPr>
            <p:ph sz="quarter" idx="13"/>
          </p:nvPr>
        </p:nvSpPr>
        <p:spPr/>
        <p:txBody>
          <a:bodyPr/>
          <a:lstStyle/>
          <a:p>
            <a:r>
              <a:rPr lang="en-IN" sz="1900" dirty="0">
                <a:solidFill>
                  <a:schemeClr val="tx1"/>
                </a:solidFill>
                <a:latin typeface="Times New Roman" panose="02020603050405020304" pitchFamily="18" charset="0"/>
                <a:cs typeface="Times New Roman" panose="02020603050405020304" pitchFamily="18" charset="0"/>
              </a:rPr>
              <a:t>Two identical robots.</a:t>
            </a:r>
          </a:p>
          <a:p>
            <a:r>
              <a:rPr lang="en-IN" sz="1900" dirty="0">
                <a:solidFill>
                  <a:schemeClr val="tx1"/>
                </a:solidFill>
                <a:latin typeface="Times New Roman" panose="02020603050405020304" pitchFamily="18" charset="0"/>
                <a:cs typeface="Times New Roman" panose="02020603050405020304" pitchFamily="18" charset="0"/>
              </a:rPr>
              <a:t>The communication between the user interface and robot was achieved with a RF modem.</a:t>
            </a:r>
          </a:p>
          <a:p>
            <a:r>
              <a:rPr lang="en-US" sz="1900" dirty="0">
                <a:solidFill>
                  <a:schemeClr val="tx1"/>
                </a:solidFill>
                <a:latin typeface="Times New Roman" panose="02020603050405020304" pitchFamily="18" charset="0"/>
                <a:cs typeface="Times New Roman" panose="02020603050405020304" pitchFamily="18" charset="0"/>
              </a:rPr>
              <a:t>A custom interface was developed for a sophisticated user.</a:t>
            </a:r>
          </a:p>
          <a:p>
            <a:r>
              <a:rPr lang="en-US" sz="1900" dirty="0">
                <a:solidFill>
                  <a:schemeClr val="tx1"/>
                </a:solidFill>
                <a:latin typeface="Times New Roman" panose="02020603050405020304" pitchFamily="18" charset="0"/>
                <a:cs typeface="Times New Roman" panose="02020603050405020304" pitchFamily="18" charset="0"/>
              </a:rPr>
              <a:t>Team C started their run 1 using a graphical user interface, but switched back to a text-based interface when there were command latency problems with the GUI.</a:t>
            </a:r>
          </a:p>
          <a:p>
            <a:r>
              <a:rPr lang="en-US" sz="1900" dirty="0">
                <a:solidFill>
                  <a:schemeClr val="tx1"/>
                </a:solidFill>
                <a:latin typeface="Times New Roman" panose="02020603050405020304" pitchFamily="18" charset="0"/>
                <a:cs typeface="Times New Roman" panose="02020603050405020304" pitchFamily="18" charset="0"/>
              </a:rPr>
              <a:t> The text-based interface had 14 text windows and 4 graphic windows, half for each of the robots.  </a:t>
            </a:r>
          </a:p>
          <a:p>
            <a:r>
              <a:rPr lang="en-US" sz="1900" dirty="0">
                <a:solidFill>
                  <a:schemeClr val="tx1"/>
                </a:solidFill>
                <a:latin typeface="Times New Roman" panose="02020603050405020304" pitchFamily="18" charset="0"/>
                <a:cs typeface="Times New Roman" panose="02020603050405020304" pitchFamily="18" charset="0"/>
              </a:rPr>
              <a:t>The 7 text windows were for the following: the IPC server, the navigation module, the vision module, the mapping module, the navigation command line, for starting and monitoring the visual display, and for starting and monitoring the map display. </a:t>
            </a:r>
          </a:p>
          <a:p>
            <a:r>
              <a:rPr lang="en-US" sz="1900" dirty="0">
                <a:solidFill>
                  <a:schemeClr val="tx1"/>
                </a:solidFill>
                <a:latin typeface="Times New Roman" panose="02020603050405020304" pitchFamily="18" charset="0"/>
                <a:cs typeface="Times New Roman" panose="02020603050405020304" pitchFamily="18" charset="0"/>
              </a:rPr>
              <a:t>The two graphic windows were for displaying the camera image and the map image. </a:t>
            </a:r>
          </a:p>
        </p:txBody>
      </p:sp>
    </p:spTree>
    <p:extLst>
      <p:ext uri="{BB962C8B-B14F-4D97-AF65-F5344CB8AC3E}">
        <p14:creationId xmlns:p14="http://schemas.microsoft.com/office/powerpoint/2010/main" val="1998690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FFAD-DF1A-482C-871D-8404AB9AFB04}"/>
              </a:ext>
            </a:extLst>
          </p:cNvPr>
          <p:cNvSpPr>
            <a:spLocks noGrp="1"/>
          </p:cNvSpPr>
          <p:nvPr>
            <p:ph type="title"/>
          </p:nvPr>
        </p:nvSpPr>
        <p:spPr/>
        <p:txBody>
          <a:bodyPr/>
          <a:lstStyle/>
          <a:p>
            <a:r>
              <a:rPr lang="en-IN" dirty="0"/>
              <a:t>Team D</a:t>
            </a:r>
          </a:p>
        </p:txBody>
      </p:sp>
      <p:sp>
        <p:nvSpPr>
          <p:cNvPr id="3" name="Content Placeholder 2">
            <a:extLst>
              <a:ext uri="{FF2B5EF4-FFF2-40B4-BE49-F238E27FC236}">
                <a16:creationId xmlns:a16="http://schemas.microsoft.com/office/drawing/2014/main" id="{D40BECDC-EE22-4CE8-8EBF-980515F985FC}"/>
              </a:ext>
            </a:extLst>
          </p:cNvPr>
          <p:cNvSpPr>
            <a:spLocks noGrp="1"/>
          </p:cNvSpPr>
          <p:nvPr>
            <p:ph sz="quarter" idx="13"/>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Developed two custom built robots, one wheeled and one tracked, with the same sensing and operating capabilities.</a:t>
            </a:r>
          </a:p>
          <a:p>
            <a:r>
              <a:rPr lang="en-US" dirty="0">
                <a:solidFill>
                  <a:schemeClr val="tx1"/>
                </a:solidFill>
                <a:latin typeface="Times New Roman" panose="02020603050405020304" pitchFamily="18" charset="0"/>
                <a:cs typeface="Times New Roman" panose="02020603050405020304" pitchFamily="18" charset="0"/>
              </a:rPr>
              <a:t> A wireless modem was used to communicate between the user interface and the robots. </a:t>
            </a:r>
          </a:p>
          <a:p>
            <a:r>
              <a:rPr lang="en-US" dirty="0">
                <a:solidFill>
                  <a:schemeClr val="tx1"/>
                </a:solidFill>
                <a:latin typeface="Times New Roman" panose="02020603050405020304" pitchFamily="18" charset="0"/>
                <a:cs typeface="Times New Roman" panose="02020603050405020304" pitchFamily="18" charset="0"/>
              </a:rPr>
              <a:t> Developed a custom user interface on two screens.  One monitor displayed the video feed from the robot that was currently being operated.  </a:t>
            </a:r>
          </a:p>
          <a:p>
            <a:r>
              <a:rPr lang="en-US" dirty="0">
                <a:solidFill>
                  <a:schemeClr val="tx1"/>
                </a:solidFill>
                <a:latin typeface="Times New Roman" panose="02020603050405020304" pitchFamily="18" charset="0"/>
                <a:cs typeface="Times New Roman" panose="02020603050405020304" pitchFamily="18" charset="0"/>
              </a:rPr>
              <a:t>The other monitor had a pre-entered map of the arena, on which the operator would place marks to represent the locations of victims that were found.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882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0564-FCF7-4053-9B10-D87367DDBF41}"/>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2E9A7D26-3129-405E-ABF0-E20FC1BCD526}"/>
              </a:ext>
            </a:extLst>
          </p:cNvPr>
          <p:cNvSpPr>
            <a:spLocks noGrp="1"/>
          </p:cNvSpPr>
          <p:nvPr>
            <p:ph sz="quarter" idx="13"/>
          </p:nvPr>
        </p:nvSpPr>
        <p:spPr/>
        <p:txBody>
          <a:bodyPr/>
          <a:lstStyle/>
          <a:p>
            <a:r>
              <a:rPr lang="en-IN" dirty="0"/>
              <a:t> </a:t>
            </a:r>
            <a:r>
              <a:rPr lang="en-IN" dirty="0">
                <a:solidFill>
                  <a:schemeClr val="tx1"/>
                </a:solidFill>
                <a:latin typeface="Times New Roman" panose="02020603050405020304" pitchFamily="18" charset="0"/>
                <a:cs typeface="Times New Roman" panose="02020603050405020304" pitchFamily="18" charset="0"/>
              </a:rPr>
              <a:t>Critical incidents and other results in term of five different types of HRI awareness.</a:t>
            </a:r>
            <a:endParaRPr lang="en-IN" dirty="0"/>
          </a:p>
          <a:p>
            <a:pPr marL="0" indent="0">
              <a:buNone/>
            </a:pPr>
            <a:r>
              <a:rPr lang="en-IN" dirty="0"/>
              <a:t>Critical Incidents:</a:t>
            </a:r>
          </a:p>
          <a:p>
            <a:r>
              <a:rPr lang="en-IN" dirty="0">
                <a:solidFill>
                  <a:schemeClr val="tx1"/>
                </a:solidFill>
                <a:latin typeface="Times New Roman" panose="02020603050405020304" pitchFamily="18" charset="0"/>
                <a:cs typeface="Times New Roman" panose="02020603050405020304" pitchFamily="18" charset="0"/>
              </a:rPr>
              <a:t>AIBS were particularly useful for getting into small spaces but that were difficult for the ATRV-Mini </a:t>
            </a:r>
            <a:r>
              <a:rPr lang="en-US" dirty="0">
                <a:solidFill>
                  <a:schemeClr val="tx1"/>
                </a:solidFill>
                <a:latin typeface="Times New Roman" panose="02020603050405020304" pitchFamily="18" charset="0"/>
                <a:cs typeface="Times New Roman" panose="02020603050405020304" pitchFamily="18" charset="0"/>
              </a:rPr>
              <a:t>maneuver in</a:t>
            </a:r>
            <a:r>
              <a:rPr lang="en-IN" dirty="0">
                <a:solidFill>
                  <a:schemeClr val="tx1"/>
                </a:solidFill>
                <a:latin typeface="Times New Roman" panose="02020603050405020304" pitchFamily="18" charset="0"/>
                <a:cs typeface="Times New Roman" panose="02020603050405020304" pitchFamily="18" charset="0"/>
              </a:rPr>
              <a:t>.</a:t>
            </a:r>
          </a:p>
          <a:p>
            <a:r>
              <a:rPr lang="en-IN" dirty="0">
                <a:solidFill>
                  <a:schemeClr val="tx1"/>
                </a:solidFill>
                <a:latin typeface="Times New Roman" panose="02020603050405020304" pitchFamily="18" charset="0"/>
                <a:cs typeface="Times New Roman" panose="02020603050405020304" pitchFamily="18" charset="0"/>
              </a:rPr>
              <a:t>AIBO fell off, the become trapped under fallen Plexiglas.</a:t>
            </a:r>
          </a:p>
          <a:p>
            <a:r>
              <a:rPr lang="en-US" dirty="0">
                <a:solidFill>
                  <a:schemeClr val="tx1"/>
                </a:solidFill>
                <a:latin typeface="Times New Roman" panose="02020603050405020304" pitchFamily="18" charset="0"/>
                <a:cs typeface="Times New Roman" panose="02020603050405020304" pitchFamily="18" charset="0"/>
              </a:rPr>
              <a:t>During run 1, the Team B operator moved the robot’s video camera off-center to perform a victim identification.  </a:t>
            </a:r>
          </a:p>
          <a:p>
            <a:r>
              <a:rPr lang="en-US" dirty="0">
                <a:solidFill>
                  <a:schemeClr val="tx1"/>
                </a:solidFill>
                <a:latin typeface="Times New Roman" panose="02020603050405020304" pitchFamily="18" charset="0"/>
                <a:cs typeface="Times New Roman" panose="02020603050405020304" pitchFamily="18" charset="0"/>
              </a:rPr>
              <a:t>After the victim identification, he let the robot maneuver itself out of the tight area in shared mode, forgetting to re-center the camera.  When he switched back to safe mode, he thought his camera was pointing forward, when it was really pointed 90 degrees to the left.  </a:t>
            </a:r>
          </a:p>
          <a:p>
            <a:r>
              <a:rPr lang="en-US" dirty="0">
                <a:solidFill>
                  <a:schemeClr val="tx1"/>
                </a:solidFill>
                <a:latin typeface="Times New Roman" panose="02020603050405020304" pitchFamily="18" charset="0"/>
                <a:cs typeface="Times New Roman" panose="02020603050405020304" pitchFamily="18" charset="0"/>
              </a:rPr>
              <a:t>This resulted in the operator accidentally driving the robot out of the arena into the crowd, and bumping into a wall trying to get back into the arena.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84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1B0E-599A-474E-A244-C41F0E7D4FCC}"/>
              </a:ext>
            </a:extLst>
          </p:cNvPr>
          <p:cNvSpPr>
            <a:spLocks noGrp="1"/>
          </p:cNvSpPr>
          <p:nvPr>
            <p:ph type="title"/>
          </p:nvPr>
        </p:nvSpPr>
        <p:spPr/>
        <p:txBody>
          <a:bodyPr/>
          <a:lstStyle/>
          <a:p>
            <a:r>
              <a:rPr lang="en-IN" dirty="0"/>
              <a:t>Critical Incidents(cont..)</a:t>
            </a:r>
          </a:p>
        </p:txBody>
      </p:sp>
      <p:sp>
        <p:nvSpPr>
          <p:cNvPr id="3" name="Content Placeholder 2">
            <a:extLst>
              <a:ext uri="{FF2B5EF4-FFF2-40B4-BE49-F238E27FC236}">
                <a16:creationId xmlns:a16="http://schemas.microsoft.com/office/drawing/2014/main" id="{ED65416D-3AAE-40F7-B6E0-FF601BF66898}"/>
              </a:ext>
            </a:extLst>
          </p:cNvPr>
          <p:cNvSpPr>
            <a:spLocks noGrp="1"/>
          </p:cNvSpPr>
          <p:nvPr>
            <p:ph sz="quarter" idx="13"/>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During run 3, Team B’s operator did not have good visibility into the areas behind the robot, making it difficult for him to maneuver it out of narrow spaces.</a:t>
            </a:r>
          </a:p>
          <a:p>
            <a:r>
              <a:rPr lang="en-US" dirty="0">
                <a:solidFill>
                  <a:schemeClr val="tx1"/>
                </a:solidFill>
                <a:latin typeface="Times New Roman" panose="02020603050405020304" pitchFamily="18" charset="0"/>
                <a:cs typeface="Times New Roman" panose="02020603050405020304" pitchFamily="18" charset="0"/>
              </a:rPr>
              <a:t>Team C started a run with GUI, but within two min, operator determines too much lag between command issuance and response.</a:t>
            </a:r>
          </a:p>
          <a:p>
            <a:r>
              <a:rPr lang="en-US" dirty="0">
                <a:solidFill>
                  <a:schemeClr val="tx1"/>
                </a:solidFill>
                <a:latin typeface="Times New Roman" panose="02020603050405020304" pitchFamily="18" charset="0"/>
                <a:cs typeface="Times New Roman" panose="02020603050405020304" pitchFamily="18" charset="0"/>
              </a:rPr>
              <a:t>As a result, he shut down the GUI windows and brought up nine windows that formed an earlier version of the interface.</a:t>
            </a:r>
          </a:p>
          <a:p>
            <a:r>
              <a:rPr lang="en-US" dirty="0">
                <a:solidFill>
                  <a:schemeClr val="tx1"/>
                </a:solidFill>
                <a:latin typeface="Times New Roman" panose="02020603050405020304" pitchFamily="18" charset="0"/>
                <a:cs typeface="Times New Roman" panose="02020603050405020304" pitchFamily="18" charset="0"/>
              </a:rPr>
              <a:t>It took a little time to shutdown GUI and bring up all the windows for the earlier version.</a:t>
            </a:r>
          </a:p>
          <a:p>
            <a:pPr marL="0" indent="0">
              <a:buNone/>
            </a:pPr>
            <a:endParaRPr lang="en-IN" dirty="0">
              <a:solidFill>
                <a:schemeClr val="tx1"/>
              </a:solidFill>
            </a:endParaRPr>
          </a:p>
        </p:txBody>
      </p:sp>
    </p:spTree>
    <p:extLst>
      <p:ext uri="{BB962C8B-B14F-4D97-AF65-F5344CB8AC3E}">
        <p14:creationId xmlns:p14="http://schemas.microsoft.com/office/powerpoint/2010/main" val="342850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563-80CF-4EBE-9FD6-2CD8B06DE7CE}"/>
              </a:ext>
            </a:extLst>
          </p:cNvPr>
          <p:cNvSpPr>
            <a:spLocks noGrp="1"/>
          </p:cNvSpPr>
          <p:nvPr>
            <p:ph type="title"/>
          </p:nvPr>
        </p:nvSpPr>
        <p:spPr/>
        <p:txBody>
          <a:bodyPr/>
          <a:lstStyle/>
          <a:p>
            <a:r>
              <a:rPr lang="en-IN" dirty="0"/>
              <a:t>Analysis using HRI awareness framework</a:t>
            </a:r>
          </a:p>
        </p:txBody>
      </p:sp>
      <p:sp>
        <p:nvSpPr>
          <p:cNvPr id="3" name="Content Placeholder 2">
            <a:extLst>
              <a:ext uri="{FF2B5EF4-FFF2-40B4-BE49-F238E27FC236}">
                <a16:creationId xmlns:a16="http://schemas.microsoft.com/office/drawing/2014/main" id="{864F7B01-8BF0-414C-8A7E-EB25142BD9F8}"/>
              </a:ext>
            </a:extLst>
          </p:cNvPr>
          <p:cNvSpPr>
            <a:spLocks noGrp="1"/>
          </p:cNvSpPr>
          <p:nvPr>
            <p:ph sz="quarter" idx="13"/>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Types of HRI awareness: H-H, H-R, R-R, R-H.</a:t>
            </a:r>
          </a:p>
          <a:p>
            <a:r>
              <a:rPr lang="en-IN" dirty="0">
                <a:solidFill>
                  <a:schemeClr val="tx1"/>
                </a:solidFill>
                <a:latin typeface="Times New Roman" panose="02020603050405020304" pitchFamily="18" charset="0"/>
                <a:cs typeface="Times New Roman" panose="02020603050405020304" pitchFamily="18" charset="0"/>
              </a:rPr>
              <a:t>No Human-human and Robot-Robot interaction.</a:t>
            </a:r>
          </a:p>
          <a:p>
            <a:r>
              <a:rPr lang="en-IN" dirty="0">
                <a:solidFill>
                  <a:schemeClr val="tx1"/>
                </a:solidFill>
                <a:latin typeface="Times New Roman" panose="02020603050405020304" pitchFamily="18" charset="0"/>
                <a:cs typeface="Times New Roman" panose="02020603050405020304" pitchFamily="18" charset="0"/>
              </a:rPr>
              <a:t>Many instances human-robot violations were noted.</a:t>
            </a:r>
          </a:p>
          <a:p>
            <a:r>
              <a:rPr lang="en-IN" dirty="0">
                <a:solidFill>
                  <a:schemeClr val="tx1"/>
                </a:solidFill>
                <a:latin typeface="Times New Roman" panose="02020603050405020304" pitchFamily="18" charset="0"/>
                <a:cs typeface="Times New Roman" panose="02020603050405020304" pitchFamily="18" charset="0"/>
              </a:rPr>
              <a:t>Regarding location and surroundings. </a:t>
            </a:r>
          </a:p>
          <a:p>
            <a:r>
              <a:rPr lang="en-IN" dirty="0">
                <a:solidFill>
                  <a:schemeClr val="tx1"/>
                </a:solidFill>
                <a:latin typeface="Times New Roman" panose="02020603050405020304" pitchFamily="18" charset="0"/>
                <a:cs typeface="Times New Roman" panose="02020603050405020304" pitchFamily="18" charset="0"/>
              </a:rPr>
              <a:t>Example, Team B during run 3 and Team D overall </a:t>
            </a:r>
            <a:r>
              <a:rPr lang="en-US" dirty="0">
                <a:solidFill>
                  <a:schemeClr val="tx1"/>
                </a:solidFill>
                <a:latin typeface="Times New Roman" panose="02020603050405020304" pitchFamily="18" charset="0"/>
                <a:cs typeface="Times New Roman" panose="02020603050405020304" pitchFamily="18" charset="0"/>
              </a:rPr>
              <a:t>, there was not enough awareness of the area immediately behind the robot, causing the robot to bump obstacles when backing up or maneuvering the robots in small spaces. </a:t>
            </a:r>
          </a:p>
          <a:p>
            <a:r>
              <a:rPr lang="en-US" dirty="0">
                <a:solidFill>
                  <a:schemeClr val="tx1"/>
                </a:solidFill>
                <a:latin typeface="Times New Roman" panose="02020603050405020304" pitchFamily="18" charset="0"/>
                <a:cs typeface="Times New Roman" panose="02020603050405020304" pitchFamily="18" charset="0"/>
              </a:rPr>
              <a:t>The operator was not aware of the robot’s size in relationship to the space through which the robot was attempting to navigate. </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90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5924D7-0158-4109-A8C8-B0948768C685}"/>
              </a:ext>
            </a:extLst>
          </p:cNvPr>
          <p:cNvSpPr>
            <a:spLocks noGrp="1"/>
          </p:cNvSpPr>
          <p:nvPr>
            <p:ph type="subTitle" idx="1"/>
          </p:nvPr>
        </p:nvSpPr>
        <p:spPr>
          <a:xfrm>
            <a:off x="395536" y="2332159"/>
            <a:ext cx="8568000" cy="2880320"/>
          </a:xfrm>
        </p:spPr>
        <p:txBody>
          <a:bodyPr/>
          <a:lstStyle/>
          <a:p>
            <a:pPr marL="176530" indent="-139065" algn="l">
              <a:lnSpc>
                <a:spcPct val="100000"/>
              </a:lnSpc>
              <a:spcBef>
                <a:spcPts val="434"/>
              </a:spcBef>
              <a:buClr>
                <a:srgbClr val="005F8C"/>
              </a:buClr>
              <a:buFont typeface="Arial"/>
              <a:buChar char="•"/>
              <a:tabLst>
                <a:tab pos="177165" algn="l"/>
              </a:tabLst>
            </a:pPr>
            <a:r>
              <a:rPr lang="en-US" sz="2000" spc="-5" dirty="0">
                <a:solidFill>
                  <a:schemeClr val="tx1"/>
                </a:solidFill>
                <a:latin typeface="Times New Roman" panose="02020603050405020304" pitchFamily="18" charset="0"/>
                <a:cs typeface="Times New Roman" panose="02020603050405020304" pitchFamily="18" charset="0"/>
              </a:rPr>
              <a:t>Introduction</a:t>
            </a:r>
          </a:p>
          <a:p>
            <a:pPr marL="176530" indent="-139065" algn="l">
              <a:lnSpc>
                <a:spcPct val="100000"/>
              </a:lnSpc>
              <a:spcBef>
                <a:spcPts val="434"/>
              </a:spcBef>
              <a:buClr>
                <a:srgbClr val="005F8C"/>
              </a:buClr>
              <a:buFont typeface="Arial"/>
              <a:buChar char="•"/>
              <a:tabLst>
                <a:tab pos="177165" algn="l"/>
              </a:tabLst>
            </a:pPr>
            <a:r>
              <a:rPr lang="en-US" sz="2000" spc="-5" dirty="0">
                <a:solidFill>
                  <a:schemeClr val="tx1"/>
                </a:solidFill>
                <a:latin typeface="Times New Roman" panose="02020603050405020304" pitchFamily="18" charset="0"/>
                <a:cs typeface="Times New Roman" panose="02020603050405020304" pitchFamily="18" charset="0"/>
              </a:rPr>
              <a:t>Importance of Context</a:t>
            </a:r>
            <a:endParaRPr lang="en-US" sz="200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4"/>
              </a:spcBef>
              <a:buClr>
                <a:srgbClr val="005F8C"/>
              </a:buClr>
              <a:buFont typeface="Arial"/>
              <a:buChar char="•"/>
              <a:tabLst>
                <a:tab pos="177165" algn="l"/>
              </a:tabLst>
            </a:pPr>
            <a:r>
              <a:rPr lang="en-US" sz="2000" spc="-5" dirty="0">
                <a:solidFill>
                  <a:schemeClr val="tx1"/>
                </a:solidFill>
                <a:latin typeface="Times New Roman" panose="02020603050405020304" pitchFamily="18" charset="0"/>
                <a:cs typeface="Times New Roman" panose="02020603050405020304" pitchFamily="18" charset="0"/>
              </a:rPr>
              <a:t>Psychological</a:t>
            </a:r>
            <a:r>
              <a:rPr lang="en-US" sz="2000" spc="-15" dirty="0">
                <a:solidFill>
                  <a:schemeClr val="tx1"/>
                </a:solidFill>
                <a:latin typeface="Times New Roman" panose="02020603050405020304" pitchFamily="18" charset="0"/>
                <a:cs typeface="Times New Roman" panose="02020603050405020304" pitchFamily="18" charset="0"/>
              </a:rPr>
              <a:t> </a:t>
            </a:r>
            <a:r>
              <a:rPr lang="en-US" sz="2000" spc="-10" dirty="0">
                <a:solidFill>
                  <a:schemeClr val="tx1"/>
                </a:solidFill>
                <a:latin typeface="Times New Roman" panose="02020603050405020304" pitchFamily="18" charset="0"/>
                <a:cs typeface="Times New Roman" panose="02020603050405020304" pitchFamily="18" charset="0"/>
              </a:rPr>
              <a:t>Background</a:t>
            </a:r>
            <a:endParaRPr lang="en-US" sz="200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0"/>
              </a:spcBef>
              <a:buClr>
                <a:srgbClr val="005F8C"/>
              </a:buClr>
              <a:buFont typeface="Arial"/>
              <a:buChar char="•"/>
              <a:tabLst>
                <a:tab pos="177165" algn="l"/>
              </a:tabLst>
            </a:pPr>
            <a:r>
              <a:rPr lang="en-US" sz="2000" spc="-35" dirty="0">
                <a:solidFill>
                  <a:schemeClr val="tx1"/>
                </a:solidFill>
                <a:latin typeface="Times New Roman" panose="02020603050405020304" pitchFamily="18" charset="0"/>
                <a:cs typeface="Times New Roman" panose="02020603050405020304" pitchFamily="18" charset="0"/>
              </a:rPr>
              <a:t>Types </a:t>
            </a:r>
            <a:r>
              <a:rPr lang="en-US" sz="2000" spc="-5" dirty="0">
                <a:solidFill>
                  <a:schemeClr val="tx1"/>
                </a:solidFill>
                <a:latin typeface="Times New Roman" panose="02020603050405020304" pitchFamily="18" charset="0"/>
                <a:cs typeface="Times New Roman" panose="02020603050405020304" pitchFamily="18" charset="0"/>
              </a:rPr>
              <a:t>of</a:t>
            </a:r>
            <a:r>
              <a:rPr lang="en-US" sz="2000" spc="15" dirty="0">
                <a:solidFill>
                  <a:schemeClr val="tx1"/>
                </a:solidFill>
                <a:latin typeface="Times New Roman" panose="02020603050405020304" pitchFamily="18" charset="0"/>
                <a:cs typeface="Times New Roman" panose="02020603050405020304" pitchFamily="18" charset="0"/>
              </a:rPr>
              <a:t> </a:t>
            </a:r>
            <a:r>
              <a:rPr lang="en-US" sz="2000" spc="-10" dirty="0">
                <a:solidFill>
                  <a:schemeClr val="tx1"/>
                </a:solidFill>
                <a:latin typeface="Times New Roman" panose="02020603050405020304" pitchFamily="18" charset="0"/>
                <a:cs typeface="Times New Roman" panose="02020603050405020304" pitchFamily="18" charset="0"/>
              </a:rPr>
              <a:t>Context</a:t>
            </a:r>
            <a:endParaRPr lang="en-US" sz="200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5"/>
              </a:spcBef>
              <a:buClr>
                <a:srgbClr val="005F8C"/>
              </a:buClr>
              <a:buFont typeface="Arial"/>
              <a:buChar char="•"/>
              <a:tabLst>
                <a:tab pos="177165" algn="l"/>
              </a:tabLst>
            </a:pPr>
            <a:r>
              <a:rPr lang="en-US" sz="2000" spc="-5" dirty="0">
                <a:solidFill>
                  <a:schemeClr val="tx1"/>
                </a:solidFill>
                <a:latin typeface="Times New Roman" panose="02020603050405020304" pitchFamily="18" charset="0"/>
                <a:cs typeface="Times New Roman" panose="02020603050405020304" pitchFamily="18" charset="0"/>
              </a:rPr>
              <a:t>Approach</a:t>
            </a:r>
          </a:p>
          <a:p>
            <a:pPr marL="176530" indent="-139065" algn="l">
              <a:lnSpc>
                <a:spcPct val="100000"/>
              </a:lnSpc>
              <a:spcBef>
                <a:spcPts val="335"/>
              </a:spcBef>
              <a:buClr>
                <a:srgbClr val="005F8C"/>
              </a:buClr>
              <a:buFont typeface="Arial"/>
              <a:buChar char="•"/>
              <a:tabLst>
                <a:tab pos="177165" algn="l"/>
              </a:tabLst>
            </a:pPr>
            <a:r>
              <a:rPr lang="en-US" sz="2000" spc="-5" dirty="0">
                <a:solidFill>
                  <a:schemeClr val="tx1"/>
                </a:solidFill>
                <a:latin typeface="Times New Roman" panose="02020603050405020304" pitchFamily="18" charset="0"/>
                <a:cs typeface="Times New Roman" panose="02020603050405020304" pitchFamily="18" charset="0"/>
              </a:rPr>
              <a:t>Applying awareness framework</a:t>
            </a:r>
          </a:p>
          <a:p>
            <a:pPr marL="176530" indent="-139065" algn="l">
              <a:lnSpc>
                <a:spcPct val="100000"/>
              </a:lnSpc>
              <a:spcBef>
                <a:spcPts val="335"/>
              </a:spcBef>
              <a:buClr>
                <a:srgbClr val="005F8C"/>
              </a:buClr>
              <a:buFont typeface="Arial"/>
              <a:buChar char="•"/>
              <a:tabLst>
                <a:tab pos="177165" algn="l"/>
              </a:tabLst>
            </a:pPr>
            <a:r>
              <a:rPr lang="en-US" sz="2000" spc="-5" dirty="0">
                <a:solidFill>
                  <a:schemeClr val="tx1"/>
                </a:solidFill>
                <a:latin typeface="Times New Roman" panose="02020603050405020304" pitchFamily="18" charset="0"/>
                <a:cs typeface="Times New Roman" panose="02020603050405020304" pitchFamily="18" charset="0"/>
              </a:rPr>
              <a:t>Experiment</a:t>
            </a:r>
            <a:endParaRPr lang="en-US" sz="200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4"/>
              </a:spcBef>
              <a:buClr>
                <a:srgbClr val="005F8C"/>
              </a:buClr>
              <a:buFont typeface="Arial"/>
              <a:buChar char="•"/>
              <a:tabLst>
                <a:tab pos="177165" algn="l"/>
              </a:tabLst>
            </a:pPr>
            <a:r>
              <a:rPr lang="en-US" sz="2000" spc="-10" dirty="0">
                <a:solidFill>
                  <a:schemeClr val="tx1"/>
                </a:solidFill>
                <a:latin typeface="Times New Roman" panose="02020603050405020304" pitchFamily="18" charset="0"/>
                <a:cs typeface="Times New Roman" panose="02020603050405020304" pitchFamily="18" charset="0"/>
              </a:rPr>
              <a:t>Context-Based </a:t>
            </a:r>
            <a:r>
              <a:rPr lang="en-US" sz="2000" spc="-5" dirty="0">
                <a:solidFill>
                  <a:schemeClr val="tx1"/>
                </a:solidFill>
                <a:latin typeface="Times New Roman" panose="02020603050405020304" pitchFamily="18" charset="0"/>
                <a:cs typeface="Times New Roman" panose="02020603050405020304" pitchFamily="18" charset="0"/>
              </a:rPr>
              <a:t> </a:t>
            </a:r>
            <a:r>
              <a:rPr lang="en-US" sz="2000" spc="-10" dirty="0">
                <a:solidFill>
                  <a:schemeClr val="tx1"/>
                </a:solidFill>
                <a:latin typeface="Times New Roman" panose="02020603050405020304" pitchFamily="18" charset="0"/>
                <a:cs typeface="Times New Roman" panose="02020603050405020304" pitchFamily="18" charset="0"/>
              </a:rPr>
              <a:t>HRI</a:t>
            </a:r>
            <a:r>
              <a:rPr lang="en-US" sz="2000" spc="-5" dirty="0">
                <a:solidFill>
                  <a:schemeClr val="tx1"/>
                </a:solidFill>
                <a:latin typeface="Times New Roman" panose="02020603050405020304" pitchFamily="18" charset="0"/>
                <a:cs typeface="Times New Roman" panose="02020603050405020304" pitchFamily="18" charset="0"/>
              </a:rPr>
              <a:t> </a:t>
            </a:r>
            <a:r>
              <a:rPr lang="en-US" sz="2000" spc="-20" dirty="0">
                <a:solidFill>
                  <a:schemeClr val="tx1"/>
                </a:solidFill>
                <a:latin typeface="Times New Roman" panose="02020603050405020304" pitchFamily="18" charset="0"/>
                <a:cs typeface="Times New Roman" panose="02020603050405020304" pitchFamily="18" charset="0"/>
              </a:rPr>
              <a:t>Framework</a:t>
            </a:r>
            <a:endParaRPr lang="en-US" sz="200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0"/>
              </a:spcBef>
              <a:buClr>
                <a:srgbClr val="005F8C"/>
              </a:buClr>
              <a:buFont typeface="Arial"/>
              <a:buChar char="•"/>
              <a:tabLst>
                <a:tab pos="177165" algn="l"/>
              </a:tabLst>
            </a:pPr>
            <a:r>
              <a:rPr lang="en-US" sz="2000" spc="-5" dirty="0">
                <a:solidFill>
                  <a:schemeClr val="tx1"/>
                </a:solidFill>
                <a:latin typeface="Times New Roman" panose="02020603050405020304" pitchFamily="18" charset="0"/>
                <a:cs typeface="Times New Roman" panose="02020603050405020304" pitchFamily="18" charset="0"/>
              </a:rPr>
              <a:t>Conclusion</a:t>
            </a: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B6404F35-1BAD-474F-A1F1-16446C1021D2}"/>
              </a:ext>
            </a:extLst>
          </p:cNvPr>
          <p:cNvSpPr>
            <a:spLocks noGrp="1"/>
          </p:cNvSpPr>
          <p:nvPr>
            <p:ph type="ctrTitle"/>
          </p:nvPr>
        </p:nvSpPr>
        <p:spPr/>
        <p:txBody>
          <a:bodyPr/>
          <a:lstStyle/>
          <a:p>
            <a:r>
              <a:rPr lang="en-IN" sz="3000"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1757070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F32FA6F-163C-47F4-AACC-773EF1F024B8}"/>
              </a:ext>
            </a:extLst>
          </p:cNvPr>
          <p:cNvSpPr>
            <a:spLocks noGrp="1"/>
          </p:cNvSpPr>
          <p:nvPr>
            <p:ph type="subTitle" idx="1"/>
          </p:nvPr>
        </p:nvSpPr>
        <p:spPr>
          <a:xfrm>
            <a:off x="413776" y="1772816"/>
            <a:ext cx="8316448" cy="3744416"/>
          </a:xfrm>
        </p:spPr>
        <p:txBody>
          <a:bodyPr/>
          <a:lstStyle/>
          <a:p>
            <a:pPr marL="37465" algn="l">
              <a:lnSpc>
                <a:spcPct val="100000"/>
              </a:lnSpc>
              <a:spcBef>
                <a:spcPts val="334"/>
              </a:spcBef>
              <a:buClr>
                <a:srgbClr val="005F8C"/>
              </a:buClr>
              <a:tabLst>
                <a:tab pos="177165" algn="l"/>
              </a:tabLst>
            </a:pPr>
            <a:r>
              <a:rPr lang="en-US" sz="2000" spc="-5" dirty="0">
                <a:solidFill>
                  <a:schemeClr val="tx1"/>
                </a:solidFill>
                <a:latin typeface="Times New Roman" panose="02020603050405020304" pitchFamily="18" charset="0"/>
                <a:cs typeface="Times New Roman" panose="02020603050405020304" pitchFamily="18" charset="0"/>
              </a:rPr>
              <a:t>The main objective of this framework :</a:t>
            </a:r>
            <a:endParaRPr lang="en-US" sz="200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5"/>
              </a:spcBef>
              <a:buClr>
                <a:srgbClr val="005F8C"/>
              </a:buClr>
              <a:buFont typeface="Arial"/>
              <a:buChar char="•"/>
              <a:tabLst>
                <a:tab pos="177165" algn="l"/>
              </a:tabLst>
            </a:pPr>
            <a:endParaRPr lang="en-US" sz="2000" spc="-1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5"/>
              </a:spcBef>
              <a:buClr>
                <a:srgbClr val="005F8C"/>
              </a:buClr>
              <a:buFont typeface="Arial"/>
              <a:buChar char="•"/>
              <a:tabLst>
                <a:tab pos="177165" algn="l"/>
              </a:tabLst>
            </a:pPr>
            <a:r>
              <a:rPr lang="en-US" sz="2000" spc="-10" dirty="0">
                <a:solidFill>
                  <a:schemeClr val="tx1"/>
                </a:solidFill>
                <a:latin typeface="Times New Roman" panose="02020603050405020304" pitchFamily="18" charset="0"/>
                <a:cs typeface="Times New Roman" panose="02020603050405020304" pitchFamily="18" charset="0"/>
              </a:rPr>
              <a:t>Creation of framework.</a:t>
            </a:r>
            <a:endParaRPr lang="en-US" sz="200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5"/>
              </a:spcBef>
              <a:buClr>
                <a:srgbClr val="005F8C"/>
              </a:buClr>
              <a:buFont typeface="Arial"/>
              <a:buChar char="•"/>
              <a:tabLst>
                <a:tab pos="177165" algn="l"/>
              </a:tabLst>
            </a:pPr>
            <a:r>
              <a:rPr lang="en-US" sz="2000" spc="-5" dirty="0">
                <a:solidFill>
                  <a:schemeClr val="tx1"/>
                </a:solidFill>
                <a:latin typeface="Times New Roman" panose="02020603050405020304" pitchFamily="18" charset="0"/>
                <a:cs typeface="Times New Roman" panose="02020603050405020304" pitchFamily="18" charset="0"/>
              </a:rPr>
              <a:t>Addresses the problem of incorporating </a:t>
            </a:r>
            <a:r>
              <a:rPr lang="en-US" sz="2000" spc="-10" dirty="0">
                <a:solidFill>
                  <a:schemeClr val="tx1"/>
                </a:solidFill>
                <a:latin typeface="Times New Roman" panose="02020603050405020304" pitchFamily="18" charset="0"/>
                <a:cs typeface="Times New Roman" panose="02020603050405020304" pitchFamily="18" charset="0"/>
              </a:rPr>
              <a:t>contextual  information.</a:t>
            </a:r>
            <a:endParaRPr lang="en-IN" dirty="0"/>
          </a:p>
        </p:txBody>
      </p:sp>
      <p:sp>
        <p:nvSpPr>
          <p:cNvPr id="3" name="Title 2">
            <a:extLst>
              <a:ext uri="{FF2B5EF4-FFF2-40B4-BE49-F238E27FC236}">
                <a16:creationId xmlns:a16="http://schemas.microsoft.com/office/drawing/2014/main" id="{EAEB4CB5-4707-4C12-859D-A476F2277FFA}"/>
              </a:ext>
            </a:extLst>
          </p:cNvPr>
          <p:cNvSpPr>
            <a:spLocks noGrp="1"/>
          </p:cNvSpPr>
          <p:nvPr>
            <p:ph type="ctrTitle"/>
          </p:nvPr>
        </p:nvSpPr>
        <p:spPr/>
        <p:txBody>
          <a:bodyPr/>
          <a:lstStyle/>
          <a:p>
            <a:r>
              <a:rPr lang="en-IN" sz="2800" spc="10" dirty="0">
                <a:latin typeface="Arial"/>
                <a:cs typeface="Arial"/>
              </a:rPr>
              <a:t>Context-Based HRI</a:t>
            </a:r>
            <a:r>
              <a:rPr lang="en-IN" sz="2800" spc="40" dirty="0">
                <a:latin typeface="Arial"/>
                <a:cs typeface="Arial"/>
              </a:rPr>
              <a:t> </a:t>
            </a:r>
            <a:r>
              <a:rPr lang="en-IN" sz="2800" spc="5" dirty="0">
                <a:latin typeface="Arial"/>
                <a:cs typeface="Arial"/>
              </a:rPr>
              <a:t>Framework</a:t>
            </a:r>
            <a:br>
              <a:rPr lang="en-IN" sz="2800" dirty="0">
                <a:latin typeface="Arial"/>
                <a:cs typeface="Arial"/>
              </a:rPr>
            </a:br>
            <a:endParaRPr lang="en-IN" dirty="0"/>
          </a:p>
        </p:txBody>
      </p:sp>
    </p:spTree>
    <p:extLst>
      <p:ext uri="{BB962C8B-B14F-4D97-AF65-F5344CB8AC3E}">
        <p14:creationId xmlns:p14="http://schemas.microsoft.com/office/powerpoint/2010/main" val="2703660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595E-CBC3-4237-8D3A-C0684BE5A33A}"/>
              </a:ext>
            </a:extLst>
          </p:cNvPr>
          <p:cNvSpPr>
            <a:spLocks noGrp="1"/>
          </p:cNvSpPr>
          <p:nvPr>
            <p:ph type="title"/>
          </p:nvPr>
        </p:nvSpPr>
        <p:spPr/>
        <p:txBody>
          <a:bodyPr/>
          <a:lstStyle/>
          <a:p>
            <a:r>
              <a:rPr lang="en-IN" dirty="0"/>
              <a:t>A. Generic Architecture</a:t>
            </a:r>
          </a:p>
        </p:txBody>
      </p:sp>
      <p:sp>
        <p:nvSpPr>
          <p:cNvPr id="3" name="Content Placeholder 2">
            <a:extLst>
              <a:ext uri="{FF2B5EF4-FFF2-40B4-BE49-F238E27FC236}">
                <a16:creationId xmlns:a16="http://schemas.microsoft.com/office/drawing/2014/main" id="{C4E06AC1-E57F-4E67-A6DE-B08982D3E9DB}"/>
              </a:ext>
            </a:extLst>
          </p:cNvPr>
          <p:cNvSpPr>
            <a:spLocks noGrp="1"/>
          </p:cNvSpPr>
          <p:nvPr>
            <p:ph sz="quarter" idx="13"/>
          </p:nvPr>
        </p:nvSpPr>
        <p:spPr>
          <a:xfrm>
            <a:off x="467544" y="1700808"/>
            <a:ext cx="8569325" cy="4878000"/>
          </a:xfrm>
        </p:spPr>
        <p:txBody>
          <a:bodyPr/>
          <a:lstStyle/>
          <a:p>
            <a:r>
              <a:rPr lang="en-IN" dirty="0">
                <a:solidFill>
                  <a:schemeClr val="tx1"/>
                </a:solidFill>
                <a:latin typeface="Times New Roman" panose="02020603050405020304" pitchFamily="18" charset="0"/>
                <a:cs typeface="Times New Roman" panose="02020603050405020304" pitchFamily="18" charset="0"/>
              </a:rPr>
              <a:t>LAAS developed Generic architecture.</a:t>
            </a:r>
          </a:p>
          <a:p>
            <a:r>
              <a:rPr lang="en-IN" dirty="0">
                <a:solidFill>
                  <a:schemeClr val="tx1"/>
                </a:solidFill>
                <a:latin typeface="Times New Roman" panose="02020603050405020304" pitchFamily="18" charset="0"/>
                <a:cs typeface="Times New Roman" panose="02020603050405020304" pitchFamily="18" charset="0"/>
              </a:rPr>
              <a:t>Integration of contextual information.</a:t>
            </a:r>
          </a:p>
          <a:p>
            <a:r>
              <a:rPr lang="en-IN" dirty="0">
                <a:solidFill>
                  <a:schemeClr val="tx1"/>
                </a:solidFill>
                <a:latin typeface="Times New Roman" panose="02020603050405020304" pitchFamily="18" charset="0"/>
                <a:cs typeface="Times New Roman" panose="02020603050405020304" pitchFamily="18" charset="0"/>
              </a:rPr>
              <a:t>Used in DALA, an iRobot ATRV.</a:t>
            </a:r>
          </a:p>
        </p:txBody>
      </p:sp>
    </p:spTree>
    <p:extLst>
      <p:ext uri="{BB962C8B-B14F-4D97-AF65-F5344CB8AC3E}">
        <p14:creationId xmlns:p14="http://schemas.microsoft.com/office/powerpoint/2010/main" val="616394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43F8-9104-440F-A3D5-1CCB81318EB3}"/>
              </a:ext>
            </a:extLst>
          </p:cNvPr>
          <p:cNvSpPr>
            <a:spLocks noGrp="1"/>
          </p:cNvSpPr>
          <p:nvPr>
            <p:ph type="title"/>
          </p:nvPr>
        </p:nvSpPr>
        <p:spPr/>
        <p:txBody>
          <a:bodyPr/>
          <a:lstStyle/>
          <a:p>
            <a:r>
              <a:rPr lang="en-IN" dirty="0"/>
              <a:t>Generic Architecture (Cont..) </a:t>
            </a:r>
          </a:p>
        </p:txBody>
      </p:sp>
      <p:sp>
        <p:nvSpPr>
          <p:cNvPr id="3" name="Content Placeholder 2">
            <a:extLst>
              <a:ext uri="{FF2B5EF4-FFF2-40B4-BE49-F238E27FC236}">
                <a16:creationId xmlns:a16="http://schemas.microsoft.com/office/drawing/2014/main" id="{58BE3375-8271-4E0D-A6F7-C79BE66C4AD1}"/>
              </a:ext>
            </a:extLst>
          </p:cNvPr>
          <p:cNvSpPr>
            <a:spLocks noGrp="1"/>
          </p:cNvSpPr>
          <p:nvPr>
            <p:ph sz="quarter" idx="13"/>
          </p:nvPr>
        </p:nvSpPr>
        <p:spPr/>
        <p:txBody>
          <a:bodyPr/>
          <a:lstStyle/>
          <a:p>
            <a:r>
              <a:rPr lang="en-US" spc="-10" dirty="0">
                <a:solidFill>
                  <a:schemeClr val="tx1"/>
                </a:solidFill>
                <a:latin typeface="Times New Roman" panose="02020603050405020304" pitchFamily="18" charset="0"/>
                <a:cs typeface="Times New Roman" panose="02020603050405020304" pitchFamily="18" charset="0"/>
              </a:rPr>
              <a:t>The </a:t>
            </a:r>
            <a:r>
              <a:rPr lang="en-US" spc="-5" dirty="0">
                <a:solidFill>
                  <a:schemeClr val="tx1"/>
                </a:solidFill>
                <a:latin typeface="Times New Roman" panose="02020603050405020304" pitchFamily="18" charset="0"/>
                <a:cs typeface="Times New Roman" panose="02020603050405020304" pitchFamily="18" charset="0"/>
              </a:rPr>
              <a:t>architecture comprises </a:t>
            </a:r>
            <a:r>
              <a:rPr lang="en-US" spc="-15" dirty="0">
                <a:solidFill>
                  <a:schemeClr val="tx1"/>
                </a:solidFill>
                <a:latin typeface="Times New Roman" panose="02020603050405020304" pitchFamily="18" charset="0"/>
                <a:cs typeface="Times New Roman" panose="02020603050405020304" pitchFamily="18" charset="0"/>
              </a:rPr>
              <a:t>four layers </a:t>
            </a:r>
            <a:r>
              <a:rPr lang="en-US" spc="-5" dirty="0">
                <a:solidFill>
                  <a:schemeClr val="tx1"/>
                </a:solidFill>
                <a:latin typeface="Times New Roman" panose="02020603050405020304" pitchFamily="18" charset="0"/>
                <a:cs typeface="Times New Roman" panose="02020603050405020304" pitchFamily="18" charset="0"/>
              </a:rPr>
              <a:t>as </a:t>
            </a:r>
            <a:r>
              <a:rPr lang="en-US" spc="-10" dirty="0">
                <a:solidFill>
                  <a:schemeClr val="tx1"/>
                </a:solidFill>
                <a:latin typeface="Times New Roman" panose="02020603050405020304" pitchFamily="18" charset="0"/>
                <a:cs typeface="Times New Roman" panose="02020603050405020304" pitchFamily="18" charset="0"/>
              </a:rPr>
              <a:t>shown  below</a:t>
            </a:r>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r>
              <a:rPr lang="en-IN" sz="1600" dirty="0">
                <a:solidFill>
                  <a:schemeClr val="tx1"/>
                </a:solidFill>
                <a:latin typeface="Times New Roman" panose="02020603050405020304" pitchFamily="18" charset="0"/>
                <a:cs typeface="Times New Roman" panose="02020603050405020304" pitchFamily="18" charset="0"/>
              </a:rPr>
              <a:t>Fig: Generic architecture</a:t>
            </a:r>
          </a:p>
        </p:txBody>
      </p:sp>
      <p:sp>
        <p:nvSpPr>
          <p:cNvPr id="4" name="object 8">
            <a:extLst>
              <a:ext uri="{FF2B5EF4-FFF2-40B4-BE49-F238E27FC236}">
                <a16:creationId xmlns:a16="http://schemas.microsoft.com/office/drawing/2014/main" id="{8D82FF72-79C4-4735-8116-2430BB969975}"/>
              </a:ext>
            </a:extLst>
          </p:cNvPr>
          <p:cNvSpPr/>
          <p:nvPr/>
        </p:nvSpPr>
        <p:spPr>
          <a:xfrm>
            <a:off x="1259632" y="2132856"/>
            <a:ext cx="5472608" cy="3672408"/>
          </a:xfrm>
          <a:prstGeom prst="rect">
            <a:avLst/>
          </a:prstGeom>
          <a:blipFill>
            <a:blip r:embed="rId2" cstate="print"/>
            <a:stretch>
              <a:fillRect/>
            </a:stretch>
          </a:blipFill>
        </p:spPr>
        <p:txBody>
          <a:bodyPr wrap="square" lIns="0" tIns="0" rIns="0" bIns="0" rtlCol="0"/>
          <a:lstStyle/>
          <a:p>
            <a:pPr algn="ctr"/>
            <a:endParaRPr dirty="0"/>
          </a:p>
        </p:txBody>
      </p:sp>
    </p:spTree>
    <p:extLst>
      <p:ext uri="{BB962C8B-B14F-4D97-AF65-F5344CB8AC3E}">
        <p14:creationId xmlns:p14="http://schemas.microsoft.com/office/powerpoint/2010/main" val="588226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EBB82-F3F6-4274-8A59-3BA12CF74CE3}"/>
              </a:ext>
            </a:extLst>
          </p:cNvPr>
          <p:cNvSpPr>
            <a:spLocks noGrp="1"/>
          </p:cNvSpPr>
          <p:nvPr>
            <p:ph type="title"/>
          </p:nvPr>
        </p:nvSpPr>
        <p:spPr/>
        <p:txBody>
          <a:bodyPr/>
          <a:lstStyle/>
          <a:p>
            <a:r>
              <a:rPr lang="en-IN" dirty="0"/>
              <a:t>B. Extended existing architecture</a:t>
            </a:r>
          </a:p>
        </p:txBody>
      </p:sp>
      <p:sp>
        <p:nvSpPr>
          <p:cNvPr id="3" name="Content Placeholder 2">
            <a:extLst>
              <a:ext uri="{FF2B5EF4-FFF2-40B4-BE49-F238E27FC236}">
                <a16:creationId xmlns:a16="http://schemas.microsoft.com/office/drawing/2014/main" id="{8908D09C-6764-4546-B97C-A27F1BBC389F}"/>
              </a:ext>
            </a:extLst>
          </p:cNvPr>
          <p:cNvSpPr>
            <a:spLocks noGrp="1"/>
          </p:cNvSpPr>
          <p:nvPr>
            <p:ph sz="quarter" idx="13"/>
          </p:nvPr>
        </p:nvSpPr>
        <p:spPr/>
        <p:txBody>
          <a:bodyPr/>
          <a:lstStyle/>
          <a:p>
            <a:pPr marL="176530" marR="136525" indent="-139065">
              <a:lnSpc>
                <a:spcPct val="102600"/>
              </a:lnSpc>
              <a:spcBef>
                <a:spcPts val="55"/>
              </a:spcBef>
              <a:buClr>
                <a:srgbClr val="005F8C"/>
              </a:buClr>
              <a:buFont typeface="Arial"/>
              <a:buChar char="•"/>
              <a:tabLst>
                <a:tab pos="177165" algn="l"/>
              </a:tabLst>
            </a:pPr>
            <a:endParaRPr lang="en-US" spc="-10" dirty="0">
              <a:solidFill>
                <a:schemeClr val="tx1"/>
              </a:solidFill>
              <a:latin typeface="Times New Roman" panose="02020603050405020304" pitchFamily="18" charset="0"/>
              <a:cs typeface="Times New Roman" panose="02020603050405020304" pitchFamily="18" charset="0"/>
            </a:endParaRPr>
          </a:p>
          <a:p>
            <a:pPr marL="176530" marR="136525" indent="-139065">
              <a:lnSpc>
                <a:spcPct val="102600"/>
              </a:lnSpc>
              <a:spcBef>
                <a:spcPts val="55"/>
              </a:spcBef>
              <a:buClr>
                <a:srgbClr val="005F8C"/>
              </a:buClr>
              <a:buFont typeface="Arial"/>
              <a:buChar char="•"/>
              <a:tabLst>
                <a:tab pos="177165" algn="l"/>
              </a:tabLst>
            </a:pPr>
            <a:endParaRPr lang="en-US" spc="-10" dirty="0">
              <a:solidFill>
                <a:schemeClr val="tx1"/>
              </a:solidFill>
              <a:latin typeface="Times New Roman" panose="02020603050405020304" pitchFamily="18" charset="0"/>
              <a:cs typeface="Times New Roman" panose="02020603050405020304" pitchFamily="18" charset="0"/>
            </a:endParaRPr>
          </a:p>
          <a:p>
            <a:pPr marL="176530" marR="136525" indent="-139065">
              <a:lnSpc>
                <a:spcPct val="102600"/>
              </a:lnSpc>
              <a:spcBef>
                <a:spcPts val="55"/>
              </a:spcBef>
              <a:buClr>
                <a:srgbClr val="005F8C"/>
              </a:buClr>
              <a:buFont typeface="Arial"/>
              <a:buChar char="•"/>
              <a:tabLst>
                <a:tab pos="177165" algn="l"/>
              </a:tabLst>
            </a:pPr>
            <a:endParaRPr lang="en-US" spc="-10" dirty="0">
              <a:solidFill>
                <a:schemeClr val="tx1"/>
              </a:solidFill>
              <a:latin typeface="Times New Roman" panose="02020603050405020304" pitchFamily="18" charset="0"/>
              <a:cs typeface="Times New Roman" panose="02020603050405020304" pitchFamily="18" charset="0"/>
            </a:endParaRPr>
          </a:p>
          <a:p>
            <a:pPr marL="176530" marR="136525" indent="-139065">
              <a:lnSpc>
                <a:spcPct val="102600"/>
              </a:lnSpc>
              <a:spcBef>
                <a:spcPts val="55"/>
              </a:spcBef>
              <a:buClr>
                <a:srgbClr val="005F8C"/>
              </a:buClr>
              <a:buFont typeface="Arial"/>
              <a:buChar char="•"/>
              <a:tabLst>
                <a:tab pos="177165" algn="l"/>
              </a:tabLst>
            </a:pPr>
            <a:endParaRPr lang="en-US" spc="-10" dirty="0">
              <a:solidFill>
                <a:schemeClr val="tx1"/>
              </a:solidFill>
              <a:latin typeface="Times New Roman" panose="02020603050405020304" pitchFamily="18" charset="0"/>
              <a:cs typeface="Times New Roman" panose="02020603050405020304" pitchFamily="18" charset="0"/>
            </a:endParaRPr>
          </a:p>
          <a:p>
            <a:pPr marL="176530" marR="136525" indent="-139065">
              <a:lnSpc>
                <a:spcPct val="102600"/>
              </a:lnSpc>
              <a:spcBef>
                <a:spcPts val="55"/>
              </a:spcBef>
              <a:buClr>
                <a:srgbClr val="005F8C"/>
              </a:buClr>
              <a:buFont typeface="Arial"/>
              <a:buChar char="•"/>
              <a:tabLst>
                <a:tab pos="177165" algn="l"/>
              </a:tabLst>
            </a:pPr>
            <a:r>
              <a:rPr lang="en-US" spc="-10" dirty="0">
                <a:solidFill>
                  <a:schemeClr val="tx1"/>
                </a:solidFill>
                <a:latin typeface="Times New Roman" panose="02020603050405020304" pitchFamily="18" charset="0"/>
                <a:cs typeface="Times New Roman" panose="02020603050405020304" pitchFamily="18" charset="0"/>
              </a:rPr>
              <a:t>The Context-based Human-Robot Interaction </a:t>
            </a:r>
            <a:r>
              <a:rPr lang="en-US" spc="-20" dirty="0">
                <a:solidFill>
                  <a:schemeClr val="tx1"/>
                </a:solidFill>
                <a:latin typeface="Times New Roman" panose="02020603050405020304" pitchFamily="18" charset="0"/>
                <a:cs typeface="Times New Roman" panose="02020603050405020304" pitchFamily="18" charset="0"/>
              </a:rPr>
              <a:t>Framework  </a:t>
            </a:r>
            <a:r>
              <a:rPr lang="en-US" spc="-5" dirty="0">
                <a:solidFill>
                  <a:schemeClr val="tx1"/>
                </a:solidFill>
                <a:latin typeface="Times New Roman" panose="02020603050405020304" pitchFamily="18" charset="0"/>
                <a:cs typeface="Times New Roman" panose="02020603050405020304" pitchFamily="18" charset="0"/>
              </a:rPr>
              <a:t>(CB-HRI) is conceptually </a:t>
            </a:r>
            <a:r>
              <a:rPr lang="en-US" spc="-10" dirty="0">
                <a:solidFill>
                  <a:schemeClr val="tx1"/>
                </a:solidFill>
                <a:latin typeface="Times New Roman" panose="02020603050405020304" pitchFamily="18" charset="0"/>
                <a:cs typeface="Times New Roman" panose="02020603050405020304" pitchFamily="18" charset="0"/>
              </a:rPr>
              <a:t>an extension </a:t>
            </a:r>
            <a:r>
              <a:rPr lang="en-US" spc="-5" dirty="0">
                <a:solidFill>
                  <a:schemeClr val="tx1"/>
                </a:solidFill>
                <a:latin typeface="Times New Roman" panose="02020603050405020304" pitchFamily="18" charset="0"/>
                <a:cs typeface="Times New Roman" panose="02020603050405020304" pitchFamily="18" charset="0"/>
              </a:rPr>
              <a:t>of </a:t>
            </a:r>
            <a:r>
              <a:rPr lang="en-US" spc="-10" dirty="0">
                <a:solidFill>
                  <a:schemeClr val="tx1"/>
                </a:solidFill>
                <a:latin typeface="Times New Roman" panose="02020603050405020304" pitchFamily="18" charset="0"/>
                <a:cs typeface="Times New Roman" panose="02020603050405020304" pitchFamily="18" charset="0"/>
              </a:rPr>
              <a:t>an existing/generic architecture.</a:t>
            </a:r>
          </a:p>
          <a:p>
            <a:pPr marL="37465" marR="136525" indent="0">
              <a:lnSpc>
                <a:spcPct val="102600"/>
              </a:lnSpc>
              <a:spcBef>
                <a:spcPts val="55"/>
              </a:spcBef>
              <a:buClr>
                <a:srgbClr val="005F8C"/>
              </a:buClr>
              <a:buNone/>
              <a:tabLst>
                <a:tab pos="177165" algn="l"/>
              </a:tabLst>
            </a:pPr>
            <a:endParaRPr lang="en-US" dirty="0">
              <a:solidFill>
                <a:schemeClr val="tx1"/>
              </a:solidFill>
              <a:latin typeface="Times New Roman" panose="02020603050405020304" pitchFamily="18" charset="0"/>
              <a:cs typeface="Times New Roman" panose="02020603050405020304" pitchFamily="18" charset="0"/>
            </a:endParaRPr>
          </a:p>
          <a:p>
            <a:pPr marL="176530" marR="17780" indent="-139065">
              <a:lnSpc>
                <a:spcPct val="102600"/>
              </a:lnSpc>
              <a:spcBef>
                <a:spcPts val="300"/>
              </a:spcBef>
              <a:buClr>
                <a:srgbClr val="005F8C"/>
              </a:buClr>
              <a:buFont typeface="Arial"/>
              <a:buChar char="•"/>
              <a:tabLst>
                <a:tab pos="177165" algn="l"/>
              </a:tabLst>
            </a:pPr>
            <a:r>
              <a:rPr lang="en-US" spc="-5" dirty="0">
                <a:solidFill>
                  <a:schemeClr val="tx1"/>
                </a:solidFill>
                <a:latin typeface="Times New Roman" panose="02020603050405020304" pitchFamily="18" charset="0"/>
                <a:cs typeface="Times New Roman" panose="02020603050405020304" pitchFamily="18" charset="0"/>
              </a:rPr>
              <a:t>This </a:t>
            </a:r>
            <a:r>
              <a:rPr lang="en-US" spc="-10" dirty="0">
                <a:solidFill>
                  <a:schemeClr val="tx1"/>
                </a:solidFill>
                <a:latin typeface="Times New Roman" panose="02020603050405020304" pitchFamily="18" charset="0"/>
                <a:cs typeface="Times New Roman" panose="02020603050405020304" pitchFamily="18" charset="0"/>
              </a:rPr>
              <a:t>framework </a:t>
            </a:r>
            <a:r>
              <a:rPr lang="en-US" spc="-5" dirty="0">
                <a:solidFill>
                  <a:schemeClr val="tx1"/>
                </a:solidFill>
                <a:latin typeface="Times New Roman" panose="02020603050405020304" pitchFamily="18" charset="0"/>
                <a:cs typeface="Times New Roman" panose="02020603050405020304" pitchFamily="18" charset="0"/>
              </a:rPr>
              <a:t>acts as </a:t>
            </a:r>
            <a:r>
              <a:rPr lang="en-US" spc="-10" dirty="0">
                <a:solidFill>
                  <a:schemeClr val="tx1"/>
                </a:solidFill>
                <a:latin typeface="Times New Roman" panose="02020603050405020304" pitchFamily="18" charset="0"/>
                <a:cs typeface="Times New Roman" panose="02020603050405020304" pitchFamily="18" charset="0"/>
              </a:rPr>
              <a:t>a </a:t>
            </a:r>
            <a:r>
              <a:rPr lang="en-US" spc="-5" dirty="0">
                <a:solidFill>
                  <a:schemeClr val="tx1"/>
                </a:solidFill>
                <a:latin typeface="Times New Roman" panose="02020603050405020304" pitchFamily="18" charset="0"/>
                <a:cs typeface="Times New Roman" panose="02020603050405020304" pitchFamily="18" charset="0"/>
              </a:rPr>
              <a:t>middle </a:t>
            </a:r>
            <a:r>
              <a:rPr lang="en-US" spc="-15" dirty="0">
                <a:solidFill>
                  <a:schemeClr val="tx1"/>
                </a:solidFill>
                <a:latin typeface="Times New Roman" panose="02020603050405020304" pitchFamily="18" charset="0"/>
                <a:cs typeface="Times New Roman" panose="02020603050405020304" pitchFamily="18" charset="0"/>
              </a:rPr>
              <a:t>ware </a:t>
            </a:r>
            <a:r>
              <a:rPr lang="en-US" spc="-5" dirty="0">
                <a:solidFill>
                  <a:schemeClr val="tx1"/>
                </a:solidFill>
                <a:latin typeface="Times New Roman" panose="02020603050405020304" pitchFamily="18" charset="0"/>
                <a:cs typeface="Times New Roman" panose="02020603050405020304" pitchFamily="18" charset="0"/>
              </a:rPr>
              <a:t>to </a:t>
            </a:r>
            <a:r>
              <a:rPr lang="en-US" spc="-10" dirty="0">
                <a:solidFill>
                  <a:schemeClr val="tx1"/>
                </a:solidFill>
                <a:latin typeface="Times New Roman" panose="02020603050405020304" pitchFamily="18" charset="0"/>
                <a:cs typeface="Times New Roman" panose="02020603050405020304" pitchFamily="18" charset="0"/>
              </a:rPr>
              <a:t>integrate  contextual information </a:t>
            </a:r>
            <a:r>
              <a:rPr lang="en-US" spc="-5" dirty="0">
                <a:solidFill>
                  <a:schemeClr val="tx1"/>
                </a:solidFill>
                <a:latin typeface="Times New Roman" panose="02020603050405020304" pitchFamily="18" charset="0"/>
                <a:cs typeface="Times New Roman" panose="02020603050405020304" pitchFamily="18" charset="0"/>
              </a:rPr>
              <a:t>in the </a:t>
            </a:r>
            <a:r>
              <a:rPr lang="en-US" spc="-15" dirty="0">
                <a:solidFill>
                  <a:schemeClr val="tx1"/>
                </a:solidFill>
                <a:latin typeface="Times New Roman" panose="02020603050405020304" pitchFamily="18" charset="0"/>
                <a:cs typeface="Times New Roman" panose="02020603050405020304" pitchFamily="18" charset="0"/>
              </a:rPr>
              <a:t>overall </a:t>
            </a:r>
            <a:r>
              <a:rPr lang="en-US" spc="-5" dirty="0">
                <a:solidFill>
                  <a:schemeClr val="tx1"/>
                </a:solidFill>
                <a:latin typeface="Times New Roman" panose="02020603050405020304" pitchFamily="18" charset="0"/>
                <a:cs typeface="Times New Roman" panose="02020603050405020304" pitchFamily="18" charset="0"/>
              </a:rPr>
              <a:t>system </a:t>
            </a:r>
            <a:r>
              <a:rPr lang="en-US" spc="-10" dirty="0">
                <a:solidFill>
                  <a:schemeClr val="tx1"/>
                </a:solidFill>
                <a:latin typeface="Times New Roman" panose="02020603050405020304" pitchFamily="18" charset="0"/>
                <a:cs typeface="Times New Roman" panose="02020603050405020304" pitchFamily="18" charset="0"/>
              </a:rPr>
              <a:t>and </a:t>
            </a:r>
            <a:r>
              <a:rPr lang="en-US" spc="-5" dirty="0">
                <a:solidFill>
                  <a:schemeClr val="tx1"/>
                </a:solidFill>
                <a:latin typeface="Times New Roman" panose="02020603050405020304" pitchFamily="18" charset="0"/>
                <a:cs typeface="Times New Roman" panose="02020603050405020304" pitchFamily="18" charset="0"/>
              </a:rPr>
              <a:t>control the </a:t>
            </a:r>
            <a:r>
              <a:rPr lang="en-US" spc="-10" dirty="0">
                <a:solidFill>
                  <a:schemeClr val="tx1"/>
                </a:solidFill>
                <a:latin typeface="Times New Roman" panose="02020603050405020304" pitchFamily="18" charset="0"/>
                <a:cs typeface="Times New Roman" panose="02020603050405020304" pitchFamily="18" charset="0"/>
              </a:rPr>
              <a:t>workflow </a:t>
            </a:r>
            <a:r>
              <a:rPr lang="en-US" spc="-5" dirty="0">
                <a:solidFill>
                  <a:schemeClr val="tx1"/>
                </a:solidFill>
                <a:latin typeface="Times New Roman" panose="02020603050405020304" pitchFamily="18" charset="0"/>
                <a:cs typeface="Times New Roman" panose="02020603050405020304" pitchFamily="18" charset="0"/>
              </a:rPr>
              <a:t>related with human-robot</a:t>
            </a:r>
            <a:r>
              <a:rPr lang="en-US" spc="-15" dirty="0">
                <a:solidFill>
                  <a:schemeClr val="tx1"/>
                </a:solidFill>
                <a:latin typeface="Times New Roman" panose="02020603050405020304" pitchFamily="18" charset="0"/>
                <a:cs typeface="Times New Roman" panose="02020603050405020304" pitchFamily="18" charset="0"/>
              </a:rPr>
              <a:t> </a:t>
            </a:r>
            <a:r>
              <a:rPr lang="en-US" spc="-5" dirty="0">
                <a:solidFill>
                  <a:schemeClr val="tx1"/>
                </a:solidFill>
                <a:latin typeface="Times New Roman" panose="02020603050405020304" pitchFamily="18" charset="0"/>
                <a:cs typeface="Times New Roman" panose="02020603050405020304" pitchFamily="18" charset="0"/>
              </a:rPr>
              <a:t>interaction.</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1254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D015-BCBD-4261-B92E-8E2E46118EB1}"/>
              </a:ext>
            </a:extLst>
          </p:cNvPr>
          <p:cNvSpPr>
            <a:spLocks noGrp="1"/>
          </p:cNvSpPr>
          <p:nvPr>
            <p:ph type="title"/>
          </p:nvPr>
        </p:nvSpPr>
        <p:spPr/>
        <p:txBody>
          <a:bodyPr/>
          <a:lstStyle/>
          <a:p>
            <a:r>
              <a:rPr lang="en-IN" dirty="0"/>
              <a:t>Extended existing architecture(Cont..)</a:t>
            </a:r>
          </a:p>
        </p:txBody>
      </p:sp>
      <p:sp>
        <p:nvSpPr>
          <p:cNvPr id="3" name="Content Placeholder 2">
            <a:extLst>
              <a:ext uri="{FF2B5EF4-FFF2-40B4-BE49-F238E27FC236}">
                <a16:creationId xmlns:a16="http://schemas.microsoft.com/office/drawing/2014/main" id="{270B256A-D3AB-4B56-86D0-D87EA279E9E7}"/>
              </a:ext>
            </a:extLst>
          </p:cNvPr>
          <p:cNvSpPr>
            <a:spLocks noGrp="1"/>
          </p:cNvSpPr>
          <p:nvPr>
            <p:ph sz="quarter" idx="13"/>
          </p:nvPr>
        </p:nvSpPr>
        <p:spPr/>
        <p:txBody>
          <a:bodyPr/>
          <a:lstStyle/>
          <a:p>
            <a:endParaRPr lang="en-IN" dirty="0"/>
          </a:p>
          <a:p>
            <a:endParaRPr lang="en-IN" dirty="0"/>
          </a:p>
          <a:p>
            <a:endParaRPr lang="en-IN" dirty="0"/>
          </a:p>
          <a:p>
            <a:endParaRPr lang="en-IN" dirty="0"/>
          </a:p>
          <a:p>
            <a:pPr marL="0" indent="0">
              <a:buNone/>
            </a:pPr>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lgn="ctr">
              <a:buNone/>
            </a:pPr>
            <a:r>
              <a:rPr lang="en-IN" sz="1600" dirty="0">
                <a:solidFill>
                  <a:schemeClr val="tx1"/>
                </a:solidFill>
                <a:latin typeface="Times New Roman" panose="02020603050405020304" pitchFamily="18" charset="0"/>
                <a:cs typeface="Times New Roman" panose="02020603050405020304" pitchFamily="18" charset="0"/>
              </a:rPr>
              <a:t>Fig: </a:t>
            </a:r>
            <a:r>
              <a:rPr lang="en-US" sz="1600" spc="-10" dirty="0">
                <a:solidFill>
                  <a:schemeClr val="tx1"/>
                </a:solidFill>
                <a:latin typeface="Times New Roman" panose="02020603050405020304" pitchFamily="18" charset="0"/>
                <a:cs typeface="Times New Roman" panose="02020603050405020304" pitchFamily="18" charset="0"/>
              </a:rPr>
              <a:t>Context-based Human-Robot Interaction </a:t>
            </a:r>
            <a:r>
              <a:rPr lang="en-US" sz="1600" spc="-20" dirty="0">
                <a:solidFill>
                  <a:schemeClr val="tx1"/>
                </a:solidFill>
                <a:latin typeface="Times New Roman" panose="02020603050405020304" pitchFamily="18" charset="0"/>
                <a:cs typeface="Times New Roman" panose="02020603050405020304" pitchFamily="18" charset="0"/>
              </a:rPr>
              <a:t>Framework</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5" name="object 8">
            <a:extLst>
              <a:ext uri="{FF2B5EF4-FFF2-40B4-BE49-F238E27FC236}">
                <a16:creationId xmlns:a16="http://schemas.microsoft.com/office/drawing/2014/main" id="{9B3E7F0D-23B6-4443-9C3A-DF21E26E2A7A}"/>
              </a:ext>
            </a:extLst>
          </p:cNvPr>
          <p:cNvSpPr/>
          <p:nvPr/>
        </p:nvSpPr>
        <p:spPr>
          <a:xfrm>
            <a:off x="1259632" y="1844824"/>
            <a:ext cx="6120680" cy="367240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65930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689A-F191-4945-89C4-C3A92DB49F8C}"/>
              </a:ext>
            </a:extLst>
          </p:cNvPr>
          <p:cNvSpPr>
            <a:spLocks noGrp="1"/>
          </p:cNvSpPr>
          <p:nvPr>
            <p:ph type="title"/>
          </p:nvPr>
        </p:nvSpPr>
        <p:spPr/>
        <p:txBody>
          <a:bodyPr/>
          <a:lstStyle/>
          <a:p>
            <a:r>
              <a:rPr lang="en-IN" dirty="0"/>
              <a:t>Context verification process</a:t>
            </a:r>
          </a:p>
        </p:txBody>
      </p:sp>
      <p:sp>
        <p:nvSpPr>
          <p:cNvPr id="3" name="Content Placeholder 2">
            <a:extLst>
              <a:ext uri="{FF2B5EF4-FFF2-40B4-BE49-F238E27FC236}">
                <a16:creationId xmlns:a16="http://schemas.microsoft.com/office/drawing/2014/main" id="{60F90A1A-801D-46CB-9889-180A527DA418}"/>
              </a:ext>
            </a:extLst>
          </p:cNvPr>
          <p:cNvSpPr>
            <a:spLocks noGrp="1"/>
          </p:cNvSpPr>
          <p:nvPr>
            <p:ph sz="quarter" idx="13"/>
          </p:nvPr>
        </p:nvSpPr>
        <p:spPr/>
        <p:txBody>
          <a:bodyPr/>
          <a:lstStyle/>
          <a:p>
            <a:pPr marL="189230" marR="328295" indent="-139065">
              <a:lnSpc>
                <a:spcPct val="102600"/>
              </a:lnSpc>
              <a:spcBef>
                <a:spcPts val="55"/>
              </a:spcBef>
              <a:buClr>
                <a:srgbClr val="005F8C"/>
              </a:buClr>
              <a:buFont typeface="Arial"/>
              <a:buChar char="•"/>
              <a:tabLst>
                <a:tab pos="189865" algn="l"/>
              </a:tabLst>
            </a:pPr>
            <a:endParaRPr lang="en-US" spc="-10" dirty="0">
              <a:solidFill>
                <a:schemeClr val="tx1"/>
              </a:solidFill>
              <a:latin typeface="Times New Roman" panose="02020603050405020304" pitchFamily="18" charset="0"/>
              <a:cs typeface="Times New Roman" panose="02020603050405020304" pitchFamily="18" charset="0"/>
            </a:endParaRPr>
          </a:p>
          <a:p>
            <a:pPr marL="189230" marR="328295" indent="-139065">
              <a:lnSpc>
                <a:spcPct val="102600"/>
              </a:lnSpc>
              <a:spcBef>
                <a:spcPts val="55"/>
              </a:spcBef>
              <a:buClr>
                <a:srgbClr val="005F8C"/>
              </a:buClr>
              <a:buFont typeface="Arial"/>
              <a:buChar char="•"/>
              <a:tabLst>
                <a:tab pos="189865" algn="l"/>
              </a:tabLst>
            </a:pPr>
            <a:endParaRPr lang="en-US" spc="-10" dirty="0">
              <a:solidFill>
                <a:schemeClr val="tx1"/>
              </a:solidFill>
              <a:latin typeface="Times New Roman" panose="02020603050405020304" pitchFamily="18" charset="0"/>
              <a:cs typeface="Times New Roman" panose="02020603050405020304" pitchFamily="18" charset="0"/>
            </a:endParaRPr>
          </a:p>
          <a:p>
            <a:pPr marL="189230" marR="328295" indent="-139065">
              <a:lnSpc>
                <a:spcPct val="102600"/>
              </a:lnSpc>
              <a:spcBef>
                <a:spcPts val="55"/>
              </a:spcBef>
              <a:buClr>
                <a:srgbClr val="005F8C"/>
              </a:buClr>
              <a:buFont typeface="Arial"/>
              <a:buChar char="•"/>
              <a:tabLst>
                <a:tab pos="189865" algn="l"/>
              </a:tabLst>
            </a:pPr>
            <a:r>
              <a:rPr lang="en-US" spc="-10" dirty="0">
                <a:solidFill>
                  <a:schemeClr val="tx1"/>
                </a:solidFill>
                <a:latin typeface="Times New Roman" panose="02020603050405020304" pitchFamily="18" charset="0"/>
                <a:cs typeface="Times New Roman" panose="02020603050405020304" pitchFamily="18" charset="0"/>
              </a:rPr>
              <a:t>The context </a:t>
            </a:r>
            <a:r>
              <a:rPr lang="en-US" spc="-5" dirty="0">
                <a:solidFill>
                  <a:schemeClr val="tx1"/>
                </a:solidFill>
                <a:latin typeface="Times New Roman" panose="02020603050405020304" pitchFamily="18" charset="0"/>
                <a:cs typeface="Times New Roman" panose="02020603050405020304" pitchFamily="18" charset="0"/>
              </a:rPr>
              <a:t>is described as the output of the  </a:t>
            </a:r>
            <a:r>
              <a:rPr lang="en-US" spc="-10" dirty="0">
                <a:solidFill>
                  <a:schemeClr val="tx1"/>
                </a:solidFill>
                <a:latin typeface="Times New Roman" panose="02020603050405020304" pitchFamily="18" charset="0"/>
                <a:cs typeface="Times New Roman" panose="02020603050405020304" pitchFamily="18" charset="0"/>
              </a:rPr>
              <a:t>transformation </a:t>
            </a:r>
            <a:r>
              <a:rPr lang="en-US" spc="-5" dirty="0">
                <a:solidFill>
                  <a:schemeClr val="tx1"/>
                </a:solidFill>
                <a:latin typeface="Times New Roman" panose="02020603050405020304" pitchFamily="18" charset="0"/>
                <a:cs typeface="Times New Roman" panose="02020603050405020304" pitchFamily="18" charset="0"/>
              </a:rPr>
              <a:t>of </a:t>
            </a:r>
            <a:r>
              <a:rPr lang="en-US" spc="-20" dirty="0">
                <a:solidFill>
                  <a:schemeClr val="tx1"/>
                </a:solidFill>
                <a:latin typeface="Times New Roman" panose="02020603050405020304" pitchFamily="18" charset="0"/>
                <a:cs typeface="Times New Roman" panose="02020603050405020304" pitchFamily="18" charset="0"/>
              </a:rPr>
              <a:t>raw </a:t>
            </a:r>
            <a:r>
              <a:rPr lang="en-US" spc="-5" dirty="0">
                <a:solidFill>
                  <a:schemeClr val="tx1"/>
                </a:solidFill>
                <a:latin typeface="Times New Roman" panose="02020603050405020304" pitchFamily="18" charset="0"/>
                <a:cs typeface="Times New Roman" panose="02020603050405020304" pitchFamily="18" charset="0"/>
              </a:rPr>
              <a:t>sensor data into </a:t>
            </a:r>
            <a:r>
              <a:rPr lang="en-US" spc="-10" dirty="0">
                <a:solidFill>
                  <a:schemeClr val="tx1"/>
                </a:solidFill>
                <a:latin typeface="Times New Roman" panose="02020603050405020304" pitchFamily="18" charset="0"/>
                <a:cs typeface="Times New Roman" panose="02020603050405020304" pitchFamily="18" charset="0"/>
              </a:rPr>
              <a:t>a </a:t>
            </a:r>
            <a:r>
              <a:rPr lang="en-US" spc="-5" dirty="0">
                <a:solidFill>
                  <a:schemeClr val="tx1"/>
                </a:solidFill>
                <a:latin typeface="Times New Roman" panose="02020603050405020304" pitchFamily="18" charset="0"/>
                <a:cs typeface="Times New Roman" panose="02020603050405020304" pitchFamily="18" charset="0"/>
              </a:rPr>
              <a:t>useful data or  information.</a:t>
            </a:r>
          </a:p>
          <a:p>
            <a:pPr marL="189230" marR="328295" indent="-139065">
              <a:lnSpc>
                <a:spcPct val="102600"/>
              </a:lnSpc>
              <a:spcBef>
                <a:spcPts val="55"/>
              </a:spcBef>
              <a:buClr>
                <a:srgbClr val="005F8C"/>
              </a:buClr>
              <a:buFont typeface="Arial"/>
              <a:buChar char="•"/>
              <a:tabLst>
                <a:tab pos="189865" algn="l"/>
              </a:tabLst>
            </a:pPr>
            <a:endParaRPr lang="en-US" dirty="0">
              <a:solidFill>
                <a:schemeClr val="tx1"/>
              </a:solidFill>
              <a:latin typeface="Times New Roman" panose="02020603050405020304" pitchFamily="18" charset="0"/>
              <a:cs typeface="Times New Roman" panose="02020603050405020304" pitchFamily="18" charset="0"/>
            </a:endParaRPr>
          </a:p>
          <a:p>
            <a:pPr marL="189230" marR="30480" indent="-139065">
              <a:lnSpc>
                <a:spcPct val="102600"/>
              </a:lnSpc>
              <a:spcBef>
                <a:spcPts val="300"/>
              </a:spcBef>
              <a:buClr>
                <a:srgbClr val="005F8C"/>
              </a:buClr>
              <a:buFont typeface="Arial"/>
              <a:buChar char="•"/>
              <a:tabLst>
                <a:tab pos="189865" algn="l"/>
              </a:tabLst>
            </a:pPr>
            <a:r>
              <a:rPr lang="en-US" spc="-10" dirty="0">
                <a:solidFill>
                  <a:schemeClr val="tx1"/>
                </a:solidFill>
                <a:latin typeface="Times New Roman" panose="02020603050405020304" pitchFamily="18" charset="0"/>
                <a:cs typeface="Times New Roman" panose="02020603050405020304" pitchFamily="18" charset="0"/>
              </a:rPr>
              <a:t>The context </a:t>
            </a:r>
            <a:r>
              <a:rPr lang="en-US" spc="-5" dirty="0">
                <a:solidFill>
                  <a:schemeClr val="tx1"/>
                </a:solidFill>
                <a:latin typeface="Times New Roman" panose="02020603050405020304" pitchFamily="18" charset="0"/>
                <a:cs typeface="Times New Roman" panose="02020603050405020304" pitchFamily="18" charset="0"/>
              </a:rPr>
              <a:t>is obtained through classification of sensor  data </a:t>
            </a:r>
            <a:r>
              <a:rPr lang="en-US" spc="-10" dirty="0">
                <a:solidFill>
                  <a:schemeClr val="tx1"/>
                </a:solidFill>
                <a:latin typeface="Times New Roman" panose="02020603050405020304" pitchFamily="18" charset="0"/>
                <a:cs typeface="Times New Roman" panose="02020603050405020304" pitchFamily="18" charset="0"/>
              </a:rPr>
              <a:t>based on </a:t>
            </a:r>
            <a:r>
              <a:rPr lang="en-US" spc="-5" dirty="0">
                <a:solidFill>
                  <a:schemeClr val="tx1"/>
                </a:solidFill>
                <a:latin typeface="Times New Roman" panose="02020603050405020304" pitchFamily="18" charset="0"/>
                <a:cs typeface="Times New Roman" panose="02020603050405020304" pitchFamily="18" charset="0"/>
              </a:rPr>
              <a:t>the restriction or guidelines </a:t>
            </a:r>
            <a:r>
              <a:rPr lang="en-US" spc="-20" dirty="0">
                <a:solidFill>
                  <a:schemeClr val="tx1"/>
                </a:solidFill>
                <a:latin typeface="Times New Roman" panose="02020603050405020304" pitchFamily="18" charset="0"/>
                <a:cs typeface="Times New Roman" panose="02020603050405020304" pitchFamily="18" charset="0"/>
              </a:rPr>
              <a:t>for </a:t>
            </a:r>
            <a:r>
              <a:rPr lang="en-US" spc="-5" dirty="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particular  </a:t>
            </a:r>
            <a:r>
              <a:rPr lang="en-US" spc="-5" dirty="0">
                <a:solidFill>
                  <a:schemeClr val="tx1"/>
                </a:solidFill>
                <a:latin typeface="Times New Roman" panose="02020603050405020304" pitchFamily="18" charset="0"/>
                <a:cs typeface="Times New Roman" panose="02020603050405020304" pitchFamily="18" charset="0"/>
              </a:rPr>
              <a:t>situation.</a:t>
            </a:r>
          </a:p>
          <a:p>
            <a:pPr marL="189230" marR="30480" indent="-139065">
              <a:lnSpc>
                <a:spcPct val="102600"/>
              </a:lnSpc>
              <a:spcBef>
                <a:spcPts val="300"/>
              </a:spcBef>
              <a:buClr>
                <a:srgbClr val="005F8C"/>
              </a:buClr>
              <a:buFont typeface="Arial"/>
              <a:buChar char="•"/>
              <a:tabLst>
                <a:tab pos="189865" algn="l"/>
              </a:tabLst>
            </a:pPr>
            <a:endParaRPr lang="en-US" dirty="0">
              <a:solidFill>
                <a:schemeClr val="tx1"/>
              </a:solidFill>
              <a:latin typeface="Times New Roman" panose="02020603050405020304" pitchFamily="18" charset="0"/>
              <a:cs typeface="Times New Roman" panose="02020603050405020304" pitchFamily="18" charset="0"/>
            </a:endParaRPr>
          </a:p>
          <a:p>
            <a:pPr marL="189230" indent="-139065">
              <a:lnSpc>
                <a:spcPct val="100000"/>
              </a:lnSpc>
              <a:spcBef>
                <a:spcPts val="334"/>
              </a:spcBef>
              <a:buClr>
                <a:srgbClr val="005F8C"/>
              </a:buClr>
              <a:buFont typeface="Arial"/>
              <a:buChar char="•"/>
              <a:tabLst>
                <a:tab pos="189865" algn="l"/>
              </a:tabLst>
            </a:pPr>
            <a:r>
              <a:rPr lang="en-US" spc="-10" dirty="0">
                <a:solidFill>
                  <a:schemeClr val="tx1"/>
                </a:solidFill>
                <a:latin typeface="Times New Roman" panose="02020603050405020304" pitchFamily="18" charset="0"/>
                <a:cs typeface="Times New Roman" panose="02020603050405020304" pitchFamily="18" charset="0"/>
              </a:rPr>
              <a:t>Dynamic process.</a:t>
            </a:r>
          </a:p>
          <a:p>
            <a:pPr marL="189230" indent="-139065">
              <a:lnSpc>
                <a:spcPct val="100000"/>
              </a:lnSpc>
              <a:spcBef>
                <a:spcPts val="334"/>
              </a:spcBef>
              <a:buClr>
                <a:srgbClr val="005F8C"/>
              </a:buClr>
              <a:buFont typeface="Arial"/>
              <a:buChar char="•"/>
              <a:tabLst>
                <a:tab pos="189865" algn="l"/>
              </a:tabLst>
            </a:pPr>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4915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A405-89F8-4992-B4C8-51F1469EE2A2}"/>
              </a:ext>
            </a:extLst>
          </p:cNvPr>
          <p:cNvSpPr>
            <a:spLocks noGrp="1"/>
          </p:cNvSpPr>
          <p:nvPr>
            <p:ph type="title"/>
          </p:nvPr>
        </p:nvSpPr>
        <p:spPr/>
        <p:txBody>
          <a:bodyPr/>
          <a:lstStyle/>
          <a:p>
            <a:r>
              <a:rPr lang="en-IN" dirty="0"/>
              <a:t>Context verification process(cont..)</a:t>
            </a:r>
          </a:p>
        </p:txBody>
      </p:sp>
      <p:sp>
        <p:nvSpPr>
          <p:cNvPr id="3" name="Content Placeholder 2">
            <a:extLst>
              <a:ext uri="{FF2B5EF4-FFF2-40B4-BE49-F238E27FC236}">
                <a16:creationId xmlns:a16="http://schemas.microsoft.com/office/drawing/2014/main" id="{90006DC2-C847-4A57-86CA-0966631C16B1}"/>
              </a:ext>
            </a:extLst>
          </p:cNvPr>
          <p:cNvSpPr>
            <a:spLocks noGrp="1"/>
          </p:cNvSpPr>
          <p:nvPr>
            <p:ph sz="quarter" idx="13"/>
          </p:nvPr>
        </p:nvSpPr>
        <p:spPr/>
        <p:txBody>
          <a:bodyPr/>
          <a:lstStyle/>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lgn="ctr">
              <a:buNone/>
            </a:pPr>
            <a:r>
              <a:rPr lang="en-IN" sz="1600" dirty="0">
                <a:solidFill>
                  <a:schemeClr val="tx1"/>
                </a:solidFill>
                <a:latin typeface="Times New Roman" panose="02020603050405020304" pitchFamily="18" charset="0"/>
                <a:cs typeface="Times New Roman" panose="02020603050405020304" pitchFamily="18" charset="0"/>
              </a:rPr>
              <a:t>Fig: Context verification process</a:t>
            </a:r>
          </a:p>
          <a:p>
            <a:pPr marL="0" indent="0">
              <a:buNone/>
            </a:pPr>
            <a:endParaRPr lang="en-IN" dirty="0"/>
          </a:p>
        </p:txBody>
      </p:sp>
      <p:sp>
        <p:nvSpPr>
          <p:cNvPr id="4" name="object 8">
            <a:extLst>
              <a:ext uri="{FF2B5EF4-FFF2-40B4-BE49-F238E27FC236}">
                <a16:creationId xmlns:a16="http://schemas.microsoft.com/office/drawing/2014/main" id="{28B1A4B4-17FF-4F1A-9B35-A5E04E57F11E}"/>
              </a:ext>
            </a:extLst>
          </p:cNvPr>
          <p:cNvSpPr/>
          <p:nvPr/>
        </p:nvSpPr>
        <p:spPr>
          <a:xfrm>
            <a:off x="2339752" y="1404000"/>
            <a:ext cx="3240360" cy="411323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32050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AB59C-369C-47F9-9ABD-A9540F95ECC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F52AA59-0B90-49E1-8750-B6F35A985743}"/>
              </a:ext>
            </a:extLst>
          </p:cNvPr>
          <p:cNvSpPr>
            <a:spLocks noGrp="1"/>
          </p:cNvSpPr>
          <p:nvPr>
            <p:ph sz="quarter" idx="13"/>
          </p:nvPr>
        </p:nvSpPr>
        <p:spPr/>
        <p:txBody>
          <a:bodyPr/>
          <a:lstStyle/>
          <a:p>
            <a:pPr marL="306705" marR="30480" indent="-139065" algn="just">
              <a:lnSpc>
                <a:spcPct val="102600"/>
              </a:lnSpc>
              <a:spcBef>
                <a:spcPts val="55"/>
              </a:spcBef>
              <a:buClr>
                <a:srgbClr val="005F8C"/>
              </a:buClr>
              <a:buFont typeface="Arial"/>
              <a:buChar char="•"/>
              <a:tabLst>
                <a:tab pos="307340" algn="l"/>
              </a:tabLst>
            </a:pPr>
            <a:r>
              <a:rPr lang="en-US" spc="-10" dirty="0">
                <a:solidFill>
                  <a:schemeClr val="tx1"/>
                </a:solidFill>
                <a:latin typeface="Times New Roman" panose="02020603050405020304" pitchFamily="18" charset="0"/>
                <a:cs typeface="Times New Roman" panose="02020603050405020304" pitchFamily="18" charset="0"/>
              </a:rPr>
              <a:t>All critical incidents were due to some type of awareness violation.</a:t>
            </a:r>
          </a:p>
          <a:p>
            <a:pPr marL="167640" marR="30480" indent="0" algn="just">
              <a:lnSpc>
                <a:spcPct val="102600"/>
              </a:lnSpc>
              <a:spcBef>
                <a:spcPts val="55"/>
              </a:spcBef>
              <a:buClr>
                <a:srgbClr val="005F8C"/>
              </a:buClr>
              <a:buNone/>
              <a:tabLst>
                <a:tab pos="307340" algn="l"/>
              </a:tabLst>
            </a:pPr>
            <a:endParaRPr lang="en-US" spc="-10" dirty="0">
              <a:solidFill>
                <a:schemeClr val="tx1"/>
              </a:solidFill>
              <a:latin typeface="Times New Roman" panose="02020603050405020304" pitchFamily="18" charset="0"/>
              <a:cs typeface="Times New Roman" panose="02020603050405020304" pitchFamily="18" charset="0"/>
            </a:endParaRPr>
          </a:p>
          <a:p>
            <a:pPr marL="306705" marR="30480" indent="-139065" algn="just">
              <a:lnSpc>
                <a:spcPct val="102600"/>
              </a:lnSpc>
              <a:spcBef>
                <a:spcPts val="55"/>
              </a:spcBef>
              <a:buClr>
                <a:srgbClr val="005F8C"/>
              </a:buClr>
              <a:buFont typeface="Arial"/>
              <a:buChar char="•"/>
              <a:tabLst>
                <a:tab pos="307340" algn="l"/>
              </a:tabLst>
            </a:pPr>
            <a:r>
              <a:rPr lang="en-US" spc="-10" dirty="0">
                <a:solidFill>
                  <a:schemeClr val="tx1"/>
                </a:solidFill>
                <a:latin typeface="Times New Roman" panose="02020603050405020304" pitchFamily="18" charset="0"/>
                <a:cs typeface="Times New Roman" panose="02020603050405020304" pitchFamily="18" charset="0"/>
              </a:rPr>
              <a:t>Due to a lack of human-robot awareness of location and surroundings.</a:t>
            </a:r>
          </a:p>
          <a:p>
            <a:pPr marL="167640" marR="30480" indent="0" algn="just">
              <a:lnSpc>
                <a:spcPct val="102600"/>
              </a:lnSpc>
              <a:spcBef>
                <a:spcPts val="55"/>
              </a:spcBef>
              <a:buClr>
                <a:srgbClr val="005F8C"/>
              </a:buClr>
              <a:buNone/>
              <a:tabLst>
                <a:tab pos="307340" algn="l"/>
              </a:tabLst>
            </a:pPr>
            <a:endParaRPr lang="en-US" spc="-10" dirty="0">
              <a:solidFill>
                <a:schemeClr val="tx1"/>
              </a:solidFill>
              <a:latin typeface="Times New Roman" panose="02020603050405020304" pitchFamily="18" charset="0"/>
              <a:cs typeface="Times New Roman" panose="02020603050405020304" pitchFamily="18" charset="0"/>
            </a:endParaRPr>
          </a:p>
          <a:p>
            <a:pPr marL="306705" marR="30480" indent="-139065" algn="just">
              <a:lnSpc>
                <a:spcPct val="102600"/>
              </a:lnSpc>
              <a:spcBef>
                <a:spcPts val="55"/>
              </a:spcBef>
              <a:buClr>
                <a:srgbClr val="005F8C"/>
              </a:buClr>
              <a:buFont typeface="Arial"/>
              <a:buChar char="•"/>
              <a:tabLst>
                <a:tab pos="307340" algn="l"/>
              </a:tabLst>
            </a:pPr>
            <a:r>
              <a:rPr lang="en-US" spc="-10" dirty="0">
                <a:solidFill>
                  <a:schemeClr val="tx1"/>
                </a:solidFill>
                <a:latin typeface="Times New Roman" panose="02020603050405020304" pitchFamily="18" charset="0"/>
                <a:cs typeface="Times New Roman" panose="02020603050405020304" pitchFamily="18" charset="0"/>
              </a:rPr>
              <a:t>HRI awareness is a useful concept for evaluating human-robot interfaces.</a:t>
            </a:r>
          </a:p>
          <a:p>
            <a:pPr marL="167640" marR="30480" indent="0" algn="just">
              <a:lnSpc>
                <a:spcPct val="102600"/>
              </a:lnSpc>
              <a:spcBef>
                <a:spcPts val="55"/>
              </a:spcBef>
              <a:buClr>
                <a:srgbClr val="005F8C"/>
              </a:buClr>
              <a:buNone/>
              <a:tabLst>
                <a:tab pos="307340" algn="l"/>
              </a:tabLst>
            </a:pPr>
            <a:endParaRPr lang="en-US" spc="-10" dirty="0">
              <a:solidFill>
                <a:schemeClr val="tx1"/>
              </a:solidFill>
              <a:latin typeface="Times New Roman" panose="02020603050405020304" pitchFamily="18" charset="0"/>
              <a:cs typeface="Times New Roman" panose="02020603050405020304" pitchFamily="18" charset="0"/>
            </a:endParaRPr>
          </a:p>
          <a:p>
            <a:pPr marL="306705" marR="30480" indent="-139065" algn="just">
              <a:lnSpc>
                <a:spcPct val="102600"/>
              </a:lnSpc>
              <a:spcBef>
                <a:spcPts val="55"/>
              </a:spcBef>
              <a:buClr>
                <a:srgbClr val="005F8C"/>
              </a:buClr>
              <a:buFont typeface="Arial"/>
              <a:buChar char="•"/>
              <a:tabLst>
                <a:tab pos="307340" algn="l"/>
              </a:tabLst>
            </a:pPr>
            <a:r>
              <a:rPr lang="en-US" spc="-10" dirty="0">
                <a:solidFill>
                  <a:schemeClr val="tx1"/>
                </a:solidFill>
                <a:latin typeface="Times New Roman" panose="02020603050405020304" pitchFamily="18" charset="0"/>
                <a:cs typeface="Times New Roman" panose="02020603050405020304" pitchFamily="18" charset="0"/>
              </a:rPr>
              <a:t>The </a:t>
            </a:r>
            <a:r>
              <a:rPr lang="en-US" spc="-5" dirty="0">
                <a:solidFill>
                  <a:schemeClr val="tx1"/>
                </a:solidFill>
                <a:latin typeface="Times New Roman" panose="02020603050405020304" pitchFamily="18" charset="0"/>
                <a:cs typeface="Times New Roman" panose="02020603050405020304" pitchFamily="18" charset="0"/>
              </a:rPr>
              <a:t>importance of addressing </a:t>
            </a:r>
            <a:r>
              <a:rPr lang="en-US" spc="-10" dirty="0">
                <a:solidFill>
                  <a:schemeClr val="tx1"/>
                </a:solidFill>
                <a:latin typeface="Times New Roman" panose="02020603050405020304" pitchFamily="18" charset="0"/>
                <a:cs typeface="Times New Roman" panose="02020603050405020304" pitchFamily="18" charset="0"/>
              </a:rPr>
              <a:t>contextual information </a:t>
            </a:r>
            <a:r>
              <a:rPr lang="en-US" spc="-5" dirty="0">
                <a:solidFill>
                  <a:schemeClr val="tx1"/>
                </a:solidFill>
                <a:latin typeface="Times New Roman" panose="02020603050405020304" pitchFamily="18" charset="0"/>
                <a:cs typeface="Times New Roman" panose="02020603050405020304" pitchFamily="18" charset="0"/>
              </a:rPr>
              <a:t>in the  human-robot </a:t>
            </a:r>
            <a:r>
              <a:rPr lang="en-US" spc="-10" dirty="0">
                <a:solidFill>
                  <a:schemeClr val="tx1"/>
                </a:solidFill>
                <a:latin typeface="Times New Roman" panose="02020603050405020304" pitchFamily="18" charset="0"/>
                <a:cs typeface="Times New Roman" panose="02020603050405020304" pitchFamily="18" charset="0"/>
              </a:rPr>
              <a:t>interaction process.</a:t>
            </a:r>
          </a:p>
          <a:p>
            <a:pPr marL="167640" marR="30480" indent="0" algn="just">
              <a:lnSpc>
                <a:spcPct val="102600"/>
              </a:lnSpc>
              <a:spcBef>
                <a:spcPts val="55"/>
              </a:spcBef>
              <a:buClr>
                <a:srgbClr val="005F8C"/>
              </a:buClr>
              <a:buNone/>
              <a:tabLst>
                <a:tab pos="307340" algn="l"/>
              </a:tabLst>
            </a:pPr>
            <a:endParaRPr lang="en-US" dirty="0">
              <a:solidFill>
                <a:schemeClr val="tx1"/>
              </a:solidFill>
              <a:latin typeface="Times New Roman" panose="02020603050405020304" pitchFamily="18" charset="0"/>
              <a:cs typeface="Times New Roman" panose="02020603050405020304" pitchFamily="18" charset="0"/>
            </a:endParaRPr>
          </a:p>
          <a:p>
            <a:pPr marL="306705" marR="292735" indent="-139065" algn="just">
              <a:lnSpc>
                <a:spcPct val="102600"/>
              </a:lnSpc>
              <a:spcBef>
                <a:spcPts val="300"/>
              </a:spcBef>
              <a:buClr>
                <a:srgbClr val="005F8C"/>
              </a:buClr>
              <a:buFont typeface="Arial"/>
              <a:buChar char="•"/>
              <a:tabLst>
                <a:tab pos="307340" algn="l"/>
              </a:tabLst>
            </a:pPr>
            <a:r>
              <a:rPr lang="en-US" spc="-10" dirty="0">
                <a:solidFill>
                  <a:schemeClr val="tx1"/>
                </a:solidFill>
                <a:latin typeface="Times New Roman" panose="02020603050405020304" pitchFamily="18" charset="0"/>
                <a:cs typeface="Times New Roman" panose="02020603050405020304" pitchFamily="18" charset="0"/>
              </a:rPr>
              <a:t>Aims </a:t>
            </a:r>
            <a:r>
              <a:rPr lang="en-US" spc="-5" dirty="0">
                <a:solidFill>
                  <a:schemeClr val="tx1"/>
                </a:solidFill>
                <a:latin typeface="Times New Roman" panose="02020603050405020304" pitchFamily="18" charset="0"/>
                <a:cs typeface="Times New Roman" panose="02020603050405020304" pitchFamily="18" charset="0"/>
              </a:rPr>
              <a:t>to </a:t>
            </a:r>
            <a:r>
              <a:rPr lang="en-US" spc="-10" dirty="0">
                <a:solidFill>
                  <a:schemeClr val="tx1"/>
                </a:solidFill>
                <a:latin typeface="Times New Roman" panose="02020603050405020304" pitchFamily="18" charset="0"/>
                <a:cs typeface="Times New Roman" panose="02020603050405020304" pitchFamily="18" charset="0"/>
              </a:rPr>
              <a:t>provide a </a:t>
            </a:r>
            <a:r>
              <a:rPr lang="en-US" spc="-5" dirty="0">
                <a:solidFill>
                  <a:schemeClr val="tx1"/>
                </a:solidFill>
                <a:latin typeface="Times New Roman" panose="02020603050405020304" pitchFamily="18" charset="0"/>
                <a:cs typeface="Times New Roman" panose="02020603050405020304" pitchFamily="18" charset="0"/>
              </a:rPr>
              <a:t>solution to the </a:t>
            </a:r>
            <a:r>
              <a:rPr lang="en-US" spc="-10" dirty="0">
                <a:solidFill>
                  <a:schemeClr val="tx1"/>
                </a:solidFill>
                <a:latin typeface="Times New Roman" panose="02020603050405020304" pitchFamily="18" charset="0"/>
                <a:cs typeface="Times New Roman" panose="02020603050405020304" pitchFamily="18" charset="0"/>
              </a:rPr>
              <a:t>problem </a:t>
            </a:r>
            <a:r>
              <a:rPr lang="en-US" spc="-5" dirty="0">
                <a:solidFill>
                  <a:schemeClr val="tx1"/>
                </a:solidFill>
                <a:latin typeface="Times New Roman" panose="02020603050405020304" pitchFamily="18" charset="0"/>
                <a:cs typeface="Times New Roman" panose="02020603050405020304" pitchFamily="18" charset="0"/>
              </a:rPr>
              <a:t>of </a:t>
            </a:r>
            <a:r>
              <a:rPr lang="en-US" spc="-10" dirty="0">
                <a:solidFill>
                  <a:schemeClr val="tx1"/>
                </a:solidFill>
                <a:latin typeface="Times New Roman" panose="02020603050405020304" pitchFamily="18" charset="0"/>
                <a:cs typeface="Times New Roman" panose="02020603050405020304" pitchFamily="18" charset="0"/>
              </a:rPr>
              <a:t>integrating  contextual information </a:t>
            </a:r>
            <a:r>
              <a:rPr lang="en-US" spc="-5" dirty="0">
                <a:solidFill>
                  <a:schemeClr val="tx1"/>
                </a:solidFill>
                <a:latin typeface="Times New Roman" panose="02020603050405020304" pitchFamily="18" charset="0"/>
                <a:cs typeface="Times New Roman" panose="02020603050405020304" pitchFamily="18" charset="0"/>
              </a:rPr>
              <a:t>in the </a:t>
            </a:r>
            <a:r>
              <a:rPr lang="en-US" spc="-10" dirty="0">
                <a:solidFill>
                  <a:schemeClr val="tx1"/>
                </a:solidFill>
                <a:latin typeface="Times New Roman" panose="02020603050405020304" pitchFamily="18" charset="0"/>
                <a:cs typeface="Times New Roman" panose="02020603050405020304" pitchFamily="18" charset="0"/>
              </a:rPr>
              <a:t>interaction</a:t>
            </a:r>
            <a:r>
              <a:rPr lang="en-US" spc="35" dirty="0">
                <a:solidFill>
                  <a:schemeClr val="tx1"/>
                </a:solidFill>
                <a:latin typeface="Times New Roman" panose="02020603050405020304" pitchFamily="18" charset="0"/>
                <a:cs typeface="Times New Roman" panose="02020603050405020304" pitchFamily="18" charset="0"/>
              </a:rPr>
              <a:t> </a:t>
            </a:r>
            <a:r>
              <a:rPr lang="en-US" spc="-10" dirty="0">
                <a:solidFill>
                  <a:schemeClr val="tx1"/>
                </a:solidFill>
                <a:latin typeface="Times New Roman" panose="02020603050405020304" pitchFamily="18" charset="0"/>
                <a:cs typeface="Times New Roman" panose="02020603050405020304" pitchFamily="18" charset="0"/>
              </a:rPr>
              <a:t>processes.</a:t>
            </a:r>
            <a:endParaRPr lang="en-US"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586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a:extLst>
              <a:ext uri="{FF2B5EF4-FFF2-40B4-BE49-F238E27FC236}">
                <a16:creationId xmlns:a16="http://schemas.microsoft.com/office/drawing/2014/main" id="{3C11ADD2-2B4E-48B0-A279-ABAEAAD12072}"/>
              </a:ext>
            </a:extLst>
          </p:cNvPr>
          <p:cNvSpPr/>
          <p:nvPr/>
        </p:nvSpPr>
        <p:spPr>
          <a:xfrm>
            <a:off x="827584" y="1772816"/>
            <a:ext cx="6840760" cy="3816424"/>
          </a:xfrm>
          <a:prstGeom prst="rect">
            <a:avLst/>
          </a:prstGeom>
          <a:blipFill>
            <a:blip r:embed="rId2" cstate="print"/>
            <a:stretch>
              <a:fillRect/>
            </a:stretch>
          </a:blipFill>
        </p:spPr>
        <p:txBody>
          <a:bodyPr wrap="square" lIns="0" tIns="0" rIns="0" bIns="0" rtlCol="0"/>
          <a:lstStyle/>
          <a:p>
            <a:pPr algn="ctr"/>
            <a:endParaRPr dirty="0"/>
          </a:p>
        </p:txBody>
      </p:sp>
    </p:spTree>
    <p:extLst>
      <p:ext uri="{BB962C8B-B14F-4D97-AF65-F5344CB8AC3E}">
        <p14:creationId xmlns:p14="http://schemas.microsoft.com/office/powerpoint/2010/main" val="3104963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4322C-77CD-4487-81D2-7235428D12BE}"/>
              </a:ext>
            </a:extLst>
          </p:cNvPr>
          <p:cNvSpPr>
            <a:spLocks noGrp="1"/>
          </p:cNvSpPr>
          <p:nvPr>
            <p:ph sz="quarter" idx="13"/>
          </p:nvPr>
        </p:nvSpPr>
        <p:spPr>
          <a:xfrm>
            <a:off x="287337" y="1484784"/>
            <a:ext cx="8569325" cy="4878000"/>
          </a:xfrm>
        </p:spPr>
        <p:txBody>
          <a:bodyPr/>
          <a:lstStyle/>
          <a:p>
            <a:endParaRPr lang="en-IN" dirty="0"/>
          </a:p>
          <a:p>
            <a:endParaRPr lang="en-IN" dirty="0"/>
          </a:p>
          <a:p>
            <a:endParaRPr lang="en-IN" dirty="0"/>
          </a:p>
          <a:p>
            <a:endParaRPr lang="en-IN" dirty="0"/>
          </a:p>
          <a:p>
            <a:endParaRPr lang="en-IN" dirty="0"/>
          </a:p>
          <a:p>
            <a:pPr marL="0" indent="0" algn="ctr">
              <a:buNone/>
            </a:pPr>
            <a:r>
              <a:rPr lang="en-IN"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6536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CCE484C-AD50-40F1-A362-77AE905ADD6C}"/>
              </a:ext>
            </a:extLst>
          </p:cNvPr>
          <p:cNvSpPr>
            <a:spLocks noGrp="1"/>
          </p:cNvSpPr>
          <p:nvPr>
            <p:ph type="subTitle" idx="1"/>
          </p:nvPr>
        </p:nvSpPr>
        <p:spPr>
          <a:xfrm>
            <a:off x="412305" y="1124744"/>
            <a:ext cx="8460464" cy="3096344"/>
          </a:xfrm>
        </p:spPr>
        <p:txBody>
          <a:bodyPr/>
          <a:lstStyle/>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Human-Human Interaction</a:t>
            </a:r>
          </a:p>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Human-Robot Interaction</a:t>
            </a:r>
          </a:p>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What is context?</a:t>
            </a:r>
          </a:p>
        </p:txBody>
      </p:sp>
      <p:sp>
        <p:nvSpPr>
          <p:cNvPr id="3" name="Title 2">
            <a:extLst>
              <a:ext uri="{FF2B5EF4-FFF2-40B4-BE49-F238E27FC236}">
                <a16:creationId xmlns:a16="http://schemas.microsoft.com/office/drawing/2014/main" id="{638FFA5A-5A99-47DE-B72F-BCF2B2525B4F}"/>
              </a:ext>
            </a:extLst>
          </p:cNvPr>
          <p:cNvSpPr>
            <a:spLocks noGrp="1"/>
          </p:cNvSpPr>
          <p:nvPr>
            <p:ph type="ctrTitle"/>
          </p:nvPr>
        </p:nvSpPr>
        <p:spPr/>
        <p:txBody>
          <a:bodyPr/>
          <a:lstStyle/>
          <a:p>
            <a:r>
              <a:rPr lang="en-IN" sz="30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79814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A607-A267-4DBE-BAFF-10BC5B653D78}"/>
              </a:ext>
            </a:extLst>
          </p:cNvPr>
          <p:cNvSpPr>
            <a:spLocks noGrp="1"/>
          </p:cNvSpPr>
          <p:nvPr>
            <p:ph type="title"/>
          </p:nvPr>
        </p:nvSpPr>
        <p:spPr/>
        <p:txBody>
          <a:bodyPr/>
          <a:lstStyle/>
          <a:p>
            <a:r>
              <a:rPr lang="en-IN" dirty="0"/>
              <a:t>Why context?</a:t>
            </a:r>
          </a:p>
        </p:txBody>
      </p:sp>
      <p:sp>
        <p:nvSpPr>
          <p:cNvPr id="3" name="Content Placeholder 2">
            <a:extLst>
              <a:ext uri="{FF2B5EF4-FFF2-40B4-BE49-F238E27FC236}">
                <a16:creationId xmlns:a16="http://schemas.microsoft.com/office/drawing/2014/main" id="{ED40E17C-A65F-41EF-875D-AF9F4B19B1C3}"/>
              </a:ext>
            </a:extLst>
          </p:cNvPr>
          <p:cNvSpPr>
            <a:spLocks noGrp="1"/>
          </p:cNvSpPr>
          <p:nvPr>
            <p:ph sz="quarter" idx="13"/>
          </p:nvPr>
        </p:nvSpPr>
        <p:spPr>
          <a:xfrm>
            <a:off x="323528" y="620688"/>
            <a:ext cx="8569325" cy="4878000"/>
          </a:xfrm>
        </p:spPr>
        <p:txBody>
          <a:bodyPr/>
          <a:lstStyle/>
          <a:p>
            <a:pPr marL="302260" indent="-139065">
              <a:lnSpc>
                <a:spcPct val="100000"/>
              </a:lnSpc>
              <a:spcBef>
                <a:spcPts val="350"/>
              </a:spcBef>
              <a:buClr>
                <a:srgbClr val="005F8C"/>
              </a:buClr>
              <a:buFont typeface="Arial"/>
              <a:buChar char="•"/>
              <a:tabLst>
                <a:tab pos="302895" algn="l"/>
              </a:tabLst>
            </a:pPr>
            <a:endParaRPr lang="en-IN" spc="-5" dirty="0">
              <a:solidFill>
                <a:schemeClr val="tx1"/>
              </a:solidFill>
              <a:latin typeface="Times New Roman" panose="02020603050405020304" pitchFamily="18" charset="0"/>
              <a:cs typeface="Times New Roman" panose="02020603050405020304" pitchFamily="18" charset="0"/>
            </a:endParaRPr>
          </a:p>
          <a:p>
            <a:pPr marL="302260" indent="-139065">
              <a:lnSpc>
                <a:spcPct val="100000"/>
              </a:lnSpc>
              <a:spcBef>
                <a:spcPts val="350"/>
              </a:spcBef>
              <a:buClr>
                <a:srgbClr val="005F8C"/>
              </a:buClr>
              <a:buFont typeface="Arial"/>
              <a:buChar char="•"/>
              <a:tabLst>
                <a:tab pos="302895" algn="l"/>
              </a:tabLst>
            </a:pPr>
            <a:endParaRPr lang="en-IN" spc="-5" dirty="0">
              <a:solidFill>
                <a:schemeClr val="tx1"/>
              </a:solidFill>
              <a:latin typeface="Times New Roman" panose="02020603050405020304" pitchFamily="18" charset="0"/>
              <a:cs typeface="Times New Roman" panose="02020603050405020304" pitchFamily="18" charset="0"/>
            </a:endParaRPr>
          </a:p>
          <a:p>
            <a:pPr marL="302260" indent="-139065">
              <a:lnSpc>
                <a:spcPct val="100000"/>
              </a:lnSpc>
              <a:spcBef>
                <a:spcPts val="350"/>
              </a:spcBef>
              <a:buClr>
                <a:srgbClr val="005F8C"/>
              </a:buClr>
              <a:buFont typeface="Arial"/>
              <a:buChar char="•"/>
              <a:tabLst>
                <a:tab pos="302895" algn="l"/>
              </a:tabLst>
            </a:pPr>
            <a:endParaRPr lang="en-IN" spc="-5" dirty="0">
              <a:solidFill>
                <a:schemeClr val="tx1"/>
              </a:solidFill>
              <a:latin typeface="Times New Roman" panose="02020603050405020304" pitchFamily="18" charset="0"/>
              <a:cs typeface="Times New Roman" panose="02020603050405020304" pitchFamily="18" charset="0"/>
            </a:endParaRPr>
          </a:p>
          <a:p>
            <a:pPr marL="302260" indent="-139065">
              <a:lnSpc>
                <a:spcPct val="100000"/>
              </a:lnSpc>
              <a:spcBef>
                <a:spcPts val="350"/>
              </a:spcBef>
              <a:buClr>
                <a:srgbClr val="005F8C"/>
              </a:buClr>
              <a:buFont typeface="Arial"/>
              <a:buChar char="•"/>
              <a:tabLst>
                <a:tab pos="302895" algn="l"/>
              </a:tabLst>
            </a:pPr>
            <a:r>
              <a:rPr lang="en-IN" spc="-5" dirty="0">
                <a:solidFill>
                  <a:schemeClr val="tx1"/>
                </a:solidFill>
                <a:latin typeface="Times New Roman" panose="02020603050405020304" pitchFamily="18" charset="0"/>
                <a:cs typeface="Times New Roman" panose="02020603050405020304" pitchFamily="18" charset="0"/>
              </a:rPr>
              <a:t>Best</a:t>
            </a:r>
            <a:r>
              <a:rPr lang="en-IN" spc="-10" dirty="0">
                <a:solidFill>
                  <a:schemeClr val="tx1"/>
                </a:solidFill>
                <a:latin typeface="Times New Roman" panose="02020603050405020304" pitchFamily="18" charset="0"/>
                <a:cs typeface="Times New Roman" panose="02020603050405020304" pitchFamily="18" charset="0"/>
              </a:rPr>
              <a:t> </a:t>
            </a:r>
            <a:r>
              <a:rPr lang="en-IN" spc="-5" dirty="0">
                <a:solidFill>
                  <a:schemeClr val="tx1"/>
                </a:solidFill>
                <a:latin typeface="Times New Roman" panose="02020603050405020304" pitchFamily="18" charset="0"/>
                <a:cs typeface="Times New Roman" panose="02020603050405020304" pitchFamily="18" charset="0"/>
              </a:rPr>
              <a:t>solution.</a:t>
            </a:r>
            <a:endParaRPr lang="en-IN" dirty="0">
              <a:solidFill>
                <a:schemeClr val="tx1"/>
              </a:solidFill>
              <a:latin typeface="Times New Roman" panose="02020603050405020304" pitchFamily="18" charset="0"/>
              <a:cs typeface="Times New Roman" panose="02020603050405020304" pitchFamily="18" charset="0"/>
            </a:endParaRPr>
          </a:p>
          <a:p>
            <a:pPr marL="302260" indent="-139065">
              <a:lnSpc>
                <a:spcPct val="100000"/>
              </a:lnSpc>
              <a:spcBef>
                <a:spcPts val="335"/>
              </a:spcBef>
              <a:buClr>
                <a:srgbClr val="005F8C"/>
              </a:buClr>
              <a:buFont typeface="Arial"/>
              <a:buChar char="•"/>
              <a:tabLst>
                <a:tab pos="302895" algn="l"/>
              </a:tabLst>
            </a:pPr>
            <a:r>
              <a:rPr lang="en-IN" spc="-5" dirty="0">
                <a:solidFill>
                  <a:schemeClr val="tx1"/>
                </a:solidFill>
                <a:latin typeface="Times New Roman" panose="02020603050405020304" pitchFamily="18" charset="0"/>
                <a:cs typeface="Times New Roman" panose="02020603050405020304" pitchFamily="18" charset="0"/>
              </a:rPr>
              <a:t>Intelligent</a:t>
            </a:r>
            <a:r>
              <a:rPr lang="en-IN" spc="-10" dirty="0">
                <a:solidFill>
                  <a:schemeClr val="tx1"/>
                </a:solidFill>
                <a:latin typeface="Times New Roman" panose="02020603050405020304" pitchFamily="18" charset="0"/>
                <a:cs typeface="Times New Roman" panose="02020603050405020304" pitchFamily="18" charset="0"/>
              </a:rPr>
              <a:t> </a:t>
            </a:r>
            <a:r>
              <a:rPr lang="en-IN" spc="-15" dirty="0">
                <a:solidFill>
                  <a:schemeClr val="tx1"/>
                </a:solidFill>
                <a:latin typeface="Times New Roman" panose="02020603050405020304" pitchFamily="18" charset="0"/>
                <a:cs typeface="Times New Roman" panose="02020603050405020304" pitchFamily="18" charset="0"/>
              </a:rPr>
              <a:t>behaviour.</a:t>
            </a:r>
            <a:endParaRPr lang="en-IN" dirty="0">
              <a:solidFill>
                <a:schemeClr val="tx1"/>
              </a:solidFill>
              <a:latin typeface="Times New Roman" panose="02020603050405020304" pitchFamily="18" charset="0"/>
              <a:cs typeface="Times New Roman" panose="02020603050405020304" pitchFamily="18" charset="0"/>
            </a:endParaRPr>
          </a:p>
          <a:p>
            <a:pPr marL="302260" indent="-139065">
              <a:lnSpc>
                <a:spcPct val="100000"/>
              </a:lnSpc>
              <a:spcBef>
                <a:spcPts val="335"/>
              </a:spcBef>
              <a:buClr>
                <a:srgbClr val="005F8C"/>
              </a:buClr>
              <a:buFont typeface="Arial"/>
              <a:buChar char="•"/>
              <a:tabLst>
                <a:tab pos="302895" algn="l"/>
              </a:tabLst>
            </a:pPr>
            <a:r>
              <a:rPr lang="en-IN" spc="-5" dirty="0">
                <a:solidFill>
                  <a:schemeClr val="tx1"/>
                </a:solidFill>
                <a:latin typeface="Times New Roman" panose="02020603050405020304" pitchFamily="18" charset="0"/>
                <a:cs typeface="Times New Roman" panose="02020603050405020304" pitchFamily="18" charset="0"/>
              </a:rPr>
              <a:t>Situation</a:t>
            </a:r>
            <a:r>
              <a:rPr lang="en-IN" spc="-10" dirty="0">
                <a:solidFill>
                  <a:schemeClr val="tx1"/>
                </a:solidFill>
                <a:latin typeface="Times New Roman" panose="02020603050405020304" pitchFamily="18" charset="0"/>
                <a:cs typeface="Times New Roman" panose="02020603050405020304" pitchFamily="18" charset="0"/>
              </a:rPr>
              <a:t> </a:t>
            </a:r>
            <a:r>
              <a:rPr lang="en-IN" spc="-5" dirty="0">
                <a:solidFill>
                  <a:schemeClr val="tx1"/>
                </a:solidFill>
                <a:latin typeface="Times New Roman" panose="02020603050405020304" pitchFamily="18" charset="0"/>
                <a:cs typeface="Times New Roman" panose="02020603050405020304" pitchFamily="18" charset="0"/>
              </a:rPr>
              <a:t>understanding.</a:t>
            </a:r>
            <a:endParaRPr lang="en-IN" dirty="0">
              <a:solidFill>
                <a:schemeClr val="tx1"/>
              </a:solidFill>
              <a:latin typeface="Times New Roman" panose="02020603050405020304" pitchFamily="18" charset="0"/>
              <a:cs typeface="Times New Roman" panose="02020603050405020304" pitchFamily="18" charset="0"/>
            </a:endParaRPr>
          </a:p>
          <a:p>
            <a:pPr marL="302260" indent="-139065">
              <a:lnSpc>
                <a:spcPct val="100000"/>
              </a:lnSpc>
              <a:spcBef>
                <a:spcPts val="334"/>
              </a:spcBef>
              <a:buClr>
                <a:srgbClr val="005F8C"/>
              </a:buClr>
              <a:buFont typeface="Arial"/>
              <a:buChar char="•"/>
              <a:tabLst>
                <a:tab pos="302895" algn="l"/>
              </a:tabLst>
            </a:pPr>
            <a:r>
              <a:rPr lang="en-IN" spc="-5" dirty="0">
                <a:solidFill>
                  <a:schemeClr val="tx1"/>
                </a:solidFill>
                <a:latin typeface="Times New Roman" panose="02020603050405020304" pitchFamily="18" charset="0"/>
                <a:cs typeface="Times New Roman" panose="02020603050405020304" pitchFamily="18" charset="0"/>
              </a:rPr>
              <a:t>Example: </a:t>
            </a:r>
            <a:r>
              <a:rPr lang="en-IN" spc="-10" dirty="0">
                <a:solidFill>
                  <a:schemeClr val="tx1"/>
                </a:solidFill>
                <a:latin typeface="Times New Roman" panose="02020603050405020304" pitchFamily="18" charset="0"/>
                <a:cs typeface="Times New Roman" panose="02020603050405020304" pitchFamily="18" charset="0"/>
              </a:rPr>
              <a:t>Time context, </a:t>
            </a:r>
            <a:r>
              <a:rPr lang="en-IN" spc="-5" dirty="0">
                <a:solidFill>
                  <a:schemeClr val="tx1"/>
                </a:solidFill>
                <a:latin typeface="Times New Roman" panose="02020603050405020304" pitchFamily="18" charset="0"/>
                <a:cs typeface="Times New Roman" panose="02020603050405020304" pitchFamily="18" charset="0"/>
              </a:rPr>
              <a:t>Situation</a:t>
            </a:r>
            <a:r>
              <a:rPr lang="en-IN" spc="40" dirty="0">
                <a:solidFill>
                  <a:schemeClr val="tx1"/>
                </a:solidFill>
                <a:latin typeface="Times New Roman" panose="02020603050405020304" pitchFamily="18" charset="0"/>
                <a:cs typeface="Times New Roman" panose="02020603050405020304" pitchFamily="18" charset="0"/>
              </a:rPr>
              <a:t> </a:t>
            </a:r>
            <a:r>
              <a:rPr lang="en-IN" spc="-10" dirty="0">
                <a:solidFill>
                  <a:schemeClr val="tx1"/>
                </a:solidFill>
                <a:latin typeface="Times New Roman" panose="02020603050405020304" pitchFamily="18" charset="0"/>
                <a:cs typeface="Times New Roman" panose="02020603050405020304" pitchFamily="18" charset="0"/>
              </a:rPr>
              <a:t>context.</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rgbClr val="0070C0"/>
              </a:solidFill>
            </a:endParaRPr>
          </a:p>
        </p:txBody>
      </p:sp>
    </p:spTree>
    <p:extLst>
      <p:ext uri="{BB962C8B-B14F-4D97-AF65-F5344CB8AC3E}">
        <p14:creationId xmlns:p14="http://schemas.microsoft.com/office/powerpoint/2010/main" val="313056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C315-2428-463D-A4A8-75CF895B1359}"/>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Psychological background</a:t>
            </a:r>
          </a:p>
        </p:txBody>
      </p:sp>
      <p:sp>
        <p:nvSpPr>
          <p:cNvPr id="3" name="Content Placeholder 2">
            <a:extLst>
              <a:ext uri="{FF2B5EF4-FFF2-40B4-BE49-F238E27FC236}">
                <a16:creationId xmlns:a16="http://schemas.microsoft.com/office/drawing/2014/main" id="{160218DB-B248-427F-8EE3-A1F868822012}"/>
              </a:ext>
            </a:extLst>
          </p:cNvPr>
          <p:cNvSpPr>
            <a:spLocks noGrp="1"/>
          </p:cNvSpPr>
          <p:nvPr>
            <p:ph sz="quarter" idx="13"/>
          </p:nvPr>
        </p:nvSpPr>
        <p:spPr>
          <a:xfrm>
            <a:off x="307727" y="692696"/>
            <a:ext cx="8569325" cy="5814104"/>
          </a:xfrm>
        </p:spPr>
        <p:txBody>
          <a:bodyPr/>
          <a:lstStyle/>
          <a:p>
            <a:pPr marL="0" indent="0">
              <a:buNone/>
            </a:pP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pPr marL="0" indent="0">
              <a:buNone/>
            </a:pPr>
            <a:r>
              <a:rPr lang="en-IN" dirty="0">
                <a:solidFill>
                  <a:schemeClr val="tx1"/>
                </a:solidFill>
                <a:latin typeface="Times New Roman" panose="02020603050405020304" pitchFamily="18" charset="0"/>
                <a:cs typeface="Times New Roman" panose="02020603050405020304" pitchFamily="18" charset="0"/>
              </a:rPr>
              <a:t>Classification of context</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314960" indent="-139065">
              <a:lnSpc>
                <a:spcPct val="100000"/>
              </a:lnSpc>
              <a:spcBef>
                <a:spcPts val="335"/>
              </a:spcBef>
              <a:buClr>
                <a:srgbClr val="005F8C"/>
              </a:buClr>
              <a:buFont typeface="Arial"/>
              <a:buChar char="•"/>
              <a:tabLst>
                <a:tab pos="315595" algn="l"/>
              </a:tabLst>
            </a:pPr>
            <a:r>
              <a:rPr lang="en-US" spc="-10" dirty="0">
                <a:solidFill>
                  <a:schemeClr val="tx1"/>
                </a:solidFill>
                <a:latin typeface="Times New Roman" panose="02020603050405020304" pitchFamily="18" charset="0"/>
                <a:cs typeface="Times New Roman" panose="02020603050405020304" pitchFamily="18" charset="0"/>
              </a:rPr>
              <a:t>The </a:t>
            </a:r>
            <a:r>
              <a:rPr lang="en-US" spc="-5" dirty="0">
                <a:solidFill>
                  <a:schemeClr val="tx1"/>
                </a:solidFill>
                <a:latin typeface="Times New Roman" panose="02020603050405020304" pitchFamily="18" charset="0"/>
                <a:cs typeface="Times New Roman" panose="02020603050405020304" pitchFamily="18" charset="0"/>
              </a:rPr>
              <a:t>spatio context: covers contemporary parameters.</a:t>
            </a:r>
          </a:p>
          <a:p>
            <a:pPr marL="175895" indent="0">
              <a:lnSpc>
                <a:spcPct val="100000"/>
              </a:lnSpc>
              <a:spcBef>
                <a:spcPts val="335"/>
              </a:spcBef>
              <a:buClr>
                <a:srgbClr val="005F8C"/>
              </a:buClr>
              <a:buNone/>
              <a:tabLst>
                <a:tab pos="315595" algn="l"/>
              </a:tabLst>
            </a:pPr>
            <a:endParaRPr lang="en-US" dirty="0">
              <a:solidFill>
                <a:schemeClr val="tx1"/>
              </a:solidFill>
              <a:latin typeface="Times New Roman" panose="02020603050405020304" pitchFamily="18" charset="0"/>
              <a:cs typeface="Times New Roman" panose="02020603050405020304" pitchFamily="18" charset="0"/>
            </a:endParaRPr>
          </a:p>
          <a:p>
            <a:pPr marL="314960" indent="-139065">
              <a:lnSpc>
                <a:spcPct val="100000"/>
              </a:lnSpc>
              <a:spcBef>
                <a:spcPts val="334"/>
              </a:spcBef>
              <a:buClr>
                <a:srgbClr val="005F8C"/>
              </a:buClr>
              <a:buFont typeface="Arial"/>
              <a:buChar char="•"/>
              <a:tabLst>
                <a:tab pos="315595" algn="l"/>
              </a:tabLst>
            </a:pPr>
            <a:r>
              <a:rPr lang="en-US" spc="-10" dirty="0">
                <a:solidFill>
                  <a:schemeClr val="tx1"/>
                </a:solidFill>
                <a:latin typeface="Times New Roman" panose="02020603050405020304" pitchFamily="18" charset="0"/>
                <a:cs typeface="Times New Roman" panose="02020603050405020304" pitchFamily="18" charset="0"/>
              </a:rPr>
              <a:t>The temporal</a:t>
            </a:r>
            <a:r>
              <a:rPr lang="en-US" spc="-5" dirty="0">
                <a:solidFill>
                  <a:schemeClr val="tx1"/>
                </a:solidFill>
                <a:latin typeface="Times New Roman" panose="02020603050405020304" pitchFamily="18" charset="0"/>
                <a:cs typeface="Times New Roman" panose="02020603050405020304" pitchFamily="18" charset="0"/>
              </a:rPr>
              <a:t> context:</a:t>
            </a:r>
          </a:p>
          <a:p>
            <a:pPr marL="347345" indent="-171450">
              <a:spcBef>
                <a:spcPts val="334"/>
              </a:spcBef>
              <a:buClr>
                <a:srgbClr val="005F8C"/>
              </a:buClr>
              <a:buFont typeface="Wingdings" panose="05000000000000000000" pitchFamily="2" charset="2"/>
              <a:buChar char="Ø"/>
              <a:tabLst>
                <a:tab pos="315595" algn="l"/>
              </a:tabLst>
            </a:pPr>
            <a:r>
              <a:rPr lang="en-US" spc="-5" dirty="0">
                <a:solidFill>
                  <a:schemeClr val="tx1"/>
                </a:solidFill>
                <a:latin typeface="Times New Roman" panose="02020603050405020304" pitchFamily="18" charset="0"/>
                <a:cs typeface="Times New Roman" panose="02020603050405020304" pitchFamily="18" charset="0"/>
              </a:rPr>
              <a:t>      Intellectual: Background Knowledge.</a:t>
            </a:r>
          </a:p>
          <a:p>
            <a:pPr marL="347345" indent="-171450">
              <a:spcBef>
                <a:spcPts val="334"/>
              </a:spcBef>
              <a:buClr>
                <a:srgbClr val="005F8C"/>
              </a:buClr>
              <a:buFont typeface="Wingdings" panose="05000000000000000000" pitchFamily="2" charset="2"/>
              <a:buChar char="Ø"/>
              <a:tabLst>
                <a:tab pos="315595" algn="l"/>
              </a:tabLst>
            </a:pPr>
            <a:r>
              <a:rPr lang="en-US" spc="-5" dirty="0">
                <a:solidFill>
                  <a:schemeClr val="tx1"/>
                </a:solidFill>
                <a:latin typeface="Times New Roman" panose="02020603050405020304" pitchFamily="18" charset="0"/>
                <a:cs typeface="Times New Roman" panose="02020603050405020304" pitchFamily="18" charset="0"/>
              </a:rPr>
              <a:t>      Existential: Selective interest related to the notion of situation.</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rgbClr val="0070C0"/>
              </a:solidFill>
            </a:endParaRPr>
          </a:p>
        </p:txBody>
      </p:sp>
    </p:spTree>
    <p:extLst>
      <p:ext uri="{BB962C8B-B14F-4D97-AF65-F5344CB8AC3E}">
        <p14:creationId xmlns:p14="http://schemas.microsoft.com/office/powerpoint/2010/main" val="5628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DA71394-9D0F-445A-9687-E9DA32AB3DE4}"/>
              </a:ext>
            </a:extLst>
          </p:cNvPr>
          <p:cNvSpPr>
            <a:spLocks noGrp="1"/>
          </p:cNvSpPr>
          <p:nvPr>
            <p:ph type="subTitle" idx="1"/>
          </p:nvPr>
        </p:nvSpPr>
        <p:spPr>
          <a:xfrm>
            <a:off x="827584" y="1988840"/>
            <a:ext cx="6444000" cy="3783600"/>
          </a:xfrm>
        </p:spPr>
        <p:txBody>
          <a:bodyPr/>
          <a:lstStyle/>
          <a:p>
            <a:pPr marL="176530" indent="-139065" algn="l">
              <a:lnSpc>
                <a:spcPct val="100000"/>
              </a:lnSpc>
              <a:spcBef>
                <a:spcPts val="434"/>
              </a:spcBef>
              <a:buClr>
                <a:srgbClr val="005F8C"/>
              </a:buClr>
              <a:buFont typeface="Arial"/>
              <a:buChar char="•"/>
              <a:tabLst>
                <a:tab pos="177165" algn="l"/>
              </a:tabLst>
            </a:pPr>
            <a:r>
              <a:rPr lang="en-IN" sz="2000" spc="-5" dirty="0">
                <a:solidFill>
                  <a:schemeClr val="tx1"/>
                </a:solidFill>
                <a:latin typeface="Times New Roman" panose="02020603050405020304" pitchFamily="18" charset="0"/>
                <a:cs typeface="Times New Roman" panose="02020603050405020304" pitchFamily="18" charset="0"/>
              </a:rPr>
              <a:t>Location</a:t>
            </a:r>
            <a:endParaRPr lang="en-IN" sz="200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4"/>
              </a:spcBef>
              <a:buClr>
                <a:srgbClr val="005F8C"/>
              </a:buClr>
              <a:buFont typeface="Arial"/>
              <a:buChar char="•"/>
              <a:tabLst>
                <a:tab pos="177165" algn="l"/>
              </a:tabLst>
            </a:pPr>
            <a:r>
              <a:rPr lang="en-IN" sz="2000" spc="-5" dirty="0">
                <a:solidFill>
                  <a:schemeClr val="tx1"/>
                </a:solidFill>
                <a:latin typeface="Times New Roman" panose="02020603050405020304" pitchFamily="18" charset="0"/>
                <a:cs typeface="Times New Roman" panose="02020603050405020304" pitchFamily="18" charset="0"/>
              </a:rPr>
              <a:t>Activity</a:t>
            </a:r>
            <a:endParaRPr lang="en-IN" sz="200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0"/>
              </a:spcBef>
              <a:buClr>
                <a:srgbClr val="005F8C"/>
              </a:buClr>
              <a:buFont typeface="Arial"/>
              <a:buChar char="•"/>
              <a:tabLst>
                <a:tab pos="177165" algn="l"/>
              </a:tabLst>
            </a:pPr>
            <a:r>
              <a:rPr lang="en-IN" sz="2000" spc="-5" dirty="0">
                <a:solidFill>
                  <a:schemeClr val="tx1"/>
                </a:solidFill>
                <a:latin typeface="Times New Roman" panose="02020603050405020304" pitchFamily="18" charset="0"/>
                <a:cs typeface="Times New Roman" panose="02020603050405020304" pitchFamily="18" charset="0"/>
              </a:rPr>
              <a:t>Identity</a:t>
            </a:r>
            <a:endParaRPr lang="en-IN" sz="200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5"/>
              </a:spcBef>
              <a:buClr>
                <a:srgbClr val="005F8C"/>
              </a:buClr>
              <a:buFont typeface="Arial"/>
              <a:buChar char="•"/>
              <a:tabLst>
                <a:tab pos="177165" algn="l"/>
              </a:tabLst>
            </a:pPr>
            <a:r>
              <a:rPr lang="en-IN" sz="2000" spc="-10" dirty="0">
                <a:solidFill>
                  <a:schemeClr val="tx1"/>
                </a:solidFill>
                <a:latin typeface="Times New Roman" panose="02020603050405020304" pitchFamily="18" charset="0"/>
                <a:cs typeface="Times New Roman" panose="02020603050405020304" pitchFamily="18" charset="0"/>
              </a:rPr>
              <a:t>Time</a:t>
            </a:r>
            <a:endParaRPr lang="en-IN" sz="2000" dirty="0">
              <a:solidFill>
                <a:schemeClr val="tx1"/>
              </a:solidFill>
              <a:latin typeface="Times New Roman" panose="02020603050405020304" pitchFamily="18" charset="0"/>
              <a:cs typeface="Times New Roman" panose="02020603050405020304" pitchFamily="18" charset="0"/>
            </a:endParaRPr>
          </a:p>
          <a:p>
            <a:pPr marL="176530" indent="-139065" algn="l">
              <a:lnSpc>
                <a:spcPct val="100000"/>
              </a:lnSpc>
              <a:spcBef>
                <a:spcPts val="335"/>
              </a:spcBef>
              <a:buClr>
                <a:srgbClr val="005F8C"/>
              </a:buClr>
              <a:buFont typeface="Arial"/>
              <a:buChar char="•"/>
              <a:tabLst>
                <a:tab pos="177165" algn="l"/>
              </a:tabLst>
            </a:pPr>
            <a:r>
              <a:rPr lang="en-IN" sz="2000" spc="-5" dirty="0">
                <a:solidFill>
                  <a:schemeClr val="tx1"/>
                </a:solidFill>
                <a:latin typeface="Times New Roman" panose="02020603050405020304" pitchFamily="18" charset="0"/>
                <a:cs typeface="Times New Roman" panose="02020603050405020304" pitchFamily="18" charset="0"/>
              </a:rPr>
              <a:t>Social</a:t>
            </a:r>
          </a:p>
          <a:p>
            <a:pPr marL="37465" algn="l">
              <a:lnSpc>
                <a:spcPct val="100000"/>
              </a:lnSpc>
              <a:spcBef>
                <a:spcPts val="335"/>
              </a:spcBef>
              <a:buClr>
                <a:srgbClr val="005F8C"/>
              </a:buClr>
              <a:tabLst>
                <a:tab pos="177165" algn="l"/>
              </a:tabLst>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6360095-4470-45A2-80DD-4475EFAB4065}"/>
              </a:ext>
            </a:extLst>
          </p:cNvPr>
          <p:cNvSpPr>
            <a:spLocks noGrp="1"/>
          </p:cNvSpPr>
          <p:nvPr>
            <p:ph type="ctrTitle"/>
          </p:nvPr>
        </p:nvSpPr>
        <p:spPr/>
        <p:txBody>
          <a:bodyPr/>
          <a:lstStyle/>
          <a:p>
            <a:r>
              <a:rPr lang="en-IN" dirty="0"/>
              <a:t>Types of Context</a:t>
            </a:r>
          </a:p>
        </p:txBody>
      </p:sp>
    </p:spTree>
    <p:extLst>
      <p:ext uri="{BB962C8B-B14F-4D97-AF65-F5344CB8AC3E}">
        <p14:creationId xmlns:p14="http://schemas.microsoft.com/office/powerpoint/2010/main" val="313560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5A70C94-1438-4945-8BA7-CBE5C604C287}"/>
              </a:ext>
            </a:extLst>
          </p:cNvPr>
          <p:cNvPicPr>
            <a:picLocks noGrp="1" noChangeAspect="1"/>
          </p:cNvPicPr>
          <p:nvPr>
            <p:ph sz="quarter" idx="13"/>
          </p:nvPr>
        </p:nvPicPr>
        <p:blipFill>
          <a:blip r:embed="rId2"/>
          <a:stretch>
            <a:fillRect/>
          </a:stretch>
        </p:blipFill>
        <p:spPr>
          <a:xfrm>
            <a:off x="1637462" y="1196752"/>
            <a:ext cx="5869076" cy="4878388"/>
          </a:xfrm>
          <a:prstGeom prst="rect">
            <a:avLst/>
          </a:prstGeom>
        </p:spPr>
      </p:pic>
    </p:spTree>
    <p:extLst>
      <p:ext uri="{BB962C8B-B14F-4D97-AF65-F5344CB8AC3E}">
        <p14:creationId xmlns:p14="http://schemas.microsoft.com/office/powerpoint/2010/main" val="377629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6CB03F-8030-49E6-8A27-7928F0679E87}"/>
              </a:ext>
            </a:extLst>
          </p:cNvPr>
          <p:cNvSpPr>
            <a:spLocks noGrp="1"/>
          </p:cNvSpPr>
          <p:nvPr>
            <p:ph type="subTitle" idx="1"/>
          </p:nvPr>
        </p:nvSpPr>
        <p:spPr>
          <a:xfrm>
            <a:off x="683568" y="2636912"/>
            <a:ext cx="8064896" cy="2232248"/>
          </a:xfrm>
        </p:spPr>
        <p:txBody>
          <a:bodyPr/>
          <a:lstStyle/>
          <a:p>
            <a:pPr algn="l"/>
            <a:r>
              <a:rPr lang="en-IN" sz="2600" dirty="0">
                <a:solidFill>
                  <a:schemeClr val="tx1"/>
                </a:solidFill>
                <a:latin typeface="Times New Roman" panose="02020603050405020304" pitchFamily="18" charset="0"/>
                <a:cs typeface="Times New Roman" panose="02020603050405020304" pitchFamily="18" charset="0"/>
              </a:rPr>
              <a:t>Computer-Supported Cooperative work</a:t>
            </a:r>
          </a:p>
          <a:p>
            <a:pPr marL="457200" indent="-4572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Enables computer systems to collaborate and coordinate a set of activities among group of individuals.</a:t>
            </a:r>
          </a:p>
          <a:p>
            <a:pPr marL="457200" indent="-4572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Groupware, Its different from normal software.</a:t>
            </a:r>
          </a:p>
          <a:p>
            <a:pPr marL="457200" indent="-4572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 equips them to understand the activities and identities of every participant.</a:t>
            </a:r>
          </a:p>
        </p:txBody>
      </p:sp>
      <p:sp>
        <p:nvSpPr>
          <p:cNvPr id="3" name="Title 2">
            <a:extLst>
              <a:ext uri="{FF2B5EF4-FFF2-40B4-BE49-F238E27FC236}">
                <a16:creationId xmlns:a16="http://schemas.microsoft.com/office/drawing/2014/main" id="{A7171DE8-2B0B-4F17-A55F-ED4BDBC62C6E}"/>
              </a:ext>
            </a:extLst>
          </p:cNvPr>
          <p:cNvSpPr>
            <a:spLocks noGrp="1"/>
          </p:cNvSpPr>
          <p:nvPr>
            <p:ph type="ctrTitle"/>
          </p:nvPr>
        </p:nvSpPr>
        <p:spPr/>
        <p:txBody>
          <a:bodyPr/>
          <a:lstStyle/>
          <a:p>
            <a:r>
              <a:rPr lang="en-IN" dirty="0"/>
              <a:t>Approach</a:t>
            </a:r>
          </a:p>
        </p:txBody>
      </p:sp>
    </p:spTree>
    <p:extLst>
      <p:ext uri="{BB962C8B-B14F-4D97-AF65-F5344CB8AC3E}">
        <p14:creationId xmlns:p14="http://schemas.microsoft.com/office/powerpoint/2010/main" val="222120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64B1-5249-45C7-B418-3F3B3C52B3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Definitions of awareness in the CSCW</a:t>
            </a:r>
            <a:endParaRPr lang="en-IN" dirty="0"/>
          </a:p>
        </p:txBody>
      </p:sp>
      <p:pic>
        <p:nvPicPr>
          <p:cNvPr id="4" name="Content Placeholder 3">
            <a:extLst>
              <a:ext uri="{FF2B5EF4-FFF2-40B4-BE49-F238E27FC236}">
                <a16:creationId xmlns:a16="http://schemas.microsoft.com/office/drawing/2014/main" id="{687FC068-621B-4502-A2F3-8B7AE5FD9679}"/>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051720" y="1584325"/>
            <a:ext cx="4752528" cy="4724995"/>
          </a:xfrm>
          <a:prstGeom prst="rect">
            <a:avLst/>
          </a:prstGeom>
        </p:spPr>
      </p:pic>
    </p:spTree>
    <p:extLst>
      <p:ext uri="{BB962C8B-B14F-4D97-AF65-F5344CB8AC3E}">
        <p14:creationId xmlns:p14="http://schemas.microsoft.com/office/powerpoint/2010/main" val="4202666431"/>
      </p:ext>
    </p:extLst>
  </p:cSld>
  <p:clrMapOvr>
    <a:masterClrMapping/>
  </p:clrMapOvr>
</p:sld>
</file>

<file path=ppt/theme/theme1.xml><?xml version="1.0" encoding="utf-8"?>
<a:theme xmlns:a="http://schemas.openxmlformats.org/drawingml/2006/main" name="rrlab_slides_4_3">
  <a:themeElements>
    <a:clrScheme name="TU KL Farben">
      <a:dk1>
        <a:sysClr val="windowText" lastClr="000000"/>
      </a:dk1>
      <a:lt1>
        <a:sysClr val="window" lastClr="FFFFFF"/>
      </a:lt1>
      <a:dk2>
        <a:srgbClr val="0E3192"/>
      </a:dk2>
      <a:lt2>
        <a:srgbClr val="CCCCCC"/>
      </a:lt2>
      <a:accent1>
        <a:srgbClr val="0E3192"/>
      </a:accent1>
      <a:accent2>
        <a:srgbClr val="FE0009"/>
      </a:accent2>
      <a:accent3>
        <a:srgbClr val="CCCCCC"/>
      </a:accent3>
      <a:accent4>
        <a:srgbClr val="470074"/>
      </a:accent4>
      <a:accent5>
        <a:srgbClr val="4EBCCE"/>
      </a:accent5>
      <a:accent6>
        <a:srgbClr val="FFFF00"/>
      </a:accent6>
      <a:hlink>
        <a:srgbClr val="0E3192"/>
      </a:hlink>
      <a:folHlink>
        <a:srgbClr val="0E3192"/>
      </a:folHlink>
    </a:clrScheme>
    <a:fontScheme name="TU Kl Schriftarten">
      <a:majorFont>
        <a:latin typeface="Calibri"/>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E3192"/>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Presentation1" id="{09B6EAB8-8582-4352-99DA-E336C5C9B58C}" vid="{C40A3502-6CC2-48A3-B8AD-C3EA69DA2E05}"/>
    </a:ext>
  </a:extLst>
</a:theme>
</file>

<file path=docProps/app.xml><?xml version="1.0" encoding="utf-8"?>
<Properties xmlns="http://schemas.openxmlformats.org/officeDocument/2006/extended-properties" xmlns:vt="http://schemas.openxmlformats.org/officeDocument/2006/docPropsVTypes">
  <Template>rrlab_slides_4_3</Template>
  <TotalTime>1149</TotalTime>
  <Words>1473</Words>
  <Application>Microsoft Office PowerPoint</Application>
  <PresentationFormat>On-screen Show (4:3)</PresentationFormat>
  <Paragraphs>214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Times New Roman</vt:lpstr>
      <vt:lpstr>Verdana</vt:lpstr>
      <vt:lpstr>Wingdings</vt:lpstr>
      <vt:lpstr>rrlab_slides_4_3</vt:lpstr>
      <vt:lpstr>Context awareness in Human-Robot Interaction</vt:lpstr>
      <vt:lpstr>Outline</vt:lpstr>
      <vt:lpstr>Introduction</vt:lpstr>
      <vt:lpstr>Why context?</vt:lpstr>
      <vt:lpstr>Psychological background</vt:lpstr>
      <vt:lpstr>Types of Context</vt:lpstr>
      <vt:lpstr>PowerPoint Presentation</vt:lpstr>
      <vt:lpstr>Approach</vt:lpstr>
      <vt:lpstr>Definitions of awareness in the CSCW</vt:lpstr>
      <vt:lpstr>CSCW(Cont..)</vt:lpstr>
      <vt:lpstr>Definite cases</vt:lpstr>
      <vt:lpstr>Applying the context awareness framework</vt:lpstr>
      <vt:lpstr>Overview of User Interfaces</vt:lpstr>
      <vt:lpstr>Team B</vt:lpstr>
      <vt:lpstr>Team C</vt:lpstr>
      <vt:lpstr>Team D</vt:lpstr>
      <vt:lpstr>Results</vt:lpstr>
      <vt:lpstr>Critical Incidents(cont..)</vt:lpstr>
      <vt:lpstr>Analysis using HRI awareness framework</vt:lpstr>
      <vt:lpstr>Context-Based HRI Framework </vt:lpstr>
      <vt:lpstr>A. Generic Architecture</vt:lpstr>
      <vt:lpstr>Generic Architecture (Cont..) </vt:lpstr>
      <vt:lpstr>B. Extended existing architecture</vt:lpstr>
      <vt:lpstr>Extended existing architecture(Cont..)</vt:lpstr>
      <vt:lpstr>Context verification process</vt:lpstr>
      <vt:lpstr>Context verification process(cont..)</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awareness in Human-Robot Interaction</dc:title>
  <dc:creator>vishwanath ts</dc:creator>
  <cp:lastModifiedBy>vishwanath ts</cp:lastModifiedBy>
  <cp:revision>57</cp:revision>
  <dcterms:created xsi:type="dcterms:W3CDTF">2020-02-06T14:29:53Z</dcterms:created>
  <dcterms:modified xsi:type="dcterms:W3CDTF">2020-02-07T09:39:04Z</dcterms:modified>
</cp:coreProperties>
</file>