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7" r:id="rId4"/>
  </p:sldMasterIdLst>
  <p:notesMasterIdLst>
    <p:notesMasterId r:id="rId21"/>
  </p:notesMasterIdLst>
  <p:sldIdLst>
    <p:sldId id="281" r:id="rId5"/>
    <p:sldId id="265" r:id="rId6"/>
    <p:sldId id="266" r:id="rId7"/>
    <p:sldId id="267" r:id="rId8"/>
    <p:sldId id="268" r:id="rId9"/>
    <p:sldId id="269" r:id="rId10"/>
    <p:sldId id="270" r:id="rId11"/>
    <p:sldId id="271" r:id="rId12"/>
    <p:sldId id="272" r:id="rId13"/>
    <p:sldId id="275" r:id="rId14"/>
    <p:sldId id="276" r:id="rId15"/>
    <p:sldId id="273" r:id="rId16"/>
    <p:sldId id="277" r:id="rId17"/>
    <p:sldId id="278"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11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58E33-362B-4F52-B731-2FB609627CBC}" type="datetimeFigureOut">
              <a:rPr lang="en-US" smtClean="0"/>
              <a:t>12/23/2023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C149C-479E-4175-B238-B83A279FCF50}" type="slidenum">
              <a:rPr lang="en-US" smtClean="0"/>
              <a:t>‹#›</a:t>
            </a:fld>
            <a:endParaRPr lang="en-US"/>
          </a:p>
        </p:txBody>
      </p:sp>
    </p:spTree>
    <p:extLst>
      <p:ext uri="{BB962C8B-B14F-4D97-AF65-F5344CB8AC3E}">
        <p14:creationId xmlns:p14="http://schemas.microsoft.com/office/powerpoint/2010/main" val="3728973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1A066A-F60E-4469-A51E-42B40045F78C}" type="datetime1">
              <a:rPr lang="en-US" smtClean="0"/>
              <a:t>12/23/2023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13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06109D-F2EF-4DD1-A821-1B111E724F16}" type="datetime1">
              <a:rPr lang="en-US" smtClean="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712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9B219C-5A10-426D-9EC5-666A1505215D}" type="datetime1">
              <a:rPr lang="en-US" smtClean="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6136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8DAC6B-987A-4232-B4B0-BEDF5EAC3685}" type="datetime1">
              <a:rPr lang="en-US" smtClean="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87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FC34DE-A257-4105-86F0-77888FA15430}" type="datetime1">
              <a:rPr lang="en-US" smtClean="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8816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F2003F-E888-4337-8DD2-656047BA15A6}" type="datetime1">
              <a:rPr lang="en-US" smtClean="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49855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F2003F-E888-4337-8DD2-656047BA15A6}" type="datetime1">
              <a:rPr lang="en-US" smtClean="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46484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8E706D-DA33-437B-A83F-984CA2EE16F0}" type="datetime1">
              <a:rPr lang="en-US" smtClean="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255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F8D586-1A33-469E-811D-4B8F3EFF517A}" type="datetime1">
              <a:rPr lang="en-US" smtClean="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493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A5226-04AA-4A3D-8327-4089B46B2E32}" type="datetime1">
              <a:rPr lang="en-US" smtClean="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75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5EDA5F-3EE7-4CFF-848A-2606F66DB1AF}" type="datetime1">
              <a:rPr lang="en-US" smtClean="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047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39402F-936B-4046-A539-E7AA37A90C59}" type="datetime1">
              <a:rPr lang="en-US" smtClean="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555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3C871E-2EBD-43A4-ACC8-C57CE29C03BB}" type="datetime1">
              <a:rPr lang="en-US" smtClean="0"/>
              <a:t>12/23/2023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862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2BE4E3-B64C-4237-8687-BAC7991FDB2C}" type="datetime1">
              <a:rPr lang="en-US" smtClean="0"/>
              <a:t>12/23/2023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3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9ACEA-6B5A-4451-8677-849374714880}" type="datetime1">
              <a:rPr lang="en-US" smtClean="0"/>
              <a:t>12/23/2023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940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113DE67-2E88-4715-A78D-13A044E29677}" type="datetime1">
              <a:rPr lang="en-US" smtClean="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607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08057B-1EE4-4B49-972C-8666FBD405E4}" type="datetime1">
              <a:rPr lang="en-US" smtClean="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6923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F2003F-E888-4337-8DD2-656047BA15A6}" type="datetime1">
              <a:rPr lang="en-US" smtClean="0"/>
              <a:t>12/23/2023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0573781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6858000"/>
          </a:xfrm>
        </p:spPr>
        <p:txBody>
          <a:bodyPr>
            <a:normAutofit/>
          </a:bodyPr>
          <a:lstStyle/>
          <a:p>
            <a:r>
              <a:rPr lang="en-US" sz="5400" dirty="0" smtClean="0">
                <a:solidFill>
                  <a:srgbClr val="C00000"/>
                </a:solidFill>
                <a:effectLst>
                  <a:outerShdw blurRad="38100" dist="38100" dir="2700000" algn="tl">
                    <a:srgbClr val="000000">
                      <a:alpha val="43137"/>
                    </a:srgbClr>
                  </a:outerShdw>
                </a:effectLst>
              </a:rPr>
              <a:t>1.Chirag L Gowda -&gt;(Introduction)</a:t>
            </a:r>
            <a:br>
              <a:rPr lang="en-US" sz="5400" dirty="0" smtClean="0">
                <a:solidFill>
                  <a:srgbClr val="C00000"/>
                </a:solidFill>
                <a:effectLst>
                  <a:outerShdw blurRad="38100" dist="38100" dir="2700000" algn="tl">
                    <a:srgbClr val="000000">
                      <a:alpha val="43137"/>
                    </a:srgbClr>
                  </a:outerShdw>
                </a:effectLst>
              </a:rPr>
            </a:br>
            <a:r>
              <a:rPr lang="en-US" sz="5400" dirty="0">
                <a:solidFill>
                  <a:srgbClr val="C00000"/>
                </a:solidFill>
                <a:effectLst>
                  <a:outerShdw blurRad="38100" dist="38100" dir="2700000" algn="tl">
                    <a:srgbClr val="000000">
                      <a:alpha val="43137"/>
                    </a:srgbClr>
                  </a:outerShdw>
                </a:effectLst>
              </a:rPr>
              <a:t/>
            </a:r>
            <a:br>
              <a:rPr lang="en-US" sz="5400" dirty="0">
                <a:solidFill>
                  <a:srgbClr val="C00000"/>
                </a:solidFill>
                <a:effectLst>
                  <a:outerShdw blurRad="38100" dist="38100" dir="2700000" algn="tl">
                    <a:srgbClr val="000000">
                      <a:alpha val="43137"/>
                    </a:srgbClr>
                  </a:outerShdw>
                </a:effectLst>
              </a:rPr>
            </a:br>
            <a:r>
              <a:rPr lang="en-US" sz="5400" dirty="0" smtClean="0">
                <a:solidFill>
                  <a:srgbClr val="C00000"/>
                </a:solidFill>
                <a:effectLst>
                  <a:outerShdw blurRad="38100" dist="38100" dir="2700000" algn="tl">
                    <a:srgbClr val="000000">
                      <a:alpha val="43137"/>
                    </a:srgbClr>
                  </a:outerShdw>
                </a:effectLst>
              </a:rPr>
              <a:t>2.Vishwas N-&gt;(tools  &amp;code </a:t>
            </a:r>
            <a:r>
              <a:rPr lang="en-US" sz="5400" dirty="0" err="1" smtClean="0">
                <a:solidFill>
                  <a:srgbClr val="C00000"/>
                </a:solidFill>
                <a:effectLst>
                  <a:outerShdw blurRad="38100" dist="38100" dir="2700000" algn="tl">
                    <a:srgbClr val="000000">
                      <a:alpha val="43137"/>
                    </a:srgbClr>
                  </a:outerShdw>
                </a:effectLst>
              </a:rPr>
              <a:t>explination</a:t>
            </a:r>
            <a:r>
              <a:rPr lang="en-US" sz="5400" dirty="0" smtClean="0">
                <a:solidFill>
                  <a:srgbClr val="C00000"/>
                </a:solidFill>
                <a:effectLst>
                  <a:outerShdw blurRad="38100" dist="38100" dir="2700000" algn="tl">
                    <a:srgbClr val="000000">
                      <a:alpha val="43137"/>
                    </a:srgbClr>
                  </a:outerShdw>
                </a:effectLst>
              </a:rPr>
              <a:t>)</a:t>
            </a:r>
            <a:br>
              <a:rPr lang="en-US" sz="5400" dirty="0" smtClean="0">
                <a:solidFill>
                  <a:srgbClr val="C00000"/>
                </a:solidFill>
                <a:effectLst>
                  <a:outerShdw blurRad="38100" dist="38100" dir="2700000" algn="tl">
                    <a:srgbClr val="000000">
                      <a:alpha val="43137"/>
                    </a:srgbClr>
                  </a:outerShdw>
                </a:effectLst>
              </a:rPr>
            </a:br>
            <a:r>
              <a:rPr lang="en-US" sz="5400" dirty="0" smtClean="0">
                <a:solidFill>
                  <a:srgbClr val="C00000"/>
                </a:solidFill>
                <a:effectLst>
                  <a:outerShdw blurRad="38100" dist="38100" dir="2700000" algn="tl">
                    <a:srgbClr val="000000">
                      <a:alpha val="43137"/>
                    </a:srgbClr>
                  </a:outerShdw>
                </a:effectLst>
              </a:rPr>
              <a:t/>
            </a:r>
            <a:br>
              <a:rPr lang="en-US" sz="5400" dirty="0" smtClean="0">
                <a:solidFill>
                  <a:srgbClr val="C00000"/>
                </a:solidFill>
                <a:effectLst>
                  <a:outerShdw blurRad="38100" dist="38100" dir="2700000" algn="tl">
                    <a:srgbClr val="000000">
                      <a:alpha val="43137"/>
                    </a:srgbClr>
                  </a:outerShdw>
                </a:effectLst>
              </a:rPr>
            </a:br>
            <a:r>
              <a:rPr lang="en-US" sz="5400" dirty="0" smtClean="0">
                <a:solidFill>
                  <a:srgbClr val="C00000"/>
                </a:solidFill>
                <a:effectLst>
                  <a:outerShdw blurRad="38100" dist="38100" dir="2700000" algn="tl">
                    <a:srgbClr val="000000">
                      <a:alpha val="43137"/>
                    </a:srgbClr>
                  </a:outerShdw>
                </a:effectLst>
              </a:rPr>
              <a:t>3.Venkat </a:t>
            </a:r>
            <a:r>
              <a:rPr lang="en-US" sz="5400" dirty="0" err="1" smtClean="0">
                <a:solidFill>
                  <a:srgbClr val="C00000"/>
                </a:solidFill>
                <a:effectLst>
                  <a:outerShdw blurRad="38100" dist="38100" dir="2700000" algn="tl">
                    <a:srgbClr val="000000">
                      <a:alpha val="43137"/>
                    </a:srgbClr>
                  </a:outerShdw>
                </a:effectLst>
              </a:rPr>
              <a:t>durga</a:t>
            </a:r>
            <a:r>
              <a:rPr lang="en-US" sz="5400" dirty="0" smtClean="0">
                <a:solidFill>
                  <a:srgbClr val="C00000"/>
                </a:solidFill>
                <a:effectLst>
                  <a:outerShdw blurRad="38100" dist="38100" dir="2700000" algn="tl">
                    <a:srgbClr val="000000">
                      <a:alpha val="43137"/>
                    </a:srgbClr>
                  </a:outerShdw>
                </a:effectLst>
              </a:rPr>
              <a:t> </a:t>
            </a:r>
            <a:r>
              <a:rPr lang="en-US" sz="5400" dirty="0" err="1" smtClean="0">
                <a:solidFill>
                  <a:srgbClr val="C00000"/>
                </a:solidFill>
                <a:effectLst>
                  <a:outerShdw blurRad="38100" dist="38100" dir="2700000" algn="tl">
                    <a:srgbClr val="000000">
                      <a:alpha val="43137"/>
                    </a:srgbClr>
                  </a:outerShdw>
                </a:effectLst>
              </a:rPr>
              <a:t>sai</a:t>
            </a:r>
            <a:r>
              <a:rPr lang="en-US" sz="5400" dirty="0" smtClean="0">
                <a:solidFill>
                  <a:srgbClr val="C00000"/>
                </a:solidFill>
                <a:effectLst>
                  <a:outerShdw blurRad="38100" dist="38100" dir="2700000" algn="tl">
                    <a:srgbClr val="000000">
                      <a:alpha val="43137"/>
                    </a:srgbClr>
                  </a:outerShdw>
                </a:effectLst>
              </a:rPr>
              <a:t>-&gt; (Application ,</a:t>
            </a:r>
            <a:r>
              <a:rPr lang="en-US" sz="5400" dirty="0" err="1" smtClean="0">
                <a:solidFill>
                  <a:srgbClr val="C00000"/>
                </a:solidFill>
                <a:effectLst>
                  <a:outerShdw blurRad="38100" dist="38100" dir="2700000" algn="tl">
                    <a:srgbClr val="000000">
                      <a:alpha val="43137"/>
                    </a:srgbClr>
                  </a:outerShdw>
                </a:effectLst>
              </a:rPr>
              <a:t>Advantages&amp;disadvantages</a:t>
            </a:r>
            <a:r>
              <a:rPr lang="en-US" sz="5400" dirty="0" smtClean="0">
                <a:solidFill>
                  <a:srgbClr val="C00000"/>
                </a:solidFill>
                <a:effectLst>
                  <a:outerShdw blurRad="38100" dist="38100" dir="2700000" algn="tl">
                    <a:srgbClr val="000000">
                      <a:alpha val="43137"/>
                    </a:srgbClr>
                  </a:outerShdw>
                </a:effectLst>
              </a:rPr>
              <a:t>)</a:t>
            </a:r>
            <a:r>
              <a:rPr lang="en-US" sz="5400" dirty="0" smtClean="0">
                <a:solidFill>
                  <a:srgbClr val="FF0000"/>
                </a:solidFill>
                <a:effectLst>
                  <a:outerShdw blurRad="38100" dist="38100" dir="2700000" algn="tl">
                    <a:srgbClr val="000000">
                      <a:alpha val="43137"/>
                    </a:srgbClr>
                  </a:outerShdw>
                </a:effectLst>
              </a:rPr>
              <a:t/>
            </a:r>
            <a:br>
              <a:rPr lang="en-US" sz="5400" dirty="0" smtClean="0">
                <a:solidFill>
                  <a:srgbClr val="FF0000"/>
                </a:solidFill>
                <a:effectLst>
                  <a:outerShdw blurRad="38100" dist="38100" dir="2700000" algn="tl">
                    <a:srgbClr val="000000">
                      <a:alpha val="43137"/>
                    </a:srgbClr>
                  </a:outerShdw>
                </a:effectLst>
              </a:rPr>
            </a:br>
            <a:endParaRPr lang="en-US" sz="54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2988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46044"/>
            <a:ext cx="10018713" cy="640080"/>
          </a:xfrm>
        </p:spPr>
        <p:txBody>
          <a:bodyPr>
            <a:noAutofit/>
          </a:bodyPr>
          <a:lstStyle/>
          <a:p>
            <a:r>
              <a:rPr lang="en-US" sz="4800" b="1" dirty="0" smtClean="0">
                <a:solidFill>
                  <a:schemeClr val="accent6">
                    <a:lumMod val="75000"/>
                  </a:schemeClr>
                </a:solidFill>
              </a:rPr>
              <a:t>Tools for image processing</a:t>
            </a:r>
            <a:endParaRPr lang="en-US" sz="4800" b="1" dirty="0">
              <a:solidFill>
                <a:schemeClr val="accent6">
                  <a:lumMod val="75000"/>
                </a:schemeClr>
              </a:solidFill>
            </a:endParaRPr>
          </a:p>
        </p:txBody>
      </p:sp>
      <p:pic>
        <p:nvPicPr>
          <p:cNvPr id="1026" name="Picture 2" descr="Tools For Image Processing. For any every technology ever created… | by  Ramakrishna Pattnaik | Medium"/>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1474470"/>
            <a:ext cx="12104370" cy="53835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53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80">
                                          <p:stCondLst>
                                            <p:cond delay="0"/>
                                          </p:stCondLst>
                                        </p:cTn>
                                        <p:tgtEl>
                                          <p:spTgt spid="1026"/>
                                        </p:tgtEl>
                                      </p:cBhvr>
                                    </p:animEffect>
                                    <p:anim calcmode="lin" valueType="num">
                                      <p:cBhvr>
                                        <p:cTn id="13"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8" dur="26">
                                          <p:stCondLst>
                                            <p:cond delay="650"/>
                                          </p:stCondLst>
                                        </p:cTn>
                                        <p:tgtEl>
                                          <p:spTgt spid="1026"/>
                                        </p:tgtEl>
                                      </p:cBhvr>
                                      <p:to x="100000" y="60000"/>
                                    </p:animScale>
                                    <p:animScale>
                                      <p:cBhvr>
                                        <p:cTn id="19" dur="166" decel="50000">
                                          <p:stCondLst>
                                            <p:cond delay="676"/>
                                          </p:stCondLst>
                                        </p:cTn>
                                        <p:tgtEl>
                                          <p:spTgt spid="1026"/>
                                        </p:tgtEl>
                                      </p:cBhvr>
                                      <p:to x="100000" y="100000"/>
                                    </p:animScale>
                                    <p:animScale>
                                      <p:cBhvr>
                                        <p:cTn id="20" dur="26">
                                          <p:stCondLst>
                                            <p:cond delay="1312"/>
                                          </p:stCondLst>
                                        </p:cTn>
                                        <p:tgtEl>
                                          <p:spTgt spid="1026"/>
                                        </p:tgtEl>
                                      </p:cBhvr>
                                      <p:to x="100000" y="80000"/>
                                    </p:animScale>
                                    <p:animScale>
                                      <p:cBhvr>
                                        <p:cTn id="21" dur="166" decel="50000">
                                          <p:stCondLst>
                                            <p:cond delay="1338"/>
                                          </p:stCondLst>
                                        </p:cTn>
                                        <p:tgtEl>
                                          <p:spTgt spid="1026"/>
                                        </p:tgtEl>
                                      </p:cBhvr>
                                      <p:to x="100000" y="100000"/>
                                    </p:animScale>
                                    <p:animScale>
                                      <p:cBhvr>
                                        <p:cTn id="22" dur="26">
                                          <p:stCondLst>
                                            <p:cond delay="1642"/>
                                          </p:stCondLst>
                                        </p:cTn>
                                        <p:tgtEl>
                                          <p:spTgt spid="1026"/>
                                        </p:tgtEl>
                                      </p:cBhvr>
                                      <p:to x="100000" y="90000"/>
                                    </p:animScale>
                                    <p:animScale>
                                      <p:cBhvr>
                                        <p:cTn id="23" dur="166" decel="50000">
                                          <p:stCondLst>
                                            <p:cond delay="1668"/>
                                          </p:stCondLst>
                                        </p:cTn>
                                        <p:tgtEl>
                                          <p:spTgt spid="1026"/>
                                        </p:tgtEl>
                                      </p:cBhvr>
                                      <p:to x="100000" y="100000"/>
                                    </p:animScale>
                                    <p:animScale>
                                      <p:cBhvr>
                                        <p:cTn id="24" dur="26">
                                          <p:stCondLst>
                                            <p:cond delay="1808"/>
                                          </p:stCondLst>
                                        </p:cTn>
                                        <p:tgtEl>
                                          <p:spTgt spid="1026"/>
                                        </p:tgtEl>
                                      </p:cBhvr>
                                      <p:to x="100000" y="95000"/>
                                    </p:animScale>
                                    <p:animScale>
                                      <p:cBhvr>
                                        <p:cTn id="25"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57300"/>
          </a:xfrm>
        </p:spPr>
        <p:txBody>
          <a:bodyPr>
            <a:normAutofit/>
          </a:bodyPr>
          <a:lstStyle/>
          <a:p>
            <a:r>
              <a:rPr lang="en-US" sz="4800" dirty="0" smtClean="0">
                <a:solidFill>
                  <a:schemeClr val="accent2">
                    <a:lumMod val="50000"/>
                  </a:schemeClr>
                </a:solidFill>
                <a:latin typeface="Söhne"/>
              </a:rPr>
              <a:t>Applications of image processing</a:t>
            </a:r>
            <a:endParaRPr lang="en-US" sz="4800" dirty="0">
              <a:solidFill>
                <a:schemeClr val="accent2">
                  <a:lumMod val="50000"/>
                </a:schemeClr>
              </a:solidFill>
            </a:endParaRPr>
          </a:p>
        </p:txBody>
      </p:sp>
      <p:sp>
        <p:nvSpPr>
          <p:cNvPr id="3" name="Content Placeholder 2"/>
          <p:cNvSpPr>
            <a:spLocks noGrp="1"/>
          </p:cNvSpPr>
          <p:nvPr>
            <p:ph idx="1"/>
          </p:nvPr>
        </p:nvSpPr>
        <p:spPr>
          <a:xfrm>
            <a:off x="1484310" y="1017271"/>
            <a:ext cx="10018713" cy="3749040"/>
          </a:xfrm>
        </p:spPr>
        <p:txBody>
          <a:bodyPr/>
          <a:lstStyle/>
          <a:p>
            <a:pPr marL="0" indent="0">
              <a:buNone/>
            </a:pPr>
            <a:r>
              <a:rPr lang="en-US" sz="3600" b="1" dirty="0">
                <a:solidFill>
                  <a:srgbClr val="FF0000"/>
                </a:solidFill>
              </a:rPr>
              <a:t> </a:t>
            </a:r>
            <a:r>
              <a:rPr lang="en-US" sz="3600" b="1" dirty="0" smtClean="0">
                <a:solidFill>
                  <a:srgbClr val="FF0000"/>
                </a:solidFill>
              </a:rPr>
              <a:t>                          </a:t>
            </a:r>
            <a:r>
              <a:rPr lang="en-US" sz="4400" b="1" dirty="0" smtClean="0">
                <a:solidFill>
                  <a:srgbClr val="FF0000"/>
                </a:solidFill>
              </a:rPr>
              <a:t>Computer </a:t>
            </a:r>
            <a:r>
              <a:rPr lang="en-US" sz="4400" b="1" dirty="0">
                <a:solidFill>
                  <a:srgbClr val="FF0000"/>
                </a:solidFill>
              </a:rPr>
              <a:t>Vision:</a:t>
            </a:r>
            <a:endParaRPr lang="en-US" sz="4400" dirty="0">
              <a:solidFill>
                <a:srgbClr val="FF0000"/>
              </a:solidFill>
            </a:endParaRPr>
          </a:p>
          <a:p>
            <a:r>
              <a:rPr lang="en-US" dirty="0"/>
              <a:t>Applying image processing techniques to enable machines to interpret and understand visual information.</a:t>
            </a:r>
          </a:p>
          <a:p>
            <a:r>
              <a:rPr lang="en-US" dirty="0"/>
              <a:t>Object detection, image recognition, and facial recognition are examples of computer vision applications.</a:t>
            </a:r>
          </a:p>
        </p:txBody>
      </p:sp>
      <p:pic>
        <p:nvPicPr>
          <p:cNvPr id="4" name="Picture 3"/>
          <p:cNvPicPr>
            <a:picLocks noChangeAspect="1"/>
          </p:cNvPicPr>
          <p:nvPr/>
        </p:nvPicPr>
        <p:blipFill>
          <a:blip r:embed="rId2"/>
          <a:stretch>
            <a:fillRect/>
          </a:stretch>
        </p:blipFill>
        <p:spPr>
          <a:xfrm>
            <a:off x="1484309" y="4766311"/>
            <a:ext cx="4196236" cy="1705213"/>
          </a:xfrm>
          <a:prstGeom prst="rect">
            <a:avLst/>
          </a:prstGeom>
        </p:spPr>
      </p:pic>
      <p:sp>
        <p:nvSpPr>
          <p:cNvPr id="6" name="AutoShape 4" descr="Object Detection Technology - How It Works And Where Is It Used? -  DataScienceCentral.com"/>
          <p:cNvSpPr>
            <a:spLocks noChangeAspect="1" noChangeArrowheads="1"/>
          </p:cNvSpPr>
          <p:nvPr/>
        </p:nvSpPr>
        <p:spPr bwMode="auto">
          <a:xfrm>
            <a:off x="155574" y="-251459"/>
            <a:ext cx="411797" cy="4117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7048330" y="4609977"/>
            <a:ext cx="4229270" cy="1989606"/>
          </a:xfrm>
          <a:prstGeom prst="rect">
            <a:avLst/>
          </a:prstGeom>
        </p:spPr>
      </p:pic>
    </p:spTree>
    <p:extLst>
      <p:ext uri="{BB962C8B-B14F-4D97-AF65-F5344CB8AC3E}">
        <p14:creationId xmlns:p14="http://schemas.microsoft.com/office/powerpoint/2010/main" val="411018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nodeType="clickEffect">
                                  <p:stCondLst>
                                    <p:cond delay="0"/>
                                  </p:stCondLst>
                                  <p:childTnLst>
                                    <p:animClr clrSpc="rgb" dir="cw">
                                      <p:cBhvr override="childStyle">
                                        <p:cTn id="13" dur="250" autoRev="1" fill="remove"/>
                                        <p:tgtEl>
                                          <p:spTgt spid="3">
                                            <p:txEl>
                                              <p:pRg st="0" end="0"/>
                                            </p:txEl>
                                          </p:spTgt>
                                        </p:tgtEl>
                                        <p:attrNameLst>
                                          <p:attrName>style.color</p:attrName>
                                        </p:attrNameLst>
                                      </p:cBhvr>
                                      <p:to>
                                        <a:schemeClr val="bg1"/>
                                      </p:to>
                                    </p:animClr>
                                    <p:animClr clrSpc="rgb" dir="cw">
                                      <p:cBhvr>
                                        <p:cTn id="14" dur="250" autoRev="1" fill="remove"/>
                                        <p:tgtEl>
                                          <p:spTgt spid="3">
                                            <p:txEl>
                                              <p:pRg st="0" end="0"/>
                                            </p:txEl>
                                          </p:spTgt>
                                        </p:tgtEl>
                                        <p:attrNameLst>
                                          <p:attrName>fillcolor</p:attrName>
                                        </p:attrNameLst>
                                      </p:cBhvr>
                                      <p:to>
                                        <a:schemeClr val="bg1"/>
                                      </p:to>
                                    </p:animClr>
                                    <p:set>
                                      <p:cBhvr>
                                        <p:cTn id="15" dur="250" autoRev="1" fill="remove"/>
                                        <p:tgtEl>
                                          <p:spTgt spid="3">
                                            <p:txEl>
                                              <p:pRg st="0" end="0"/>
                                            </p:txEl>
                                          </p:spTgt>
                                        </p:tgtEl>
                                        <p:attrNameLst>
                                          <p:attrName>fill.type</p:attrName>
                                        </p:attrNameLst>
                                      </p:cBhvr>
                                      <p:to>
                                        <p:strVal val="solid"/>
                                      </p:to>
                                    </p:set>
                                    <p:set>
                                      <p:cBhvr>
                                        <p:cTn id="16" dur="250" autoRev="1" fill="remove"/>
                                        <p:tgtEl>
                                          <p:spTgt spid="3">
                                            <p:txEl>
                                              <p:pRg st="0" end="0"/>
                                            </p:txEl>
                                          </p:spTgt>
                                        </p:tgtEl>
                                        <p:attrNameLst>
                                          <p:attrName>fill.on</p:attrName>
                                        </p:attrNameLst>
                                      </p:cBhvr>
                                      <p:to>
                                        <p:strVal val="true"/>
                                      </p:to>
                                    </p:set>
                                  </p:childTnLst>
                                </p:cTn>
                              </p:par>
                              <p:par>
                                <p:cTn id="17" presetID="27" presetClass="emph" presetSubtype="0" fill="remove" nodeType="withEffect">
                                  <p:stCondLst>
                                    <p:cond delay="0"/>
                                  </p:stCondLst>
                                  <p:childTnLst>
                                    <p:animClr clrSpc="rgb" dir="cw">
                                      <p:cBhvr override="childStyle">
                                        <p:cTn id="18" dur="250" autoRev="1" fill="remove"/>
                                        <p:tgtEl>
                                          <p:spTgt spid="3">
                                            <p:txEl>
                                              <p:pRg st="1" end="1"/>
                                            </p:txEl>
                                          </p:spTgt>
                                        </p:tgtEl>
                                        <p:attrNameLst>
                                          <p:attrName>style.color</p:attrName>
                                        </p:attrNameLst>
                                      </p:cBhvr>
                                      <p:to>
                                        <a:schemeClr val="bg1"/>
                                      </p:to>
                                    </p:animClr>
                                    <p:animClr clrSpc="rgb" dir="cw">
                                      <p:cBhvr>
                                        <p:cTn id="19" dur="250" autoRev="1" fill="remove"/>
                                        <p:tgtEl>
                                          <p:spTgt spid="3">
                                            <p:txEl>
                                              <p:pRg st="1" end="1"/>
                                            </p:txEl>
                                          </p:spTgt>
                                        </p:tgtEl>
                                        <p:attrNameLst>
                                          <p:attrName>fillcolor</p:attrName>
                                        </p:attrNameLst>
                                      </p:cBhvr>
                                      <p:to>
                                        <a:schemeClr val="bg1"/>
                                      </p:to>
                                    </p:animClr>
                                    <p:set>
                                      <p:cBhvr>
                                        <p:cTn id="20" dur="250" autoRev="1" fill="remove"/>
                                        <p:tgtEl>
                                          <p:spTgt spid="3">
                                            <p:txEl>
                                              <p:pRg st="1" end="1"/>
                                            </p:txEl>
                                          </p:spTgt>
                                        </p:tgtEl>
                                        <p:attrNameLst>
                                          <p:attrName>fill.type</p:attrName>
                                        </p:attrNameLst>
                                      </p:cBhvr>
                                      <p:to>
                                        <p:strVal val="solid"/>
                                      </p:to>
                                    </p:set>
                                    <p:set>
                                      <p:cBhvr>
                                        <p:cTn id="21" dur="250" autoRev="1" fill="remove"/>
                                        <p:tgtEl>
                                          <p:spTgt spid="3">
                                            <p:txEl>
                                              <p:pRg st="1" end="1"/>
                                            </p:txEl>
                                          </p:spTgt>
                                        </p:tgtEl>
                                        <p:attrNameLst>
                                          <p:attrName>fill.on</p:attrName>
                                        </p:attrNameLst>
                                      </p:cBhvr>
                                      <p:to>
                                        <p:strVal val="true"/>
                                      </p:to>
                                    </p:set>
                                  </p:childTnLst>
                                </p:cTn>
                              </p:par>
                              <p:par>
                                <p:cTn id="22" presetID="27" presetClass="emph" presetSubtype="0" fill="remove" nodeType="withEffect">
                                  <p:stCondLst>
                                    <p:cond delay="0"/>
                                  </p:stCondLst>
                                  <p:childTnLst>
                                    <p:animClr clrSpc="rgb" dir="cw">
                                      <p:cBhvr override="childStyle">
                                        <p:cTn id="23" dur="250" autoRev="1" fill="remove"/>
                                        <p:tgtEl>
                                          <p:spTgt spid="3">
                                            <p:txEl>
                                              <p:pRg st="2" end="2"/>
                                            </p:txEl>
                                          </p:spTgt>
                                        </p:tgtEl>
                                        <p:attrNameLst>
                                          <p:attrName>style.color</p:attrName>
                                        </p:attrNameLst>
                                      </p:cBhvr>
                                      <p:to>
                                        <a:schemeClr val="bg1"/>
                                      </p:to>
                                    </p:animClr>
                                    <p:animClr clrSpc="rgb" dir="cw">
                                      <p:cBhvr>
                                        <p:cTn id="24" dur="250" autoRev="1" fill="remove"/>
                                        <p:tgtEl>
                                          <p:spTgt spid="3">
                                            <p:txEl>
                                              <p:pRg st="2" end="2"/>
                                            </p:txEl>
                                          </p:spTgt>
                                        </p:tgtEl>
                                        <p:attrNameLst>
                                          <p:attrName>fillcolor</p:attrName>
                                        </p:attrNameLst>
                                      </p:cBhvr>
                                      <p:to>
                                        <a:schemeClr val="bg1"/>
                                      </p:to>
                                    </p:animClr>
                                    <p:set>
                                      <p:cBhvr>
                                        <p:cTn id="25" dur="250" autoRev="1" fill="remove"/>
                                        <p:tgtEl>
                                          <p:spTgt spid="3">
                                            <p:txEl>
                                              <p:pRg st="2" end="2"/>
                                            </p:txEl>
                                          </p:spTgt>
                                        </p:tgtEl>
                                        <p:attrNameLst>
                                          <p:attrName>fill.type</p:attrName>
                                        </p:attrNameLst>
                                      </p:cBhvr>
                                      <p:to>
                                        <p:strVal val="solid"/>
                                      </p:to>
                                    </p:set>
                                    <p:set>
                                      <p:cBhvr>
                                        <p:cTn id="26" dur="250" autoRev="1" fill="remove"/>
                                        <p:tgtEl>
                                          <p:spTgt spid="3">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2000"/>
                                        <p:tgtEl>
                                          <p:spTgt spid="4"/>
                                        </p:tgtEl>
                                      </p:cBhvr>
                                    </p:animEffect>
                                    <p:anim calcmode="lin" valueType="num">
                                      <p:cBhvr>
                                        <p:cTn id="32" dur="2000" fill="hold"/>
                                        <p:tgtEl>
                                          <p:spTgt spid="4"/>
                                        </p:tgtEl>
                                        <p:attrNameLst>
                                          <p:attrName>ppt_w</p:attrName>
                                        </p:attrNameLst>
                                      </p:cBhvr>
                                      <p:tavLst>
                                        <p:tav tm="0" fmla="#ppt_w*sin(2.5*pi*$)">
                                          <p:val>
                                            <p:fltVal val="0"/>
                                          </p:val>
                                        </p:tav>
                                        <p:tav tm="100000">
                                          <p:val>
                                            <p:fltVal val="1"/>
                                          </p:val>
                                        </p:tav>
                                      </p:tavLst>
                                    </p:anim>
                                    <p:anim calcmode="lin" valueType="num">
                                      <p:cBhvr>
                                        <p:cTn id="33"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45"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2000"/>
                                        <p:tgtEl>
                                          <p:spTgt spid="7"/>
                                        </p:tgtEl>
                                      </p:cBhvr>
                                    </p:animEffect>
                                    <p:anim calcmode="lin" valueType="num">
                                      <p:cBhvr>
                                        <p:cTn id="39" dur="2000" fill="hold"/>
                                        <p:tgtEl>
                                          <p:spTgt spid="7"/>
                                        </p:tgtEl>
                                        <p:attrNameLst>
                                          <p:attrName>ppt_w</p:attrName>
                                        </p:attrNameLst>
                                      </p:cBhvr>
                                      <p:tavLst>
                                        <p:tav tm="0" fmla="#ppt_w*sin(2.5*pi*$)">
                                          <p:val>
                                            <p:fltVal val="0"/>
                                          </p:val>
                                        </p:tav>
                                        <p:tav tm="100000">
                                          <p:val>
                                            <p:fltVal val="1"/>
                                          </p:val>
                                        </p:tav>
                                      </p:tavLst>
                                    </p:anim>
                                    <p:anim calcmode="lin" valueType="num">
                                      <p:cBhvr>
                                        <p:cTn id="40"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88721"/>
          </a:xfrm>
        </p:spPr>
        <p:txBody>
          <a:bodyPr>
            <a:normAutofit/>
          </a:bodyPr>
          <a:lstStyle/>
          <a:p>
            <a:r>
              <a:rPr lang="en-US" sz="4800" b="1" dirty="0">
                <a:solidFill>
                  <a:srgbClr val="FF0000"/>
                </a:solidFill>
              </a:rPr>
              <a:t>Medical Imaging:</a:t>
            </a:r>
            <a:endParaRPr lang="en-US" sz="4800" dirty="0">
              <a:solidFill>
                <a:srgbClr val="FF0000"/>
              </a:solidFill>
            </a:endParaRPr>
          </a:p>
        </p:txBody>
      </p:sp>
      <p:sp>
        <p:nvSpPr>
          <p:cNvPr id="3" name="Content Placeholder 2"/>
          <p:cNvSpPr>
            <a:spLocks noGrp="1"/>
          </p:cNvSpPr>
          <p:nvPr>
            <p:ph idx="1"/>
          </p:nvPr>
        </p:nvSpPr>
        <p:spPr>
          <a:xfrm>
            <a:off x="1484310" y="685801"/>
            <a:ext cx="10018713" cy="3406140"/>
          </a:xfrm>
        </p:spPr>
        <p:txBody>
          <a:bodyPr>
            <a:normAutofit/>
          </a:bodyPr>
          <a:lstStyle/>
          <a:p>
            <a:pPr marL="0" indent="0">
              <a:buNone/>
            </a:pPr>
            <a:endParaRPr lang="en-US" dirty="0"/>
          </a:p>
          <a:p>
            <a:pPr lvl="1"/>
            <a:r>
              <a:rPr lang="en-US" sz="3200" dirty="0"/>
              <a:t>Image processing plays a crucial role in medical applications, including CT scans, MRI, and X-ray analysis</a:t>
            </a:r>
            <a:r>
              <a:rPr lang="en-US" dirty="0"/>
              <a:t>.</a:t>
            </a:r>
          </a:p>
          <a:p>
            <a:pPr marL="0" indent="0">
              <a:buNone/>
            </a:pPr>
            <a:r>
              <a:rPr lang="en-US" dirty="0" smtClean="0"/>
              <a:t>.</a:t>
            </a:r>
            <a:endParaRPr lang="en-US" dirty="0"/>
          </a:p>
        </p:txBody>
      </p:sp>
      <p:pic>
        <p:nvPicPr>
          <p:cNvPr id="4" name="Picture 3"/>
          <p:cNvPicPr>
            <a:picLocks noChangeAspect="1"/>
          </p:cNvPicPr>
          <p:nvPr/>
        </p:nvPicPr>
        <p:blipFill>
          <a:blip r:embed="rId2"/>
          <a:stretch>
            <a:fillRect/>
          </a:stretch>
        </p:blipFill>
        <p:spPr>
          <a:xfrm>
            <a:off x="1977504" y="3319617"/>
            <a:ext cx="3124636" cy="2505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stretch>
            <a:fillRect/>
          </a:stretch>
        </p:blipFill>
        <p:spPr>
          <a:xfrm>
            <a:off x="6855029" y="3319618"/>
            <a:ext cx="3410426" cy="2505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112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80">
                                          <p:stCondLst>
                                            <p:cond delay="0"/>
                                          </p:stCondLst>
                                        </p:cTn>
                                        <p:tgtEl>
                                          <p:spTgt spid="5"/>
                                        </p:tgtEl>
                                      </p:cBhvr>
                                    </p:animEffect>
                                    <p:anim calcmode="lin" valueType="num">
                                      <p:cBhvr>
                                        <p:cTn id="3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6" dur="26">
                                          <p:stCondLst>
                                            <p:cond delay="650"/>
                                          </p:stCondLst>
                                        </p:cTn>
                                        <p:tgtEl>
                                          <p:spTgt spid="5"/>
                                        </p:tgtEl>
                                      </p:cBhvr>
                                      <p:to x="100000" y="60000"/>
                                    </p:animScale>
                                    <p:animScale>
                                      <p:cBhvr>
                                        <p:cTn id="37" dur="166" decel="50000">
                                          <p:stCondLst>
                                            <p:cond delay="676"/>
                                          </p:stCondLst>
                                        </p:cTn>
                                        <p:tgtEl>
                                          <p:spTgt spid="5"/>
                                        </p:tgtEl>
                                      </p:cBhvr>
                                      <p:to x="100000" y="100000"/>
                                    </p:animScale>
                                    <p:animScale>
                                      <p:cBhvr>
                                        <p:cTn id="38" dur="26">
                                          <p:stCondLst>
                                            <p:cond delay="1312"/>
                                          </p:stCondLst>
                                        </p:cTn>
                                        <p:tgtEl>
                                          <p:spTgt spid="5"/>
                                        </p:tgtEl>
                                      </p:cBhvr>
                                      <p:to x="100000" y="80000"/>
                                    </p:animScale>
                                    <p:animScale>
                                      <p:cBhvr>
                                        <p:cTn id="39" dur="166" decel="50000">
                                          <p:stCondLst>
                                            <p:cond delay="1338"/>
                                          </p:stCondLst>
                                        </p:cTn>
                                        <p:tgtEl>
                                          <p:spTgt spid="5"/>
                                        </p:tgtEl>
                                      </p:cBhvr>
                                      <p:to x="100000" y="100000"/>
                                    </p:animScale>
                                    <p:animScale>
                                      <p:cBhvr>
                                        <p:cTn id="40" dur="26">
                                          <p:stCondLst>
                                            <p:cond delay="1642"/>
                                          </p:stCondLst>
                                        </p:cTn>
                                        <p:tgtEl>
                                          <p:spTgt spid="5"/>
                                        </p:tgtEl>
                                      </p:cBhvr>
                                      <p:to x="100000" y="90000"/>
                                    </p:animScale>
                                    <p:animScale>
                                      <p:cBhvr>
                                        <p:cTn id="41" dur="166" decel="50000">
                                          <p:stCondLst>
                                            <p:cond delay="1668"/>
                                          </p:stCondLst>
                                        </p:cTn>
                                        <p:tgtEl>
                                          <p:spTgt spid="5"/>
                                        </p:tgtEl>
                                      </p:cBhvr>
                                      <p:to x="100000" y="100000"/>
                                    </p:animScale>
                                    <p:animScale>
                                      <p:cBhvr>
                                        <p:cTn id="42" dur="26">
                                          <p:stCondLst>
                                            <p:cond delay="1808"/>
                                          </p:stCondLst>
                                        </p:cTn>
                                        <p:tgtEl>
                                          <p:spTgt spid="5"/>
                                        </p:tgtEl>
                                      </p:cBhvr>
                                      <p:to x="100000" y="95000"/>
                                    </p:animScale>
                                    <p:animScale>
                                      <p:cBhvr>
                                        <p:cTn id="43"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FF0000"/>
                </a:solidFill>
              </a:rPr>
              <a:t>Remote Sensing:</a:t>
            </a:r>
            <a:r>
              <a:rPr lang="en-US" sz="4800" dirty="0">
                <a:solidFill>
                  <a:srgbClr val="FF0000"/>
                </a:solidFill>
              </a:rPr>
              <a:t/>
            </a:r>
            <a:br>
              <a:rPr lang="en-US" sz="4800" dirty="0">
                <a:solidFill>
                  <a:srgbClr val="FF0000"/>
                </a:solidFill>
              </a:rPr>
            </a:br>
            <a:endParaRPr lang="en-US" sz="4800" dirty="0"/>
          </a:p>
        </p:txBody>
      </p:sp>
      <p:sp>
        <p:nvSpPr>
          <p:cNvPr id="3" name="Content Placeholder 2"/>
          <p:cNvSpPr>
            <a:spLocks noGrp="1"/>
          </p:cNvSpPr>
          <p:nvPr>
            <p:ph idx="1"/>
          </p:nvPr>
        </p:nvSpPr>
        <p:spPr>
          <a:xfrm>
            <a:off x="1621470" y="868680"/>
            <a:ext cx="10018713" cy="2640330"/>
          </a:xfrm>
        </p:spPr>
        <p:txBody>
          <a:bodyPr/>
          <a:lstStyle/>
          <a:p>
            <a:pPr marL="0" indent="0">
              <a:buNone/>
            </a:pPr>
            <a:endParaRPr lang="en-US" sz="4800" dirty="0">
              <a:solidFill>
                <a:srgbClr val="FF0000"/>
              </a:solidFill>
            </a:endParaRPr>
          </a:p>
          <a:p>
            <a:pPr lvl="1"/>
            <a:r>
              <a:rPr lang="en-US" sz="3200" dirty="0"/>
              <a:t>Analyzing images captured from satellites or other remote platforms for applications such as environmental monitoring and land use classification</a:t>
            </a:r>
            <a:endParaRPr lang="en-US" dirty="0"/>
          </a:p>
        </p:txBody>
      </p:sp>
      <p:pic>
        <p:nvPicPr>
          <p:cNvPr id="4" name="Picture 3"/>
          <p:cNvPicPr>
            <a:picLocks noChangeAspect="1"/>
          </p:cNvPicPr>
          <p:nvPr/>
        </p:nvPicPr>
        <p:blipFill>
          <a:blip r:embed="rId2"/>
          <a:stretch>
            <a:fillRect/>
          </a:stretch>
        </p:blipFill>
        <p:spPr>
          <a:xfrm>
            <a:off x="2041682" y="3509010"/>
            <a:ext cx="8903969" cy="24577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52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4461"/>
          </a:xfrm>
        </p:spPr>
        <p:txBody>
          <a:bodyPr/>
          <a:lstStyle/>
          <a:p>
            <a:r>
              <a:rPr lang="en-US" sz="4800" dirty="0">
                <a:solidFill>
                  <a:srgbClr val="FF0000"/>
                </a:solidFill>
              </a:rPr>
              <a:t>Advantages of AI image processing</a:t>
            </a:r>
            <a:r>
              <a:rPr lang="en-US" dirty="0"/>
              <a:t>:</a:t>
            </a:r>
          </a:p>
        </p:txBody>
      </p:sp>
      <p:sp>
        <p:nvSpPr>
          <p:cNvPr id="3" name="Content Placeholder 2"/>
          <p:cNvSpPr>
            <a:spLocks noGrp="1"/>
          </p:cNvSpPr>
          <p:nvPr>
            <p:ph idx="1"/>
          </p:nvPr>
        </p:nvSpPr>
        <p:spPr>
          <a:xfrm>
            <a:off x="1484310" y="1404731"/>
            <a:ext cx="10018713" cy="4386470"/>
          </a:xfrm>
        </p:spPr>
        <p:txBody>
          <a:bodyPr/>
          <a:lstStyle/>
          <a:p>
            <a:r>
              <a:rPr lang="en-US" sz="2800" dirty="0" smtClean="0"/>
              <a:t> </a:t>
            </a:r>
            <a:r>
              <a:rPr lang="en-US" sz="2800" dirty="0"/>
              <a:t>Faster and smarter: AI can handle images quicker and better than humans</a:t>
            </a:r>
            <a:r>
              <a:rPr lang="en-US" sz="2800" dirty="0" smtClean="0"/>
              <a:t>.</a:t>
            </a:r>
          </a:p>
          <a:p>
            <a:r>
              <a:rPr lang="en-US" sz="2800" dirty="0" smtClean="0"/>
              <a:t> </a:t>
            </a:r>
            <a:r>
              <a:rPr lang="en-US" sz="2800" dirty="0"/>
              <a:t>No bias: AI is always fair and objective, unlike humans</a:t>
            </a:r>
            <a:r>
              <a:rPr lang="en-US" sz="2800" dirty="0" smtClean="0"/>
              <a:t>.</a:t>
            </a:r>
          </a:p>
          <a:p>
            <a:r>
              <a:rPr lang="en-US" sz="2800" dirty="0" smtClean="0"/>
              <a:t>Finds </a:t>
            </a:r>
            <a:r>
              <a:rPr lang="en-US" sz="2800" dirty="0"/>
              <a:t>hidden patterns: AI can see things humans miss in images</a:t>
            </a:r>
            <a:r>
              <a:rPr lang="en-US" sz="2800" dirty="0" smtClean="0"/>
              <a:t>.</a:t>
            </a:r>
          </a:p>
          <a:p>
            <a:r>
              <a:rPr lang="en-US" sz="2800" dirty="0" smtClean="0"/>
              <a:t> </a:t>
            </a:r>
            <a:r>
              <a:rPr lang="en-US" sz="2800" dirty="0"/>
              <a:t>Decisions made in real-time: AI can analyze images and act </a:t>
            </a:r>
            <a:r>
              <a:rPr lang="en-US" sz="2800" dirty="0" smtClean="0"/>
              <a:t>instantly</a:t>
            </a:r>
            <a:r>
              <a:rPr lang="en-US" dirty="0" smtClean="0"/>
              <a:t>.</a:t>
            </a:r>
            <a:endParaRPr lang="en-US" dirty="0"/>
          </a:p>
        </p:txBody>
      </p:sp>
    </p:spTree>
    <p:extLst>
      <p:ext uri="{BB962C8B-B14F-4D97-AF65-F5344CB8AC3E}">
        <p14:creationId xmlns:p14="http://schemas.microsoft.com/office/powerpoint/2010/main" val="28346260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258" y="0"/>
            <a:ext cx="10018713" cy="6858000"/>
          </a:xfrm>
        </p:spPr>
        <p:txBody>
          <a:bodyPr>
            <a:normAutofit/>
          </a:bodyPr>
          <a:lstStyle/>
          <a:p>
            <a:r>
              <a:rPr lang="en-US" sz="2800" dirty="0" smtClean="0"/>
              <a:t>Better </a:t>
            </a:r>
            <a:r>
              <a:rPr lang="en-US" sz="2800" dirty="0"/>
              <a:t>customer experience: AI makes shopping and interacting with images easier</a:t>
            </a:r>
            <a:r>
              <a:rPr lang="en-US" sz="2800" dirty="0" smtClean="0"/>
              <a:t>.</a:t>
            </a:r>
          </a:p>
          <a:p>
            <a:r>
              <a:rPr lang="en-US" sz="2800" dirty="0" smtClean="0"/>
              <a:t> </a:t>
            </a:r>
            <a:r>
              <a:rPr lang="en-US" sz="2800" dirty="0"/>
              <a:t>Saves money: AI reduces costs by automating tasks and optimizing resources</a:t>
            </a:r>
            <a:r>
              <a:rPr lang="en-US" sz="2800" dirty="0" smtClean="0"/>
              <a:t>.</a:t>
            </a:r>
          </a:p>
          <a:p>
            <a:r>
              <a:rPr lang="en-US" sz="2800" dirty="0" smtClean="0"/>
              <a:t>Everyone </a:t>
            </a:r>
            <a:r>
              <a:rPr lang="en-US" sz="2800" dirty="0"/>
              <a:t>can use it: AI image processing is becoming accessible to </a:t>
            </a:r>
            <a:r>
              <a:rPr lang="en-US" sz="2800" dirty="0" smtClean="0"/>
              <a:t>everyone.</a:t>
            </a:r>
          </a:p>
          <a:p>
            <a:r>
              <a:rPr lang="en-US" sz="3200" dirty="0" smtClean="0">
                <a:solidFill>
                  <a:srgbClr val="FF0000"/>
                </a:solidFill>
              </a:rPr>
              <a:t>Examples </a:t>
            </a:r>
            <a:r>
              <a:rPr lang="en-US" sz="3200" dirty="0">
                <a:solidFill>
                  <a:srgbClr val="FF0000"/>
                </a:solidFill>
              </a:rPr>
              <a:t>of how AI image processing helps us</a:t>
            </a:r>
            <a:r>
              <a:rPr lang="en-US" sz="3200" dirty="0" smtClean="0"/>
              <a:t>:</a:t>
            </a:r>
          </a:p>
          <a:p>
            <a:r>
              <a:rPr lang="en-US" sz="2800" dirty="0"/>
              <a:t>Doctors: AI finds diseases in scans earlier, saving </a:t>
            </a:r>
            <a:r>
              <a:rPr lang="en-US" sz="2800" dirty="0" err="1"/>
              <a:t>lives.Cars</a:t>
            </a:r>
            <a:r>
              <a:rPr lang="en-US" sz="2800" dirty="0" smtClean="0"/>
              <a:t>:</a:t>
            </a:r>
          </a:p>
          <a:p>
            <a:r>
              <a:rPr lang="en-US" sz="2800" dirty="0" smtClean="0"/>
              <a:t> </a:t>
            </a:r>
            <a:r>
              <a:rPr lang="en-US" sz="2800" dirty="0"/>
              <a:t>AI helps self-driving cars see and make safe </a:t>
            </a:r>
            <a:r>
              <a:rPr lang="en-US" sz="2800" dirty="0" err="1"/>
              <a:t>decisions.Factories</a:t>
            </a:r>
            <a:r>
              <a:rPr lang="en-US" sz="2800" dirty="0"/>
              <a:t>: AI finds problems with products before they're </a:t>
            </a:r>
            <a:r>
              <a:rPr lang="en-US" sz="2800" dirty="0" err="1"/>
              <a:t>sold.Security</a:t>
            </a:r>
            <a:r>
              <a:rPr lang="en-US" sz="2800" dirty="0" smtClean="0"/>
              <a:t>:</a:t>
            </a:r>
          </a:p>
          <a:p>
            <a:r>
              <a:rPr lang="en-US" sz="2800" dirty="0" smtClean="0"/>
              <a:t> </a:t>
            </a:r>
            <a:r>
              <a:rPr lang="en-US" sz="2800" dirty="0"/>
              <a:t>AI cameras spot suspicious activity and alert </a:t>
            </a:r>
            <a:r>
              <a:rPr lang="en-US" sz="2800" dirty="0" err="1"/>
              <a:t>police.Farmers</a:t>
            </a:r>
            <a:r>
              <a:rPr lang="en-US" sz="2800" dirty="0"/>
              <a:t>: </a:t>
            </a:r>
            <a:endParaRPr lang="en-US" sz="2800" dirty="0" smtClean="0"/>
          </a:p>
          <a:p>
            <a:r>
              <a:rPr lang="en-US" sz="2800" dirty="0" smtClean="0"/>
              <a:t>AI </a:t>
            </a:r>
            <a:r>
              <a:rPr lang="en-US" sz="2800" dirty="0"/>
              <a:t>helps farms grow more food with less waste.</a:t>
            </a:r>
          </a:p>
        </p:txBody>
      </p:sp>
    </p:spTree>
    <p:extLst>
      <p:ext uri="{BB962C8B-B14F-4D97-AF65-F5344CB8AC3E}">
        <p14:creationId xmlns:p14="http://schemas.microsoft.com/office/powerpoint/2010/main" val="37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barn(inVertical)">
                                      <p:cBhvr>
                                        <p:cTn id="57" dur="500"/>
                                        <p:tgtEl>
                                          <p:spTgt spid="3">
                                            <p:txEl>
                                              <p:pRg st="3" end="3"/>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3">
                                            <p:txEl>
                                              <p:pRg st="4" end="4"/>
                                            </p:txEl>
                                          </p:spTgt>
                                        </p:tgtEl>
                                        <p:attrNameLst>
                                          <p:attrName>style.visibility</p:attrName>
                                        </p:attrNameLst>
                                      </p:cBhvr>
                                      <p:to>
                                        <p:strVal val="visible"/>
                                      </p:to>
                                    </p:set>
                                    <p:animEffect transition="in" filter="barn(inVertical)">
                                      <p:cBhvr>
                                        <p:cTn id="60" dur="500"/>
                                        <p:tgtEl>
                                          <p:spTgt spid="3">
                                            <p:txEl>
                                              <p:pRg st="4" end="4"/>
                                            </p:txEl>
                                          </p:spTgt>
                                        </p:tgtEl>
                                      </p:cBhvr>
                                    </p:animEffect>
                                  </p:childTnLst>
                                </p:cTn>
                              </p:par>
                              <p:par>
                                <p:cTn id="61" presetID="16" presetClass="entr" presetSubtype="21" fill="hold" nodeType="with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barn(inVertical)">
                                      <p:cBhvr>
                                        <p:cTn id="63" dur="500"/>
                                        <p:tgtEl>
                                          <p:spTgt spid="3">
                                            <p:txEl>
                                              <p:pRg st="5" end="5"/>
                                            </p:txEl>
                                          </p:spTgt>
                                        </p:tgtEl>
                                      </p:cBhvr>
                                    </p:animEffect>
                                  </p:childTnLst>
                                </p:cTn>
                              </p:par>
                              <p:par>
                                <p:cTn id="64" presetID="16" presetClass="entr" presetSubtype="21" fill="hold" nodeType="with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animEffect transition="in" filter="barn(inVertical)">
                                      <p:cBhvr>
                                        <p:cTn id="66" dur="500"/>
                                        <p:tgtEl>
                                          <p:spTgt spid="3">
                                            <p:txEl>
                                              <p:pRg st="6" end="6"/>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barn(inVertical)">
                                      <p:cBhvr>
                                        <p:cTn id="6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63" y="120927"/>
            <a:ext cx="9674019" cy="1129748"/>
          </a:xfrm>
        </p:spPr>
        <p:txBody>
          <a:bodyPr/>
          <a:lstStyle/>
          <a:p>
            <a:r>
              <a:rPr lang="en-US" dirty="0">
                <a:solidFill>
                  <a:srgbClr val="FF0000"/>
                </a:solidFill>
              </a:rPr>
              <a:t>Disadvantages of image </a:t>
            </a:r>
            <a:r>
              <a:rPr lang="en-US" sz="4400" dirty="0">
                <a:solidFill>
                  <a:srgbClr val="FF0000"/>
                </a:solidFill>
              </a:rPr>
              <a:t>processing</a:t>
            </a:r>
            <a:r>
              <a:rPr lang="en-US" dirty="0">
                <a:solidFill>
                  <a:srgbClr val="FF0000"/>
                </a:solidFill>
              </a:rPr>
              <a:t>:</a:t>
            </a:r>
          </a:p>
        </p:txBody>
      </p:sp>
      <p:sp>
        <p:nvSpPr>
          <p:cNvPr id="3" name="Content Placeholder 2"/>
          <p:cNvSpPr>
            <a:spLocks noGrp="1"/>
          </p:cNvSpPr>
          <p:nvPr>
            <p:ph idx="1"/>
          </p:nvPr>
        </p:nvSpPr>
        <p:spPr>
          <a:xfrm>
            <a:off x="1311963" y="685801"/>
            <a:ext cx="10018713" cy="6019799"/>
          </a:xfrm>
        </p:spPr>
        <p:txBody>
          <a:bodyPr>
            <a:normAutofit/>
          </a:bodyPr>
          <a:lstStyle/>
          <a:p>
            <a:r>
              <a:rPr lang="en-US" sz="2800" dirty="0" smtClean="0"/>
              <a:t> </a:t>
            </a:r>
            <a:r>
              <a:rPr lang="en-US" sz="2800" dirty="0"/>
              <a:t>Expensive to set up: Needs fancy computers and programs, not for everyone</a:t>
            </a:r>
            <a:r>
              <a:rPr lang="en-US" sz="2800" dirty="0" smtClean="0"/>
              <a:t>.</a:t>
            </a:r>
          </a:p>
          <a:p>
            <a:r>
              <a:rPr lang="en-US" sz="2800" dirty="0" smtClean="0"/>
              <a:t> </a:t>
            </a:r>
            <a:r>
              <a:rPr lang="en-US" sz="2800" dirty="0"/>
              <a:t>Need a </a:t>
            </a:r>
            <a:r>
              <a:rPr lang="en-US" sz="2800" dirty="0" err="1"/>
              <a:t>brainiac</a:t>
            </a:r>
            <a:r>
              <a:rPr lang="en-US" sz="2800" dirty="0"/>
              <a:t>: Requires special skills to use and understand</a:t>
            </a:r>
            <a:r>
              <a:rPr lang="en-US" sz="2800" dirty="0" smtClean="0"/>
              <a:t>.</a:t>
            </a:r>
          </a:p>
          <a:p>
            <a:r>
              <a:rPr lang="en-US" sz="2800" dirty="0" smtClean="0"/>
              <a:t>Makes </a:t>
            </a:r>
            <a:r>
              <a:rPr lang="en-US" sz="2800" dirty="0"/>
              <a:t>us lazy: We might stop thinking for ourselves</a:t>
            </a:r>
            <a:r>
              <a:rPr lang="en-US" sz="2800" dirty="0" smtClean="0"/>
              <a:t>.</a:t>
            </a:r>
          </a:p>
          <a:p>
            <a:r>
              <a:rPr lang="en-US" sz="2800" dirty="0" smtClean="0"/>
              <a:t> </a:t>
            </a:r>
            <a:r>
              <a:rPr lang="en-US" sz="2800" dirty="0"/>
              <a:t>Takes away jobs: Can replace people with machines</a:t>
            </a:r>
            <a:r>
              <a:rPr lang="en-US" sz="2800" dirty="0" smtClean="0"/>
              <a:t>.</a:t>
            </a:r>
          </a:p>
          <a:p>
            <a:r>
              <a:rPr lang="en-US" sz="2800" dirty="0" smtClean="0"/>
              <a:t> </a:t>
            </a:r>
            <a:r>
              <a:rPr lang="en-US" sz="2800" dirty="0"/>
              <a:t>Hard to understand: Like a foreign language, difficult to interpret</a:t>
            </a:r>
            <a:r>
              <a:rPr lang="en-US" sz="2800" dirty="0" smtClean="0"/>
              <a:t>.</a:t>
            </a:r>
          </a:p>
          <a:p>
            <a:r>
              <a:rPr lang="en-US" sz="2800" dirty="0"/>
              <a:t>Can be misused: Bad people can use image processing to create fake images and spread lies.</a:t>
            </a:r>
          </a:p>
        </p:txBody>
      </p:sp>
    </p:spTree>
    <p:extLst>
      <p:ext uri="{BB962C8B-B14F-4D97-AF65-F5344CB8AC3E}">
        <p14:creationId xmlns:p14="http://schemas.microsoft.com/office/powerpoint/2010/main" val="327050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close up of striations on wooden surface">
            <a:extLst>
              <a:ext uri="{FF2B5EF4-FFF2-40B4-BE49-F238E27FC236}">
                <a16:creationId xmlns:a16="http://schemas.microsoft.com/office/drawing/2014/main" id="{58C70723-AF1C-49BA-B2B2-D8FE9676FF90}"/>
              </a:ext>
            </a:extLst>
          </p:cNvPr>
          <p:cNvPicPr>
            <a:picLocks noChangeAspect="1"/>
          </p:cNvPicPr>
          <p:nvPr/>
        </p:nvPicPr>
        <p:blipFill rotWithShape="1">
          <a:blip r:embed="rId2">
            <a:alphaModFix amt="35000"/>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2356BAE1-8BDB-451F-A765-321D7D204A90}"/>
              </a:ext>
            </a:extLst>
          </p:cNvPr>
          <p:cNvSpPr>
            <a:spLocks noGrp="1"/>
          </p:cNvSpPr>
          <p:nvPr>
            <p:ph type="ctrTitle"/>
          </p:nvPr>
        </p:nvSpPr>
        <p:spPr>
          <a:xfrm>
            <a:off x="1693961" y="3211830"/>
            <a:ext cx="8574622" cy="1104477"/>
          </a:xfrm>
        </p:spPr>
        <p:txBody>
          <a:bodyPr>
            <a:noAutofit/>
          </a:bodyPr>
          <a:lstStyle/>
          <a:p>
            <a:r>
              <a:rPr lang="en-US" sz="8800" dirty="0" smtClean="0">
                <a:solidFill>
                  <a:schemeClr val="accent3">
                    <a:lumMod val="75000"/>
                  </a:schemeClr>
                </a:solidFill>
              </a:rPr>
              <a:t>Image processing</a:t>
            </a:r>
            <a:endParaRPr lang="en-US" sz="8800" dirty="0">
              <a:solidFill>
                <a:schemeClr val="accent3">
                  <a:lumMod val="75000"/>
                </a:schemeClr>
              </a:solidFill>
            </a:endParaRPr>
          </a:p>
        </p:txBody>
      </p:sp>
      <p:pic>
        <p:nvPicPr>
          <p:cNvPr id="4" name="Picture 3"/>
          <p:cNvPicPr>
            <a:picLocks noChangeAspect="1"/>
          </p:cNvPicPr>
          <p:nvPr/>
        </p:nvPicPr>
        <p:blipFill>
          <a:blip r:embed="rId3"/>
          <a:stretch>
            <a:fillRect/>
          </a:stretch>
        </p:blipFill>
        <p:spPr>
          <a:xfrm>
            <a:off x="2487449" y="1561677"/>
            <a:ext cx="6987645" cy="1552792"/>
          </a:xfrm>
          <a:prstGeom prst="rect">
            <a:avLst/>
          </a:prstGeom>
          <a:ln>
            <a:noFill/>
          </a:ln>
          <a:effectLst>
            <a:softEdge rad="112500"/>
          </a:effectLst>
        </p:spPr>
      </p:pic>
      <p:pic>
        <p:nvPicPr>
          <p:cNvPr id="3" name="Picture 2"/>
          <p:cNvPicPr>
            <a:picLocks noChangeAspect="1"/>
          </p:cNvPicPr>
          <p:nvPr/>
        </p:nvPicPr>
        <p:blipFill>
          <a:blip r:embed="rId4"/>
          <a:stretch>
            <a:fillRect/>
          </a:stretch>
        </p:blipFill>
        <p:spPr>
          <a:xfrm>
            <a:off x="4557084" y="4316307"/>
            <a:ext cx="2848373" cy="17718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0009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80">
                                          <p:stCondLst>
                                            <p:cond delay="0"/>
                                          </p:stCondLst>
                                        </p:cTn>
                                        <p:tgtEl>
                                          <p:spTgt spid="2"/>
                                        </p:tgtEl>
                                      </p:cBhvr>
                                    </p:animEffect>
                                    <p:anim calcmode="lin" valueType="num">
                                      <p:cBhvr>
                                        <p:cTn id="3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8" dur="26">
                                          <p:stCondLst>
                                            <p:cond delay="650"/>
                                          </p:stCondLst>
                                        </p:cTn>
                                        <p:tgtEl>
                                          <p:spTgt spid="2"/>
                                        </p:tgtEl>
                                      </p:cBhvr>
                                      <p:to x="100000" y="60000"/>
                                    </p:animScale>
                                    <p:animScale>
                                      <p:cBhvr>
                                        <p:cTn id="39" dur="166" decel="50000">
                                          <p:stCondLst>
                                            <p:cond delay="676"/>
                                          </p:stCondLst>
                                        </p:cTn>
                                        <p:tgtEl>
                                          <p:spTgt spid="2"/>
                                        </p:tgtEl>
                                      </p:cBhvr>
                                      <p:to x="100000" y="100000"/>
                                    </p:animScale>
                                    <p:animScale>
                                      <p:cBhvr>
                                        <p:cTn id="40" dur="26">
                                          <p:stCondLst>
                                            <p:cond delay="1312"/>
                                          </p:stCondLst>
                                        </p:cTn>
                                        <p:tgtEl>
                                          <p:spTgt spid="2"/>
                                        </p:tgtEl>
                                      </p:cBhvr>
                                      <p:to x="100000" y="80000"/>
                                    </p:animScale>
                                    <p:animScale>
                                      <p:cBhvr>
                                        <p:cTn id="41" dur="166" decel="50000">
                                          <p:stCondLst>
                                            <p:cond delay="1338"/>
                                          </p:stCondLst>
                                        </p:cTn>
                                        <p:tgtEl>
                                          <p:spTgt spid="2"/>
                                        </p:tgtEl>
                                      </p:cBhvr>
                                      <p:to x="100000" y="100000"/>
                                    </p:animScale>
                                    <p:animScale>
                                      <p:cBhvr>
                                        <p:cTn id="42" dur="26">
                                          <p:stCondLst>
                                            <p:cond delay="1642"/>
                                          </p:stCondLst>
                                        </p:cTn>
                                        <p:tgtEl>
                                          <p:spTgt spid="2"/>
                                        </p:tgtEl>
                                      </p:cBhvr>
                                      <p:to x="100000" y="90000"/>
                                    </p:animScale>
                                    <p:animScale>
                                      <p:cBhvr>
                                        <p:cTn id="43" dur="166" decel="50000">
                                          <p:stCondLst>
                                            <p:cond delay="1668"/>
                                          </p:stCondLst>
                                        </p:cTn>
                                        <p:tgtEl>
                                          <p:spTgt spid="2"/>
                                        </p:tgtEl>
                                      </p:cBhvr>
                                      <p:to x="100000" y="100000"/>
                                    </p:animScale>
                                    <p:animScale>
                                      <p:cBhvr>
                                        <p:cTn id="44" dur="26">
                                          <p:stCondLst>
                                            <p:cond delay="1808"/>
                                          </p:stCondLst>
                                        </p:cTn>
                                        <p:tgtEl>
                                          <p:spTgt spid="2"/>
                                        </p:tgtEl>
                                      </p:cBhvr>
                                      <p:to x="100000" y="95000"/>
                                    </p:animScale>
                                    <p:animScale>
                                      <p:cBhvr>
                                        <p:cTn id="45" dur="166" decel="50000">
                                          <p:stCondLst>
                                            <p:cond delay="1834"/>
                                          </p:stCondLst>
                                        </p:cTn>
                                        <p:tgtEl>
                                          <p:spTgt spid="2"/>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791" y="571500"/>
            <a:ext cx="10018713" cy="1752599"/>
          </a:xfrm>
        </p:spPr>
        <p:txBody>
          <a:bodyPr>
            <a:normAutofit/>
          </a:bodyPr>
          <a:lstStyle/>
          <a:p>
            <a:r>
              <a:rPr lang="en-US" sz="5400" dirty="0" smtClean="0">
                <a:solidFill>
                  <a:srgbClr val="FF0000"/>
                </a:solidFill>
              </a:rPr>
              <a:t>What is an image processing?????</a:t>
            </a:r>
            <a:endParaRPr lang="en-US" sz="5400" dirty="0">
              <a:solidFill>
                <a:srgbClr val="FF0000"/>
              </a:solidFill>
            </a:endParaRPr>
          </a:p>
        </p:txBody>
      </p:sp>
      <p:sp>
        <p:nvSpPr>
          <p:cNvPr id="3" name="Content Placeholder 2"/>
          <p:cNvSpPr>
            <a:spLocks noGrp="1"/>
          </p:cNvSpPr>
          <p:nvPr>
            <p:ph idx="1"/>
          </p:nvPr>
        </p:nvSpPr>
        <p:spPr>
          <a:xfrm>
            <a:off x="1280160" y="1943101"/>
            <a:ext cx="10911840" cy="2651759"/>
          </a:xfrm>
        </p:spPr>
        <p:txBody>
          <a:bodyPr>
            <a:normAutofit fontScale="85000" lnSpcReduction="10000"/>
          </a:bodyPr>
          <a:lstStyle/>
          <a:p>
            <a:pPr marL="0" indent="0">
              <a:buNone/>
            </a:pPr>
            <a:r>
              <a:rPr lang="en-US" sz="3200" dirty="0" smtClean="0">
                <a:solidFill>
                  <a:srgbClr val="0F0F0F"/>
                </a:solidFill>
                <a:latin typeface="Söhne"/>
              </a:rPr>
              <a:t>&gt;Image </a:t>
            </a:r>
            <a:r>
              <a:rPr lang="en-US" sz="3200" dirty="0">
                <a:solidFill>
                  <a:srgbClr val="0F0F0F"/>
                </a:solidFill>
                <a:latin typeface="Söhne"/>
              </a:rPr>
              <a:t>processing is a broad field that </a:t>
            </a:r>
            <a:r>
              <a:rPr lang="en-US" sz="3200" dirty="0" smtClean="0">
                <a:solidFill>
                  <a:srgbClr val="0F0F0F"/>
                </a:solidFill>
                <a:latin typeface="Söhne"/>
              </a:rPr>
              <a:t>involves manipulating </a:t>
            </a:r>
            <a:r>
              <a:rPr lang="en-US" sz="3200" dirty="0">
                <a:solidFill>
                  <a:srgbClr val="0F0F0F"/>
                </a:solidFill>
                <a:latin typeface="Söhne"/>
              </a:rPr>
              <a:t>and analyzing digital images. </a:t>
            </a:r>
            <a:endParaRPr lang="en-US" sz="3200" dirty="0" smtClean="0">
              <a:solidFill>
                <a:srgbClr val="0F0F0F"/>
              </a:solidFill>
              <a:latin typeface="Söhne"/>
            </a:endParaRPr>
          </a:p>
          <a:p>
            <a:pPr marL="0" indent="0">
              <a:buNone/>
            </a:pPr>
            <a:r>
              <a:rPr lang="en-US" sz="3200" b="1" dirty="0" smtClean="0"/>
              <a:t>&gt;</a:t>
            </a:r>
            <a:r>
              <a:rPr lang="en-US" sz="3200" dirty="0" smtClean="0"/>
              <a:t>Image </a:t>
            </a:r>
            <a:r>
              <a:rPr lang="en-US" sz="3200" dirty="0"/>
              <a:t>processing is the process of transforming an image into a digital form and performing certain operations to get some useful information from it. The image processing system usually treats all images as 2D signals when applying certain predetermined signal processing methods.</a:t>
            </a:r>
          </a:p>
        </p:txBody>
      </p:sp>
      <p:pic>
        <p:nvPicPr>
          <p:cNvPr id="4" name="Picture 3"/>
          <p:cNvPicPr>
            <a:picLocks noChangeAspect="1"/>
          </p:cNvPicPr>
          <p:nvPr/>
        </p:nvPicPr>
        <p:blipFill>
          <a:blip r:embed="rId2"/>
          <a:stretch>
            <a:fillRect/>
          </a:stretch>
        </p:blipFill>
        <p:spPr>
          <a:xfrm>
            <a:off x="1627688" y="4700878"/>
            <a:ext cx="8589738" cy="1724266"/>
          </a:xfrm>
          <a:prstGeom prst="rect">
            <a:avLst/>
          </a:prstGeom>
          <a:ln>
            <a:noFill/>
          </a:ln>
          <a:effectLst>
            <a:softEdge rad="112500"/>
          </a:effectLst>
        </p:spPr>
      </p:pic>
    </p:spTree>
    <p:extLst>
      <p:ext uri="{BB962C8B-B14F-4D97-AF65-F5344CB8AC3E}">
        <p14:creationId xmlns:p14="http://schemas.microsoft.com/office/powerpoint/2010/main" val="110088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80">
                                          <p:stCondLst>
                                            <p:cond delay="0"/>
                                          </p:stCondLst>
                                        </p:cTn>
                                        <p:tgtEl>
                                          <p:spTgt spid="4"/>
                                        </p:tgtEl>
                                      </p:cBhvr>
                                    </p:animEffect>
                                    <p:anim calcmode="lin" valueType="num">
                                      <p:cBhvr>
                                        <p:cTn id="2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5" dur="26">
                                          <p:stCondLst>
                                            <p:cond delay="650"/>
                                          </p:stCondLst>
                                        </p:cTn>
                                        <p:tgtEl>
                                          <p:spTgt spid="4"/>
                                        </p:tgtEl>
                                      </p:cBhvr>
                                      <p:to x="100000" y="60000"/>
                                    </p:animScale>
                                    <p:animScale>
                                      <p:cBhvr>
                                        <p:cTn id="26" dur="166" decel="50000">
                                          <p:stCondLst>
                                            <p:cond delay="676"/>
                                          </p:stCondLst>
                                        </p:cTn>
                                        <p:tgtEl>
                                          <p:spTgt spid="4"/>
                                        </p:tgtEl>
                                      </p:cBhvr>
                                      <p:to x="100000" y="100000"/>
                                    </p:animScale>
                                    <p:animScale>
                                      <p:cBhvr>
                                        <p:cTn id="27" dur="26">
                                          <p:stCondLst>
                                            <p:cond delay="1312"/>
                                          </p:stCondLst>
                                        </p:cTn>
                                        <p:tgtEl>
                                          <p:spTgt spid="4"/>
                                        </p:tgtEl>
                                      </p:cBhvr>
                                      <p:to x="100000" y="80000"/>
                                    </p:animScale>
                                    <p:animScale>
                                      <p:cBhvr>
                                        <p:cTn id="28" dur="166" decel="50000">
                                          <p:stCondLst>
                                            <p:cond delay="1338"/>
                                          </p:stCondLst>
                                        </p:cTn>
                                        <p:tgtEl>
                                          <p:spTgt spid="4"/>
                                        </p:tgtEl>
                                      </p:cBhvr>
                                      <p:to x="100000" y="100000"/>
                                    </p:animScale>
                                    <p:animScale>
                                      <p:cBhvr>
                                        <p:cTn id="29" dur="26">
                                          <p:stCondLst>
                                            <p:cond delay="1642"/>
                                          </p:stCondLst>
                                        </p:cTn>
                                        <p:tgtEl>
                                          <p:spTgt spid="4"/>
                                        </p:tgtEl>
                                      </p:cBhvr>
                                      <p:to x="100000" y="90000"/>
                                    </p:animScale>
                                    <p:animScale>
                                      <p:cBhvr>
                                        <p:cTn id="30" dur="166" decel="50000">
                                          <p:stCondLst>
                                            <p:cond delay="1668"/>
                                          </p:stCondLst>
                                        </p:cTn>
                                        <p:tgtEl>
                                          <p:spTgt spid="4"/>
                                        </p:tgtEl>
                                      </p:cBhvr>
                                      <p:to x="100000" y="100000"/>
                                    </p:animScale>
                                    <p:animScale>
                                      <p:cBhvr>
                                        <p:cTn id="31" dur="26">
                                          <p:stCondLst>
                                            <p:cond delay="1808"/>
                                          </p:stCondLst>
                                        </p:cTn>
                                        <p:tgtEl>
                                          <p:spTgt spid="4"/>
                                        </p:tgtEl>
                                      </p:cBhvr>
                                      <p:to x="100000" y="95000"/>
                                    </p:animScale>
                                    <p:animScale>
                                      <p:cBhvr>
                                        <p:cTn id="3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7034"/>
            <a:ext cx="11138219" cy="857251"/>
          </a:xfrm>
        </p:spPr>
        <p:txBody>
          <a:bodyPr/>
          <a:lstStyle/>
          <a:p>
            <a:r>
              <a:rPr lang="en-US" sz="4800" b="1" dirty="0" smtClean="0">
                <a:solidFill>
                  <a:srgbClr val="FF0000"/>
                </a:solidFill>
              </a:rPr>
              <a:t>              Image </a:t>
            </a:r>
            <a:r>
              <a:rPr lang="en-US" sz="4800" b="1" dirty="0">
                <a:solidFill>
                  <a:srgbClr val="FF0000"/>
                </a:solidFill>
              </a:rPr>
              <a:t>Representation</a:t>
            </a:r>
            <a:r>
              <a:rPr lang="en-US" b="1" dirty="0"/>
              <a:t>:</a:t>
            </a:r>
            <a:endParaRPr lang="en-US" dirty="0"/>
          </a:p>
        </p:txBody>
      </p:sp>
      <p:sp>
        <p:nvSpPr>
          <p:cNvPr id="3" name="Content Placeholder 2"/>
          <p:cNvSpPr>
            <a:spLocks noGrp="1"/>
          </p:cNvSpPr>
          <p:nvPr>
            <p:ph idx="1"/>
          </p:nvPr>
        </p:nvSpPr>
        <p:spPr>
          <a:xfrm>
            <a:off x="1484311" y="945659"/>
            <a:ext cx="10707689" cy="3303270"/>
          </a:xfrm>
        </p:spPr>
        <p:txBody>
          <a:bodyPr>
            <a:normAutofit fontScale="85000" lnSpcReduction="10000"/>
          </a:bodyPr>
          <a:lstStyle/>
          <a:p>
            <a:pPr marL="0" indent="0">
              <a:buNone/>
            </a:pPr>
            <a:endParaRPr lang="en-US" sz="3200" dirty="0"/>
          </a:p>
          <a:p>
            <a:r>
              <a:rPr lang="en-US" sz="3900" dirty="0"/>
              <a:t>Digital images are typically represented as a grid of pixels, where each pixel contains information about the color or intensity at that point.</a:t>
            </a:r>
          </a:p>
          <a:p>
            <a:r>
              <a:rPr lang="en-US" sz="3900" dirty="0"/>
              <a:t>Grayscale images have one channel (intensity), while color images have multiple channels (e.g., red, green, blue).</a:t>
            </a:r>
          </a:p>
          <a:p>
            <a:endParaRPr lang="en-US" dirty="0"/>
          </a:p>
        </p:txBody>
      </p:sp>
      <p:sp>
        <p:nvSpPr>
          <p:cNvPr id="4" name="AutoShape 2" descr="Chapter 1. Digital image representation"/>
          <p:cNvSpPr>
            <a:spLocks noChangeAspect="1" noChangeArrowheads="1"/>
          </p:cNvSpPr>
          <p:nvPr/>
        </p:nvSpPr>
        <p:spPr bwMode="auto">
          <a:xfrm flipH="1">
            <a:off x="460375" y="-152401"/>
            <a:ext cx="1395042" cy="13950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Chapter 1. Digital image representation"/>
          <p:cNvSpPr>
            <a:spLocks noChangeAspect="1" noChangeArrowheads="1"/>
          </p:cNvSpPr>
          <p:nvPr/>
        </p:nvSpPr>
        <p:spPr bwMode="auto">
          <a:xfrm>
            <a:off x="1179511" y="770419"/>
            <a:ext cx="1446458" cy="144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Chapter 1. Digital image represent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2377524" y="4091354"/>
            <a:ext cx="8921262" cy="249701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8382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90"/>
                                          </p:val>
                                        </p:tav>
                                        <p:tav tm="100000">
                                          <p:val>
                                            <p:fltVal val="0"/>
                                          </p:val>
                                        </p:tav>
                                      </p:tavLst>
                                    </p:anim>
                                    <p:animEffect transition="in" filter="fade">
                                      <p:cBhvr>
                                        <p:cTn id="4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151" y="194311"/>
            <a:ext cx="10018713" cy="674369"/>
          </a:xfrm>
        </p:spPr>
        <p:txBody>
          <a:bodyPr>
            <a:noAutofit/>
          </a:bodyPr>
          <a:lstStyle/>
          <a:p>
            <a:r>
              <a:rPr lang="en-US" sz="5400" b="1" dirty="0">
                <a:solidFill>
                  <a:srgbClr val="FF0000"/>
                </a:solidFill>
              </a:rPr>
              <a:t>Image Enhancement:</a:t>
            </a:r>
            <a:endParaRPr lang="en-US" sz="5400" dirty="0">
              <a:solidFill>
                <a:srgbClr val="FF0000"/>
              </a:solidFill>
            </a:endParaRPr>
          </a:p>
        </p:txBody>
      </p:sp>
      <p:sp>
        <p:nvSpPr>
          <p:cNvPr id="3" name="Content Placeholder 2"/>
          <p:cNvSpPr>
            <a:spLocks noGrp="1"/>
          </p:cNvSpPr>
          <p:nvPr>
            <p:ph idx="1"/>
          </p:nvPr>
        </p:nvSpPr>
        <p:spPr>
          <a:xfrm>
            <a:off x="1667190" y="1131570"/>
            <a:ext cx="10018713" cy="5303519"/>
          </a:xfrm>
        </p:spPr>
        <p:txBody>
          <a:bodyPr>
            <a:normAutofit lnSpcReduction="10000"/>
          </a:bodyPr>
          <a:lstStyle/>
          <a:p>
            <a:r>
              <a:rPr lang="en-US" sz="3200" dirty="0" smtClean="0"/>
              <a:t>Techniques </a:t>
            </a:r>
            <a:r>
              <a:rPr lang="en-US" sz="3200" dirty="0"/>
              <a:t>to improve the visual appearance of an image, such as adjusting brightness, contrast, and sharpness.</a:t>
            </a:r>
          </a:p>
          <a:p>
            <a:r>
              <a:rPr lang="en-US" sz="3200" dirty="0"/>
              <a:t>Histogram equalization is a common method for improving contrast by redistributing pixel intensities</a:t>
            </a:r>
            <a:r>
              <a:rPr lang="en-US" sz="3200" dirty="0" smtClean="0"/>
              <a:t>.</a:t>
            </a:r>
          </a:p>
          <a:p>
            <a:pPr marL="0" indent="0">
              <a:buNone/>
            </a:pPr>
            <a:r>
              <a:rPr lang="en-US" sz="5400" b="1" dirty="0" smtClean="0">
                <a:solidFill>
                  <a:srgbClr val="FF0000"/>
                </a:solidFill>
              </a:rPr>
              <a:t>                   Filtering</a:t>
            </a:r>
            <a:r>
              <a:rPr lang="en-US" sz="5400" b="1" dirty="0">
                <a:solidFill>
                  <a:srgbClr val="FF0000"/>
                </a:solidFill>
              </a:rPr>
              <a:t>:</a:t>
            </a:r>
            <a:endParaRPr lang="en-US" sz="5400" dirty="0">
              <a:solidFill>
                <a:srgbClr val="FF0000"/>
              </a:solidFill>
            </a:endParaRPr>
          </a:p>
          <a:p>
            <a:r>
              <a:rPr lang="en-US" sz="3200" dirty="0"/>
              <a:t>Convolution is a fundamental operation in image processing. Filters (kernels) are applied to images for operations like blurring, sharpening, and edge detection</a:t>
            </a:r>
            <a:r>
              <a:rPr lang="en-US" dirty="0"/>
              <a:t>.</a:t>
            </a:r>
          </a:p>
          <a:p>
            <a:endParaRPr lang="en-US" dirty="0"/>
          </a:p>
          <a:p>
            <a:endParaRPr lang="en-US" dirty="0"/>
          </a:p>
        </p:txBody>
      </p:sp>
    </p:spTree>
    <p:extLst>
      <p:ext uri="{BB962C8B-B14F-4D97-AF65-F5344CB8AC3E}">
        <p14:creationId xmlns:p14="http://schemas.microsoft.com/office/powerpoint/2010/main" val="356598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animEffect transition="in" filter="wipe(down)">
                                      <p:cBhvr>
                                        <p:cTn id="59" dur="580">
                                          <p:stCondLst>
                                            <p:cond delay="0"/>
                                          </p:stCondLst>
                                        </p:cTn>
                                        <p:tgtEl>
                                          <p:spTgt spid="3">
                                            <p:txEl>
                                              <p:pRg st="3" end="3"/>
                                            </p:txEl>
                                          </p:spTgt>
                                        </p:tgtEl>
                                      </p:cBhvr>
                                    </p:animEffect>
                                    <p:anim calcmode="lin" valueType="num">
                                      <p:cBhvr>
                                        <p:cTn id="6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3" end="3"/>
                                            </p:txEl>
                                          </p:spTgt>
                                        </p:tgtEl>
                                      </p:cBhvr>
                                      <p:to x="100000" y="60000"/>
                                    </p:animScale>
                                    <p:animScale>
                                      <p:cBhvr>
                                        <p:cTn id="66" dur="166" decel="50000">
                                          <p:stCondLst>
                                            <p:cond delay="676"/>
                                          </p:stCondLst>
                                        </p:cTn>
                                        <p:tgtEl>
                                          <p:spTgt spid="3">
                                            <p:txEl>
                                              <p:pRg st="3" end="3"/>
                                            </p:txEl>
                                          </p:spTgt>
                                        </p:tgtEl>
                                      </p:cBhvr>
                                      <p:to x="100000" y="100000"/>
                                    </p:animScale>
                                    <p:animScale>
                                      <p:cBhvr>
                                        <p:cTn id="67" dur="26">
                                          <p:stCondLst>
                                            <p:cond delay="1312"/>
                                          </p:stCondLst>
                                        </p:cTn>
                                        <p:tgtEl>
                                          <p:spTgt spid="3">
                                            <p:txEl>
                                              <p:pRg st="3" end="3"/>
                                            </p:txEl>
                                          </p:spTgt>
                                        </p:tgtEl>
                                      </p:cBhvr>
                                      <p:to x="100000" y="80000"/>
                                    </p:animScale>
                                    <p:animScale>
                                      <p:cBhvr>
                                        <p:cTn id="68" dur="166" decel="50000">
                                          <p:stCondLst>
                                            <p:cond delay="1338"/>
                                          </p:stCondLst>
                                        </p:cTn>
                                        <p:tgtEl>
                                          <p:spTgt spid="3">
                                            <p:txEl>
                                              <p:pRg st="3" end="3"/>
                                            </p:txEl>
                                          </p:spTgt>
                                        </p:tgtEl>
                                      </p:cBhvr>
                                      <p:to x="100000" y="100000"/>
                                    </p:animScale>
                                    <p:animScale>
                                      <p:cBhvr>
                                        <p:cTn id="69" dur="26">
                                          <p:stCondLst>
                                            <p:cond delay="1642"/>
                                          </p:stCondLst>
                                        </p:cTn>
                                        <p:tgtEl>
                                          <p:spTgt spid="3">
                                            <p:txEl>
                                              <p:pRg st="3" end="3"/>
                                            </p:txEl>
                                          </p:spTgt>
                                        </p:tgtEl>
                                      </p:cBhvr>
                                      <p:to x="100000" y="90000"/>
                                    </p:animScale>
                                    <p:animScale>
                                      <p:cBhvr>
                                        <p:cTn id="70" dur="166" decel="50000">
                                          <p:stCondLst>
                                            <p:cond delay="1668"/>
                                          </p:stCondLst>
                                        </p:cTn>
                                        <p:tgtEl>
                                          <p:spTgt spid="3">
                                            <p:txEl>
                                              <p:pRg st="3" end="3"/>
                                            </p:txEl>
                                          </p:spTgt>
                                        </p:tgtEl>
                                      </p:cBhvr>
                                      <p:to x="100000" y="100000"/>
                                    </p:animScale>
                                    <p:animScale>
                                      <p:cBhvr>
                                        <p:cTn id="71" dur="26">
                                          <p:stCondLst>
                                            <p:cond delay="1808"/>
                                          </p:stCondLst>
                                        </p:cTn>
                                        <p:tgtEl>
                                          <p:spTgt spid="3">
                                            <p:txEl>
                                              <p:pRg st="3" end="3"/>
                                            </p:txEl>
                                          </p:spTgt>
                                        </p:tgtEl>
                                      </p:cBhvr>
                                      <p:to x="100000" y="95000"/>
                                    </p:animScale>
                                    <p:animScale>
                                      <p:cBhvr>
                                        <p:cTn id="7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484311" y="274320"/>
            <a:ext cx="10018713" cy="777241"/>
          </a:xfrm>
        </p:spPr>
        <p:txBody>
          <a:bodyPr>
            <a:normAutofit fontScale="90000"/>
          </a:bodyPr>
          <a:lstStyle/>
          <a:p>
            <a:r>
              <a:rPr lang="en-US" sz="5400" b="1" dirty="0">
                <a:solidFill>
                  <a:srgbClr val="FF0000"/>
                </a:solidFill>
              </a:rPr>
              <a:t>Image Transformation:</a:t>
            </a:r>
            <a:r>
              <a:rPr lang="en-US" sz="5400" dirty="0">
                <a:solidFill>
                  <a:srgbClr val="FF0000"/>
                </a:solidFill>
              </a:rPr>
              <a:t/>
            </a:r>
            <a:br>
              <a:rPr lang="en-US" sz="5400" dirty="0">
                <a:solidFill>
                  <a:srgbClr val="FF0000"/>
                </a:solidFill>
              </a:rPr>
            </a:br>
            <a:endParaRPr lang="en-US" sz="5400" dirty="0">
              <a:solidFill>
                <a:srgbClr val="FF0000"/>
              </a:solidFill>
            </a:endParaRPr>
          </a:p>
        </p:txBody>
      </p:sp>
      <p:sp>
        <p:nvSpPr>
          <p:cNvPr id="3" name="Content Placeholder 2"/>
          <p:cNvSpPr>
            <a:spLocks noGrp="1"/>
          </p:cNvSpPr>
          <p:nvPr>
            <p:ph idx="1"/>
          </p:nvPr>
        </p:nvSpPr>
        <p:spPr>
          <a:xfrm>
            <a:off x="1484311" y="925831"/>
            <a:ext cx="10018713" cy="5966459"/>
          </a:xfrm>
        </p:spPr>
        <p:txBody>
          <a:bodyPr/>
          <a:lstStyle/>
          <a:p>
            <a:pPr marL="0" indent="0">
              <a:buNone/>
            </a:pPr>
            <a:endParaRPr lang="en-US" dirty="0"/>
          </a:p>
          <a:p>
            <a:r>
              <a:rPr lang="en-US" sz="3200" dirty="0"/>
              <a:t>Geometric transformations, such as scaling, rotation, and translation, can be applied to images.</a:t>
            </a:r>
          </a:p>
          <a:p>
            <a:r>
              <a:rPr lang="en-US" sz="3200" dirty="0"/>
              <a:t>Fourier transform is used for frequency domain analysis, enabling operations like filtering and compression</a:t>
            </a:r>
            <a:r>
              <a:rPr lang="en-US" dirty="0" smtClean="0"/>
              <a:t>.</a:t>
            </a:r>
          </a:p>
          <a:p>
            <a:pPr marL="0" indent="0">
              <a:buNone/>
            </a:pPr>
            <a:r>
              <a:rPr lang="en-US" sz="5400" b="1" dirty="0" smtClean="0"/>
              <a:t>           </a:t>
            </a:r>
            <a:r>
              <a:rPr lang="en-US" sz="4800" b="1" dirty="0" smtClean="0">
                <a:solidFill>
                  <a:srgbClr val="FF0000"/>
                </a:solidFill>
              </a:rPr>
              <a:t>Image </a:t>
            </a:r>
            <a:r>
              <a:rPr lang="en-US" sz="4800" b="1" dirty="0">
                <a:solidFill>
                  <a:srgbClr val="FF0000"/>
                </a:solidFill>
              </a:rPr>
              <a:t>Segmentation</a:t>
            </a:r>
            <a:r>
              <a:rPr lang="en-US" b="1" dirty="0"/>
              <a:t>:</a:t>
            </a:r>
            <a:endParaRPr lang="en-US" dirty="0"/>
          </a:p>
          <a:p>
            <a:r>
              <a:rPr lang="en-US" sz="3200" dirty="0"/>
              <a:t>Dividing an image into meaningful parts or regions.</a:t>
            </a:r>
          </a:p>
          <a:p>
            <a:r>
              <a:rPr lang="en-US" sz="3200" dirty="0"/>
              <a:t>Common techniques include </a:t>
            </a:r>
            <a:r>
              <a:rPr lang="en-US" sz="3200" dirty="0" err="1"/>
              <a:t>thresholding</a:t>
            </a:r>
            <a:r>
              <a:rPr lang="en-US" sz="3200" dirty="0"/>
              <a:t>, edge detection, and clustering algorithms.</a:t>
            </a:r>
          </a:p>
          <a:p>
            <a:endParaRPr lang="en-US" dirty="0"/>
          </a:p>
        </p:txBody>
      </p:sp>
    </p:spTree>
    <p:extLst>
      <p:ext uri="{BB962C8B-B14F-4D97-AF65-F5344CB8AC3E}">
        <p14:creationId xmlns:p14="http://schemas.microsoft.com/office/powerpoint/2010/main" val="298745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par>
                                <p:cTn id="71" presetID="26" presetClass="entr" presetSubtype="0" fill="hold" grpId="0" nodeType="with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281" y="0"/>
            <a:ext cx="10018713" cy="1131569"/>
          </a:xfrm>
        </p:spPr>
        <p:txBody>
          <a:bodyPr/>
          <a:lstStyle/>
          <a:p>
            <a:r>
              <a:rPr lang="en-US" sz="4800" b="1" dirty="0">
                <a:solidFill>
                  <a:srgbClr val="FF0000"/>
                </a:solidFill>
              </a:rPr>
              <a:t>Object Recognition</a:t>
            </a:r>
            <a:r>
              <a:rPr lang="en-US" b="1" dirty="0"/>
              <a:t>:</a:t>
            </a:r>
            <a:endParaRPr lang="en-US" dirty="0"/>
          </a:p>
        </p:txBody>
      </p:sp>
      <p:sp>
        <p:nvSpPr>
          <p:cNvPr id="3" name="Content Placeholder 2"/>
          <p:cNvSpPr>
            <a:spLocks noGrp="1"/>
          </p:cNvSpPr>
          <p:nvPr>
            <p:ph idx="1"/>
          </p:nvPr>
        </p:nvSpPr>
        <p:spPr>
          <a:xfrm>
            <a:off x="1541460" y="948690"/>
            <a:ext cx="10018713" cy="4766309"/>
          </a:xfrm>
        </p:spPr>
        <p:txBody>
          <a:bodyPr>
            <a:normAutofit/>
          </a:bodyPr>
          <a:lstStyle/>
          <a:p>
            <a:pPr lvl="1"/>
            <a:r>
              <a:rPr lang="en-US" sz="3200" dirty="0" smtClean="0"/>
              <a:t>Identifying </a:t>
            </a:r>
            <a:r>
              <a:rPr lang="en-US" sz="3200" dirty="0"/>
              <a:t>and classifying objects within an image.</a:t>
            </a:r>
          </a:p>
          <a:p>
            <a:pPr lvl="1"/>
            <a:r>
              <a:rPr lang="en-US" sz="3200" dirty="0"/>
              <a:t>Machine learning, particularly deep learning, has been successful in image classification tasks</a:t>
            </a:r>
            <a:r>
              <a:rPr lang="en-US" dirty="0"/>
              <a:t>.</a:t>
            </a:r>
          </a:p>
          <a:p>
            <a:pPr marL="0" indent="0">
              <a:buNone/>
            </a:pPr>
            <a:r>
              <a:rPr lang="en-US" sz="4800" b="1" dirty="0" smtClean="0">
                <a:solidFill>
                  <a:srgbClr val="FF0000"/>
                </a:solidFill>
              </a:rPr>
              <a:t>                   Feature </a:t>
            </a:r>
            <a:r>
              <a:rPr lang="en-US" sz="4800" b="1" dirty="0">
                <a:solidFill>
                  <a:srgbClr val="FF0000"/>
                </a:solidFill>
              </a:rPr>
              <a:t>Extraction:</a:t>
            </a:r>
            <a:endParaRPr lang="en-US" sz="4800" dirty="0">
              <a:solidFill>
                <a:srgbClr val="FF0000"/>
              </a:solidFill>
            </a:endParaRPr>
          </a:p>
          <a:p>
            <a:pPr lvl="1"/>
            <a:r>
              <a:rPr lang="en-US" sz="3200" dirty="0"/>
              <a:t>Extracting relevant information from an image for analysis.</a:t>
            </a:r>
          </a:p>
          <a:p>
            <a:pPr lvl="1"/>
            <a:r>
              <a:rPr lang="en-US" sz="3200" dirty="0"/>
              <a:t>Features can include color, texture, shape, and more.</a:t>
            </a:r>
          </a:p>
          <a:p>
            <a:endParaRPr lang="en-US" dirty="0"/>
          </a:p>
        </p:txBody>
      </p:sp>
    </p:spTree>
    <p:extLst>
      <p:ext uri="{BB962C8B-B14F-4D97-AF65-F5344CB8AC3E}">
        <p14:creationId xmlns:p14="http://schemas.microsoft.com/office/powerpoint/2010/main" val="256433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grpId="0"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151" y="0"/>
            <a:ext cx="10018713" cy="1752599"/>
          </a:xfrm>
        </p:spPr>
        <p:txBody>
          <a:bodyPr/>
          <a:lstStyle/>
          <a:p>
            <a:r>
              <a:rPr lang="en-US" sz="4800" b="1" dirty="0">
                <a:solidFill>
                  <a:srgbClr val="FF0000"/>
                </a:solidFill>
              </a:rPr>
              <a:t>Morphological Operations</a:t>
            </a:r>
            <a:r>
              <a:rPr lang="en-US" b="1" dirty="0"/>
              <a:t>:</a:t>
            </a:r>
            <a:endParaRPr lang="en-US" dirty="0"/>
          </a:p>
        </p:txBody>
      </p:sp>
      <p:sp>
        <p:nvSpPr>
          <p:cNvPr id="3" name="Content Placeholder 2"/>
          <p:cNvSpPr>
            <a:spLocks noGrp="1"/>
          </p:cNvSpPr>
          <p:nvPr>
            <p:ph idx="1"/>
          </p:nvPr>
        </p:nvSpPr>
        <p:spPr>
          <a:xfrm>
            <a:off x="1564320" y="708660"/>
            <a:ext cx="10018713" cy="5463539"/>
          </a:xfrm>
        </p:spPr>
        <p:txBody>
          <a:bodyPr>
            <a:normAutofit fontScale="85000" lnSpcReduction="20000"/>
          </a:bodyPr>
          <a:lstStyle/>
          <a:p>
            <a:pPr marL="0" indent="0">
              <a:buNone/>
            </a:pPr>
            <a:endParaRPr lang="en-US" dirty="0"/>
          </a:p>
          <a:p>
            <a:pPr lvl="1"/>
            <a:endParaRPr lang="en-US" sz="3200" dirty="0" smtClean="0"/>
          </a:p>
          <a:p>
            <a:pPr lvl="1"/>
            <a:r>
              <a:rPr lang="en-US" sz="3200" dirty="0" smtClean="0"/>
              <a:t>Operations </a:t>
            </a:r>
            <a:r>
              <a:rPr lang="en-US" sz="3200" dirty="0"/>
              <a:t>that analyze and process the shapes of objects in images.</a:t>
            </a:r>
          </a:p>
          <a:p>
            <a:pPr lvl="1"/>
            <a:r>
              <a:rPr lang="en-US" sz="3200" dirty="0"/>
              <a:t>Erosion, dilation, opening, and closing are common morphological operations.</a:t>
            </a:r>
          </a:p>
          <a:p>
            <a:pPr marL="0" indent="0">
              <a:buNone/>
            </a:pPr>
            <a:r>
              <a:rPr lang="en-US" sz="4800" b="1" dirty="0" smtClean="0">
                <a:solidFill>
                  <a:srgbClr val="FF0000"/>
                </a:solidFill>
              </a:rPr>
              <a:t>                  </a:t>
            </a:r>
          </a:p>
          <a:p>
            <a:pPr marL="0" indent="0">
              <a:buNone/>
            </a:pPr>
            <a:r>
              <a:rPr lang="en-US" sz="4800" b="1" dirty="0">
                <a:solidFill>
                  <a:srgbClr val="FF0000"/>
                </a:solidFill>
              </a:rPr>
              <a:t> </a:t>
            </a:r>
            <a:r>
              <a:rPr lang="en-US" sz="4800" b="1" dirty="0" smtClean="0">
                <a:solidFill>
                  <a:srgbClr val="FF0000"/>
                </a:solidFill>
              </a:rPr>
              <a:t>                     Image </a:t>
            </a:r>
            <a:r>
              <a:rPr lang="en-US" sz="4800" b="1" dirty="0">
                <a:solidFill>
                  <a:srgbClr val="FF0000"/>
                </a:solidFill>
              </a:rPr>
              <a:t>Compression:</a:t>
            </a:r>
            <a:endParaRPr lang="en-US" sz="4800" dirty="0">
              <a:solidFill>
                <a:srgbClr val="FF0000"/>
              </a:solidFill>
            </a:endParaRPr>
          </a:p>
          <a:p>
            <a:pPr lvl="1"/>
            <a:r>
              <a:rPr lang="en-US" sz="3200" dirty="0"/>
              <a:t>Reducing the storage space required for an image while maintaining acceptable quality.</a:t>
            </a:r>
          </a:p>
          <a:p>
            <a:pPr lvl="1"/>
            <a:r>
              <a:rPr lang="en-US" sz="3200" dirty="0"/>
              <a:t>JPEG, PNG, and GIF are popular image compression formats</a:t>
            </a:r>
            <a:r>
              <a:rPr lang="en-US" dirty="0"/>
              <a:t>.</a:t>
            </a:r>
          </a:p>
          <a:p>
            <a:endParaRPr lang="en-US" dirty="0"/>
          </a:p>
        </p:txBody>
      </p:sp>
    </p:spTree>
    <p:extLst>
      <p:ext uri="{BB962C8B-B14F-4D97-AF65-F5344CB8AC3E}">
        <p14:creationId xmlns:p14="http://schemas.microsoft.com/office/powerpoint/2010/main" val="1701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mph" presetSubtype="0" fill="hold" nodeType="clickEffect">
                                  <p:stCondLst>
                                    <p:cond delay="0"/>
                                  </p:stCondLst>
                                  <p:iterate type="lt">
                                    <p:tmPct val="4000"/>
                                  </p:iterate>
                                  <p:childTnLst>
                                    <p:set>
                                      <p:cBhvr override="childStyle">
                                        <p:cTn id="20" dur="500" fill="hold"/>
                                        <p:tgtEl>
                                          <p:spTgt spid="3">
                                            <p:txEl>
                                              <p:pRg st="5" end="5"/>
                                            </p:txEl>
                                          </p:spTgt>
                                        </p:tgtEl>
                                        <p:attrNameLst>
                                          <p:attrName>style.color</p:attrName>
                                        </p:attrNameLst>
                                      </p:cBhvr>
                                      <p:to>
                                        <p:clrVal>
                                          <a:schemeClr val="accent2"/>
                                        </p:clrVal>
                                      </p:to>
                                    </p:set>
                                    <p:set>
                                      <p:cBhvr>
                                        <p:cTn id="21" dur="500" fill="hold"/>
                                        <p:tgtEl>
                                          <p:spTgt spid="3">
                                            <p:txEl>
                                              <p:pRg st="5" end="5"/>
                                            </p:txEl>
                                          </p:spTgt>
                                        </p:tgtEl>
                                        <p:attrNameLst>
                                          <p:attrName>fillcolor</p:attrName>
                                        </p:attrNameLst>
                                      </p:cBhvr>
                                      <p:to>
                                        <p:clrVal>
                                          <a:schemeClr val="accent2"/>
                                        </p:clrVal>
                                      </p:to>
                                    </p:set>
                                    <p:set>
                                      <p:cBhvr>
                                        <p:cTn id="22" dur="500" fill="hold"/>
                                        <p:tgtEl>
                                          <p:spTgt spid="3">
                                            <p:txEl>
                                              <p:pRg st="5" end="5"/>
                                            </p:txEl>
                                          </p:spTgt>
                                        </p:tgtEl>
                                        <p:attrNameLst>
                                          <p:attrName>fill.type</p:attrName>
                                        </p:attrNameLst>
                                      </p:cBhvr>
                                      <p:to>
                                        <p:strVal val="solid"/>
                                      </p:to>
                                    </p:set>
                                  </p:childTnLst>
                                </p:cTn>
                              </p:par>
                              <p:par>
                                <p:cTn id="23" presetID="16" presetClass="emph" presetSubtype="0" fill="hold" nodeType="withEffect">
                                  <p:stCondLst>
                                    <p:cond delay="0"/>
                                  </p:stCondLst>
                                  <p:iterate type="lt">
                                    <p:tmPct val="4000"/>
                                  </p:iterate>
                                  <p:childTnLst>
                                    <p:set>
                                      <p:cBhvr override="childStyle">
                                        <p:cTn id="24" dur="500" fill="hold"/>
                                        <p:tgtEl>
                                          <p:spTgt spid="3">
                                            <p:txEl>
                                              <p:pRg st="6" end="6"/>
                                            </p:txEl>
                                          </p:spTgt>
                                        </p:tgtEl>
                                        <p:attrNameLst>
                                          <p:attrName>style.color</p:attrName>
                                        </p:attrNameLst>
                                      </p:cBhvr>
                                      <p:to>
                                        <p:clrVal>
                                          <a:schemeClr val="accent2"/>
                                        </p:clrVal>
                                      </p:to>
                                    </p:set>
                                    <p:set>
                                      <p:cBhvr>
                                        <p:cTn id="25" dur="500" fill="hold"/>
                                        <p:tgtEl>
                                          <p:spTgt spid="3">
                                            <p:txEl>
                                              <p:pRg st="6" end="6"/>
                                            </p:txEl>
                                          </p:spTgt>
                                        </p:tgtEl>
                                        <p:attrNameLst>
                                          <p:attrName>fillcolor</p:attrName>
                                        </p:attrNameLst>
                                      </p:cBhvr>
                                      <p:to>
                                        <p:clrVal>
                                          <a:schemeClr val="accent2"/>
                                        </p:clrVal>
                                      </p:to>
                                    </p:set>
                                    <p:set>
                                      <p:cBhvr>
                                        <p:cTn id="26" dur="500" fill="hold"/>
                                        <p:tgtEl>
                                          <p:spTgt spid="3">
                                            <p:txEl>
                                              <p:pRg st="6" end="6"/>
                                            </p:txEl>
                                          </p:spTgt>
                                        </p:tgtEl>
                                        <p:attrNameLst>
                                          <p:attrName>fill.type</p:attrName>
                                        </p:attrNameLst>
                                      </p:cBhvr>
                                      <p:to>
                                        <p:strVal val="solid"/>
                                      </p:to>
                                    </p:set>
                                  </p:childTnLst>
                                </p:cTn>
                              </p:par>
                              <p:par>
                                <p:cTn id="27" presetID="16" presetClass="emph" presetSubtype="0" fill="hold" nodeType="withEffect">
                                  <p:stCondLst>
                                    <p:cond delay="0"/>
                                  </p:stCondLst>
                                  <p:iterate type="lt">
                                    <p:tmPct val="4000"/>
                                  </p:iterate>
                                  <p:childTnLst>
                                    <p:set>
                                      <p:cBhvr override="childStyle">
                                        <p:cTn id="28" dur="500" fill="hold"/>
                                        <p:tgtEl>
                                          <p:spTgt spid="3">
                                            <p:txEl>
                                              <p:pRg st="7" end="7"/>
                                            </p:txEl>
                                          </p:spTgt>
                                        </p:tgtEl>
                                        <p:attrNameLst>
                                          <p:attrName>style.color</p:attrName>
                                        </p:attrNameLst>
                                      </p:cBhvr>
                                      <p:to>
                                        <p:clrVal>
                                          <a:schemeClr val="accent2"/>
                                        </p:clrVal>
                                      </p:to>
                                    </p:set>
                                    <p:set>
                                      <p:cBhvr>
                                        <p:cTn id="29" dur="500" fill="hold"/>
                                        <p:tgtEl>
                                          <p:spTgt spid="3">
                                            <p:txEl>
                                              <p:pRg st="7" end="7"/>
                                            </p:txEl>
                                          </p:spTgt>
                                        </p:tgtEl>
                                        <p:attrNameLst>
                                          <p:attrName>fillcolor</p:attrName>
                                        </p:attrNameLst>
                                      </p:cBhvr>
                                      <p:to>
                                        <p:clrVal>
                                          <a:schemeClr val="accent2"/>
                                        </p:clrVal>
                                      </p:to>
                                    </p:set>
                                    <p:set>
                                      <p:cBhvr>
                                        <p:cTn id="30" dur="500" fill="hold"/>
                                        <p:tgtEl>
                                          <p:spTgt spid="3">
                                            <p:txEl>
                                              <p:pRg st="7" end="7"/>
                                            </p:txEl>
                                          </p:spTgt>
                                        </p:tgtEl>
                                        <p:attrNameLst>
                                          <p:attrName>fill.type</p:attrName>
                                        </p:attrNameLst>
                                      </p:cBhvr>
                                      <p:to>
                                        <p:strVal val="solid"/>
                                      </p:to>
                                    </p:set>
                                  </p:childTnLst>
                                </p:cTn>
                              </p:par>
                              <p:par>
                                <p:cTn id="31" presetID="31"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871" y="1"/>
            <a:ext cx="10018713" cy="1291590"/>
          </a:xfrm>
        </p:spPr>
        <p:txBody>
          <a:bodyPr>
            <a:normAutofit fontScale="90000"/>
          </a:bodyPr>
          <a:lstStyle/>
          <a:p>
            <a:r>
              <a:rPr lang="en-US" sz="4800" b="1" dirty="0">
                <a:solidFill>
                  <a:srgbClr val="FF0000"/>
                </a:solidFill>
              </a:rPr>
              <a:t>Image Restoration:</a:t>
            </a:r>
            <a:r>
              <a:rPr lang="en-US" dirty="0"/>
              <a:t/>
            </a:r>
            <a:br>
              <a:rPr lang="en-US" dirty="0"/>
            </a:br>
            <a:endParaRPr lang="en-US" dirty="0"/>
          </a:p>
        </p:txBody>
      </p:sp>
      <p:sp>
        <p:nvSpPr>
          <p:cNvPr id="3" name="Content Placeholder 2"/>
          <p:cNvSpPr>
            <a:spLocks noGrp="1"/>
          </p:cNvSpPr>
          <p:nvPr>
            <p:ph idx="1"/>
          </p:nvPr>
        </p:nvSpPr>
        <p:spPr>
          <a:xfrm>
            <a:off x="994410" y="651511"/>
            <a:ext cx="10508613" cy="5132070"/>
          </a:xfrm>
        </p:spPr>
        <p:txBody>
          <a:bodyPr>
            <a:normAutofit/>
          </a:bodyPr>
          <a:lstStyle/>
          <a:p>
            <a:pPr marL="457200" lvl="1" indent="0">
              <a:buNone/>
            </a:pPr>
            <a:r>
              <a:rPr lang="en-US" sz="4100" dirty="0" smtClean="0"/>
              <a:t>&gt;Recovering </a:t>
            </a:r>
            <a:r>
              <a:rPr lang="en-US" sz="4100" dirty="0"/>
              <a:t>an image from degraded or noisy versions.</a:t>
            </a:r>
          </a:p>
          <a:p>
            <a:r>
              <a:rPr lang="en-US" sz="4100" dirty="0" smtClean="0"/>
              <a:t>    &gt;Techniques </a:t>
            </a:r>
            <a:r>
              <a:rPr lang="en-US" sz="4100" dirty="0"/>
              <a:t>like Wiener filtering and total variation regularization are used</a:t>
            </a:r>
            <a:r>
              <a:rPr lang="en-US" sz="4100" dirty="0" smtClean="0"/>
              <a:t>.</a:t>
            </a:r>
            <a:endParaRPr lang="en-US" sz="4400" dirty="0"/>
          </a:p>
          <a:p>
            <a:endParaRPr lang="en-US" sz="4100" dirty="0"/>
          </a:p>
        </p:txBody>
      </p:sp>
    </p:spTree>
    <p:extLst>
      <p:ext uri="{BB962C8B-B14F-4D97-AF65-F5344CB8AC3E}">
        <p14:creationId xmlns:p14="http://schemas.microsoft.com/office/powerpoint/2010/main" val="200082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1E252AE-1687-4F4A-AAAD-EE8304DE9099}">
  <ds:schemaRefs>
    <ds:schemaRef ds:uri="http://schemas.microsoft.com/sharepoint/v3/contenttype/forms"/>
  </ds:schemaRefs>
</ds:datastoreItem>
</file>

<file path=customXml/itemProps2.xml><?xml version="1.0" encoding="utf-8"?>
<ds:datastoreItem xmlns:ds="http://schemas.openxmlformats.org/officeDocument/2006/customXml" ds:itemID="{ABA78EF8-E824-4C87-A4FF-3288A5E914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99C30C-D4EF-40A1-90A6-0C8077024112}">
  <ds:schemaRefs>
    <ds:schemaRef ds:uri="http://schemas.openxmlformats.org/package/2006/metadata/core-properties"/>
    <ds:schemaRef ds:uri="http://www.w3.org/XML/1998/namespace"/>
    <ds:schemaRef ds:uri="16c05727-aa75-4e4a-9b5f-8a80a1165891"/>
    <ds:schemaRef ds:uri="71af3243-3dd4-4a8d-8c0d-dd76da1f02a5"/>
    <ds:schemaRef ds:uri="http://purl.org/dc/elements/1.1/"/>
    <ds:schemaRef ds:uri="http://schemas.microsoft.com/office/2006/documentManagement/types"/>
    <ds:schemaRef ds:uri="http://purl.org/dc/terms/"/>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671</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Söhne</vt:lpstr>
      <vt:lpstr>Parallax</vt:lpstr>
      <vt:lpstr>1.Chirag L Gowda -&gt;(Introduction)  2.Vishwas N-&gt;(tools  &amp;code explination)  3.Venkat durga sai-&gt; (Application ,Advantages&amp;disadvantages) </vt:lpstr>
      <vt:lpstr>Image processing</vt:lpstr>
      <vt:lpstr>What is an image processing?????</vt:lpstr>
      <vt:lpstr>              Image Representation:</vt:lpstr>
      <vt:lpstr>Image Enhancement:</vt:lpstr>
      <vt:lpstr>Image Transformation: </vt:lpstr>
      <vt:lpstr>Object Recognition:</vt:lpstr>
      <vt:lpstr>Morphological Operations:</vt:lpstr>
      <vt:lpstr>Image Restoration: </vt:lpstr>
      <vt:lpstr>Tools for image processing</vt:lpstr>
      <vt:lpstr>Applications of image processing</vt:lpstr>
      <vt:lpstr>Medical Imaging:</vt:lpstr>
      <vt:lpstr>Remote Sensing: </vt:lpstr>
      <vt:lpstr>Advantages of AI image processing:</vt:lpstr>
      <vt:lpstr>PowerPoint Presentation</vt:lpstr>
      <vt:lpstr>Disadvantages of image 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2023-11-27T13:16:02Z</dcterms:created>
  <dcterms:modified xsi:type="dcterms:W3CDTF">2023-12-23T13:16:55Z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