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57" r:id="rId3"/>
    <p:sldId id="258" r:id="rId4"/>
    <p:sldId id="259" r:id="rId5"/>
    <p:sldId id="260" r:id="rId6"/>
    <p:sldId id="264" r:id="rId7"/>
    <p:sldId id="265" r:id="rId8"/>
    <p:sldId id="262" r:id="rId9"/>
    <p:sldId id="263" r:id="rId10"/>
    <p:sldId id="268" r:id="rId11"/>
    <p:sldId id="269" r:id="rId12"/>
    <p:sldId id="270" r:id="rId13"/>
    <p:sldId id="280" r:id="rId14"/>
    <p:sldId id="272" r:id="rId15"/>
    <p:sldId id="273" r:id="rId16"/>
    <p:sldId id="274" r:id="rId17"/>
    <p:sldId id="276" r:id="rId18"/>
    <p:sldId id="277" r:id="rId19"/>
    <p:sldId id="278" r:id="rId20"/>
    <p:sldId id="279" r:id="rId21"/>
    <p:sldId id="282" r:id="rId22"/>
    <p:sldId id="283"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27572-D965-4EA7-88C7-69DA9BF3606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27572-D965-4EA7-88C7-69DA9BF3606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F27572-D965-4EA7-88C7-69DA9BF3606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F27572-D965-4EA7-88C7-69DA9BF36063}"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F27572-D965-4EA7-88C7-69DA9BF36063}"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27572-D965-4EA7-88C7-69DA9BF36063}"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27572-D965-4EA7-88C7-69DA9BF3606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27572-D965-4EA7-88C7-69DA9BF3606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FD729-8AE2-4D4D-8D1A-4B7BFC9B1C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27572-D965-4EA7-88C7-69DA9BF36063}" type="datetimeFigureOut">
              <a:rPr lang="en-US" smtClean="0"/>
              <a:t>11/2/2017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FD729-8AE2-4D4D-8D1A-4B7BFC9B1C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1315"/>
            <a:ext cx="7772400" cy="1383665"/>
          </a:xfrm>
        </p:spPr>
        <p:txBody>
          <a:bodyPr>
            <a:normAutofit/>
          </a:bodyPr>
          <a:lstStyle/>
          <a:p>
            <a:r>
              <a:rPr lang="en-US" sz="6000" b="1" smtClean="0"/>
              <a:t>Solidity </a:t>
            </a:r>
            <a:r>
              <a:rPr lang="en-US" sz="6000" b="1" dirty="0" smtClean="0"/>
              <a:t>Simplified</a:t>
            </a:r>
            <a:endParaRPr lang="en-US" sz="6000" b="1" dirty="0"/>
          </a:p>
        </p:txBody>
      </p:sp>
      <p:sp>
        <p:nvSpPr>
          <p:cNvPr id="3" name="Subtitle 2"/>
          <p:cNvSpPr>
            <a:spLocks noGrp="1"/>
          </p:cNvSpPr>
          <p:nvPr>
            <p:ph type="subTitle" idx="1"/>
          </p:nvPr>
        </p:nvSpPr>
        <p:spPr>
          <a:xfrm>
            <a:off x="542925" y="1527810"/>
            <a:ext cx="8058785" cy="914400"/>
          </a:xfrm>
        </p:spPr>
        <p:txBody>
          <a:bodyPr>
            <a:normAutofit/>
          </a:bodyPr>
          <a:lstStyle/>
          <a:p>
            <a:r>
              <a:rPr lang="en-US" sz="2400" dirty="0" smtClean="0"/>
              <a:t>Based on Solidity release document version 0.4.18</a:t>
            </a:r>
            <a:endParaRPr lang="en-US" sz="2400" dirty="0"/>
          </a:p>
        </p:txBody>
      </p:sp>
      <p:sp>
        <p:nvSpPr>
          <p:cNvPr id="4" name="Text Box 3"/>
          <p:cNvSpPr txBox="1"/>
          <p:nvPr/>
        </p:nvSpPr>
        <p:spPr>
          <a:xfrm>
            <a:off x="1500505" y="5922010"/>
            <a:ext cx="5928360" cy="645160"/>
          </a:xfrm>
          <a:prstGeom prst="rect">
            <a:avLst/>
          </a:prstGeom>
          <a:noFill/>
        </p:spPr>
        <p:txBody>
          <a:bodyPr wrap="square" rtlCol="0">
            <a:spAutoFit/>
          </a:bodyPr>
          <a:lstStyle/>
          <a:p>
            <a:pPr algn="ctr"/>
            <a:r>
              <a:rPr lang="en-US">
                <a:solidFill>
                  <a:schemeClr val="bg1">
                    <a:lumMod val="50000"/>
                  </a:schemeClr>
                </a:solidFill>
              </a:rPr>
              <a:t>-  </a:t>
            </a:r>
            <a:r>
              <a:rPr lang="en-US" b="1">
                <a:solidFill>
                  <a:schemeClr val="bg1">
                    <a:lumMod val="50000"/>
                  </a:schemeClr>
                </a:solidFill>
              </a:rPr>
              <a:t>Vishwas Anand Bhushan</a:t>
            </a:r>
          </a:p>
          <a:p>
            <a:pPr algn="r"/>
            <a:r>
              <a:rPr lang="en-US">
                <a:solidFill>
                  <a:schemeClr val="bg1">
                    <a:lumMod val="50000"/>
                  </a:schemeClr>
                </a:solidFill>
              </a:rPr>
              <a:t>   Software Engineer | Blockchain and Ethereum enthusiast </a:t>
            </a:r>
          </a:p>
        </p:txBody>
      </p:sp>
    </p:spTree>
    <p:extLst>
      <p:ext uri="{BB962C8B-B14F-4D97-AF65-F5344CB8AC3E}">
        <p14:creationId xmlns:p14="http://schemas.microsoft.com/office/powerpoint/2010/main" val="5009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68960"/>
          </a:xfrm>
        </p:spPr>
        <p:txBody>
          <a:bodyPr>
            <a:noAutofit/>
          </a:bodyPr>
          <a:lstStyle/>
          <a:p>
            <a:pPr algn="ctr"/>
            <a:r>
              <a:rPr lang="en-US" sz="3200"/>
              <a:t>Function Modifiers</a:t>
            </a:r>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r>
              <a:rPr lang="en-US" sz="2400" dirty="0" err="1"/>
              <a:t>Concider</a:t>
            </a:r>
            <a:r>
              <a:rPr lang="en-US" sz="2400" dirty="0"/>
              <a:t> this scenario, lets say we have to write one contract with two functions, </a:t>
            </a:r>
            <a:r>
              <a:rPr lang="en-US" sz="2400" dirty="0" err="1"/>
              <a:t>SetValue</a:t>
            </a:r>
            <a:r>
              <a:rPr lang="en-US" sz="2400" dirty="0"/>
              <a:t>() and </a:t>
            </a:r>
            <a:r>
              <a:rPr lang="en-US" sz="2400" dirty="0" err="1"/>
              <a:t>GetValue</a:t>
            </a:r>
            <a:r>
              <a:rPr lang="en-US" sz="2400" dirty="0"/>
              <a:t>() which is nothing but setter and getter functions and will set and get value of member variable 'count'. Also </a:t>
            </a:r>
            <a:r>
              <a:rPr lang="en-US" sz="2400" dirty="0" err="1"/>
              <a:t>concider</a:t>
            </a:r>
            <a:r>
              <a:rPr lang="en-US" sz="2400" dirty="0"/>
              <a:t> this condition, </a:t>
            </a:r>
            <a:r>
              <a:rPr lang="en-US" sz="2400" b="1" dirty="0"/>
              <a:t>one who is owner of this contract, can only do </a:t>
            </a:r>
            <a:r>
              <a:rPr lang="en-US" sz="2400" b="1" dirty="0" err="1"/>
              <a:t>thses</a:t>
            </a:r>
            <a:r>
              <a:rPr lang="en-US" sz="2400" b="1" dirty="0"/>
              <a:t> operations.</a:t>
            </a:r>
            <a:r>
              <a:rPr lang="en-US" sz="2400" dirty="0"/>
              <a:t> </a:t>
            </a:r>
            <a:endParaRPr lang="en-US" sz="2400" b="1" dirty="0"/>
          </a:p>
          <a:p>
            <a:r>
              <a:rPr lang="en-US" sz="2400" dirty="0"/>
              <a:t>How can we implement this condition? we can put a if statement right?? Yep, you are right.</a:t>
            </a:r>
          </a:p>
          <a:p>
            <a:r>
              <a:rPr lang="en-US" sz="2400" dirty="0"/>
              <a:t>We need to put this 'if' condition is all of our functions - </a:t>
            </a:r>
            <a:r>
              <a:rPr lang="en-US" sz="2400" b="1" dirty="0"/>
              <a:t>CODE DUPLICASY.</a:t>
            </a:r>
          </a:p>
          <a:p>
            <a:r>
              <a:rPr lang="en-US" sz="2400" dirty="0"/>
              <a:t>To avoid </a:t>
            </a:r>
            <a:r>
              <a:rPr lang="en-US" sz="2400" dirty="0" err="1"/>
              <a:t>duplicay</a:t>
            </a:r>
            <a:r>
              <a:rPr lang="en-US" sz="2400" dirty="0"/>
              <a:t> - we can write a another function and put our 'if' </a:t>
            </a:r>
            <a:r>
              <a:rPr lang="en-US" sz="2400" dirty="0" err="1"/>
              <a:t>condtion</a:t>
            </a:r>
            <a:r>
              <a:rPr lang="en-US" sz="2400" dirty="0"/>
              <a:t> there and then call it from where ever required, right? - </a:t>
            </a:r>
            <a:r>
              <a:rPr lang="en-US" sz="2400" b="1" dirty="0"/>
              <a:t>That is what the functionality of Modifier is but in slightly different way</a:t>
            </a:r>
            <a:r>
              <a:rPr lang="en-US" sz="2400" dirty="0"/>
              <a:t>. see the two codes in next slide</a:t>
            </a:r>
            <a:r>
              <a:rPr lang="en-US" sz="2400" dirty="0" smtClean="0"/>
              <a:t>.</a:t>
            </a:r>
          </a:p>
          <a:p>
            <a:r>
              <a:rPr lang="en-US" sz="2400" dirty="0" smtClean="0"/>
              <a:t>In short : </a:t>
            </a:r>
            <a:r>
              <a:rPr lang="en-US" sz="2400" b="1" dirty="0" smtClean="0">
                <a:solidFill>
                  <a:srgbClr val="0070C0"/>
                </a:solidFill>
              </a:rPr>
              <a:t>Modifiers can be used to easily change the </a:t>
            </a:r>
            <a:r>
              <a:rPr lang="en-US" sz="2400" b="1" dirty="0" err="1" smtClean="0">
                <a:solidFill>
                  <a:srgbClr val="0070C0"/>
                </a:solidFill>
              </a:rPr>
              <a:t>behaviour</a:t>
            </a:r>
            <a:r>
              <a:rPr lang="en-US" sz="2400" b="1" dirty="0" smtClean="0">
                <a:solidFill>
                  <a:srgbClr val="0070C0"/>
                </a:solidFill>
              </a:rPr>
              <a:t> of function, for example, they can be used to automatically check the condition prior to execute the function. And these conditions may check conditions before even calling the function since they are they have been declared in definitions. So they can reject the function calls before you actually submit the function for execution</a:t>
            </a:r>
            <a:r>
              <a:rPr lang="en-US" sz="2400" dirty="0" smtClean="0"/>
              <a:t>. </a:t>
            </a:r>
          </a:p>
          <a:p>
            <a:pPr marL="0" indent="0">
              <a:buNone/>
            </a:pPr>
            <a:endParaRPr lang="en-US" sz="2400" dirty="0" smtClean="0"/>
          </a:p>
          <a:p>
            <a:pPr marL="0" indent="0">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83185" y="36195"/>
          <a:ext cx="8983980" cy="6785610"/>
        </p:xfrm>
        <a:graphic>
          <a:graphicData uri="http://schemas.openxmlformats.org/presentationml/2006/ole">
            <mc:AlternateContent xmlns:mc="http://schemas.openxmlformats.org/markup-compatibility/2006">
              <mc:Choice xmlns:v="urn:schemas-microsoft-com:vml" Requires="v">
                <p:oleObj spid="_x0000_s1075" r:id="rId3" imgW="0" imgH="0" progId="StaticDib">
                  <p:embed/>
                </p:oleObj>
              </mc:Choice>
              <mc:Fallback>
                <p:oleObj r:id="rId3" imgW="0" imgH="0" progId="StaticDib">
                  <p:embed/>
                  <p:pic>
                    <p:nvPicPr>
                      <p:cNvPr id="0" name="Picture 4"/>
                      <p:cNvPicPr/>
                      <p:nvPr/>
                    </p:nvPicPr>
                    <p:blipFill>
                      <a:blip/>
                      <a:stretch>
                        <a:fillRect/>
                      </a:stretch>
                    </p:blipFill>
                    <p:spPr>
                      <a:xfrm>
                        <a:off x="83185" y="36195"/>
                        <a:ext cx="8983980" cy="6785610"/>
                      </a:xfrm>
                      <a:prstGeom prst="rect">
                        <a:avLst/>
                      </a:prstGeom>
                    </p:spPr>
                  </p:pic>
                </p:oleObj>
              </mc:Fallback>
            </mc:AlternateContent>
          </a:graphicData>
        </a:graphic>
      </p:graphicFrame>
      <p:pic>
        <p:nvPicPr>
          <p:cNvPr id="10" name="Content Placeholder 9" descr="mod_1"/>
          <p:cNvPicPr>
            <a:picLocks noGrp="1" noChangeAspect="1"/>
          </p:cNvPicPr>
          <p:nvPr>
            <p:ph sz="half" idx="2"/>
          </p:nvPr>
        </p:nvPicPr>
        <p:blipFill>
          <a:blip r:embed="rId4"/>
          <a:stretch>
            <a:fillRect/>
          </a:stretch>
        </p:blipFill>
        <p:spPr>
          <a:xfrm>
            <a:off x="83185" y="49530"/>
            <a:ext cx="4279265" cy="5132070"/>
          </a:xfrm>
          <a:prstGeom prst="rect">
            <a:avLst/>
          </a:prstGeom>
          <a:ln>
            <a:solidFill>
              <a:schemeClr val="tx2">
                <a:lumMod val="60000"/>
                <a:lumOff val="40000"/>
              </a:schemeClr>
            </a:solidFill>
          </a:ln>
        </p:spPr>
      </p:pic>
      <p:pic>
        <p:nvPicPr>
          <p:cNvPr id="12" name="Picture 11" descr="mod_2"/>
          <p:cNvPicPr>
            <a:picLocks noChangeAspect="1"/>
          </p:cNvPicPr>
          <p:nvPr/>
        </p:nvPicPr>
        <p:blipFill>
          <a:blip r:embed="rId5"/>
          <a:stretch>
            <a:fillRect/>
          </a:stretch>
        </p:blipFill>
        <p:spPr>
          <a:xfrm>
            <a:off x="4617085" y="49530"/>
            <a:ext cx="4449445" cy="5055870"/>
          </a:xfrm>
          <a:prstGeom prst="rect">
            <a:avLst/>
          </a:prstGeom>
          <a:ln>
            <a:solidFill>
              <a:schemeClr val="tx2">
                <a:lumMod val="60000"/>
                <a:lumOff val="40000"/>
              </a:schemeClr>
            </a:solidFill>
          </a:ln>
        </p:spPr>
      </p:pic>
      <p:sp>
        <p:nvSpPr>
          <p:cNvPr id="13" name="Text Box 12"/>
          <p:cNvSpPr txBox="1"/>
          <p:nvPr/>
        </p:nvSpPr>
        <p:spPr>
          <a:xfrm>
            <a:off x="239395" y="5387340"/>
            <a:ext cx="8599805" cy="923330"/>
          </a:xfrm>
          <a:prstGeom prst="rect">
            <a:avLst/>
          </a:prstGeom>
          <a:noFill/>
        </p:spPr>
        <p:txBody>
          <a:bodyPr wrap="square" rtlCol="0">
            <a:spAutoFit/>
          </a:bodyPr>
          <a:lstStyle/>
          <a:p>
            <a:r>
              <a:rPr lang="en-US" dirty="0" smtClean="0"/>
              <a:t>But What is the benefit of using modifiers ? -  </a:t>
            </a:r>
            <a:r>
              <a:rPr lang="en-US" b="1" dirty="0" smtClean="0"/>
              <a:t>Saving Gas. </a:t>
            </a:r>
            <a:r>
              <a:rPr lang="en-US" dirty="0" smtClean="0"/>
              <a:t>Yes saving gas. </a:t>
            </a:r>
            <a:r>
              <a:rPr lang="en-US" dirty="0" smtClean="0">
                <a:solidFill>
                  <a:srgbClr val="0070C0"/>
                </a:solidFill>
              </a:rPr>
              <a:t>For each and every computation you do on </a:t>
            </a:r>
            <a:r>
              <a:rPr lang="en-US" dirty="0" err="1" smtClean="0">
                <a:solidFill>
                  <a:srgbClr val="0070C0"/>
                </a:solidFill>
              </a:rPr>
              <a:t>Blockchain</a:t>
            </a:r>
            <a:r>
              <a:rPr lang="en-US" dirty="0" smtClean="0">
                <a:solidFill>
                  <a:srgbClr val="0070C0"/>
                </a:solidFill>
              </a:rPr>
              <a:t>, there is cost associated to it</a:t>
            </a:r>
            <a:r>
              <a:rPr lang="en-US" dirty="0" smtClean="0"/>
              <a:t>. And that is called, Gas. So more complex your transaction is, more Gas is required. </a:t>
            </a:r>
            <a:endParaRPr lang="en-US" b="1" dirty="0"/>
          </a:p>
        </p:txBody>
      </p:sp>
      <p:sp>
        <p:nvSpPr>
          <p:cNvPr id="15" name="Text Box 14"/>
          <p:cNvSpPr txBox="1"/>
          <p:nvPr/>
        </p:nvSpPr>
        <p:spPr>
          <a:xfrm>
            <a:off x="211833" y="6439535"/>
            <a:ext cx="8510270" cy="368300"/>
          </a:xfrm>
          <a:prstGeom prst="rect">
            <a:avLst/>
          </a:prstGeom>
          <a:noFill/>
        </p:spPr>
        <p:txBody>
          <a:bodyPr wrap="square" rtlCol="0">
            <a:spAutoFit/>
          </a:bodyPr>
          <a:lstStyle/>
          <a:p>
            <a:r>
              <a:rPr lang="en-US">
                <a:solidFill>
                  <a:schemeClr val="bg1">
                    <a:lumMod val="50000"/>
                  </a:schemeClr>
                </a:solidFill>
              </a:rPr>
              <a:t>Note : Please igonre the syntax as of now, if its confusing. just focus on concepts.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 y="257810"/>
            <a:ext cx="8829675" cy="718820"/>
          </a:xfrm>
        </p:spPr>
        <p:txBody>
          <a:bodyPr/>
          <a:lstStyle/>
          <a:p>
            <a:pPr algn="ctr"/>
            <a:r>
              <a:rPr lang="en-US" sz="2400"/>
              <a:t>Events </a:t>
            </a:r>
          </a:p>
        </p:txBody>
      </p:sp>
      <p:sp>
        <p:nvSpPr>
          <p:cNvPr id="3" name="Content Placeholder 2"/>
          <p:cNvSpPr>
            <a:spLocks noGrp="1"/>
          </p:cNvSpPr>
          <p:nvPr>
            <p:ph sz="half" idx="1"/>
          </p:nvPr>
        </p:nvSpPr>
        <p:spPr>
          <a:xfrm>
            <a:off x="163830" y="1079500"/>
            <a:ext cx="4318635" cy="5739765"/>
          </a:xfrm>
        </p:spPr>
        <p:txBody>
          <a:bodyPr/>
          <a:lstStyle/>
          <a:p>
            <a:r>
              <a:rPr lang="en-US" sz="2000"/>
              <a:t>Events are used to capture logs(as per my understanding).</a:t>
            </a:r>
          </a:p>
          <a:p>
            <a:r>
              <a:rPr lang="en-US" sz="2000"/>
              <a:t>Let's say, you want to set the value of 'count' from your web/mobile application(yes its possible to call smart contract functions from otside of blockchain network, like any web/mobile apps using Web3 Js). So once the value set, you want to get an aknowledgement that the value setting is successfull. -</a:t>
            </a:r>
            <a:r>
              <a:rPr lang="en-US" sz="2000" b="1"/>
              <a:t> Here we need Events in Smart Contract to output log. </a:t>
            </a:r>
          </a:p>
          <a:p>
            <a:endParaRPr lang="en-US" sz="2000" b="1"/>
          </a:p>
        </p:txBody>
      </p:sp>
      <p:pic>
        <p:nvPicPr>
          <p:cNvPr id="5" name="Content Placeholder 4" descr="event"/>
          <p:cNvPicPr>
            <a:picLocks noGrp="1" noChangeAspect="1"/>
          </p:cNvPicPr>
          <p:nvPr>
            <p:ph sz="half" idx="2"/>
          </p:nvPr>
        </p:nvPicPr>
        <p:blipFill>
          <a:blip r:embed="rId2"/>
          <a:stretch>
            <a:fillRect/>
          </a:stretch>
        </p:blipFill>
        <p:spPr>
          <a:xfrm>
            <a:off x="4482465" y="1079500"/>
            <a:ext cx="4638040" cy="5739765"/>
          </a:xfrm>
          <a:prstGeom prst="rect">
            <a:avLst/>
          </a:prstGeom>
          <a:ln>
            <a:solidFill>
              <a:schemeClr val="tx2">
                <a:lumMod val="60000"/>
                <a:lumOff val="40000"/>
              </a:schemeClr>
            </a:solidFill>
          </a:ln>
        </p:spPr>
      </p:pic>
      <p:cxnSp>
        <p:nvCxnSpPr>
          <p:cNvPr id="6" name="Straight Connector 5"/>
          <p:cNvCxnSpPr/>
          <p:nvPr/>
        </p:nvCxnSpPr>
        <p:spPr>
          <a:xfrm>
            <a:off x="5024755" y="5654675"/>
            <a:ext cx="2434590" cy="1524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400"/>
              <a:t>Structs Types and Enums</a:t>
            </a:r>
          </a:p>
        </p:txBody>
      </p:sp>
      <p:pic>
        <p:nvPicPr>
          <p:cNvPr id="11" name="Content Placeholder 10" descr="structs"/>
          <p:cNvPicPr>
            <a:picLocks noGrp="1" noChangeAspect="1"/>
          </p:cNvPicPr>
          <p:nvPr>
            <p:ph sz="half" idx="1"/>
          </p:nvPr>
        </p:nvPicPr>
        <p:blipFill>
          <a:blip r:embed="rId2"/>
          <a:stretch>
            <a:fillRect/>
          </a:stretch>
        </p:blipFill>
        <p:spPr>
          <a:xfrm>
            <a:off x="457200" y="1163955"/>
            <a:ext cx="8021955" cy="2757170"/>
          </a:xfrm>
          <a:prstGeom prst="rect">
            <a:avLst/>
          </a:prstGeom>
        </p:spPr>
      </p:pic>
      <p:pic>
        <p:nvPicPr>
          <p:cNvPr id="13" name="Content Placeholder 12" descr="enums"/>
          <p:cNvPicPr>
            <a:picLocks noGrp="1" noChangeAspect="1"/>
          </p:cNvPicPr>
          <p:nvPr>
            <p:ph sz="half" idx="2"/>
          </p:nvPr>
        </p:nvPicPr>
        <p:blipFill>
          <a:blip r:embed="rId3"/>
          <a:stretch>
            <a:fillRect/>
          </a:stretch>
        </p:blipFill>
        <p:spPr>
          <a:xfrm>
            <a:off x="457200" y="4286885"/>
            <a:ext cx="8022590" cy="2492375"/>
          </a:xfrm>
          <a:prstGeom prst="rect">
            <a:avLst/>
          </a:prstGeom>
        </p:spPr>
      </p:pic>
    </p:spTree>
    <p:extLst>
      <p:ext uri="{BB962C8B-B14F-4D97-AF65-F5344CB8AC3E}">
        <p14:creationId xmlns:p14="http://schemas.microsoft.com/office/powerpoint/2010/main" val="217141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85800"/>
          </a:xfrm>
        </p:spPr>
        <p:txBody>
          <a:bodyPr>
            <a:normAutofit/>
          </a:bodyPr>
          <a:lstStyle/>
          <a:p>
            <a:r>
              <a:rPr lang="en-US" sz="3200" dirty="0" smtClean="0"/>
              <a:t>Types</a:t>
            </a:r>
            <a:endParaRPr lang="en-US" sz="3200" dirty="0"/>
          </a:p>
        </p:txBody>
      </p:sp>
      <p:sp>
        <p:nvSpPr>
          <p:cNvPr id="3" name="Content Placeholder 2"/>
          <p:cNvSpPr>
            <a:spLocks noGrp="1"/>
          </p:cNvSpPr>
          <p:nvPr>
            <p:ph sz="half" idx="1"/>
          </p:nvPr>
        </p:nvSpPr>
        <p:spPr>
          <a:xfrm>
            <a:off x="228600" y="838200"/>
            <a:ext cx="8763000" cy="5791200"/>
          </a:xfrm>
        </p:spPr>
        <p:txBody>
          <a:bodyPr>
            <a:normAutofit/>
          </a:bodyPr>
          <a:lstStyle/>
          <a:p>
            <a:r>
              <a:rPr lang="en-US" sz="2400" dirty="0" smtClean="0"/>
              <a:t>Solidity is strictly typed language, which means that the type of each variable is required.</a:t>
            </a:r>
          </a:p>
          <a:p>
            <a:pPr lvl="1"/>
            <a:r>
              <a:rPr lang="en-US" sz="2000" b="1" dirty="0" smtClean="0"/>
              <a:t>Booleans</a:t>
            </a:r>
            <a:r>
              <a:rPr lang="en-US" sz="2000" dirty="0" smtClean="0"/>
              <a:t> : </a:t>
            </a:r>
            <a:r>
              <a:rPr lang="en-US" sz="2000" dirty="0" err="1" smtClean="0"/>
              <a:t>bool</a:t>
            </a:r>
            <a:endParaRPr lang="en-US" sz="2000" dirty="0" smtClean="0"/>
          </a:p>
          <a:p>
            <a:pPr lvl="1"/>
            <a:r>
              <a:rPr lang="en-US" sz="2000" b="1" dirty="0" smtClean="0"/>
              <a:t>Integers</a:t>
            </a:r>
            <a:r>
              <a:rPr lang="en-US" sz="2000" dirty="0" smtClean="0"/>
              <a:t> : </a:t>
            </a:r>
            <a:r>
              <a:rPr lang="en-US" sz="2000" dirty="0" err="1" smtClean="0"/>
              <a:t>int</a:t>
            </a:r>
            <a:r>
              <a:rPr lang="en-US" sz="2000" dirty="0" smtClean="0"/>
              <a:t>/</a:t>
            </a:r>
            <a:r>
              <a:rPr lang="en-US" sz="2000" dirty="0" err="1" smtClean="0"/>
              <a:t>uint</a:t>
            </a:r>
            <a:endParaRPr lang="en-US" sz="2000" dirty="0" smtClean="0"/>
          </a:p>
          <a:p>
            <a:pPr lvl="1"/>
            <a:r>
              <a:rPr lang="en-US" sz="2000" b="1" dirty="0" smtClean="0"/>
              <a:t>Fixed point numbers </a:t>
            </a:r>
            <a:r>
              <a:rPr lang="en-US" sz="2000" dirty="0" smtClean="0">
                <a:solidFill>
                  <a:srgbClr val="FF0000"/>
                </a:solidFill>
              </a:rPr>
              <a:t>: not sure about it, looks something like floating point number.</a:t>
            </a:r>
          </a:p>
          <a:p>
            <a:pPr marL="1371600" lvl="3" indent="0">
              <a:buNone/>
            </a:pPr>
            <a:endParaRPr lang="en-US" sz="1400" dirty="0" smtClean="0"/>
          </a:p>
          <a:p>
            <a:pPr lvl="3"/>
            <a:endParaRPr lang="en-US" sz="1400" dirty="0" smtClean="0">
              <a:solidFill>
                <a:schemeClr val="tx2"/>
              </a:solidFill>
            </a:endParaRPr>
          </a:p>
          <a:p>
            <a:pPr lvl="3"/>
            <a:endParaRPr lang="en-US" sz="1400" dirty="0">
              <a:solidFill>
                <a:schemeClr val="tx2"/>
              </a:solidFill>
            </a:endParaRPr>
          </a:p>
          <a:p>
            <a:pPr lvl="3"/>
            <a:endParaRPr lang="en-US" sz="1400" dirty="0" smtClean="0">
              <a:solidFill>
                <a:schemeClr val="tx2"/>
              </a:solidFill>
            </a:endParaRPr>
          </a:p>
          <a:p>
            <a:pPr lvl="3"/>
            <a:endParaRPr lang="en-US" sz="1400" dirty="0" smtClean="0">
              <a:solidFill>
                <a:schemeClr val="tx2"/>
              </a:solidFill>
            </a:endParaRPr>
          </a:p>
          <a:p>
            <a:pPr lvl="1"/>
            <a:endParaRPr lang="en-US" sz="1600" dirty="0" smtClean="0"/>
          </a:p>
          <a:p>
            <a:pPr lvl="1"/>
            <a:endParaRPr lang="en-US" sz="2000" dirty="0" smtClean="0"/>
          </a:p>
        </p:txBody>
      </p:sp>
    </p:spTree>
    <p:extLst>
      <p:ext uri="{BB962C8B-B14F-4D97-AF65-F5344CB8AC3E}">
        <p14:creationId xmlns:p14="http://schemas.microsoft.com/office/powerpoint/2010/main" val="224555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19"/>
            <a:ext cx="8229600" cy="737681"/>
          </a:xfrm>
        </p:spPr>
        <p:txBody>
          <a:bodyPr>
            <a:normAutofit/>
          </a:bodyPr>
          <a:lstStyle/>
          <a:p>
            <a:r>
              <a:rPr lang="en-US" sz="2800" dirty="0" smtClean="0"/>
              <a:t>Types – 2 (</a:t>
            </a:r>
            <a:r>
              <a:rPr lang="en-US" sz="2800" b="1" dirty="0"/>
              <a:t>Address</a:t>
            </a:r>
            <a:r>
              <a:rPr lang="en-US" sz="2800" dirty="0"/>
              <a:t> </a:t>
            </a:r>
            <a:r>
              <a:rPr lang="en-US" sz="2800" dirty="0" smtClean="0"/>
              <a:t>Type)</a:t>
            </a:r>
            <a:endParaRPr lang="en-US" sz="2800" dirty="0"/>
          </a:p>
        </p:txBody>
      </p:sp>
      <p:sp>
        <p:nvSpPr>
          <p:cNvPr id="3" name="Content Placeholder 2"/>
          <p:cNvSpPr>
            <a:spLocks noGrp="1"/>
          </p:cNvSpPr>
          <p:nvPr>
            <p:ph sz="half" idx="1"/>
          </p:nvPr>
        </p:nvSpPr>
        <p:spPr>
          <a:xfrm>
            <a:off x="76200" y="990600"/>
            <a:ext cx="8839200" cy="5791200"/>
          </a:xfrm>
        </p:spPr>
        <p:txBody>
          <a:bodyPr/>
          <a:lstStyle/>
          <a:p>
            <a:pPr marL="457200" lvl="1" indent="0">
              <a:buNone/>
            </a:pPr>
            <a:r>
              <a:rPr lang="en-US" sz="2000" b="1" dirty="0"/>
              <a:t>Address</a:t>
            </a:r>
            <a:r>
              <a:rPr lang="en-US" sz="2000" dirty="0"/>
              <a:t> : Holds a 20 byte value (size of an </a:t>
            </a:r>
            <a:r>
              <a:rPr lang="en-US" sz="2000" dirty="0" err="1"/>
              <a:t>Ethereum</a:t>
            </a:r>
            <a:r>
              <a:rPr lang="en-US" sz="2000" dirty="0"/>
              <a:t> address). Address types also have members and serve as a base for all contracts.</a:t>
            </a:r>
          </a:p>
          <a:p>
            <a:pPr lvl="2"/>
            <a:r>
              <a:rPr lang="en-US" sz="1600" dirty="0"/>
              <a:t>Fixed Size byte arrays</a:t>
            </a:r>
          </a:p>
          <a:p>
            <a:pPr lvl="2"/>
            <a:r>
              <a:rPr lang="en-US" sz="1600" dirty="0"/>
              <a:t>Dynamically-sizes arrays</a:t>
            </a:r>
          </a:p>
          <a:p>
            <a:pPr lvl="2"/>
            <a:r>
              <a:rPr lang="en-US" sz="1600" b="1" dirty="0"/>
              <a:t>Balance and Transfer and Send: </a:t>
            </a:r>
          </a:p>
          <a:p>
            <a:pPr lvl="3"/>
            <a:r>
              <a:rPr lang="en-US" sz="1400" b="1" dirty="0">
                <a:solidFill>
                  <a:schemeClr val="tx2"/>
                </a:solidFill>
              </a:rPr>
              <a:t>&lt;address&gt;.balance </a:t>
            </a:r>
            <a:r>
              <a:rPr lang="en-US" sz="1400" dirty="0">
                <a:solidFill>
                  <a:schemeClr val="tx2"/>
                </a:solidFill>
              </a:rPr>
              <a:t>(</a:t>
            </a:r>
            <a:r>
              <a:rPr lang="en-US" sz="1400" b="1" dirty="0">
                <a:solidFill>
                  <a:schemeClr val="tx2"/>
                </a:solidFill>
              </a:rPr>
              <a:t>uint256</a:t>
            </a:r>
            <a:r>
              <a:rPr lang="en-US" sz="1400" dirty="0">
                <a:solidFill>
                  <a:schemeClr val="tx2"/>
                </a:solidFill>
              </a:rPr>
              <a:t>): balance of the Address in Wei</a:t>
            </a:r>
          </a:p>
          <a:p>
            <a:pPr lvl="3"/>
            <a:r>
              <a:rPr lang="en-US" sz="1400" b="1" dirty="0">
                <a:solidFill>
                  <a:schemeClr val="tx2"/>
                </a:solidFill>
              </a:rPr>
              <a:t>&lt;address&gt;.transfer(uint256 amount)</a:t>
            </a:r>
            <a:r>
              <a:rPr lang="en-US" sz="1400" dirty="0">
                <a:solidFill>
                  <a:schemeClr val="tx2"/>
                </a:solidFill>
              </a:rPr>
              <a:t>: send given amount of Wei to Address, throws on failure.</a:t>
            </a:r>
          </a:p>
          <a:p>
            <a:pPr lvl="3"/>
            <a:r>
              <a:rPr lang="en-US" sz="1400" b="1" dirty="0">
                <a:solidFill>
                  <a:schemeClr val="tx2"/>
                </a:solidFill>
              </a:rPr>
              <a:t>&lt;address&gt;.send(uint256 amount) returns (</a:t>
            </a:r>
            <a:r>
              <a:rPr lang="en-US" sz="1400" b="1" dirty="0" err="1">
                <a:solidFill>
                  <a:schemeClr val="tx2"/>
                </a:solidFill>
              </a:rPr>
              <a:t>bool</a:t>
            </a:r>
            <a:r>
              <a:rPr lang="en-US" sz="1400" b="1" dirty="0">
                <a:solidFill>
                  <a:schemeClr val="tx2"/>
                </a:solidFill>
              </a:rPr>
              <a:t>): </a:t>
            </a:r>
            <a:r>
              <a:rPr lang="en-US" sz="1400" dirty="0">
                <a:solidFill>
                  <a:schemeClr val="tx2"/>
                </a:solidFill>
              </a:rPr>
              <a:t>send given amount of Wei to Address, returns false on failure.</a:t>
            </a:r>
            <a:endParaRPr lang="en-US" sz="1400" dirty="0"/>
          </a:p>
          <a:p>
            <a:pPr lvl="2"/>
            <a:r>
              <a:rPr lang="en-US" sz="1600" b="1" dirty="0"/>
              <a:t>Call, </a:t>
            </a:r>
            <a:r>
              <a:rPr lang="en-US" sz="1600" b="1" dirty="0" err="1"/>
              <a:t>Callcode</a:t>
            </a:r>
            <a:r>
              <a:rPr lang="en-US" sz="1600" b="1" dirty="0"/>
              <a:t> and </a:t>
            </a:r>
            <a:r>
              <a:rPr lang="en-US" sz="1600" b="1" dirty="0" err="1"/>
              <a:t>Delegatecall</a:t>
            </a:r>
            <a:r>
              <a:rPr lang="en-US" sz="1600" b="1" dirty="0"/>
              <a:t> : </a:t>
            </a:r>
          </a:p>
          <a:p>
            <a:pPr lvl="3"/>
            <a:r>
              <a:rPr lang="en-US" sz="1400" dirty="0">
                <a:solidFill>
                  <a:srgbClr val="FF0000"/>
                </a:solidFill>
              </a:rPr>
              <a:t>Did not understand</a:t>
            </a:r>
          </a:p>
          <a:p>
            <a:endParaRPr lang="en-US" dirty="0"/>
          </a:p>
        </p:txBody>
      </p:sp>
    </p:spTree>
    <p:extLst>
      <p:ext uri="{BB962C8B-B14F-4D97-AF65-F5344CB8AC3E}">
        <p14:creationId xmlns:p14="http://schemas.microsoft.com/office/powerpoint/2010/main" val="399624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t>Types – </a:t>
            </a:r>
            <a:r>
              <a:rPr lang="en-US" sz="2800" dirty="0" smtClean="0"/>
              <a:t>3 (</a:t>
            </a:r>
            <a:r>
              <a:rPr lang="en-US" sz="2800" b="1" dirty="0" smtClean="0"/>
              <a:t>Array </a:t>
            </a:r>
            <a:r>
              <a:rPr lang="en-US" sz="2800" dirty="0" smtClean="0"/>
              <a:t>Type</a:t>
            </a:r>
            <a:r>
              <a:rPr lang="en-US" sz="2800" dirty="0"/>
              <a:t>)</a:t>
            </a:r>
          </a:p>
        </p:txBody>
      </p:sp>
      <p:sp>
        <p:nvSpPr>
          <p:cNvPr id="3" name="Content Placeholder 2"/>
          <p:cNvSpPr>
            <a:spLocks noGrp="1"/>
          </p:cNvSpPr>
          <p:nvPr>
            <p:ph sz="half" idx="1"/>
          </p:nvPr>
        </p:nvSpPr>
        <p:spPr>
          <a:xfrm>
            <a:off x="228600" y="914400"/>
            <a:ext cx="8839200" cy="5867400"/>
          </a:xfrm>
        </p:spPr>
        <p:txBody>
          <a:bodyPr>
            <a:normAutofit/>
          </a:bodyPr>
          <a:lstStyle/>
          <a:p>
            <a:r>
              <a:rPr lang="en-US" dirty="0" smtClean="0"/>
              <a:t>2 Types</a:t>
            </a:r>
          </a:p>
          <a:p>
            <a:r>
              <a:rPr lang="en-US" b="1" dirty="0"/>
              <a:t>Fixed-size byte arrays</a:t>
            </a:r>
          </a:p>
          <a:p>
            <a:pPr lvl="1"/>
            <a:r>
              <a:rPr lang="en-US" dirty="0"/>
              <a:t>bytes1, bytes2, bytes3, ..., bytes32</a:t>
            </a:r>
          </a:p>
          <a:p>
            <a:pPr lvl="1"/>
            <a:r>
              <a:rPr lang="en-US" dirty="0"/>
              <a:t>byte is an alias for bytes1</a:t>
            </a:r>
            <a:r>
              <a:rPr lang="en-US" dirty="0" smtClean="0"/>
              <a:t>.</a:t>
            </a:r>
          </a:p>
          <a:p>
            <a:r>
              <a:rPr lang="en-US" b="1" dirty="0"/>
              <a:t>Dynamically-sized byte </a:t>
            </a:r>
            <a:r>
              <a:rPr lang="en-US" b="1" dirty="0" smtClean="0"/>
              <a:t>array	s</a:t>
            </a:r>
          </a:p>
          <a:p>
            <a:pPr lvl="1"/>
            <a:r>
              <a:rPr lang="en-US" b="1" dirty="0"/>
              <a:t>bytes</a:t>
            </a:r>
            <a:r>
              <a:rPr lang="en-US" dirty="0"/>
              <a:t>: Dynamically-sized byte </a:t>
            </a:r>
            <a:r>
              <a:rPr lang="en-US" dirty="0" smtClean="0"/>
              <a:t>array. Not </a:t>
            </a:r>
            <a:r>
              <a:rPr lang="en-US" dirty="0"/>
              <a:t>a value-type!</a:t>
            </a:r>
          </a:p>
          <a:p>
            <a:pPr lvl="1"/>
            <a:r>
              <a:rPr lang="en-US" b="1" dirty="0"/>
              <a:t>string</a:t>
            </a:r>
            <a:r>
              <a:rPr lang="en-US" dirty="0"/>
              <a:t>: Dynamically-sized UTF-8-encoded </a:t>
            </a:r>
            <a:r>
              <a:rPr lang="en-US" dirty="0" smtClean="0"/>
              <a:t>string. </a:t>
            </a:r>
            <a:r>
              <a:rPr lang="en-US" dirty="0"/>
              <a:t>Not a value-type</a:t>
            </a:r>
            <a:r>
              <a:rPr lang="en-US" dirty="0" smtClean="0"/>
              <a:t>!</a:t>
            </a:r>
          </a:p>
          <a:p>
            <a:pPr lvl="1"/>
            <a:r>
              <a:rPr lang="en-US" dirty="0"/>
              <a:t>As a rule of thumb, use </a:t>
            </a:r>
            <a:r>
              <a:rPr lang="en-US" b="1" dirty="0"/>
              <a:t>bytes for arbitrary-length </a:t>
            </a:r>
            <a:r>
              <a:rPr lang="en-US" dirty="0"/>
              <a:t>raw byte data and string for arbitrary-length string (</a:t>
            </a:r>
            <a:r>
              <a:rPr lang="en-US" dirty="0" smtClean="0"/>
              <a:t>UTF-8) data</a:t>
            </a:r>
            <a:r>
              <a:rPr lang="en-US" dirty="0"/>
              <a:t>. </a:t>
            </a:r>
            <a:r>
              <a:rPr lang="en-US" dirty="0" err="1" smtClean="0"/>
              <a:t>Isf</a:t>
            </a:r>
            <a:r>
              <a:rPr lang="en-US" dirty="0" smtClean="0"/>
              <a:t> </a:t>
            </a:r>
            <a:r>
              <a:rPr lang="en-US" dirty="0"/>
              <a:t>you can limit the length to a certain number of bytes, always use one of bytes1 to bytes32 because </a:t>
            </a:r>
            <a:r>
              <a:rPr lang="en-US" dirty="0" smtClean="0"/>
              <a:t>they are </a:t>
            </a:r>
            <a:r>
              <a:rPr lang="en-US" dirty="0"/>
              <a:t>much </a:t>
            </a:r>
            <a:r>
              <a:rPr lang="en-US" dirty="0" smtClean="0"/>
              <a:t>cheaper</a:t>
            </a:r>
          </a:p>
        </p:txBody>
      </p:sp>
    </p:spTree>
    <p:extLst>
      <p:ext uri="{BB962C8B-B14F-4D97-AF65-F5344CB8AC3E}">
        <p14:creationId xmlns:p14="http://schemas.microsoft.com/office/powerpoint/2010/main" val="72291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t>Types – </a:t>
            </a:r>
            <a:r>
              <a:rPr lang="en-US" sz="2800" dirty="0" smtClean="0"/>
              <a:t>4 (</a:t>
            </a:r>
            <a:r>
              <a:rPr lang="en-US" sz="2800" b="1" dirty="0" smtClean="0"/>
              <a:t>Function </a:t>
            </a:r>
            <a:r>
              <a:rPr lang="en-US" sz="2800" dirty="0" smtClean="0"/>
              <a:t>Type</a:t>
            </a:r>
            <a:r>
              <a:rPr lang="en-US" sz="2800" dirty="0"/>
              <a:t>)</a:t>
            </a:r>
          </a:p>
        </p:txBody>
      </p:sp>
      <p:sp>
        <p:nvSpPr>
          <p:cNvPr id="3" name="Content Placeholder 2"/>
          <p:cNvSpPr>
            <a:spLocks noGrp="1"/>
          </p:cNvSpPr>
          <p:nvPr>
            <p:ph sz="half" idx="1"/>
          </p:nvPr>
        </p:nvSpPr>
        <p:spPr>
          <a:xfrm>
            <a:off x="228600" y="914400"/>
            <a:ext cx="8839200" cy="5867400"/>
          </a:xfrm>
        </p:spPr>
        <p:txBody>
          <a:bodyPr>
            <a:normAutofit/>
          </a:bodyPr>
          <a:lstStyle/>
          <a:p>
            <a:r>
              <a:rPr lang="en-US" dirty="0" smtClean="0"/>
              <a:t>2 Types</a:t>
            </a:r>
          </a:p>
          <a:p>
            <a:r>
              <a:rPr lang="en-US" b="1" dirty="0" smtClean="0"/>
              <a:t>Internal</a:t>
            </a:r>
            <a:endParaRPr lang="en-US" b="1" dirty="0"/>
          </a:p>
          <a:p>
            <a:pPr lvl="1"/>
            <a:r>
              <a:rPr lang="en-US" dirty="0"/>
              <a:t>can only be called inside the current </a:t>
            </a:r>
            <a:r>
              <a:rPr lang="en-US" dirty="0" smtClean="0"/>
              <a:t>contract. </a:t>
            </a:r>
          </a:p>
          <a:p>
            <a:r>
              <a:rPr lang="en-US" b="1" dirty="0" err="1" smtClean="0"/>
              <a:t>Exernal</a:t>
            </a:r>
            <a:endParaRPr lang="en-US" b="1" dirty="0" smtClean="0"/>
          </a:p>
          <a:p>
            <a:pPr lvl="1"/>
            <a:endParaRPr lang="en-US" b="1" dirty="0" smtClean="0"/>
          </a:p>
        </p:txBody>
      </p:sp>
    </p:spTree>
    <p:extLst>
      <p:ext uri="{BB962C8B-B14F-4D97-AF65-F5344CB8AC3E}">
        <p14:creationId xmlns:p14="http://schemas.microsoft.com/office/powerpoint/2010/main" val="116259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Types – </a:t>
            </a:r>
            <a:r>
              <a:rPr lang="en-US" sz="2800" dirty="0" smtClean="0"/>
              <a:t>5 (Mapping Type)</a:t>
            </a:r>
            <a:endParaRPr lang="en-US" sz="2800" dirty="0"/>
          </a:p>
        </p:txBody>
      </p:sp>
      <p:sp>
        <p:nvSpPr>
          <p:cNvPr id="3" name="Content Placeholder 2"/>
          <p:cNvSpPr>
            <a:spLocks noGrp="1"/>
          </p:cNvSpPr>
          <p:nvPr>
            <p:ph sz="half" idx="1"/>
          </p:nvPr>
        </p:nvSpPr>
        <p:spPr>
          <a:xfrm>
            <a:off x="76200" y="1600200"/>
            <a:ext cx="8839200" cy="5181600"/>
          </a:xfrm>
        </p:spPr>
        <p:txBody>
          <a:bodyPr>
            <a:normAutofit/>
          </a:bodyPr>
          <a:lstStyle/>
          <a:p>
            <a:r>
              <a:rPr lang="en-US" sz="2400" dirty="0"/>
              <a:t>Mapping types are declared as mapping(_</a:t>
            </a:r>
            <a:r>
              <a:rPr lang="en-US" sz="2400" dirty="0" err="1"/>
              <a:t>KeyType</a:t>
            </a:r>
            <a:r>
              <a:rPr lang="en-US" sz="2400" dirty="0"/>
              <a:t> =&gt; _</a:t>
            </a:r>
            <a:r>
              <a:rPr lang="en-US" sz="2400" dirty="0" err="1" smtClean="0"/>
              <a:t>ValueType</a:t>
            </a:r>
            <a:r>
              <a:rPr lang="en-US" sz="2400" dirty="0" smtClean="0"/>
              <a:t>)</a:t>
            </a:r>
          </a:p>
          <a:p>
            <a:r>
              <a:rPr lang="en-US" sz="2400" dirty="0"/>
              <a:t>Here _</a:t>
            </a:r>
            <a:r>
              <a:rPr lang="en-US" sz="2400" dirty="0" err="1"/>
              <a:t>KeyType</a:t>
            </a:r>
            <a:r>
              <a:rPr lang="en-US" sz="2400" dirty="0"/>
              <a:t> can be almost </a:t>
            </a:r>
            <a:r>
              <a:rPr lang="en-US" sz="2400" dirty="0" smtClean="0"/>
              <a:t>any type </a:t>
            </a:r>
            <a:r>
              <a:rPr lang="en-US" sz="2400" dirty="0"/>
              <a:t>except for a mapping, a dynamically sized array, a contract, an </a:t>
            </a:r>
            <a:r>
              <a:rPr lang="en-US" sz="2400" dirty="0" err="1"/>
              <a:t>enum</a:t>
            </a:r>
            <a:r>
              <a:rPr lang="en-US" sz="2400" dirty="0"/>
              <a:t> and a </a:t>
            </a:r>
            <a:r>
              <a:rPr lang="en-US" sz="2400" dirty="0" err="1"/>
              <a:t>struct</a:t>
            </a:r>
            <a:r>
              <a:rPr lang="en-US" sz="2400" dirty="0"/>
              <a:t>. _</a:t>
            </a:r>
            <a:r>
              <a:rPr lang="en-US" sz="2400" dirty="0" err="1"/>
              <a:t>ValueType</a:t>
            </a:r>
            <a:r>
              <a:rPr lang="en-US" sz="2400" dirty="0"/>
              <a:t> can actually </a:t>
            </a:r>
            <a:r>
              <a:rPr lang="en-US" sz="2400" dirty="0" smtClean="0"/>
              <a:t>be any type</a:t>
            </a:r>
            <a:r>
              <a:rPr lang="en-US" sz="2400" dirty="0"/>
              <a:t>, including </a:t>
            </a:r>
            <a:r>
              <a:rPr lang="en-US" sz="2400" dirty="0" smtClean="0"/>
              <a:t>mappings.</a:t>
            </a:r>
          </a:p>
          <a:p>
            <a:r>
              <a:rPr lang="en-US" sz="2400" dirty="0" smtClean="0"/>
              <a:t>Example : </a:t>
            </a:r>
            <a:r>
              <a:rPr lang="en-US" sz="2400" b="1" dirty="0"/>
              <a:t>mapping</a:t>
            </a:r>
            <a:r>
              <a:rPr lang="en-US" sz="2400" dirty="0"/>
              <a:t>(</a:t>
            </a:r>
            <a:r>
              <a:rPr lang="en-US" sz="2400" b="1" dirty="0"/>
              <a:t>address </a:t>
            </a:r>
            <a:r>
              <a:rPr lang="en-US" sz="2400" dirty="0"/>
              <a:t>=&gt; </a:t>
            </a:r>
            <a:r>
              <a:rPr lang="en-US" sz="2400" b="1" dirty="0" err="1"/>
              <a:t>uint</a:t>
            </a:r>
            <a:r>
              <a:rPr lang="en-US" sz="2400" dirty="0"/>
              <a:t>) </a:t>
            </a:r>
            <a:r>
              <a:rPr lang="en-US" sz="2400" b="1" dirty="0"/>
              <a:t>public </a:t>
            </a:r>
            <a:r>
              <a:rPr lang="en-US" sz="2400" dirty="0"/>
              <a:t>balances</a:t>
            </a:r>
            <a:r>
              <a:rPr lang="en-US" sz="2400" dirty="0" smtClean="0"/>
              <a:t>;</a:t>
            </a:r>
          </a:p>
          <a:p>
            <a:r>
              <a:rPr lang="en-US" sz="2400" dirty="0"/>
              <a:t>Mappings are not </a:t>
            </a:r>
            <a:r>
              <a:rPr lang="en-US" sz="2400" dirty="0" err="1"/>
              <a:t>iterable</a:t>
            </a:r>
            <a:r>
              <a:rPr lang="en-US" sz="2400" dirty="0"/>
              <a:t>, but it is possible to implement a data structure on top of them</a:t>
            </a:r>
          </a:p>
        </p:txBody>
      </p:sp>
    </p:spTree>
    <p:extLst>
      <p:ext uri="{BB962C8B-B14F-4D97-AF65-F5344CB8AC3E}">
        <p14:creationId xmlns:p14="http://schemas.microsoft.com/office/powerpoint/2010/main" val="133420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Handling</a:t>
            </a:r>
            <a:endParaRPr lang="en-US" dirty="0"/>
          </a:p>
        </p:txBody>
      </p:sp>
      <p:sp>
        <p:nvSpPr>
          <p:cNvPr id="3" name="Content Placeholder 2"/>
          <p:cNvSpPr>
            <a:spLocks noGrp="1"/>
          </p:cNvSpPr>
          <p:nvPr>
            <p:ph sz="half" idx="1"/>
          </p:nvPr>
        </p:nvSpPr>
        <p:spPr>
          <a:xfrm>
            <a:off x="457200" y="1600200"/>
            <a:ext cx="8458200" cy="4525963"/>
          </a:xfrm>
        </p:spPr>
        <p:txBody>
          <a:bodyPr>
            <a:normAutofit/>
          </a:bodyPr>
          <a:lstStyle/>
          <a:p>
            <a:r>
              <a:rPr lang="en-US" sz="2400" b="1" dirty="0"/>
              <a:t>assert(</a:t>
            </a:r>
            <a:r>
              <a:rPr lang="en-US" sz="2400" b="1" dirty="0" err="1"/>
              <a:t>bool</a:t>
            </a:r>
            <a:r>
              <a:rPr lang="en-US" sz="2400" b="1" dirty="0"/>
              <a:t> condition)</a:t>
            </a:r>
            <a:r>
              <a:rPr lang="en-US" sz="2400" dirty="0"/>
              <a:t>: throws if the condition is not met - to be used for internal errors</a:t>
            </a:r>
            <a:r>
              <a:rPr lang="en-US" sz="2400" dirty="0" smtClean="0"/>
              <a:t>.</a:t>
            </a:r>
          </a:p>
          <a:p>
            <a:r>
              <a:rPr lang="en-US" sz="2400" b="1" dirty="0"/>
              <a:t>require(</a:t>
            </a:r>
            <a:r>
              <a:rPr lang="en-US" sz="2400" b="1" dirty="0" err="1"/>
              <a:t>bool</a:t>
            </a:r>
            <a:r>
              <a:rPr lang="en-US" sz="2400" b="1" dirty="0"/>
              <a:t> condition)</a:t>
            </a:r>
            <a:r>
              <a:rPr lang="en-US" sz="2400" dirty="0"/>
              <a:t>: throws if the condition is not met - to be used for errors in inputs or </a:t>
            </a:r>
            <a:r>
              <a:rPr lang="en-US" sz="2400" dirty="0" smtClean="0"/>
              <a:t>external components</a:t>
            </a:r>
            <a:r>
              <a:rPr lang="en-US" sz="2400" dirty="0"/>
              <a:t>.</a:t>
            </a:r>
          </a:p>
          <a:p>
            <a:r>
              <a:rPr lang="en-US" sz="2400" b="1" dirty="0"/>
              <a:t>revert()</a:t>
            </a:r>
            <a:r>
              <a:rPr lang="en-US" sz="2400" dirty="0"/>
              <a:t>: abort execution and revert state changes</a:t>
            </a:r>
            <a:endParaRPr lang="en-US" sz="2400" dirty="0" smtClean="0"/>
          </a:p>
        </p:txBody>
      </p:sp>
    </p:spTree>
    <p:extLst>
      <p:ext uri="{BB962C8B-B14F-4D97-AF65-F5344CB8AC3E}">
        <p14:creationId xmlns:p14="http://schemas.microsoft.com/office/powerpoint/2010/main" val="108298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Solidity is a language used to build Smart contracts on </a:t>
            </a:r>
            <a:r>
              <a:rPr lang="en-US" dirty="0" err="1" smtClean="0"/>
              <a:t>Ethereum</a:t>
            </a:r>
            <a:r>
              <a:rPr lang="en-US" dirty="0" smtClean="0"/>
              <a:t>.</a:t>
            </a:r>
          </a:p>
          <a:p>
            <a:r>
              <a:rPr lang="en-US" dirty="0" err="1" smtClean="0"/>
              <a:t>Javascript</a:t>
            </a:r>
            <a:r>
              <a:rPr lang="en-US" dirty="0" smtClean="0"/>
              <a:t> like language , easy to understand and code.</a:t>
            </a:r>
          </a:p>
          <a:p>
            <a:r>
              <a:rPr lang="en-US" dirty="0" smtClean="0"/>
              <a:t>I will not focus on concepts of </a:t>
            </a:r>
            <a:r>
              <a:rPr lang="en-US" dirty="0" err="1" smtClean="0"/>
              <a:t>Blockchain</a:t>
            </a:r>
            <a:r>
              <a:rPr lang="en-US" dirty="0" smtClean="0"/>
              <a:t> or </a:t>
            </a:r>
            <a:r>
              <a:rPr lang="en-US" dirty="0" err="1" smtClean="0"/>
              <a:t>Ethereum</a:t>
            </a:r>
            <a:r>
              <a:rPr lang="en-US" dirty="0" smtClean="0"/>
              <a:t> or Smart Contract, I will directly jump into coding of Smart Contract</a:t>
            </a:r>
          </a:p>
          <a:p>
            <a:r>
              <a:rPr lang="en-US" dirty="0" smtClean="0"/>
              <a:t>Viewer should have basic understanding of </a:t>
            </a:r>
            <a:r>
              <a:rPr lang="en-US" dirty="0" err="1" smtClean="0"/>
              <a:t>Blockchain</a:t>
            </a:r>
            <a:r>
              <a:rPr lang="en-US" dirty="0" smtClean="0"/>
              <a:t>, </a:t>
            </a:r>
            <a:r>
              <a:rPr lang="en-US" dirty="0" err="1" smtClean="0"/>
              <a:t>Ethereum</a:t>
            </a:r>
            <a:r>
              <a:rPr lang="en-US" dirty="0" smtClean="0"/>
              <a:t> and Smart Contract.</a:t>
            </a:r>
          </a:p>
          <a:p>
            <a:r>
              <a:rPr lang="en-US" dirty="0" smtClean="0"/>
              <a:t>This PPT is for very beginner.</a:t>
            </a:r>
          </a:p>
          <a:p>
            <a:endParaRPr lang="en-US" dirty="0" smtClean="0"/>
          </a:p>
          <a:p>
            <a:endParaRPr lang="en-US" dirty="0"/>
          </a:p>
        </p:txBody>
      </p:sp>
      <p:sp>
        <p:nvSpPr>
          <p:cNvPr id="4" name="TextBox 3"/>
          <p:cNvSpPr txBox="1"/>
          <p:nvPr/>
        </p:nvSpPr>
        <p:spPr>
          <a:xfrm>
            <a:off x="914400" y="5829552"/>
            <a:ext cx="6705600" cy="584775"/>
          </a:xfrm>
          <a:prstGeom prst="rect">
            <a:avLst/>
          </a:prstGeom>
          <a:noFill/>
        </p:spPr>
        <p:txBody>
          <a:bodyPr wrap="square" rtlCol="0">
            <a:spAutoFit/>
          </a:bodyPr>
          <a:lstStyle/>
          <a:p>
            <a:r>
              <a:rPr lang="en-US" sz="1600" dirty="0" smtClean="0">
                <a:solidFill>
                  <a:schemeClr val="bg1">
                    <a:lumMod val="50000"/>
                  </a:schemeClr>
                </a:solidFill>
              </a:rPr>
              <a:t>Note: All screen shots are taken from Solidity official doc. And if from else where, I will mention it right there.</a:t>
            </a:r>
            <a:endParaRPr lang="en-US" sz="16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a:t>Input Parameters and Output Parameters</a:t>
            </a:r>
            <a:endParaRPr lang="en-US" sz="2800" dirty="0"/>
          </a:p>
        </p:txBody>
      </p:sp>
      <p:sp>
        <p:nvSpPr>
          <p:cNvPr id="3" name="Content Placeholder 2"/>
          <p:cNvSpPr>
            <a:spLocks noGrp="1"/>
          </p:cNvSpPr>
          <p:nvPr>
            <p:ph sz="half" idx="1"/>
          </p:nvPr>
        </p:nvSpPr>
        <p:spPr/>
        <p:txBody>
          <a:bodyPr/>
          <a:lstStyle/>
          <a:p>
            <a:pPr marL="0" indent="0" algn="ctr">
              <a:buNone/>
            </a:pPr>
            <a:r>
              <a:rPr lang="en-US" sz="2400" b="1" dirty="0"/>
              <a:t>Input </a:t>
            </a:r>
            <a:r>
              <a:rPr lang="en-US" sz="2400" b="1" dirty="0" smtClean="0"/>
              <a:t>Parameters</a:t>
            </a:r>
          </a:p>
          <a:p>
            <a:r>
              <a:rPr lang="en-US" sz="2000" dirty="0"/>
              <a:t>The input parameters are declared the same way as variables are</a:t>
            </a:r>
            <a:r>
              <a:rPr lang="en-US" sz="2000" dirty="0" smtClean="0"/>
              <a:t>.</a:t>
            </a:r>
          </a:p>
          <a:p>
            <a:endParaRPr lang="en-US" sz="2000" dirty="0"/>
          </a:p>
        </p:txBody>
      </p:sp>
      <p:sp>
        <p:nvSpPr>
          <p:cNvPr id="4" name="Content Placeholder 3"/>
          <p:cNvSpPr>
            <a:spLocks noGrp="1"/>
          </p:cNvSpPr>
          <p:nvPr>
            <p:ph sz="half" idx="2"/>
          </p:nvPr>
        </p:nvSpPr>
        <p:spPr>
          <a:xfrm>
            <a:off x="4419600" y="1600200"/>
            <a:ext cx="4572000" cy="5105400"/>
          </a:xfrm>
        </p:spPr>
        <p:txBody>
          <a:bodyPr/>
          <a:lstStyle/>
          <a:p>
            <a:pPr marL="0" indent="0" algn="ctr">
              <a:buNone/>
            </a:pPr>
            <a:r>
              <a:rPr lang="en-US" sz="2400" b="1" dirty="0"/>
              <a:t>Output </a:t>
            </a:r>
            <a:r>
              <a:rPr lang="en-US" sz="2400" b="1" dirty="0" smtClean="0"/>
              <a:t>Parameters</a:t>
            </a:r>
          </a:p>
          <a:p>
            <a:r>
              <a:rPr lang="en-US" sz="2000" dirty="0"/>
              <a:t>The output parameters can be declared with the same syntax after the returns </a:t>
            </a:r>
            <a:r>
              <a:rPr lang="en-US" sz="2000" dirty="0" smtClean="0"/>
              <a:t>keyword.</a:t>
            </a:r>
          </a:p>
          <a:p>
            <a:r>
              <a:rPr lang="en-US" sz="2000" dirty="0"/>
              <a:t>W</a:t>
            </a:r>
            <a:r>
              <a:rPr lang="en-US" sz="2000" dirty="0" smtClean="0"/>
              <a:t>ished </a:t>
            </a:r>
            <a:r>
              <a:rPr lang="en-US" sz="2000" dirty="0"/>
              <a:t>to return two </a:t>
            </a:r>
            <a:r>
              <a:rPr lang="en-US" sz="2000" dirty="0" smtClean="0"/>
              <a:t>results – Possible.</a:t>
            </a:r>
          </a:p>
          <a:p>
            <a:r>
              <a:rPr lang="en-US" sz="2000" dirty="0"/>
              <a:t>Return </a:t>
            </a:r>
            <a:r>
              <a:rPr lang="en-US" sz="2000" dirty="0" smtClean="0"/>
              <a:t>parameters are </a:t>
            </a:r>
            <a:r>
              <a:rPr lang="en-US" sz="2000" dirty="0"/>
              <a:t>initialized to zero; if they are not explicitly set, they stay to be </a:t>
            </a:r>
            <a:r>
              <a:rPr lang="en-US" sz="2000" dirty="0" smtClean="0"/>
              <a:t>zero.</a:t>
            </a:r>
          </a:p>
          <a:p>
            <a:endParaRPr lang="en-US" sz="2000" dirty="0" smtClean="0"/>
          </a:p>
          <a:p>
            <a:endParaRPr lang="en-US" sz="2000" dirty="0"/>
          </a:p>
          <a:p>
            <a:endParaRPr lang="en-US" sz="2000" dirty="0" smtClean="0"/>
          </a:p>
          <a:p>
            <a:pPr lvl="1"/>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56" y="4876800"/>
            <a:ext cx="3620312" cy="17526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728" y="4876800"/>
            <a:ext cx="3985098" cy="1752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5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Contracts via new</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9611" y="1600199"/>
            <a:ext cx="8681989" cy="504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93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a:t>Scoping and Declarations</a:t>
            </a:r>
            <a:endParaRPr lang="en-US" sz="2800" dirty="0"/>
          </a:p>
        </p:txBody>
      </p:sp>
      <p:sp>
        <p:nvSpPr>
          <p:cNvPr id="3" name="Content Placeholder 2"/>
          <p:cNvSpPr>
            <a:spLocks noGrp="1"/>
          </p:cNvSpPr>
          <p:nvPr>
            <p:ph sz="half" idx="1"/>
          </p:nvPr>
        </p:nvSpPr>
        <p:spPr>
          <a:xfrm>
            <a:off x="76200" y="990600"/>
            <a:ext cx="8915400" cy="5715000"/>
          </a:xfrm>
        </p:spPr>
        <p:txBody>
          <a:bodyPr>
            <a:normAutofit/>
          </a:bodyPr>
          <a:lstStyle/>
          <a:p>
            <a:r>
              <a:rPr lang="en-US" sz="2000" dirty="0"/>
              <a:t>A variable which is declared will have an initial default value whose byte-representation is all </a:t>
            </a:r>
            <a:r>
              <a:rPr lang="en-US" sz="2000" dirty="0" smtClean="0"/>
              <a:t>zeros.</a:t>
            </a:r>
          </a:p>
          <a:p>
            <a:r>
              <a:rPr lang="en-US" sz="2000" dirty="0"/>
              <a:t>A variable declared anywhere within a function will be in scope for the entire function, regardless of where it is declared</a:t>
            </a:r>
            <a:r>
              <a:rPr lang="en-US" sz="2000" dirty="0" smtClean="0"/>
              <a:t>.</a:t>
            </a:r>
          </a:p>
          <a:p>
            <a:r>
              <a:rPr lang="en-US" sz="2000" dirty="0"/>
              <a:t>This is in contrast to many </a:t>
            </a:r>
            <a:r>
              <a:rPr lang="en-US" sz="2000" dirty="0" smtClean="0"/>
              <a:t>languages where </a:t>
            </a:r>
            <a:r>
              <a:rPr lang="en-US" sz="2000" dirty="0"/>
              <a:t>variables are only scoped where they are declared until the end of the semantic </a:t>
            </a:r>
            <a:r>
              <a:rPr lang="en-US" sz="2000" dirty="0" smtClean="0"/>
              <a:t>block.</a:t>
            </a:r>
          </a:p>
          <a:p>
            <a:endParaRPr lang="en-US" sz="2000" dirty="0"/>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98260"/>
            <a:ext cx="6705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71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Error Handling</a:t>
            </a:r>
            <a:endParaRPr lang="en-US" sz="2800" dirty="0"/>
          </a:p>
        </p:txBody>
      </p:sp>
      <p:sp>
        <p:nvSpPr>
          <p:cNvPr id="3" name="Content Placeholder 2"/>
          <p:cNvSpPr>
            <a:spLocks noGrp="1"/>
          </p:cNvSpPr>
          <p:nvPr>
            <p:ph sz="half" idx="1"/>
          </p:nvPr>
        </p:nvSpPr>
        <p:spPr>
          <a:xfrm>
            <a:off x="76200" y="914400"/>
            <a:ext cx="8991600" cy="5791200"/>
          </a:xfrm>
        </p:spPr>
        <p:txBody>
          <a:bodyPr>
            <a:normAutofit/>
          </a:bodyPr>
          <a:lstStyle/>
          <a:p>
            <a:r>
              <a:rPr lang="en-US" sz="2000" dirty="0">
                <a:solidFill>
                  <a:srgbClr val="FF0000"/>
                </a:solidFill>
              </a:rPr>
              <a:t>Catching exceptions is not yet possible.</a:t>
            </a:r>
            <a:endParaRPr lang="en-US" sz="2000" dirty="0" smtClean="0">
              <a:solidFill>
                <a:srgbClr val="FF0000"/>
              </a:solidFill>
            </a:endParaRPr>
          </a:p>
          <a:p>
            <a:r>
              <a:rPr lang="en-US" sz="2000" dirty="0" smtClean="0"/>
              <a:t>Solidity </a:t>
            </a:r>
            <a:r>
              <a:rPr lang="en-US" sz="2000" dirty="0"/>
              <a:t>uses </a:t>
            </a:r>
            <a:r>
              <a:rPr lang="en-US" sz="2000" b="1" dirty="0"/>
              <a:t>state-reverting exceptions </a:t>
            </a:r>
            <a:r>
              <a:rPr lang="en-US" sz="2000" dirty="0"/>
              <a:t>to handle errors. Such an exception will undo all changes made to the </a:t>
            </a:r>
            <a:r>
              <a:rPr lang="en-US" sz="2000" dirty="0" smtClean="0"/>
              <a:t>state in </a:t>
            </a:r>
            <a:r>
              <a:rPr lang="en-US" sz="2000" dirty="0"/>
              <a:t>the current call (and all its sub-calls) and also flag an error to the caller. </a:t>
            </a:r>
            <a:endParaRPr lang="en-US" sz="2000" dirty="0" smtClean="0"/>
          </a:p>
          <a:p>
            <a:r>
              <a:rPr lang="en-US" sz="2000" dirty="0" smtClean="0"/>
              <a:t>The </a:t>
            </a:r>
            <a:r>
              <a:rPr lang="en-US" sz="2000" dirty="0"/>
              <a:t>convenience functions </a:t>
            </a:r>
            <a:r>
              <a:rPr lang="en-US" sz="2000" b="1" dirty="0" smtClean="0"/>
              <a:t>assert</a:t>
            </a:r>
            <a:r>
              <a:rPr lang="en-US" sz="2000" dirty="0" smtClean="0"/>
              <a:t> and </a:t>
            </a:r>
            <a:r>
              <a:rPr lang="en-US" sz="2000" b="1" dirty="0"/>
              <a:t>require</a:t>
            </a:r>
            <a:r>
              <a:rPr lang="en-US" sz="2000" dirty="0"/>
              <a:t> can be used to check for conditions and throw an exception if the condition is not met. </a:t>
            </a:r>
            <a:endParaRPr lang="en-US" sz="2000" dirty="0" smtClean="0"/>
          </a:p>
          <a:p>
            <a:r>
              <a:rPr lang="en-US" sz="2000" dirty="0" smtClean="0">
                <a:solidFill>
                  <a:srgbClr val="0070C0"/>
                </a:solidFill>
              </a:rPr>
              <a:t>The </a:t>
            </a:r>
            <a:r>
              <a:rPr lang="en-US" sz="2000" b="1" dirty="0" smtClean="0">
                <a:solidFill>
                  <a:srgbClr val="0070C0"/>
                </a:solidFill>
              </a:rPr>
              <a:t>assert</a:t>
            </a:r>
            <a:r>
              <a:rPr lang="en-US" sz="2000" dirty="0" smtClean="0">
                <a:solidFill>
                  <a:srgbClr val="0070C0"/>
                </a:solidFill>
              </a:rPr>
              <a:t> function </a:t>
            </a:r>
            <a:r>
              <a:rPr lang="en-US" sz="2000" dirty="0">
                <a:solidFill>
                  <a:srgbClr val="0070C0"/>
                </a:solidFill>
              </a:rPr>
              <a:t>should only be used to test for internal errors, and to check invariants</a:t>
            </a:r>
            <a:r>
              <a:rPr lang="en-US" sz="2000" dirty="0"/>
              <a:t>. </a:t>
            </a:r>
            <a:endParaRPr lang="en-US" sz="2000" dirty="0" smtClean="0"/>
          </a:p>
          <a:p>
            <a:r>
              <a:rPr lang="en-US" sz="2000" dirty="0" smtClean="0">
                <a:solidFill>
                  <a:srgbClr val="0070C0"/>
                </a:solidFill>
              </a:rPr>
              <a:t>The </a:t>
            </a:r>
            <a:r>
              <a:rPr lang="en-US" sz="2000" b="1" dirty="0">
                <a:solidFill>
                  <a:srgbClr val="0070C0"/>
                </a:solidFill>
              </a:rPr>
              <a:t>require</a:t>
            </a:r>
            <a:r>
              <a:rPr lang="en-US" sz="2000" dirty="0">
                <a:solidFill>
                  <a:srgbClr val="0070C0"/>
                </a:solidFill>
              </a:rPr>
              <a:t> function should be </a:t>
            </a:r>
            <a:r>
              <a:rPr lang="en-US" sz="2000" dirty="0" smtClean="0">
                <a:solidFill>
                  <a:srgbClr val="0070C0"/>
                </a:solidFill>
              </a:rPr>
              <a:t>used to </a:t>
            </a:r>
            <a:r>
              <a:rPr lang="en-US" sz="2000" dirty="0">
                <a:solidFill>
                  <a:srgbClr val="0070C0"/>
                </a:solidFill>
              </a:rPr>
              <a:t>ensure valid conditions, such as inputs, or contract state variables are met, or to validate return values from calls </a:t>
            </a:r>
            <a:r>
              <a:rPr lang="en-US" sz="2000" dirty="0" smtClean="0">
                <a:solidFill>
                  <a:srgbClr val="0070C0"/>
                </a:solidFill>
              </a:rPr>
              <a:t>to external </a:t>
            </a:r>
            <a:r>
              <a:rPr lang="en-US" sz="2000" dirty="0">
                <a:solidFill>
                  <a:srgbClr val="0070C0"/>
                </a:solidFill>
              </a:rPr>
              <a:t>contracts</a:t>
            </a:r>
            <a:r>
              <a:rPr lang="en-US" sz="2000" dirty="0" smtClean="0">
                <a:solidFill>
                  <a:srgbClr val="0070C0"/>
                </a:solidFill>
              </a:rPr>
              <a:t>.</a:t>
            </a:r>
          </a:p>
          <a:p>
            <a:r>
              <a:rPr lang="en-US" sz="2000" b="1" dirty="0" smtClean="0">
                <a:solidFill>
                  <a:srgbClr val="0070C0"/>
                </a:solidFill>
              </a:rPr>
              <a:t>2 Ways to trigger exception</a:t>
            </a:r>
          </a:p>
          <a:p>
            <a:pPr lvl="1"/>
            <a:r>
              <a:rPr lang="en-US" sz="2000" dirty="0"/>
              <a:t>The revert function can be used to flag an error and revert </a:t>
            </a:r>
            <a:r>
              <a:rPr lang="en-US" sz="2000" dirty="0" smtClean="0"/>
              <a:t>the current call.</a:t>
            </a:r>
          </a:p>
          <a:p>
            <a:pPr lvl="1"/>
            <a:r>
              <a:rPr lang="en-US" sz="2000" dirty="0"/>
              <a:t>The </a:t>
            </a:r>
            <a:r>
              <a:rPr lang="en-US" sz="2000" dirty="0" smtClean="0"/>
              <a:t>throw keyword </a:t>
            </a:r>
            <a:r>
              <a:rPr lang="en-US" sz="2000" dirty="0"/>
              <a:t>can also be used as an alternative to revert</a:t>
            </a:r>
            <a:r>
              <a:rPr lang="en-US" sz="2000" dirty="0" smtClean="0"/>
              <a:t>() [</a:t>
            </a:r>
            <a:r>
              <a:rPr lang="en-US" sz="2000" dirty="0" smtClean="0">
                <a:solidFill>
                  <a:srgbClr val="FF0000"/>
                </a:solidFill>
              </a:rPr>
              <a:t>will be depreciated in future</a:t>
            </a:r>
            <a:r>
              <a:rPr lang="en-US" sz="2000" dirty="0" smtClean="0"/>
              <a:t>].</a:t>
            </a:r>
          </a:p>
          <a:p>
            <a:pPr lvl="1"/>
            <a:endParaRPr lang="en-US" dirty="0"/>
          </a:p>
          <a:p>
            <a:pPr lvl="1"/>
            <a:endParaRPr lang="en-US" dirty="0" smtClean="0"/>
          </a:p>
          <a:p>
            <a:pPr lvl="1"/>
            <a:endParaRPr lang="en-US" sz="9200" dirty="0" smtClean="0"/>
          </a:p>
          <a:p>
            <a:pPr lvl="1"/>
            <a:endParaRPr lang="en-US" sz="1600" b="1" dirty="0">
              <a:solidFill>
                <a:srgbClr val="0070C0"/>
              </a:solidFill>
            </a:endParaRPr>
          </a:p>
        </p:txBody>
      </p:sp>
    </p:spTree>
    <p:extLst>
      <p:ext uri="{BB962C8B-B14F-4D97-AF65-F5344CB8AC3E}">
        <p14:creationId xmlns:p14="http://schemas.microsoft.com/office/powerpoint/2010/main" val="378782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362200"/>
            <a:ext cx="7543800" cy="3657600"/>
          </a:xfrm>
          <a:prstGeom prst="rect">
            <a:avLst/>
          </a:prstGeom>
          <a:solidFill>
            <a:schemeClr val="accent1">
              <a:alpha val="1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One Basic Example</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smtClean="0"/>
              <a:t>- Just to show you how a Smart Contract looks like</a:t>
            </a:r>
          </a:p>
          <a:p>
            <a:pPr marL="0" indent="0" algn="just">
              <a:buNone/>
            </a:pPr>
            <a:endParaRPr lang="en-US" b="1" dirty="0"/>
          </a:p>
          <a:p>
            <a:pPr marL="0" indent="0" algn="just">
              <a:buNone/>
            </a:pPr>
            <a:endParaRPr lang="en-US" b="1" dirty="0" smtClean="0"/>
          </a:p>
          <a:p>
            <a:pPr marL="0" indent="0" algn="just">
              <a:buNone/>
            </a:pPr>
            <a:r>
              <a:rPr lang="en-US" b="1" dirty="0" smtClean="0"/>
              <a:t>pragma </a:t>
            </a:r>
            <a:r>
              <a:rPr lang="en-US" dirty="0"/>
              <a:t>solidity ^0.4.0;</a:t>
            </a:r>
          </a:p>
          <a:p>
            <a:pPr marL="0" indent="0" algn="just">
              <a:buNone/>
            </a:pPr>
            <a:r>
              <a:rPr lang="en-US" b="1" dirty="0"/>
              <a:t>contract </a:t>
            </a:r>
            <a:r>
              <a:rPr lang="en-US" dirty="0" err="1"/>
              <a:t>SimpleStorage</a:t>
            </a:r>
            <a:r>
              <a:rPr lang="en-US" dirty="0"/>
              <a:t> {</a:t>
            </a:r>
          </a:p>
          <a:p>
            <a:pPr marL="400050" lvl="1" indent="0" algn="just">
              <a:buNone/>
            </a:pPr>
            <a:r>
              <a:rPr lang="en-US" b="1" dirty="0" err="1"/>
              <a:t>uint</a:t>
            </a:r>
            <a:r>
              <a:rPr lang="en-US" b="1" dirty="0"/>
              <a:t> </a:t>
            </a:r>
            <a:r>
              <a:rPr lang="en-US" dirty="0" err="1"/>
              <a:t>storedData</a:t>
            </a:r>
            <a:r>
              <a:rPr lang="en-US" dirty="0"/>
              <a:t>;</a:t>
            </a:r>
          </a:p>
          <a:p>
            <a:pPr marL="400050" lvl="1" indent="0" algn="just">
              <a:buNone/>
            </a:pPr>
            <a:r>
              <a:rPr lang="en-US" b="1" dirty="0"/>
              <a:t>function </a:t>
            </a:r>
            <a:r>
              <a:rPr lang="en-US" dirty="0"/>
              <a:t>set(</a:t>
            </a:r>
            <a:r>
              <a:rPr lang="en-US" b="1" dirty="0" err="1"/>
              <a:t>uint</a:t>
            </a:r>
            <a:r>
              <a:rPr lang="en-US" b="1" dirty="0"/>
              <a:t> </a:t>
            </a:r>
            <a:r>
              <a:rPr lang="en-US" dirty="0"/>
              <a:t>x) {</a:t>
            </a:r>
          </a:p>
          <a:p>
            <a:pPr marL="400050" lvl="1" indent="0" algn="just">
              <a:buNone/>
            </a:pPr>
            <a:r>
              <a:rPr lang="en-US" dirty="0" smtClean="0"/>
              <a:t>	</a:t>
            </a:r>
            <a:r>
              <a:rPr lang="en-US" dirty="0" err="1" smtClean="0"/>
              <a:t>storedData</a:t>
            </a:r>
            <a:r>
              <a:rPr lang="en-US" dirty="0" smtClean="0"/>
              <a:t> </a:t>
            </a:r>
            <a:r>
              <a:rPr lang="en-US" dirty="0"/>
              <a:t>= x;</a:t>
            </a:r>
          </a:p>
          <a:p>
            <a:pPr marL="400050" lvl="1" indent="0" algn="just">
              <a:buNone/>
            </a:pPr>
            <a:r>
              <a:rPr lang="en-US" dirty="0"/>
              <a:t>}</a:t>
            </a:r>
          </a:p>
          <a:p>
            <a:pPr marL="400050" lvl="1" indent="0" algn="just">
              <a:buNone/>
            </a:pPr>
            <a:r>
              <a:rPr lang="en-US" b="1" dirty="0"/>
              <a:t>function </a:t>
            </a:r>
            <a:r>
              <a:rPr lang="en-US" dirty="0"/>
              <a:t>get() </a:t>
            </a:r>
            <a:r>
              <a:rPr lang="en-US" b="1" dirty="0"/>
              <a:t>constant returns </a:t>
            </a:r>
            <a:r>
              <a:rPr lang="en-US" dirty="0"/>
              <a:t>(</a:t>
            </a:r>
            <a:r>
              <a:rPr lang="en-US" b="1" dirty="0" err="1"/>
              <a:t>uint</a:t>
            </a:r>
            <a:r>
              <a:rPr lang="en-US" dirty="0"/>
              <a:t>) {</a:t>
            </a:r>
          </a:p>
          <a:p>
            <a:pPr marL="400050" lvl="1" indent="0" algn="just">
              <a:buNone/>
            </a:pPr>
            <a:r>
              <a:rPr lang="en-US" b="1" dirty="0" smtClean="0"/>
              <a:t>	return </a:t>
            </a:r>
            <a:r>
              <a:rPr lang="en-US" dirty="0" err="1"/>
              <a:t>storedData</a:t>
            </a:r>
            <a:r>
              <a:rPr lang="en-US" dirty="0"/>
              <a:t>;</a:t>
            </a:r>
          </a:p>
          <a:p>
            <a:pPr marL="400050" lvl="1" indent="0" algn="just">
              <a:buNone/>
            </a:pPr>
            <a:r>
              <a:rPr lang="en-US" dirty="0"/>
              <a:t>}</a:t>
            </a:r>
          </a:p>
          <a:p>
            <a:pPr marL="0" indent="0" algn="just">
              <a:buNone/>
            </a:pP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Like I said, it’s a JS like language used to build SC in </a:t>
            </a:r>
            <a:r>
              <a:rPr lang="en-US" dirty="0" err="1" smtClean="0"/>
              <a:t>Ethereum</a:t>
            </a:r>
            <a:r>
              <a:rPr lang="en-US" dirty="0" smtClean="0"/>
              <a:t>.</a:t>
            </a:r>
          </a:p>
          <a:p>
            <a:r>
              <a:rPr lang="en-US" b="1" dirty="0" smtClean="0"/>
              <a:t>What is Smart Contract ?</a:t>
            </a:r>
            <a:r>
              <a:rPr lang="en-US" b="1" dirty="0" smtClean="0">
                <a:solidFill>
                  <a:srgbClr val="0070C0"/>
                </a:solidFill>
              </a:rPr>
              <a:t> </a:t>
            </a:r>
            <a:r>
              <a:rPr lang="en-US" dirty="0" smtClean="0">
                <a:solidFill>
                  <a:srgbClr val="0070C0"/>
                </a:solidFill>
              </a:rPr>
              <a:t>Contracts in Solidity are similar to </a:t>
            </a:r>
            <a:r>
              <a:rPr lang="en-US" b="1" dirty="0" smtClean="0">
                <a:solidFill>
                  <a:srgbClr val="0070C0"/>
                </a:solidFill>
              </a:rPr>
              <a:t>classes</a:t>
            </a:r>
            <a:r>
              <a:rPr lang="en-US" dirty="0" smtClean="0">
                <a:solidFill>
                  <a:srgbClr val="0070C0"/>
                </a:solidFill>
              </a:rPr>
              <a:t> in object-oriented languages. Each contract can contain declarations of </a:t>
            </a:r>
            <a:r>
              <a:rPr lang="en-US" b="1" dirty="0" smtClean="0">
                <a:solidFill>
                  <a:srgbClr val="0070C0"/>
                </a:solidFill>
              </a:rPr>
              <a:t>State Variables</a:t>
            </a:r>
            <a:r>
              <a:rPr lang="en-US" dirty="0" smtClean="0">
                <a:solidFill>
                  <a:srgbClr val="0070C0"/>
                </a:solidFill>
              </a:rPr>
              <a:t>, </a:t>
            </a:r>
            <a:r>
              <a:rPr lang="en-US" b="1" dirty="0" smtClean="0">
                <a:solidFill>
                  <a:srgbClr val="0070C0"/>
                </a:solidFill>
              </a:rPr>
              <a:t>Functions</a:t>
            </a:r>
            <a:r>
              <a:rPr lang="en-US" dirty="0" smtClean="0">
                <a:solidFill>
                  <a:srgbClr val="0070C0"/>
                </a:solidFill>
              </a:rPr>
              <a:t>, </a:t>
            </a:r>
            <a:r>
              <a:rPr lang="en-US" b="1" dirty="0" smtClean="0">
                <a:solidFill>
                  <a:srgbClr val="0070C0"/>
                </a:solidFill>
              </a:rPr>
              <a:t>Function Modifiers</a:t>
            </a:r>
            <a:r>
              <a:rPr lang="en-US" dirty="0" smtClean="0">
                <a:solidFill>
                  <a:srgbClr val="0070C0"/>
                </a:solidFill>
              </a:rPr>
              <a:t>, </a:t>
            </a:r>
            <a:r>
              <a:rPr lang="en-US" b="1" dirty="0" smtClean="0">
                <a:solidFill>
                  <a:srgbClr val="0070C0"/>
                </a:solidFill>
              </a:rPr>
              <a:t>Events</a:t>
            </a:r>
            <a:r>
              <a:rPr lang="en-US" dirty="0" smtClean="0">
                <a:solidFill>
                  <a:srgbClr val="0070C0"/>
                </a:solidFill>
              </a:rPr>
              <a:t>, </a:t>
            </a:r>
            <a:r>
              <a:rPr lang="en-US" b="1" dirty="0" err="1" smtClean="0">
                <a:solidFill>
                  <a:srgbClr val="0070C0"/>
                </a:solidFill>
              </a:rPr>
              <a:t>Structs</a:t>
            </a:r>
            <a:r>
              <a:rPr lang="en-US" b="1" dirty="0" smtClean="0">
                <a:solidFill>
                  <a:srgbClr val="0070C0"/>
                </a:solidFill>
              </a:rPr>
              <a:t> Types </a:t>
            </a:r>
            <a:r>
              <a:rPr lang="en-US" dirty="0" smtClean="0">
                <a:solidFill>
                  <a:srgbClr val="0070C0"/>
                </a:solidFill>
              </a:rPr>
              <a:t>and </a:t>
            </a:r>
            <a:r>
              <a:rPr lang="en-US" b="1" dirty="0" err="1" smtClean="0">
                <a:solidFill>
                  <a:srgbClr val="0070C0"/>
                </a:solidFill>
              </a:rPr>
              <a:t>Enum</a:t>
            </a:r>
            <a:r>
              <a:rPr lang="en-US" b="1" dirty="0" smtClean="0">
                <a:solidFill>
                  <a:srgbClr val="0070C0"/>
                </a:solidFill>
              </a:rPr>
              <a:t> Types</a:t>
            </a:r>
            <a:r>
              <a:rPr lang="en-US" dirty="0" smtClean="0">
                <a:solidFill>
                  <a:srgbClr val="0070C0"/>
                </a:solidFill>
              </a:rPr>
              <a:t>. Furthermore, contracts can inherit from other contracts</a:t>
            </a:r>
            <a:r>
              <a:rPr lang="en-US" dirty="0" smtClean="0">
                <a:solidFill>
                  <a:srgbClr val="0070C0"/>
                </a:solidFill>
              </a:rPr>
              <a:t>.</a:t>
            </a:r>
          </a:p>
          <a:p>
            <a:r>
              <a:rPr lang="en-US" dirty="0"/>
              <a:t>A contract in the sense of Solidity is a collection of code (its functions) and data (its state) that resides at a </a:t>
            </a:r>
            <a:r>
              <a:rPr lang="en-US" dirty="0" smtClean="0"/>
              <a:t>specific address </a:t>
            </a:r>
            <a:r>
              <a:rPr lang="en-US" dirty="0"/>
              <a:t>on the </a:t>
            </a:r>
            <a:r>
              <a:rPr lang="en-US" dirty="0" err="1"/>
              <a:t>Ethereum</a:t>
            </a:r>
            <a:r>
              <a:rPr lang="en-US" dirty="0"/>
              <a:t> </a:t>
            </a:r>
            <a:r>
              <a:rPr lang="en-US" dirty="0" err="1"/>
              <a:t>blockchain</a:t>
            </a:r>
            <a:endParaRPr lang="en-US" dirty="0" smtClean="0">
              <a:solidFill>
                <a:srgbClr val="0070C0"/>
              </a:solidFill>
            </a:endParaRPr>
          </a:p>
          <a:p>
            <a:r>
              <a:rPr lang="en-US" dirty="0" smtClean="0"/>
              <a:t>Don’t worry about Modifiers, </a:t>
            </a:r>
            <a:r>
              <a:rPr lang="en-US" dirty="0" err="1" smtClean="0"/>
              <a:t>Enum</a:t>
            </a:r>
            <a:r>
              <a:rPr lang="en-US" dirty="0" smtClean="0"/>
              <a:t>, </a:t>
            </a:r>
            <a:r>
              <a:rPr lang="en-US" dirty="0" err="1" smtClean="0"/>
              <a:t>Structs</a:t>
            </a:r>
            <a:r>
              <a:rPr lang="en-US" dirty="0" smtClean="0"/>
              <a:t>, </a:t>
            </a:r>
            <a:r>
              <a:rPr lang="en-US" dirty="0" err="1" smtClean="0"/>
              <a:t>Eventt</a:t>
            </a:r>
            <a:r>
              <a:rPr lang="en-US" dirty="0" smtClean="0"/>
              <a:t> etc. I would talk about them later in the presentation….. They are very easy to understand </a:t>
            </a:r>
            <a:r>
              <a:rPr lang="en-US" dirty="0" smtClean="0">
                <a:sym typeface="Wingdings" panose="05000000000000000000" pitchFamily="2" charset="2"/>
              </a:rPr>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Solidity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many ways to Install solidity complier, I would suggest you to use Remix Solidity Bowser.</a:t>
            </a:r>
          </a:p>
          <a:p>
            <a:r>
              <a:rPr lang="en-US" dirty="0" smtClean="0"/>
              <a:t>Why Remix?</a:t>
            </a:r>
          </a:p>
          <a:p>
            <a:pPr lvl="1"/>
            <a:r>
              <a:rPr lang="en-US" dirty="0" smtClean="0"/>
              <a:t>You don’t have to install any thing in your computer to compile your Solidity Code.</a:t>
            </a:r>
          </a:p>
          <a:p>
            <a:pPr lvl="1"/>
            <a:r>
              <a:rPr lang="en-US" dirty="0" smtClean="0"/>
              <a:t>Very easy to compile and deploy your contract and see the output </a:t>
            </a:r>
            <a:r>
              <a:rPr lang="en-US" dirty="0" err="1" smtClean="0"/>
              <a:t>behaviour</a:t>
            </a:r>
            <a:endParaRPr lang="en-US" dirty="0" smtClean="0"/>
          </a:p>
          <a:p>
            <a:pPr lvl="1"/>
            <a:r>
              <a:rPr lang="en-US" dirty="0" smtClean="0"/>
              <a:t>Most importantly, you will not waste your time installing and setting up your Solidity Compiler (however its very easy to do that), as beginner you are very egger to jump into code.</a:t>
            </a:r>
          </a:p>
          <a:p>
            <a:pPr lvl="1"/>
            <a:r>
              <a:rPr lang="en-US" dirty="0" smtClean="0"/>
              <a:t>You can </a:t>
            </a:r>
            <a:r>
              <a:rPr lang="en-US" dirty="0" err="1" smtClean="0"/>
              <a:t>eaisly</a:t>
            </a:r>
            <a:r>
              <a:rPr lang="en-US" dirty="0" smtClean="0"/>
              <a:t> find many videos on </a:t>
            </a:r>
            <a:r>
              <a:rPr lang="en-US" dirty="0" err="1" smtClean="0"/>
              <a:t>youtube</a:t>
            </a:r>
            <a:r>
              <a:rPr lang="en-US" dirty="0" smtClean="0"/>
              <a:t>, how to use Remix. May be I will put a link of such video in description.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Those who are from Coding background like, c#, javas etc. they will find Solidity very easy to understand. </a:t>
            </a:r>
          </a:p>
          <a:p>
            <a:r>
              <a:rPr lang="en-US" dirty="0" smtClean="0"/>
              <a:t>Writing Contracts are similar to writing Classes in c#, java… most of the things are same (like member variables, member functions, logs, conditions, loops etc.) except they have different terminology here in Solidity.</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into Code now</a:t>
            </a:r>
            <a:endParaRPr lang="en-US" dirty="0"/>
          </a:p>
        </p:txBody>
      </p:sp>
      <p:sp>
        <p:nvSpPr>
          <p:cNvPr id="3" name="Content Placeholder 2"/>
          <p:cNvSpPr>
            <a:spLocks noGrp="1"/>
          </p:cNvSpPr>
          <p:nvPr>
            <p:ph idx="1"/>
          </p:nvPr>
        </p:nvSpPr>
        <p:spPr/>
        <p:txBody>
          <a:bodyPr/>
          <a:lstStyle/>
          <a:p>
            <a:r>
              <a:rPr lang="en-US" dirty="0" smtClean="0"/>
              <a:t>Notice the first of code, </a:t>
            </a:r>
          </a:p>
          <a:p>
            <a:r>
              <a:rPr lang="en-US" dirty="0" smtClean="0"/>
              <a:t>Its called Version Pragma : </a:t>
            </a:r>
            <a:r>
              <a:rPr lang="en-US" dirty="0"/>
              <a:t>to reject being compiled with </a:t>
            </a:r>
            <a:r>
              <a:rPr lang="en-US" dirty="0" smtClean="0"/>
              <a:t>future compiler </a:t>
            </a:r>
            <a:r>
              <a:rPr lang="en-US" dirty="0"/>
              <a:t>versions that might introduce incompatible changes</a:t>
            </a:r>
            <a:r>
              <a:rPr lang="en-US" dirty="0" smtClean="0"/>
              <a:t>.</a:t>
            </a:r>
          </a:p>
          <a:p>
            <a:r>
              <a:rPr lang="en-US" dirty="0"/>
              <a:t>Such a source file will not compile with a compiler earlier than version 0.4.0 and it will also not work on a </a:t>
            </a:r>
            <a:r>
              <a:rPr lang="en-US" dirty="0" smtClean="0"/>
              <a:t>compiler starting </a:t>
            </a:r>
            <a:r>
              <a:rPr lang="en-US" dirty="0"/>
              <a:t>from version </a:t>
            </a:r>
            <a:r>
              <a:rPr lang="en-US" dirty="0" smtClean="0"/>
              <a:t>0.5.0.</a:t>
            </a:r>
          </a:p>
          <a:p>
            <a:pPr marL="0" indent="0">
              <a:buNone/>
            </a:pPr>
            <a:endParaRPr lang="en-US" sz="2000" dirty="0"/>
          </a:p>
        </p:txBody>
      </p:sp>
      <p:sp>
        <p:nvSpPr>
          <p:cNvPr id="4" name="Rectangle 3"/>
          <p:cNvSpPr/>
          <p:nvPr/>
        </p:nvSpPr>
        <p:spPr>
          <a:xfrm>
            <a:off x="4876800" y="1600200"/>
            <a:ext cx="2743200" cy="533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chemeClr val="tx1"/>
                </a:solidFill>
              </a:rPr>
              <a:t>pragma </a:t>
            </a:r>
            <a:r>
              <a:rPr lang="en-US" dirty="0" smtClean="0">
                <a:solidFill>
                  <a:schemeClr val="tx1"/>
                </a:solidFill>
              </a:rPr>
              <a:t>solidity ^0.4.0;</a:t>
            </a:r>
          </a:p>
          <a:p>
            <a:pPr algn="ct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600200"/>
            <a:ext cx="3429000" cy="60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Importing Source File</a:t>
            </a:r>
            <a:endParaRPr lang="en-US" dirty="0"/>
          </a:p>
        </p:txBody>
      </p:sp>
      <p:sp>
        <p:nvSpPr>
          <p:cNvPr id="3" name="Content Placeholder 2"/>
          <p:cNvSpPr>
            <a:spLocks noGrp="1"/>
          </p:cNvSpPr>
          <p:nvPr>
            <p:ph idx="1"/>
          </p:nvPr>
        </p:nvSpPr>
        <p:spPr>
          <a:xfrm>
            <a:off x="457200" y="1409700"/>
            <a:ext cx="8229600" cy="2209800"/>
          </a:xfrm>
        </p:spPr>
        <p:txBody>
          <a:bodyPr/>
          <a:lstStyle/>
          <a:p>
            <a:r>
              <a:rPr lang="en-US" b="1" dirty="0"/>
              <a:t> </a:t>
            </a:r>
            <a:r>
              <a:rPr lang="en-US" sz="2400" b="1" dirty="0" smtClean="0"/>
              <a:t>import </a:t>
            </a:r>
            <a:r>
              <a:rPr lang="en-US" sz="2400" dirty="0"/>
              <a:t>"filename</a:t>
            </a:r>
            <a:r>
              <a:rPr lang="en-US" sz="2400" dirty="0" smtClean="0"/>
              <a:t>"; </a:t>
            </a:r>
            <a:r>
              <a:rPr lang="en-US" dirty="0" smtClean="0"/>
              <a:t>         </a:t>
            </a:r>
            <a:r>
              <a:rPr lang="en-US" sz="2400" dirty="0" smtClean="0"/>
              <a:t>This </a:t>
            </a:r>
            <a:r>
              <a:rPr lang="en-US" sz="2400" dirty="0"/>
              <a:t>statement imports all global symbols from “filename” </a:t>
            </a:r>
            <a:r>
              <a:rPr lang="en-US" sz="2400" dirty="0" smtClean="0"/>
              <a:t>into </a:t>
            </a:r>
            <a:r>
              <a:rPr lang="en-US" sz="2400" dirty="0"/>
              <a:t>the current global </a:t>
            </a:r>
            <a:r>
              <a:rPr lang="en-US" sz="2400" dirty="0" smtClean="0"/>
              <a:t>scope.</a:t>
            </a:r>
          </a:p>
          <a:p>
            <a:r>
              <a:rPr lang="en-US" sz="2400" b="1" dirty="0"/>
              <a:t>import </a:t>
            </a:r>
            <a:r>
              <a:rPr lang="en-US" sz="2400" dirty="0"/>
              <a:t>* </a:t>
            </a:r>
            <a:r>
              <a:rPr lang="en-US" sz="2400" b="1" dirty="0"/>
              <a:t>as </a:t>
            </a:r>
            <a:r>
              <a:rPr lang="en-US" sz="2400" dirty="0" err="1"/>
              <a:t>symbolName</a:t>
            </a:r>
            <a:r>
              <a:rPr lang="en-US" sz="2400" dirty="0"/>
              <a:t> from "filename</a:t>
            </a:r>
            <a:r>
              <a:rPr lang="en-US" sz="2400" dirty="0" smtClean="0"/>
              <a:t>";   import all global member from “filename” into a new global member “</a:t>
            </a:r>
            <a:r>
              <a:rPr lang="en-US" sz="2400" dirty="0" err="1" smtClean="0"/>
              <a:t>symbolName</a:t>
            </a:r>
            <a:r>
              <a:rPr lang="en-US" sz="2400" dirty="0" smtClean="0"/>
              <a:t>”.</a:t>
            </a:r>
          </a:p>
          <a:p>
            <a:endParaRPr lang="en-US" dirty="0" smtClean="0"/>
          </a:p>
          <a:p>
            <a:pPr marL="0" indent="0">
              <a:buNone/>
            </a:pPr>
            <a:endParaRPr lang="en-US" dirty="0"/>
          </a:p>
        </p:txBody>
      </p:sp>
      <p:sp>
        <p:nvSpPr>
          <p:cNvPr id="5" name="Rectangle 4"/>
          <p:cNvSpPr/>
          <p:nvPr/>
        </p:nvSpPr>
        <p:spPr>
          <a:xfrm>
            <a:off x="789562" y="2362200"/>
            <a:ext cx="54864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p:nvPr/>
        </p:nvSpPr>
        <p:spPr>
          <a:xfrm>
            <a:off x="609600" y="36576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Comments</a:t>
            </a:r>
            <a:endParaRPr lang="en-US" dirty="0"/>
          </a:p>
        </p:txBody>
      </p:sp>
      <p:sp>
        <p:nvSpPr>
          <p:cNvPr id="7" name="Content Placeholder 2"/>
          <p:cNvSpPr txBox="1"/>
          <p:nvPr/>
        </p:nvSpPr>
        <p:spPr>
          <a:xfrm>
            <a:off x="762000" y="4419600"/>
            <a:ext cx="8229600" cy="2209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smtClean="0"/>
              <a:t> </a:t>
            </a:r>
            <a:r>
              <a:rPr lang="en-US" sz="2400" b="1" dirty="0" smtClean="0"/>
              <a:t> </a:t>
            </a:r>
            <a:r>
              <a:rPr lang="en-US" sz="2400" dirty="0"/>
              <a:t>// This is a single-line comment</a:t>
            </a:r>
            <a:r>
              <a:rPr lang="en-US" sz="2400" dirty="0" smtClean="0"/>
              <a:t>.</a:t>
            </a:r>
          </a:p>
          <a:p>
            <a:r>
              <a:rPr lang="en-US" sz="2400" dirty="0" smtClean="0"/>
              <a:t>/* */ Multiline comment.</a:t>
            </a:r>
          </a:p>
          <a:p>
            <a:r>
              <a:rPr lang="en-US" sz="2400" dirty="0" err="1" smtClean="0"/>
              <a:t>Natspec</a:t>
            </a:r>
            <a:r>
              <a:rPr lang="en-US" sz="2400" dirty="0" smtClean="0"/>
              <a:t> </a:t>
            </a:r>
            <a:r>
              <a:rPr lang="en-US" sz="2400" dirty="0" err="1" smtClean="0"/>
              <a:t>Commment</a:t>
            </a:r>
            <a:r>
              <a:rPr lang="en-US" sz="2400" dirty="0" smtClean="0"/>
              <a:t>(///) : I don’t know about it. Mostly used right before any function declaration to explain functionality of that method.</a:t>
            </a:r>
          </a:p>
          <a:p>
            <a:endParaRPr lang="en-US" sz="2400" dirty="0" smtClean="0"/>
          </a:p>
          <a:p>
            <a:pPr lvl="1"/>
            <a:endParaRPr lang="en-US" sz="2000" dirty="0" smtClean="0"/>
          </a:p>
          <a:p>
            <a:pPr marL="457200" lvl="1" indent="0">
              <a:buNone/>
            </a:pPr>
            <a:r>
              <a:rPr lang="en-US" sz="2000" dirty="0" smtClean="0"/>
              <a:t> </a:t>
            </a:r>
            <a:endParaRPr lang="en-US" sz="2400" dirty="0" smtClean="0"/>
          </a:p>
          <a:p>
            <a:endParaRPr lang="en-US" dirty="0" smtClean="0"/>
          </a:p>
          <a:p>
            <a:pPr marL="0" indent="0">
              <a:buFont typeface="Arial" panose="020B0604020202020204" pitchFamily="34" charse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ctr"/>
            <a:r>
              <a:rPr lang="en-US" sz="3200" dirty="0" smtClean="0"/>
              <a:t>Member variable and Member Function</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161" y="1371600"/>
            <a:ext cx="8246477" cy="1828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352800"/>
            <a:ext cx="8077200" cy="2209800"/>
          </a:xfrm>
          <a:prstGeom prst="rect">
            <a:avLst/>
          </a:prstGeom>
        </p:spPr>
      </p:pic>
      <p:sp>
        <p:nvSpPr>
          <p:cNvPr id="7" name="TextBox 6"/>
          <p:cNvSpPr txBox="1"/>
          <p:nvPr/>
        </p:nvSpPr>
        <p:spPr>
          <a:xfrm>
            <a:off x="152400" y="5849104"/>
            <a:ext cx="8610600" cy="64516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you can see state variables and functions are self explanatory, they are just like member variable and member functions of c# or java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1638</Words>
  <Application>Microsoft Office PowerPoint</Application>
  <PresentationFormat>On-screen Show (4:3)</PresentationFormat>
  <Paragraphs>137</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Picture (Device Independent Bitmap)</vt:lpstr>
      <vt:lpstr>Solidity Simplified</vt:lpstr>
      <vt:lpstr>Introduction</vt:lpstr>
      <vt:lpstr>One Basic Example</vt:lpstr>
      <vt:lpstr>What it is?</vt:lpstr>
      <vt:lpstr>Installing Solidity</vt:lpstr>
      <vt:lpstr>PowerPoint Presentation</vt:lpstr>
      <vt:lpstr>Lets jump into Code now</vt:lpstr>
      <vt:lpstr>Importing Source File</vt:lpstr>
      <vt:lpstr>Member variable and Member Function</vt:lpstr>
      <vt:lpstr>Function Modifiers</vt:lpstr>
      <vt:lpstr>PowerPoint Presentation</vt:lpstr>
      <vt:lpstr>Events </vt:lpstr>
      <vt:lpstr>Structs Types and Enums</vt:lpstr>
      <vt:lpstr>Types</vt:lpstr>
      <vt:lpstr>Types – 2 (Address Type)</vt:lpstr>
      <vt:lpstr>Types – 3 (Array Type)</vt:lpstr>
      <vt:lpstr>Types – 4 (Function Type)</vt:lpstr>
      <vt:lpstr>Types – 5 (Mapping Type)</vt:lpstr>
      <vt:lpstr>Error Handling</vt:lpstr>
      <vt:lpstr>Input Parameters and Output Parameters</vt:lpstr>
      <vt:lpstr>Creating Contracts via new</vt:lpstr>
      <vt:lpstr>Scoping and Declarations</vt:lpstr>
      <vt:lpstr>Error Handling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in Brief</dc:title>
  <dc:creator>Development</dc:creator>
  <cp:lastModifiedBy>Development</cp:lastModifiedBy>
  <cp:revision>59</cp:revision>
  <dcterms:created xsi:type="dcterms:W3CDTF">2017-11-01T02:24:00Z</dcterms:created>
  <dcterms:modified xsi:type="dcterms:W3CDTF">2017-11-04T05:28:21Z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