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21F57E9-355C-4EF1-8B34-2A7E337431B3}" type="datetimeFigureOut">
              <a:rPr lang="en-IN" smtClean="0"/>
              <a:t>30-04-2022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6DC3E1B7-9F6A-44C3-A5A7-C1311D015EDF}" type="slidenum">
              <a:rPr lang="en-IN" smtClean="0"/>
              <a:t>‹#›</a:t>
            </a:fld>
            <a:endParaRPr lang="en-IN"/>
          </a:p>
        </p:txBody>
      </p:sp>
    </p:spTree>
    <p:extLst>
      <p:ext uri="{BB962C8B-B14F-4D97-AF65-F5344CB8AC3E}">
        <p14:creationId xmlns:p14="http://schemas.microsoft.com/office/powerpoint/2010/main" val="1291785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1F57E9-355C-4EF1-8B34-2A7E337431B3}" type="datetimeFigureOut">
              <a:rPr lang="en-IN" smtClean="0"/>
              <a:t>30-04-2022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C3E1B7-9F6A-44C3-A5A7-C1311D015EDF}" type="slidenum">
              <a:rPr lang="en-IN" smtClean="0"/>
              <a:t>‹#›</a:t>
            </a:fld>
            <a:endParaRPr lang="en-IN"/>
          </a:p>
        </p:txBody>
      </p:sp>
    </p:spTree>
    <p:extLst>
      <p:ext uri="{BB962C8B-B14F-4D97-AF65-F5344CB8AC3E}">
        <p14:creationId xmlns:p14="http://schemas.microsoft.com/office/powerpoint/2010/main" val="2416670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21F57E9-355C-4EF1-8B34-2A7E337431B3}" type="datetimeFigureOut">
              <a:rPr lang="en-IN" smtClean="0"/>
              <a:t>30-04-2022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DC3E1B7-9F6A-44C3-A5A7-C1311D015EDF}" type="slidenum">
              <a:rPr lang="en-IN" smtClean="0"/>
              <a:t>‹#›</a:t>
            </a:fld>
            <a:endParaRPr lang="en-IN"/>
          </a:p>
        </p:txBody>
      </p:sp>
    </p:spTree>
    <p:extLst>
      <p:ext uri="{BB962C8B-B14F-4D97-AF65-F5344CB8AC3E}">
        <p14:creationId xmlns:p14="http://schemas.microsoft.com/office/powerpoint/2010/main" val="3613237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21F57E9-355C-4EF1-8B34-2A7E337431B3}" type="datetimeFigureOut">
              <a:rPr lang="en-IN" smtClean="0"/>
              <a:t>30-04-2022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DC3E1B7-9F6A-44C3-A5A7-C1311D015EDF}"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80641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21F57E9-355C-4EF1-8B34-2A7E337431B3}" type="datetimeFigureOut">
              <a:rPr lang="en-IN" smtClean="0"/>
              <a:t>30-04-2022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DC3E1B7-9F6A-44C3-A5A7-C1311D015EDF}" type="slidenum">
              <a:rPr lang="en-IN" smtClean="0"/>
              <a:t>‹#›</a:t>
            </a:fld>
            <a:endParaRPr lang="en-IN"/>
          </a:p>
        </p:txBody>
      </p:sp>
    </p:spTree>
    <p:extLst>
      <p:ext uri="{BB962C8B-B14F-4D97-AF65-F5344CB8AC3E}">
        <p14:creationId xmlns:p14="http://schemas.microsoft.com/office/powerpoint/2010/main" val="2834002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21F57E9-355C-4EF1-8B34-2A7E337431B3}" type="datetimeFigureOut">
              <a:rPr lang="en-IN" smtClean="0"/>
              <a:t>30-04-2022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C3E1B7-9F6A-44C3-A5A7-C1311D015EDF}" type="slidenum">
              <a:rPr lang="en-IN" smtClean="0"/>
              <a:t>‹#›</a:t>
            </a:fld>
            <a:endParaRPr lang="en-IN"/>
          </a:p>
        </p:txBody>
      </p:sp>
    </p:spTree>
    <p:extLst>
      <p:ext uri="{BB962C8B-B14F-4D97-AF65-F5344CB8AC3E}">
        <p14:creationId xmlns:p14="http://schemas.microsoft.com/office/powerpoint/2010/main" val="3021037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21F57E9-355C-4EF1-8B34-2A7E337431B3}" type="datetimeFigureOut">
              <a:rPr lang="en-IN" smtClean="0"/>
              <a:t>30-04-2022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C3E1B7-9F6A-44C3-A5A7-C1311D015EDF}" type="slidenum">
              <a:rPr lang="en-IN" smtClean="0"/>
              <a:t>‹#›</a:t>
            </a:fld>
            <a:endParaRPr lang="en-IN"/>
          </a:p>
        </p:txBody>
      </p:sp>
    </p:spTree>
    <p:extLst>
      <p:ext uri="{BB962C8B-B14F-4D97-AF65-F5344CB8AC3E}">
        <p14:creationId xmlns:p14="http://schemas.microsoft.com/office/powerpoint/2010/main" val="1818754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1F57E9-355C-4EF1-8B34-2A7E337431B3}"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C3E1B7-9F6A-44C3-A5A7-C1311D015EDF}" type="slidenum">
              <a:rPr lang="en-IN" smtClean="0"/>
              <a:t>‹#›</a:t>
            </a:fld>
            <a:endParaRPr lang="en-IN"/>
          </a:p>
        </p:txBody>
      </p:sp>
    </p:spTree>
    <p:extLst>
      <p:ext uri="{BB962C8B-B14F-4D97-AF65-F5344CB8AC3E}">
        <p14:creationId xmlns:p14="http://schemas.microsoft.com/office/powerpoint/2010/main" val="864272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21F57E9-355C-4EF1-8B34-2A7E337431B3}" type="datetimeFigureOut">
              <a:rPr lang="en-IN" smtClean="0"/>
              <a:t>30-04-2022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DC3E1B7-9F6A-44C3-A5A7-C1311D015EDF}" type="slidenum">
              <a:rPr lang="en-IN" smtClean="0"/>
              <a:t>‹#›</a:t>
            </a:fld>
            <a:endParaRPr lang="en-IN"/>
          </a:p>
        </p:txBody>
      </p:sp>
    </p:spTree>
    <p:extLst>
      <p:ext uri="{BB962C8B-B14F-4D97-AF65-F5344CB8AC3E}">
        <p14:creationId xmlns:p14="http://schemas.microsoft.com/office/powerpoint/2010/main" val="1776465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1F57E9-355C-4EF1-8B34-2A7E337431B3}"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C3E1B7-9F6A-44C3-A5A7-C1311D015EDF}" type="slidenum">
              <a:rPr lang="en-IN" smtClean="0"/>
              <a:t>‹#›</a:t>
            </a:fld>
            <a:endParaRPr lang="en-IN"/>
          </a:p>
        </p:txBody>
      </p:sp>
    </p:spTree>
    <p:extLst>
      <p:ext uri="{BB962C8B-B14F-4D97-AF65-F5344CB8AC3E}">
        <p14:creationId xmlns:p14="http://schemas.microsoft.com/office/powerpoint/2010/main" val="567000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21F57E9-355C-4EF1-8B34-2A7E337431B3}" type="datetimeFigureOut">
              <a:rPr lang="en-IN" smtClean="0"/>
              <a:t>30-04-2022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DC3E1B7-9F6A-44C3-A5A7-C1311D015EDF}" type="slidenum">
              <a:rPr lang="en-IN" smtClean="0"/>
              <a:t>‹#›</a:t>
            </a:fld>
            <a:endParaRPr lang="en-IN"/>
          </a:p>
        </p:txBody>
      </p:sp>
    </p:spTree>
    <p:extLst>
      <p:ext uri="{BB962C8B-B14F-4D97-AF65-F5344CB8AC3E}">
        <p14:creationId xmlns:p14="http://schemas.microsoft.com/office/powerpoint/2010/main" val="1811471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1F57E9-355C-4EF1-8B34-2A7E337431B3}" type="datetimeFigureOut">
              <a:rPr lang="en-IN" smtClean="0"/>
              <a:t>30-04-2022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C3E1B7-9F6A-44C3-A5A7-C1311D015EDF}" type="slidenum">
              <a:rPr lang="en-IN" smtClean="0"/>
              <a:t>‹#›</a:t>
            </a:fld>
            <a:endParaRPr lang="en-IN"/>
          </a:p>
        </p:txBody>
      </p:sp>
    </p:spTree>
    <p:extLst>
      <p:ext uri="{BB962C8B-B14F-4D97-AF65-F5344CB8AC3E}">
        <p14:creationId xmlns:p14="http://schemas.microsoft.com/office/powerpoint/2010/main" val="766738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1F57E9-355C-4EF1-8B34-2A7E337431B3}" type="datetimeFigureOut">
              <a:rPr lang="en-IN" smtClean="0"/>
              <a:t>30-04-2022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C3E1B7-9F6A-44C3-A5A7-C1311D015EDF}" type="slidenum">
              <a:rPr lang="en-IN" smtClean="0"/>
              <a:t>‹#›</a:t>
            </a:fld>
            <a:endParaRPr lang="en-IN"/>
          </a:p>
        </p:txBody>
      </p:sp>
    </p:spTree>
    <p:extLst>
      <p:ext uri="{BB962C8B-B14F-4D97-AF65-F5344CB8AC3E}">
        <p14:creationId xmlns:p14="http://schemas.microsoft.com/office/powerpoint/2010/main" val="2388285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1F57E9-355C-4EF1-8B34-2A7E337431B3}" type="datetimeFigureOut">
              <a:rPr lang="en-IN" smtClean="0"/>
              <a:t>30-04-2022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C3E1B7-9F6A-44C3-A5A7-C1311D015EDF}" type="slidenum">
              <a:rPr lang="en-IN" smtClean="0"/>
              <a:t>‹#›</a:t>
            </a:fld>
            <a:endParaRPr lang="en-IN"/>
          </a:p>
        </p:txBody>
      </p:sp>
    </p:spTree>
    <p:extLst>
      <p:ext uri="{BB962C8B-B14F-4D97-AF65-F5344CB8AC3E}">
        <p14:creationId xmlns:p14="http://schemas.microsoft.com/office/powerpoint/2010/main" val="583005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1F57E9-355C-4EF1-8B34-2A7E337431B3}" type="datetimeFigureOut">
              <a:rPr lang="en-IN" smtClean="0"/>
              <a:t>30-04-2022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C3E1B7-9F6A-44C3-A5A7-C1311D015EDF}" type="slidenum">
              <a:rPr lang="en-IN" smtClean="0"/>
              <a:t>‹#›</a:t>
            </a:fld>
            <a:endParaRPr lang="en-IN"/>
          </a:p>
        </p:txBody>
      </p:sp>
    </p:spTree>
    <p:extLst>
      <p:ext uri="{BB962C8B-B14F-4D97-AF65-F5344CB8AC3E}">
        <p14:creationId xmlns:p14="http://schemas.microsoft.com/office/powerpoint/2010/main" val="282774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1F57E9-355C-4EF1-8B34-2A7E337431B3}" type="datetimeFigureOut">
              <a:rPr lang="en-IN" smtClean="0"/>
              <a:t>30-04-2022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C3E1B7-9F6A-44C3-A5A7-C1311D015EDF}" type="slidenum">
              <a:rPr lang="en-IN" smtClean="0"/>
              <a:t>‹#›</a:t>
            </a:fld>
            <a:endParaRPr lang="en-IN"/>
          </a:p>
        </p:txBody>
      </p:sp>
    </p:spTree>
    <p:extLst>
      <p:ext uri="{BB962C8B-B14F-4D97-AF65-F5344CB8AC3E}">
        <p14:creationId xmlns:p14="http://schemas.microsoft.com/office/powerpoint/2010/main" val="1118182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1F57E9-355C-4EF1-8B34-2A7E337431B3}" type="datetimeFigureOut">
              <a:rPr lang="en-IN" smtClean="0"/>
              <a:t>30-04-2022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C3E1B7-9F6A-44C3-A5A7-C1311D015EDF}" type="slidenum">
              <a:rPr lang="en-IN" smtClean="0"/>
              <a:t>‹#›</a:t>
            </a:fld>
            <a:endParaRPr lang="en-IN"/>
          </a:p>
        </p:txBody>
      </p:sp>
    </p:spTree>
    <p:extLst>
      <p:ext uri="{BB962C8B-B14F-4D97-AF65-F5344CB8AC3E}">
        <p14:creationId xmlns:p14="http://schemas.microsoft.com/office/powerpoint/2010/main" val="870257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21F57E9-355C-4EF1-8B34-2A7E337431B3}" type="datetimeFigureOut">
              <a:rPr lang="en-IN" smtClean="0"/>
              <a:t>30-04-2022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C3E1B7-9F6A-44C3-A5A7-C1311D015EDF}" type="slidenum">
              <a:rPr lang="en-IN" smtClean="0"/>
              <a:t>‹#›</a:t>
            </a:fld>
            <a:endParaRPr lang="en-IN"/>
          </a:p>
        </p:txBody>
      </p:sp>
    </p:spTree>
    <p:extLst>
      <p:ext uri="{BB962C8B-B14F-4D97-AF65-F5344CB8AC3E}">
        <p14:creationId xmlns:p14="http://schemas.microsoft.com/office/powerpoint/2010/main" val="41604143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366BD-C962-4593-9D5A-6AD2F3F1452E}"/>
              </a:ext>
            </a:extLst>
          </p:cNvPr>
          <p:cNvSpPr>
            <a:spLocks noGrp="1"/>
          </p:cNvSpPr>
          <p:nvPr>
            <p:ph type="ctrTitle"/>
          </p:nvPr>
        </p:nvSpPr>
        <p:spPr>
          <a:xfrm>
            <a:off x="1371600" y="1110947"/>
            <a:ext cx="9448800" cy="1825096"/>
          </a:xfrm>
        </p:spPr>
        <p:txBody>
          <a:bodyPr>
            <a:normAutofit/>
          </a:bodyPr>
          <a:lstStyle/>
          <a:p>
            <a:r>
              <a:rPr lang="en-IN" sz="6600" b="1" i="1" u="sng" dirty="0">
                <a:solidFill>
                  <a:schemeClr val="accent3">
                    <a:lumMod val="60000"/>
                    <a:lumOff val="40000"/>
                  </a:schemeClr>
                </a:solidFill>
              </a:rPr>
              <a:t>COMPUTER NETWORKS</a:t>
            </a:r>
          </a:p>
        </p:txBody>
      </p:sp>
      <p:sp>
        <p:nvSpPr>
          <p:cNvPr id="4" name="TextBox 3">
            <a:extLst>
              <a:ext uri="{FF2B5EF4-FFF2-40B4-BE49-F238E27FC236}">
                <a16:creationId xmlns:a16="http://schemas.microsoft.com/office/drawing/2014/main" id="{00569AB8-4C83-47F8-9160-999BCB5C051F}"/>
              </a:ext>
            </a:extLst>
          </p:cNvPr>
          <p:cNvSpPr txBox="1"/>
          <p:nvPr/>
        </p:nvSpPr>
        <p:spPr>
          <a:xfrm>
            <a:off x="2757997" y="3429000"/>
            <a:ext cx="6338656" cy="923330"/>
          </a:xfrm>
          <a:prstGeom prst="rect">
            <a:avLst/>
          </a:prstGeom>
          <a:noFill/>
        </p:spPr>
        <p:txBody>
          <a:bodyPr wrap="square" rtlCol="0">
            <a:spAutoFit/>
          </a:bodyPr>
          <a:lstStyle/>
          <a:p>
            <a:r>
              <a:rPr lang="en-IN" sz="5400" dirty="0">
                <a:solidFill>
                  <a:schemeClr val="accent3">
                    <a:lumMod val="60000"/>
                    <a:lumOff val="40000"/>
                  </a:schemeClr>
                </a:solidFill>
              </a:rPr>
              <a:t>     </a:t>
            </a:r>
            <a:r>
              <a:rPr lang="en-IN" sz="5400" b="1" i="1" u="sng" dirty="0">
                <a:solidFill>
                  <a:schemeClr val="accent3">
                    <a:lumMod val="60000"/>
                    <a:lumOff val="40000"/>
                  </a:schemeClr>
                </a:solidFill>
              </a:rPr>
              <a:t>UE20CS253</a:t>
            </a:r>
          </a:p>
        </p:txBody>
      </p:sp>
    </p:spTree>
    <p:extLst>
      <p:ext uri="{BB962C8B-B14F-4D97-AF65-F5344CB8AC3E}">
        <p14:creationId xmlns:p14="http://schemas.microsoft.com/office/powerpoint/2010/main" val="2528319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781B55-94BB-4B49-AE5C-8FA1CC35BC1E}"/>
              </a:ext>
            </a:extLst>
          </p:cNvPr>
          <p:cNvSpPr>
            <a:spLocks noGrp="1"/>
          </p:cNvSpPr>
          <p:nvPr>
            <p:ph idx="1"/>
          </p:nvPr>
        </p:nvSpPr>
        <p:spPr>
          <a:xfrm>
            <a:off x="685800" y="2920753"/>
            <a:ext cx="10820400" cy="3297932"/>
          </a:xfrm>
        </p:spPr>
        <p:txBody>
          <a:bodyPr>
            <a:normAutofit/>
          </a:bodyPr>
          <a:lstStyle/>
          <a:p>
            <a:pPr marL="0" indent="0">
              <a:buNone/>
            </a:pPr>
            <a:r>
              <a:rPr lang="en-IN" sz="3600" b="1" i="1" dirty="0">
                <a:solidFill>
                  <a:srgbClr val="FFCC66"/>
                </a:solidFill>
                <a:latin typeface="Algerian" panose="04020705040A02060702" pitchFamily="82" charset="0"/>
              </a:rPr>
              <a:t>DONE BY:</a:t>
            </a:r>
          </a:p>
          <a:p>
            <a:pPr marL="0" indent="0">
              <a:buNone/>
            </a:pPr>
            <a:r>
              <a:rPr lang="en-IN" sz="3600" b="1" i="1" dirty="0">
                <a:solidFill>
                  <a:srgbClr val="FFCC66"/>
                </a:solidFill>
                <a:latin typeface="Algerian" panose="04020705040A02060702" pitchFamily="82" charset="0"/>
              </a:rPr>
              <a:t>                NAME     : VISHWAS M</a:t>
            </a:r>
          </a:p>
          <a:p>
            <a:pPr marL="0" indent="0">
              <a:buNone/>
            </a:pPr>
            <a:r>
              <a:rPr lang="en-IN" sz="3600" b="1" i="1" dirty="0">
                <a:solidFill>
                  <a:srgbClr val="FFCC66"/>
                </a:solidFill>
                <a:latin typeface="Algerian" panose="04020705040A02060702" pitchFamily="82" charset="0"/>
              </a:rPr>
              <a:t>                SRN         : PES2UG20CS390</a:t>
            </a:r>
          </a:p>
          <a:p>
            <a:pPr marL="0" indent="0">
              <a:buNone/>
            </a:pPr>
            <a:r>
              <a:rPr lang="en-IN" sz="3600" b="1" i="1" dirty="0">
                <a:solidFill>
                  <a:srgbClr val="FFCC66"/>
                </a:solidFill>
                <a:latin typeface="Algerian" panose="04020705040A02060702" pitchFamily="82" charset="0"/>
              </a:rPr>
              <a:t>                SEC         :  F</a:t>
            </a:r>
          </a:p>
          <a:p>
            <a:pPr marL="0" indent="0">
              <a:buNone/>
            </a:pPr>
            <a:r>
              <a:rPr lang="en-IN" sz="3600" b="1" i="1" dirty="0">
                <a:solidFill>
                  <a:srgbClr val="FFCC66"/>
                </a:solidFill>
                <a:latin typeface="Algerian" panose="04020705040A02060702" pitchFamily="82" charset="0"/>
              </a:rPr>
              <a:t>               COLLEGE: PES UNIVERSITY(EC CAMPUS)</a:t>
            </a:r>
          </a:p>
        </p:txBody>
      </p:sp>
      <p:sp>
        <p:nvSpPr>
          <p:cNvPr id="4" name="Rectangle 3">
            <a:extLst>
              <a:ext uri="{FF2B5EF4-FFF2-40B4-BE49-F238E27FC236}">
                <a16:creationId xmlns:a16="http://schemas.microsoft.com/office/drawing/2014/main" id="{FC3AD47A-4B62-4405-962E-FC248BF25304}"/>
              </a:ext>
            </a:extLst>
          </p:cNvPr>
          <p:cNvSpPr/>
          <p:nvPr/>
        </p:nvSpPr>
        <p:spPr>
          <a:xfrm>
            <a:off x="241211" y="1067514"/>
            <a:ext cx="6417041" cy="1323439"/>
          </a:xfrm>
          <a:prstGeom prst="rect">
            <a:avLst/>
          </a:prstGeom>
          <a:noFill/>
        </p:spPr>
        <p:txBody>
          <a:bodyPr wrap="square" lIns="91440" tIns="45720" rIns="91440" bIns="45720">
            <a:spAutoFit/>
          </a:bodyPr>
          <a:lstStyle/>
          <a:p>
            <a:pPr algn="ctr"/>
            <a:r>
              <a:rPr lang="en-US" sz="8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pic>
        <p:nvPicPr>
          <p:cNvPr id="8" name="Picture 7">
            <a:extLst>
              <a:ext uri="{FF2B5EF4-FFF2-40B4-BE49-F238E27FC236}">
                <a16:creationId xmlns:a16="http://schemas.microsoft.com/office/drawing/2014/main" id="{F372EB53-E314-42A8-B0DD-A0416707B4EA}"/>
              </a:ext>
            </a:extLst>
          </p:cNvPr>
          <p:cNvPicPr>
            <a:picLocks noChangeAspect="1"/>
          </p:cNvPicPr>
          <p:nvPr/>
        </p:nvPicPr>
        <p:blipFill>
          <a:blip r:embed="rId2"/>
          <a:stretch>
            <a:fillRect/>
          </a:stretch>
        </p:blipFill>
        <p:spPr>
          <a:xfrm>
            <a:off x="8762260" y="1132806"/>
            <a:ext cx="2139513" cy="2001011"/>
          </a:xfrm>
          <a:prstGeom prst="rect">
            <a:avLst/>
          </a:prstGeom>
        </p:spPr>
      </p:pic>
    </p:spTree>
    <p:extLst>
      <p:ext uri="{BB962C8B-B14F-4D97-AF65-F5344CB8AC3E}">
        <p14:creationId xmlns:p14="http://schemas.microsoft.com/office/powerpoint/2010/main" val="71270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DCD7A-811A-4E9F-B127-3667975AEECB}"/>
              </a:ext>
            </a:extLst>
          </p:cNvPr>
          <p:cNvSpPr>
            <a:spLocks noGrp="1"/>
          </p:cNvSpPr>
          <p:nvPr>
            <p:ph type="title"/>
          </p:nvPr>
        </p:nvSpPr>
        <p:spPr/>
        <p:txBody>
          <a:bodyPr>
            <a:normAutofit/>
          </a:bodyPr>
          <a:lstStyle/>
          <a:p>
            <a:r>
              <a:rPr lang="en-IN" sz="6600" dirty="0">
                <a:solidFill>
                  <a:srgbClr val="FF0000"/>
                </a:solidFill>
              </a:rPr>
              <a:t>ICMP PROTOCOL</a:t>
            </a:r>
          </a:p>
        </p:txBody>
      </p:sp>
    </p:spTree>
    <p:extLst>
      <p:ext uri="{BB962C8B-B14F-4D97-AF65-F5344CB8AC3E}">
        <p14:creationId xmlns:p14="http://schemas.microsoft.com/office/powerpoint/2010/main" val="3054898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700307-755A-4D9D-9170-33D2980C35F9}"/>
              </a:ext>
            </a:extLst>
          </p:cNvPr>
          <p:cNvSpPr>
            <a:spLocks noGrp="1"/>
          </p:cNvSpPr>
          <p:nvPr>
            <p:ph type="body" idx="1"/>
          </p:nvPr>
        </p:nvSpPr>
        <p:spPr>
          <a:xfrm>
            <a:off x="518440" y="499030"/>
            <a:ext cx="10490200" cy="955675"/>
          </a:xfrm>
        </p:spPr>
        <p:txBody>
          <a:bodyPr>
            <a:normAutofit/>
          </a:bodyPr>
          <a:lstStyle/>
          <a:p>
            <a:pPr algn="ctr"/>
            <a:r>
              <a:rPr lang="en-IN" sz="4000" b="1" dirty="0">
                <a:solidFill>
                  <a:srgbClr val="FF0000"/>
                </a:solidFill>
              </a:rPr>
              <a:t>INTRODUCTION</a:t>
            </a:r>
          </a:p>
        </p:txBody>
      </p:sp>
      <p:graphicFrame>
        <p:nvGraphicFramePr>
          <p:cNvPr id="4" name="Table 4">
            <a:extLst>
              <a:ext uri="{FF2B5EF4-FFF2-40B4-BE49-F238E27FC236}">
                <a16:creationId xmlns:a16="http://schemas.microsoft.com/office/drawing/2014/main" id="{BE98FC7E-2DD6-49B2-9110-9BB756A33D48}"/>
              </a:ext>
            </a:extLst>
          </p:cNvPr>
          <p:cNvGraphicFramePr>
            <a:graphicFrameLocks noGrp="1"/>
          </p:cNvGraphicFramePr>
          <p:nvPr>
            <p:extLst>
              <p:ext uri="{D42A27DB-BD31-4B8C-83A1-F6EECF244321}">
                <p14:modId xmlns:p14="http://schemas.microsoft.com/office/powerpoint/2010/main" val="1057084636"/>
              </p:ext>
            </p:extLst>
          </p:nvPr>
        </p:nvGraphicFramePr>
        <p:xfrm>
          <a:off x="994299" y="1145794"/>
          <a:ext cx="9650027" cy="5213176"/>
        </p:xfrm>
        <a:graphic>
          <a:graphicData uri="http://schemas.openxmlformats.org/drawingml/2006/table">
            <a:tbl>
              <a:tblPr firstRow="1" bandRow="1">
                <a:tableStyleId>{93296810-A885-4BE3-A3E7-6D5BEEA58F35}</a:tableStyleId>
              </a:tblPr>
              <a:tblGrid>
                <a:gridCol w="9650027">
                  <a:extLst>
                    <a:ext uri="{9D8B030D-6E8A-4147-A177-3AD203B41FA5}">
                      <a16:colId xmlns:a16="http://schemas.microsoft.com/office/drawing/2014/main" val="2688383049"/>
                    </a:ext>
                  </a:extLst>
                </a:gridCol>
              </a:tblGrid>
              <a:tr h="5213176">
                <a:tc>
                  <a:txBody>
                    <a:bodyPr/>
                    <a:lstStyle/>
                    <a:p>
                      <a:r>
                        <a:rPr lang="en-US" sz="3200" b="0" i="0" kern="1200" dirty="0">
                          <a:solidFill>
                            <a:schemeClr val="bg1"/>
                          </a:solidFill>
                          <a:effectLst/>
                          <a:latin typeface="Times New Roman" panose="02020603050405020304" pitchFamily="18" charset="0"/>
                          <a:ea typeface="+mn-ea"/>
                          <a:cs typeface="Times New Roman" panose="02020603050405020304" pitchFamily="18" charset="0"/>
                        </a:rPr>
                        <a:t>The Internet Control Message Protocol (ICMP) is a </a:t>
                      </a:r>
                      <a:r>
                        <a:rPr lang="en-US" sz="3200" b="0" i="0" u="none" strike="noStrike" kern="1200" dirty="0">
                          <a:solidFill>
                            <a:schemeClr val="bg1"/>
                          </a:solidFill>
                          <a:effectLst/>
                          <a:latin typeface="Times New Roman" panose="02020603050405020304" pitchFamily="18" charset="0"/>
                          <a:ea typeface="+mn-ea"/>
                          <a:cs typeface="Times New Roman" panose="02020603050405020304" pitchFamily="18" charset="0"/>
                        </a:rPr>
                        <a:t>network layer</a:t>
                      </a:r>
                      <a:r>
                        <a:rPr lang="en-US" sz="3200" b="0" i="0" u="none" kern="1200" dirty="0">
                          <a:solidFill>
                            <a:schemeClr val="bg1"/>
                          </a:solidFill>
                          <a:effectLst/>
                          <a:latin typeface="Times New Roman" panose="02020603050405020304" pitchFamily="18" charset="0"/>
                          <a:ea typeface="+mn-ea"/>
                          <a:cs typeface="Times New Roman" panose="02020603050405020304" pitchFamily="18" charset="0"/>
                        </a:rPr>
                        <a:t> </a:t>
                      </a:r>
                      <a:r>
                        <a:rPr lang="en-US" sz="3200" b="0" i="0" kern="1200" dirty="0">
                          <a:solidFill>
                            <a:schemeClr val="bg1"/>
                          </a:solidFill>
                          <a:effectLst/>
                          <a:latin typeface="Times New Roman" panose="02020603050405020304" pitchFamily="18" charset="0"/>
                          <a:ea typeface="+mn-ea"/>
                          <a:cs typeface="Times New Roman" panose="02020603050405020304" pitchFamily="18" charset="0"/>
                        </a:rPr>
                        <a:t>protocol used by network devices to diagnose network communication issues. ICMP is mainly used to determine whether or not data is reaching its intended destination in a timely manner. Commonly, the ICMP </a:t>
                      </a:r>
                      <a:r>
                        <a:rPr lang="en-US" sz="3200" b="0" i="0" u="none" strike="noStrike" kern="1200" dirty="0">
                          <a:solidFill>
                            <a:schemeClr val="bg1"/>
                          </a:solidFill>
                          <a:effectLst/>
                          <a:latin typeface="Times New Roman" panose="02020603050405020304" pitchFamily="18" charset="0"/>
                          <a:ea typeface="+mn-ea"/>
                          <a:cs typeface="Times New Roman" panose="02020603050405020304" pitchFamily="18" charset="0"/>
                        </a:rPr>
                        <a:t>protocol</a:t>
                      </a:r>
                      <a:r>
                        <a:rPr lang="en-US" sz="3200" b="0" i="0" kern="1200" dirty="0">
                          <a:solidFill>
                            <a:schemeClr val="bg1"/>
                          </a:solidFill>
                          <a:effectLst/>
                          <a:latin typeface="Times New Roman" panose="02020603050405020304" pitchFamily="18" charset="0"/>
                          <a:ea typeface="+mn-ea"/>
                          <a:cs typeface="Times New Roman" panose="02020603050405020304" pitchFamily="18" charset="0"/>
                        </a:rPr>
                        <a:t> is used on network devices, such as routers. ICMP is crucial for error reporting and testing, but it can also be used in </a:t>
                      </a:r>
                      <a:r>
                        <a:rPr lang="en-US" sz="3200" b="0" i="0" u="none" strike="noStrike" kern="1200" dirty="0">
                          <a:solidFill>
                            <a:schemeClr val="bg1"/>
                          </a:solidFill>
                          <a:effectLst/>
                          <a:latin typeface="Times New Roman" panose="02020603050405020304" pitchFamily="18" charset="0"/>
                          <a:ea typeface="+mn-ea"/>
                          <a:cs typeface="Times New Roman" panose="02020603050405020304" pitchFamily="18" charset="0"/>
                        </a:rPr>
                        <a:t>distributed denial-of-service (DDoS) attacks</a:t>
                      </a:r>
                      <a:r>
                        <a:rPr lang="en-US" sz="3200" b="0" i="0" kern="1200" dirty="0">
                          <a:solidFill>
                            <a:schemeClr val="bg1"/>
                          </a:solidFill>
                          <a:effectLst/>
                          <a:latin typeface="Times New Roman" panose="02020603050405020304" pitchFamily="18" charset="0"/>
                          <a:ea typeface="+mn-ea"/>
                          <a:cs typeface="Times New Roman" panose="02020603050405020304" pitchFamily="18" charset="0"/>
                        </a:rPr>
                        <a:t>.</a:t>
                      </a:r>
                      <a:endParaRPr lang="en-IN" sz="3200" dirty="0">
                        <a:solidFill>
                          <a:schemeClr val="bg1"/>
                        </a:solidFill>
                        <a:latin typeface="Times New Roman" panose="02020603050405020304" pitchFamily="18" charset="0"/>
                        <a:cs typeface="Times New Roman" panose="02020603050405020304" pitchFamily="18" charset="0"/>
                      </a:endParaRPr>
                    </a:p>
                  </a:txBody>
                  <a:tcPr>
                    <a:gradFill flip="none" rotWithShape="1">
                      <a:gsLst>
                        <a:gs pos="0">
                          <a:schemeClr val="accent6">
                            <a:lumMod val="40000"/>
                            <a:lumOff val="60000"/>
                            <a:alpha val="58000"/>
                          </a:schemeClr>
                        </a:gs>
                        <a:gs pos="35000">
                          <a:schemeClr val="accent6">
                            <a:lumMod val="0"/>
                            <a:lumOff val="100000"/>
                          </a:schemeClr>
                        </a:gs>
                        <a:gs pos="100000">
                          <a:schemeClr val="accent6">
                            <a:lumMod val="100000"/>
                          </a:schemeClr>
                        </a:gs>
                      </a:gsLst>
                      <a:path path="circle">
                        <a:fillToRect l="50000" t="-80000" r="50000" b="180000"/>
                      </a:path>
                      <a:tileRect/>
                    </a:gradFill>
                  </a:tcPr>
                </a:tc>
                <a:extLst>
                  <a:ext uri="{0D108BD9-81ED-4DB2-BD59-A6C34878D82A}">
                    <a16:rowId xmlns:a16="http://schemas.microsoft.com/office/drawing/2014/main" val="2830947320"/>
                  </a:ext>
                </a:extLst>
              </a:tr>
            </a:tbl>
          </a:graphicData>
        </a:graphic>
      </p:graphicFrame>
    </p:spTree>
    <p:extLst>
      <p:ext uri="{BB962C8B-B14F-4D97-AF65-F5344CB8AC3E}">
        <p14:creationId xmlns:p14="http://schemas.microsoft.com/office/powerpoint/2010/main" val="326156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3D873-5A06-4B81-A2EF-24D604F77A43}"/>
              </a:ext>
            </a:extLst>
          </p:cNvPr>
          <p:cNvSpPr>
            <a:spLocks noGrp="1"/>
          </p:cNvSpPr>
          <p:nvPr>
            <p:ph type="title"/>
          </p:nvPr>
        </p:nvSpPr>
        <p:spPr>
          <a:xfrm>
            <a:off x="1164454" y="258345"/>
            <a:ext cx="8610600" cy="1293028"/>
          </a:xfrm>
        </p:spPr>
        <p:txBody>
          <a:bodyPr/>
          <a:lstStyle/>
          <a:p>
            <a:pPr algn="ctr"/>
            <a:r>
              <a:rPr lang="en-IN" b="1" dirty="0">
                <a:solidFill>
                  <a:schemeClr val="accent1"/>
                </a:solidFill>
              </a:rPr>
              <a:t>Purpose of the protocol</a:t>
            </a:r>
          </a:p>
        </p:txBody>
      </p:sp>
      <p:sp>
        <p:nvSpPr>
          <p:cNvPr id="3" name="Content Placeholder 2">
            <a:extLst>
              <a:ext uri="{FF2B5EF4-FFF2-40B4-BE49-F238E27FC236}">
                <a16:creationId xmlns:a16="http://schemas.microsoft.com/office/drawing/2014/main" id="{533A67AF-A00C-4785-8935-142A9BEA98D1}"/>
              </a:ext>
            </a:extLst>
          </p:cNvPr>
          <p:cNvSpPr>
            <a:spLocks noGrp="1"/>
          </p:cNvSpPr>
          <p:nvPr>
            <p:ph idx="1"/>
          </p:nvPr>
        </p:nvSpPr>
        <p:spPr>
          <a:xfrm>
            <a:off x="463858" y="1551373"/>
            <a:ext cx="10820400" cy="4024125"/>
          </a:xfrm>
        </p:spPr>
        <p:txBody>
          <a:bodyPr>
            <a:noAutofit/>
          </a:bodyPr>
          <a:lstStyle/>
          <a:p>
            <a:pPr>
              <a:buFont typeface="Wingdings" panose="05000000000000000000" pitchFamily="2" charset="2"/>
              <a:buChar char="Ø"/>
            </a:pPr>
            <a:r>
              <a:rPr lang="en-US" sz="2800" b="0" i="0" dirty="0">
                <a:solidFill>
                  <a:schemeClr val="accent3">
                    <a:lumMod val="60000"/>
                    <a:lumOff val="40000"/>
                  </a:schemeClr>
                </a:solidFill>
                <a:effectLst/>
                <a:latin typeface="-apple-system"/>
              </a:rPr>
              <a:t>The primary purpose of ICMP is for error reporting.  When two devices connect over the Internet, the ICMP generates errors to share with the sending device in the event that any of the data did not get to its intended destination. For example, if a </a:t>
            </a:r>
            <a:r>
              <a:rPr lang="en-US" sz="2800" dirty="0">
                <a:solidFill>
                  <a:schemeClr val="accent3">
                    <a:lumMod val="60000"/>
                    <a:lumOff val="40000"/>
                  </a:schemeClr>
                </a:solidFill>
                <a:latin typeface="-apple-system"/>
              </a:rPr>
              <a:t>packet</a:t>
            </a:r>
            <a:r>
              <a:rPr lang="en-US" sz="2800" b="0" i="0" dirty="0">
                <a:solidFill>
                  <a:schemeClr val="accent3">
                    <a:lumMod val="60000"/>
                    <a:lumOff val="40000"/>
                  </a:schemeClr>
                </a:solidFill>
                <a:effectLst/>
                <a:latin typeface="-apple-system"/>
              </a:rPr>
              <a:t> of data is too large for a router, the router will drop the packet and send an ICMP message back to the original source for the data.</a:t>
            </a:r>
            <a:endParaRPr lang="en-US" sz="2800" dirty="0">
              <a:solidFill>
                <a:schemeClr val="accent3">
                  <a:lumMod val="60000"/>
                  <a:lumOff val="40000"/>
                </a:schemeClr>
              </a:solidFill>
              <a:latin typeface="-apple-system"/>
            </a:endParaRPr>
          </a:p>
          <a:p>
            <a:pPr>
              <a:buFont typeface="Wingdings" panose="05000000000000000000" pitchFamily="2" charset="2"/>
              <a:buChar char="Ø"/>
            </a:pPr>
            <a:r>
              <a:rPr lang="en-US" sz="2800" b="0" i="0" dirty="0">
                <a:solidFill>
                  <a:schemeClr val="accent3">
                    <a:lumMod val="60000"/>
                    <a:lumOff val="40000"/>
                  </a:schemeClr>
                </a:solidFill>
                <a:effectLst/>
                <a:latin typeface="-apple-system"/>
              </a:rPr>
              <a:t>A secondary purpose of ICMP protocol is to perform network diagnostics; the commonly used terminal utilities traceroute and ping both operate using ICMP. </a:t>
            </a:r>
          </a:p>
          <a:p>
            <a:pPr>
              <a:buFont typeface="Wingdings" panose="05000000000000000000" pitchFamily="2" charset="2"/>
              <a:buChar char="Ø"/>
            </a:pPr>
            <a:r>
              <a:rPr lang="en-US" sz="2800" b="0" i="0" dirty="0">
                <a:solidFill>
                  <a:schemeClr val="accent3">
                    <a:lumMod val="60000"/>
                    <a:lumOff val="40000"/>
                  </a:schemeClr>
                </a:solidFill>
                <a:effectLst/>
                <a:latin typeface="-apple-system"/>
              </a:rPr>
              <a:t>The ICMP echo-request and echo-reply messages are commonly used for the purpose of performing a ping.</a:t>
            </a:r>
            <a:endParaRPr lang="en-IN" sz="2800" dirty="0">
              <a:solidFill>
                <a:schemeClr val="accent3">
                  <a:lumMod val="60000"/>
                  <a:lumOff val="40000"/>
                </a:schemeClr>
              </a:solidFill>
            </a:endParaRPr>
          </a:p>
        </p:txBody>
      </p:sp>
    </p:spTree>
    <p:extLst>
      <p:ext uri="{BB962C8B-B14F-4D97-AF65-F5344CB8AC3E}">
        <p14:creationId xmlns:p14="http://schemas.microsoft.com/office/powerpoint/2010/main" val="177937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FF95-5C5F-490B-9A4C-DF9E00BB33E1}"/>
              </a:ext>
            </a:extLst>
          </p:cNvPr>
          <p:cNvSpPr>
            <a:spLocks noGrp="1"/>
          </p:cNvSpPr>
          <p:nvPr>
            <p:ph type="title"/>
          </p:nvPr>
        </p:nvSpPr>
        <p:spPr>
          <a:xfrm>
            <a:off x="426128" y="276101"/>
            <a:ext cx="10253709" cy="1293028"/>
          </a:xfrm>
        </p:spPr>
        <p:txBody>
          <a:bodyPr>
            <a:normAutofit/>
          </a:bodyPr>
          <a:lstStyle/>
          <a:p>
            <a:pPr algn="ctr"/>
            <a:r>
              <a:rPr lang="en-IN" sz="5400" b="1" dirty="0">
                <a:solidFill>
                  <a:srgbClr val="FF0000"/>
                </a:solidFill>
                <a:latin typeface="Times New Roman" panose="02020603050405020304" pitchFamily="18" charset="0"/>
                <a:cs typeface="Times New Roman" panose="02020603050405020304" pitchFamily="18" charset="0"/>
              </a:rPr>
              <a:t>Message format</a:t>
            </a:r>
          </a:p>
        </p:txBody>
      </p:sp>
      <p:pic>
        <p:nvPicPr>
          <p:cNvPr id="5" name="Picture 2" descr="ICMP Protocol | Internet Control Message Protocol - javatpoint">
            <a:extLst>
              <a:ext uri="{FF2B5EF4-FFF2-40B4-BE49-F238E27FC236}">
                <a16:creationId xmlns:a16="http://schemas.microsoft.com/office/drawing/2014/main" id="{7E33441F-A81E-474A-B09A-201A020832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0729" y="2570786"/>
            <a:ext cx="9372245" cy="270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540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C7CC19-2692-411C-99C7-759A598A37B5}"/>
              </a:ext>
            </a:extLst>
          </p:cNvPr>
          <p:cNvSpPr txBox="1"/>
          <p:nvPr/>
        </p:nvSpPr>
        <p:spPr>
          <a:xfrm>
            <a:off x="426128" y="2521258"/>
            <a:ext cx="11034943" cy="3385542"/>
          </a:xfrm>
          <a:prstGeom prst="rect">
            <a:avLst/>
          </a:prstGeom>
          <a:noFill/>
        </p:spPr>
        <p:txBody>
          <a:bodyPr wrap="square" rtlCol="0">
            <a:spAutoFit/>
          </a:bodyPr>
          <a:lstStyle/>
          <a:p>
            <a:pPr marL="285750" indent="-285750">
              <a:buFont typeface="Wingdings" panose="05000000000000000000" pitchFamily="2" charset="2"/>
              <a:buChar char="Ø"/>
            </a:pPr>
            <a:r>
              <a:rPr lang="en-US" sz="2800" b="1" i="0" dirty="0">
                <a:solidFill>
                  <a:schemeClr val="accent3">
                    <a:lumMod val="60000"/>
                    <a:lumOff val="40000"/>
                  </a:schemeClr>
                </a:solidFill>
                <a:effectLst/>
                <a:latin typeface="Arial" panose="020B0604020202020204" pitchFamily="34" charset="0"/>
              </a:rPr>
              <a:t>Type:</a:t>
            </a:r>
            <a:r>
              <a:rPr lang="en-US" sz="2800" b="0" i="0" dirty="0">
                <a:solidFill>
                  <a:schemeClr val="accent3">
                    <a:lumMod val="60000"/>
                    <a:lumOff val="40000"/>
                  </a:schemeClr>
                </a:solidFill>
                <a:effectLst/>
                <a:latin typeface="Arial" panose="020B0604020202020204" pitchFamily="34" charset="0"/>
              </a:rPr>
              <a:t> It is an 8-bit field. It represents the ICMP message type. The values area from 0 to 127 are described for ICMPv6, and the values from 128 to 255 are the data messages.</a:t>
            </a:r>
          </a:p>
          <a:p>
            <a:pPr marL="285750" indent="-285750">
              <a:buFont typeface="Wingdings" panose="05000000000000000000" pitchFamily="2" charset="2"/>
              <a:buChar char="Ø"/>
            </a:pPr>
            <a:r>
              <a:rPr lang="en-US" sz="2800" b="1" i="0" dirty="0">
                <a:solidFill>
                  <a:schemeClr val="accent3">
                    <a:lumMod val="60000"/>
                    <a:lumOff val="40000"/>
                  </a:schemeClr>
                </a:solidFill>
                <a:effectLst/>
                <a:latin typeface="Arial" panose="020B0604020202020204" pitchFamily="34" charset="0"/>
              </a:rPr>
              <a:t>Code:</a:t>
            </a:r>
            <a:r>
              <a:rPr lang="en-US" sz="2800" b="0" i="0" dirty="0">
                <a:solidFill>
                  <a:schemeClr val="accent3">
                    <a:lumMod val="60000"/>
                    <a:lumOff val="40000"/>
                  </a:schemeClr>
                </a:solidFill>
                <a:effectLst/>
                <a:latin typeface="Arial" panose="020B0604020202020204" pitchFamily="34" charset="0"/>
              </a:rPr>
              <a:t> It is an 8-bit field that represents the subtype of the ICMP message.</a:t>
            </a:r>
          </a:p>
          <a:p>
            <a:pPr marL="285750" indent="-285750">
              <a:buFont typeface="Wingdings" panose="05000000000000000000" pitchFamily="2" charset="2"/>
              <a:buChar char="Ø"/>
            </a:pPr>
            <a:r>
              <a:rPr lang="en-US" sz="2800" b="1" i="0" dirty="0">
                <a:solidFill>
                  <a:schemeClr val="accent3">
                    <a:lumMod val="60000"/>
                    <a:lumOff val="40000"/>
                  </a:schemeClr>
                </a:solidFill>
                <a:effectLst/>
                <a:latin typeface="Arial" panose="020B0604020202020204" pitchFamily="34" charset="0"/>
              </a:rPr>
              <a:t>Checksum:</a:t>
            </a:r>
            <a:r>
              <a:rPr lang="en-US" sz="2800" b="0" i="0" dirty="0">
                <a:solidFill>
                  <a:schemeClr val="accent3">
                    <a:lumMod val="60000"/>
                    <a:lumOff val="40000"/>
                  </a:schemeClr>
                </a:solidFill>
                <a:effectLst/>
                <a:latin typeface="Arial" panose="020B0604020202020204" pitchFamily="34" charset="0"/>
              </a:rPr>
              <a:t> It is a 16-bit field to recognize whether the error exists in the message or not.</a:t>
            </a:r>
          </a:p>
          <a:p>
            <a:pPr marL="285750" indent="-285750">
              <a:buFont typeface="Wingdings" panose="05000000000000000000" pitchFamily="2" charset="2"/>
              <a:buChar char="Ø"/>
            </a:pPr>
            <a:endParaRPr lang="en-IN" dirty="0"/>
          </a:p>
        </p:txBody>
      </p:sp>
      <p:pic>
        <p:nvPicPr>
          <p:cNvPr id="7" name="Picture 2">
            <a:extLst>
              <a:ext uri="{FF2B5EF4-FFF2-40B4-BE49-F238E27FC236}">
                <a16:creationId xmlns:a16="http://schemas.microsoft.com/office/drawing/2014/main" id="{4F48D149-99D3-4294-ABA0-1790719FEB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608" y="443885"/>
            <a:ext cx="8646850" cy="1864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809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03071-E799-43D3-90CE-A168C47404DC}"/>
              </a:ext>
            </a:extLst>
          </p:cNvPr>
          <p:cNvSpPr>
            <a:spLocks noGrp="1"/>
          </p:cNvSpPr>
          <p:nvPr>
            <p:ph type="title"/>
          </p:nvPr>
        </p:nvSpPr>
        <p:spPr>
          <a:xfrm>
            <a:off x="1288742" y="347122"/>
            <a:ext cx="8610600" cy="1293028"/>
          </a:xfrm>
        </p:spPr>
        <p:txBody>
          <a:bodyPr>
            <a:normAutofit/>
          </a:bodyPr>
          <a:lstStyle/>
          <a:p>
            <a:pPr algn="ctr"/>
            <a:r>
              <a:rPr lang="en-IN" sz="7200" dirty="0">
                <a:solidFill>
                  <a:srgbClr val="FF0000"/>
                </a:solidFill>
                <a:latin typeface="Times New Roman" panose="02020603050405020304" pitchFamily="18" charset="0"/>
                <a:cs typeface="Times New Roman" panose="02020603050405020304" pitchFamily="18" charset="0"/>
              </a:rPr>
              <a:t>Usage  of </a:t>
            </a:r>
            <a:r>
              <a:rPr lang="en-IN" sz="7200" dirty="0" err="1">
                <a:solidFill>
                  <a:srgbClr val="FF0000"/>
                </a:solidFill>
                <a:latin typeface="Times New Roman" panose="02020603050405020304" pitchFamily="18" charset="0"/>
                <a:cs typeface="Times New Roman" panose="02020603050405020304" pitchFamily="18" charset="0"/>
              </a:rPr>
              <a:t>icmp</a:t>
            </a:r>
            <a:endParaRPr lang="en-IN" sz="7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B1674A-0DAE-490F-9FF8-A16ED8B9DD60}"/>
              </a:ext>
            </a:extLst>
          </p:cNvPr>
          <p:cNvSpPr>
            <a:spLocks noGrp="1"/>
          </p:cNvSpPr>
          <p:nvPr>
            <p:ph idx="1"/>
          </p:nvPr>
        </p:nvSpPr>
        <p:spPr>
          <a:xfrm>
            <a:off x="570390" y="1537612"/>
            <a:ext cx="10820400" cy="5209417"/>
          </a:xfrm>
        </p:spPr>
        <p:txBody>
          <a:bodyPr>
            <a:normAutofit/>
          </a:bodyPr>
          <a:lstStyle/>
          <a:p>
            <a:pPr>
              <a:buFont typeface="Wingdings" panose="05000000000000000000" pitchFamily="2" charset="2"/>
              <a:buChar char="Ø"/>
            </a:pPr>
            <a:r>
              <a:rPr lang="en-US" dirty="0">
                <a:solidFill>
                  <a:schemeClr val="accent3">
                    <a:lumMod val="60000"/>
                    <a:lumOff val="40000"/>
                  </a:schemeClr>
                </a:solidFill>
                <a:latin typeface="Arial" panose="020B0604020202020204" pitchFamily="34" charset="0"/>
              </a:rPr>
              <a:t>I</a:t>
            </a:r>
            <a:r>
              <a:rPr lang="en-US" b="0" i="0" dirty="0">
                <a:solidFill>
                  <a:schemeClr val="accent3">
                    <a:lumMod val="60000"/>
                    <a:lumOff val="40000"/>
                  </a:schemeClr>
                </a:solidFill>
                <a:effectLst/>
                <a:latin typeface="Arial" panose="020B0604020202020204" pitchFamily="34" charset="0"/>
              </a:rPr>
              <a:t>f one device sends a message that is too large for the recipient to process, the recipient will drop that message and send an ICMP message back to the source.</a:t>
            </a:r>
          </a:p>
          <a:p>
            <a:pPr>
              <a:buFont typeface="Wingdings" panose="05000000000000000000" pitchFamily="2" charset="2"/>
              <a:buChar char="Ø"/>
            </a:pPr>
            <a:r>
              <a:rPr lang="en-US" dirty="0">
                <a:solidFill>
                  <a:schemeClr val="accent3">
                    <a:lumMod val="60000"/>
                    <a:lumOff val="40000"/>
                  </a:schemeClr>
                </a:solidFill>
                <a:latin typeface="Arial" panose="020B0604020202020204" pitchFamily="34" charset="0"/>
              </a:rPr>
              <a:t>W</a:t>
            </a:r>
            <a:r>
              <a:rPr lang="en-US" b="0" i="0" dirty="0">
                <a:solidFill>
                  <a:schemeClr val="accent3">
                    <a:lumMod val="60000"/>
                    <a:lumOff val="40000"/>
                  </a:schemeClr>
                </a:solidFill>
                <a:effectLst/>
                <a:latin typeface="Arial" panose="020B0604020202020204" pitchFamily="34" charset="0"/>
              </a:rPr>
              <a:t>hen the network gateway finds a shorter route for the message to travel on, an ICMP message is sent and the packet is redirected to the shorter route.</a:t>
            </a:r>
          </a:p>
          <a:p>
            <a:pPr>
              <a:buFont typeface="Wingdings" panose="05000000000000000000" pitchFamily="2" charset="2"/>
              <a:buChar char="Ø"/>
            </a:pPr>
            <a:r>
              <a:rPr lang="en-US" dirty="0">
                <a:solidFill>
                  <a:schemeClr val="accent3">
                    <a:lumMod val="60000"/>
                    <a:lumOff val="40000"/>
                  </a:schemeClr>
                </a:solidFill>
                <a:latin typeface="Arial" panose="020B0604020202020204" pitchFamily="34" charset="0"/>
              </a:rPr>
              <a:t>Used in Traceroute (</a:t>
            </a:r>
            <a:r>
              <a:rPr lang="en-US" b="0" i="0" dirty="0">
                <a:solidFill>
                  <a:schemeClr val="accent3">
                    <a:lumMod val="60000"/>
                    <a:lumOff val="40000"/>
                  </a:schemeClr>
                </a:solidFill>
                <a:effectLst/>
                <a:latin typeface="Arial" panose="020B0604020202020204" pitchFamily="34" charset="0"/>
              </a:rPr>
              <a:t>display the physical routing path between two internet devices communicating</a:t>
            </a:r>
            <a:r>
              <a:rPr lang="en-US" dirty="0">
                <a:solidFill>
                  <a:schemeClr val="accent3">
                    <a:lumMod val="60000"/>
                    <a:lumOff val="40000"/>
                  </a:schemeClr>
                </a:solidFill>
                <a:latin typeface="Arial" panose="020B0604020202020204" pitchFamily="34" charset="0"/>
              </a:rPr>
              <a:t>).</a:t>
            </a:r>
          </a:p>
          <a:p>
            <a:pPr>
              <a:buFont typeface="Wingdings" panose="05000000000000000000" pitchFamily="2" charset="2"/>
              <a:buChar char="Ø"/>
            </a:pPr>
            <a:r>
              <a:rPr lang="en-US" dirty="0">
                <a:solidFill>
                  <a:schemeClr val="accent3">
                    <a:lumMod val="60000"/>
                    <a:lumOff val="40000"/>
                  </a:schemeClr>
                </a:solidFill>
                <a:latin typeface="Arial" panose="020B0604020202020204" pitchFamily="34" charset="0"/>
              </a:rPr>
              <a:t>Used in Ping.</a:t>
            </a:r>
          </a:p>
          <a:p>
            <a:pPr>
              <a:buFont typeface="Wingdings" panose="05000000000000000000" pitchFamily="2" charset="2"/>
              <a:buChar char="Ø"/>
            </a:pPr>
            <a:r>
              <a:rPr lang="en-US" b="0" i="0" dirty="0">
                <a:solidFill>
                  <a:schemeClr val="accent3">
                    <a:lumMod val="60000"/>
                    <a:lumOff val="40000"/>
                  </a:schemeClr>
                </a:solidFill>
                <a:effectLst/>
                <a:latin typeface="Arial" panose="020B0604020202020204" pitchFamily="34" charset="0"/>
              </a:rPr>
              <a:t>In distributed DoS (</a:t>
            </a:r>
            <a:r>
              <a:rPr lang="en-US" dirty="0">
                <a:solidFill>
                  <a:schemeClr val="accent3">
                    <a:lumMod val="60000"/>
                    <a:lumOff val="40000"/>
                  </a:schemeClr>
                </a:solidFill>
                <a:latin typeface="Arial" panose="020B0604020202020204" pitchFamily="34" charset="0"/>
              </a:rPr>
              <a:t>DDoS</a:t>
            </a:r>
            <a:r>
              <a:rPr lang="en-US" b="0" i="0" dirty="0">
                <a:solidFill>
                  <a:schemeClr val="accent3">
                    <a:lumMod val="60000"/>
                    <a:lumOff val="40000"/>
                  </a:schemeClr>
                </a:solidFill>
                <a:effectLst/>
                <a:latin typeface="Arial" panose="020B0604020202020204" pitchFamily="34" charset="0"/>
              </a:rPr>
              <a:t>) attacks, attackers overwhelm the target with unwanted traffic so the target cannot provide service to its users. There are multiple ways an attacker can use ICMP to execute these attacks, including the following:</a:t>
            </a:r>
          </a:p>
          <a:p>
            <a:pPr marL="0" indent="0">
              <a:buNone/>
            </a:pPr>
            <a:r>
              <a:rPr lang="en-US" dirty="0">
                <a:solidFill>
                  <a:schemeClr val="accent3">
                    <a:lumMod val="60000"/>
                    <a:lumOff val="40000"/>
                  </a:schemeClr>
                </a:solidFill>
                <a:latin typeface="Arial" panose="020B0604020202020204" pitchFamily="34" charset="0"/>
              </a:rPr>
              <a:t>     1) Ping of Death</a:t>
            </a:r>
          </a:p>
          <a:p>
            <a:pPr marL="0" indent="0">
              <a:buNone/>
            </a:pPr>
            <a:r>
              <a:rPr lang="en-US" dirty="0">
                <a:solidFill>
                  <a:schemeClr val="accent3">
                    <a:lumMod val="60000"/>
                    <a:lumOff val="40000"/>
                  </a:schemeClr>
                </a:solidFill>
                <a:latin typeface="Arial" panose="020B0604020202020204" pitchFamily="34" charset="0"/>
              </a:rPr>
              <a:t>     2) ICMP flood attack</a:t>
            </a:r>
          </a:p>
          <a:p>
            <a:pPr marL="0" indent="0">
              <a:buNone/>
            </a:pPr>
            <a:r>
              <a:rPr lang="en-US" dirty="0">
                <a:solidFill>
                  <a:schemeClr val="accent3">
                    <a:lumMod val="60000"/>
                    <a:lumOff val="40000"/>
                  </a:schemeClr>
                </a:solidFill>
                <a:latin typeface="Arial" panose="020B0604020202020204" pitchFamily="34" charset="0"/>
              </a:rPr>
              <a:t>     3) Smurf Attack</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1675140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29EDD-E976-4271-95D5-97C60DE71E1F}"/>
              </a:ext>
            </a:extLst>
          </p:cNvPr>
          <p:cNvSpPr>
            <a:spLocks noGrp="1"/>
          </p:cNvSpPr>
          <p:nvPr>
            <p:ph type="title"/>
          </p:nvPr>
        </p:nvSpPr>
        <p:spPr>
          <a:xfrm>
            <a:off x="1689100" y="406893"/>
            <a:ext cx="8610600" cy="1295400"/>
          </a:xfrm>
        </p:spPr>
        <p:txBody>
          <a:bodyPr>
            <a:normAutofit fontScale="90000"/>
          </a:bodyPr>
          <a:lstStyle/>
          <a:p>
            <a:pPr algn="ctr"/>
            <a:r>
              <a:rPr lang="en-IN" sz="6000" dirty="0">
                <a:solidFill>
                  <a:srgbClr val="FF0000"/>
                </a:solidFill>
                <a:latin typeface="Times New Roman" panose="02020603050405020304" pitchFamily="18" charset="0"/>
                <a:cs typeface="Times New Roman" panose="02020603050405020304" pitchFamily="18" charset="0"/>
              </a:rPr>
              <a:t>Wireshark captures</a:t>
            </a:r>
          </a:p>
        </p:txBody>
      </p:sp>
      <p:sp>
        <p:nvSpPr>
          <p:cNvPr id="3" name="Text Placeholder 2">
            <a:extLst>
              <a:ext uri="{FF2B5EF4-FFF2-40B4-BE49-F238E27FC236}">
                <a16:creationId xmlns:a16="http://schemas.microsoft.com/office/drawing/2014/main" id="{86500071-58D8-46D2-98D7-49E710505A04}"/>
              </a:ext>
            </a:extLst>
          </p:cNvPr>
          <p:cNvSpPr>
            <a:spLocks noGrp="1"/>
          </p:cNvSpPr>
          <p:nvPr>
            <p:ph type="body" idx="1"/>
          </p:nvPr>
        </p:nvSpPr>
        <p:spPr/>
        <p:txBody>
          <a:bodyPr/>
          <a:lstStyle/>
          <a:p>
            <a:r>
              <a:rPr lang="en-IN" dirty="0">
                <a:solidFill>
                  <a:srgbClr val="FFC000"/>
                </a:solidFill>
                <a:latin typeface="Times New Roman" panose="02020603050405020304" pitchFamily="18" charset="0"/>
                <a:cs typeface="Times New Roman" panose="02020603050405020304" pitchFamily="18" charset="0"/>
              </a:rPr>
              <a:t>ICMP ECHO REQUEST</a:t>
            </a:r>
          </a:p>
        </p:txBody>
      </p:sp>
      <p:sp>
        <p:nvSpPr>
          <p:cNvPr id="5" name="Text Placeholder 4">
            <a:extLst>
              <a:ext uri="{FF2B5EF4-FFF2-40B4-BE49-F238E27FC236}">
                <a16:creationId xmlns:a16="http://schemas.microsoft.com/office/drawing/2014/main" id="{A00ACEFC-5D31-4E5C-B321-40B8669A7F98}"/>
              </a:ext>
            </a:extLst>
          </p:cNvPr>
          <p:cNvSpPr>
            <a:spLocks noGrp="1"/>
          </p:cNvSpPr>
          <p:nvPr>
            <p:ph type="body" sz="quarter" idx="3"/>
          </p:nvPr>
        </p:nvSpPr>
        <p:spPr/>
        <p:txBody>
          <a:bodyPr/>
          <a:lstStyle/>
          <a:p>
            <a:r>
              <a:rPr lang="en-IN" dirty="0">
                <a:solidFill>
                  <a:srgbClr val="FFC000"/>
                </a:solidFill>
                <a:latin typeface="Times New Roman" panose="02020603050405020304" pitchFamily="18" charset="0"/>
                <a:cs typeface="Times New Roman" panose="02020603050405020304" pitchFamily="18" charset="0"/>
              </a:rPr>
              <a:t>ICMP ECHO REPLY</a:t>
            </a:r>
          </a:p>
        </p:txBody>
      </p:sp>
      <p:pic>
        <p:nvPicPr>
          <p:cNvPr id="3074" name="Picture 2" descr="Wireshark Capture Echo Request">
            <a:extLst>
              <a:ext uri="{FF2B5EF4-FFF2-40B4-BE49-F238E27FC236}">
                <a16:creationId xmlns:a16="http://schemas.microsoft.com/office/drawing/2014/main" id="{3150F2BD-6D91-478F-9AA9-FA40249A10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390" y="3281178"/>
            <a:ext cx="4924579" cy="334156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ireshark capture ICMP echo reply">
            <a:extLst>
              <a:ext uri="{FF2B5EF4-FFF2-40B4-BE49-F238E27FC236}">
                <a16:creationId xmlns:a16="http://schemas.microsoft.com/office/drawing/2014/main" id="{17A4ABCE-A6FC-49C8-8547-83575E608C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6512" y="3178206"/>
            <a:ext cx="5477523" cy="344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381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3CA9F-D0E8-4F95-BDCB-002E6DC831C7}"/>
              </a:ext>
            </a:extLst>
          </p:cNvPr>
          <p:cNvSpPr>
            <a:spLocks noGrp="1"/>
          </p:cNvSpPr>
          <p:nvPr>
            <p:ph type="title"/>
          </p:nvPr>
        </p:nvSpPr>
        <p:spPr>
          <a:xfrm>
            <a:off x="1790700" y="409266"/>
            <a:ext cx="8610600" cy="1293028"/>
          </a:xfrm>
        </p:spPr>
        <p:txBody>
          <a:bodyPr>
            <a:normAutofit/>
          </a:bodyPr>
          <a:lstStyle/>
          <a:p>
            <a:pPr algn="l"/>
            <a:r>
              <a:rPr lang="en-IN" sz="6600" dirty="0">
                <a:solidFill>
                  <a:srgbClr val="FF0000"/>
                </a:solidFill>
                <a:latin typeface="Times New Roman" panose="02020603050405020304" pitchFamily="18" charset="0"/>
                <a:cs typeface="Times New Roman" panose="02020603050405020304" pitchFamily="18" charset="0"/>
              </a:rPr>
              <a:t>    CONCLUSION</a:t>
            </a:r>
          </a:p>
        </p:txBody>
      </p:sp>
      <p:sp>
        <p:nvSpPr>
          <p:cNvPr id="3" name="Content Placeholder 2">
            <a:extLst>
              <a:ext uri="{FF2B5EF4-FFF2-40B4-BE49-F238E27FC236}">
                <a16:creationId xmlns:a16="http://schemas.microsoft.com/office/drawing/2014/main" id="{9F036363-5133-4C8F-803D-3A88509D01F3}"/>
              </a:ext>
            </a:extLst>
          </p:cNvPr>
          <p:cNvSpPr>
            <a:spLocks noGrp="1"/>
          </p:cNvSpPr>
          <p:nvPr>
            <p:ph idx="1"/>
          </p:nvPr>
        </p:nvSpPr>
        <p:spPr/>
        <p:txBody>
          <a:bodyPr>
            <a:normAutofit/>
          </a:bodyPr>
          <a:lstStyle/>
          <a:p>
            <a:pPr>
              <a:buFont typeface="Wingdings" panose="05000000000000000000" pitchFamily="2" charset="2"/>
              <a:buChar char="Ø"/>
            </a:pPr>
            <a:r>
              <a:rPr lang="en-US" sz="3600" dirty="0">
                <a:solidFill>
                  <a:schemeClr val="accent3">
                    <a:lumMod val="60000"/>
                    <a:lumOff val="40000"/>
                  </a:schemeClr>
                </a:solidFill>
              </a:rPr>
              <a:t>ICMP is the control sibling of IP </a:t>
            </a:r>
          </a:p>
          <a:p>
            <a:pPr>
              <a:buFont typeface="Wingdings" panose="05000000000000000000" pitchFamily="2" charset="2"/>
              <a:buChar char="Ø"/>
            </a:pPr>
            <a:r>
              <a:rPr lang="en-US" sz="3600" dirty="0">
                <a:solidFill>
                  <a:schemeClr val="accent3">
                    <a:lumMod val="60000"/>
                    <a:lumOff val="40000"/>
                  </a:schemeClr>
                </a:solidFill>
              </a:rPr>
              <a:t>ICMP is used by IP and uses IP as network layer protocol </a:t>
            </a:r>
          </a:p>
          <a:p>
            <a:pPr>
              <a:buFont typeface="Wingdings" panose="05000000000000000000" pitchFamily="2" charset="2"/>
              <a:buChar char="Ø"/>
            </a:pPr>
            <a:r>
              <a:rPr lang="en-US" sz="3600" dirty="0">
                <a:solidFill>
                  <a:schemeClr val="accent3">
                    <a:lumMod val="60000"/>
                    <a:lumOff val="40000"/>
                  </a:schemeClr>
                </a:solidFill>
              </a:rPr>
              <a:t>ICMP is used for ping, traceroute, and path MTU discovery.</a:t>
            </a:r>
            <a:endParaRPr lang="en-IN" sz="3600" dirty="0">
              <a:solidFill>
                <a:schemeClr val="accent3">
                  <a:lumMod val="60000"/>
                  <a:lumOff val="40000"/>
                </a:schemeClr>
              </a:solidFill>
            </a:endParaRPr>
          </a:p>
        </p:txBody>
      </p:sp>
    </p:spTree>
    <p:extLst>
      <p:ext uri="{BB962C8B-B14F-4D97-AF65-F5344CB8AC3E}">
        <p14:creationId xmlns:p14="http://schemas.microsoft.com/office/powerpoint/2010/main" val="28083036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103</TotalTime>
  <Words>502</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-apple-system</vt:lpstr>
      <vt:lpstr>Arial</vt:lpstr>
      <vt:lpstr>Century Gothic</vt:lpstr>
      <vt:lpstr>Times New Roman</vt:lpstr>
      <vt:lpstr>Wingdings</vt:lpstr>
      <vt:lpstr>Vapor Trail</vt:lpstr>
      <vt:lpstr>COMPUTER NETWORKS</vt:lpstr>
      <vt:lpstr>ICMP PROTOCOL</vt:lpstr>
      <vt:lpstr>PowerPoint Presentation</vt:lpstr>
      <vt:lpstr>Purpose of the protocol</vt:lpstr>
      <vt:lpstr>Message format</vt:lpstr>
      <vt:lpstr>PowerPoint Presentation</vt:lpstr>
      <vt:lpstr>Usage  of icmp</vt:lpstr>
      <vt:lpstr>Wireshark captures</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dc:title>
  <dc:creator>Manjunath M</dc:creator>
  <cp:lastModifiedBy>Manjunath M</cp:lastModifiedBy>
  <cp:revision>1</cp:revision>
  <dcterms:created xsi:type="dcterms:W3CDTF">2022-04-30T10:38:47Z</dcterms:created>
  <dcterms:modified xsi:type="dcterms:W3CDTF">2022-04-30T12:22:22Z</dcterms:modified>
</cp:coreProperties>
</file>