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8"/>
  </p:notesMasterIdLst>
  <p:sldIdLst>
    <p:sldId id="256" r:id="rId2"/>
    <p:sldId id="257" r:id="rId3"/>
    <p:sldId id="258" r:id="rId4"/>
    <p:sldId id="261" r:id="rId5"/>
    <p:sldId id="259" r:id="rId6"/>
    <p:sldId id="260" r:id="rId7"/>
  </p:sldIdLst>
  <p:sldSz cx="14630400" cy="8229600"/>
  <p:notesSz cx="8229600" cy="14630400"/>
  <p:embeddedFontLst>
    <p:embeddedFont>
      <p:font typeface="Heebo Light" pitchFamily="2" charset="-79"/>
      <p:regular r:id="rId9"/>
    </p:embeddedFont>
    <p:embeddedFont>
      <p:font typeface="Montserrat" panose="00000500000000000000" pitchFamily="2" charset="0"/>
      <p:regular r:id="rId10"/>
      <p:bold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80" d="100"/>
          <a:sy n="80" d="100"/>
        </p:scale>
        <p:origin x="13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12539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3054429"/>
            <a:ext cx="7556421" cy="1417558"/>
          </a:xfrm>
          <a:prstGeom prst="rect">
            <a:avLst/>
          </a:prstGeom>
          <a:noFill/>
          <a:ln/>
        </p:spPr>
        <p:txBody>
          <a:bodyPr wrap="square" lIns="0" tIns="0" rIns="0" bIns="0" rtlCol="0" anchor="t"/>
          <a:lstStyle/>
          <a:p>
            <a:pPr marL="0" indent="0">
              <a:lnSpc>
                <a:spcPts val="5550"/>
              </a:lnSpc>
              <a:buNone/>
            </a:pPr>
            <a:r>
              <a:rPr lang="en-US" sz="4450" b="1" dirty="0">
                <a:solidFill>
                  <a:srgbClr val="F2F0F4"/>
                </a:solidFill>
                <a:latin typeface="Montserrat" pitchFamily="34" charset="0"/>
                <a:ea typeface="Montserrat" pitchFamily="34" charset="-122"/>
                <a:cs typeface="Montserrat" pitchFamily="34" charset="-120"/>
              </a:rPr>
              <a:t>Digital Wallet Transactions Analysis</a:t>
            </a:r>
            <a:endParaRPr lang="en-US" sz="4450" b="1" dirty="0"/>
          </a:p>
        </p:txBody>
      </p:sp>
      <p:sp>
        <p:nvSpPr>
          <p:cNvPr id="4" name="Text 1"/>
          <p:cNvSpPr/>
          <p:nvPr/>
        </p:nvSpPr>
        <p:spPr>
          <a:xfrm>
            <a:off x="6280190" y="4812149"/>
            <a:ext cx="7556421" cy="362903"/>
          </a:xfrm>
          <a:prstGeom prst="rect">
            <a:avLst/>
          </a:prstGeom>
          <a:noFill/>
          <a:ln/>
        </p:spPr>
        <p:txBody>
          <a:bodyPr wrap="none" lIns="0" tIns="0" rIns="0" bIns="0" rtlCol="0" anchor="t"/>
          <a:lstStyle/>
          <a:p>
            <a:pPr marL="0" indent="0">
              <a:lnSpc>
                <a:spcPts val="2850"/>
              </a:lnSpc>
              <a:buNone/>
            </a:pPr>
            <a:r>
              <a:rPr lang="en-US" sz="2400" dirty="0">
                <a:solidFill>
                  <a:srgbClr val="DCD7E5"/>
                </a:solidFill>
                <a:latin typeface="Heebo Light" pitchFamily="34" charset="0"/>
                <a:ea typeface="Heebo Light" pitchFamily="34" charset="-122"/>
                <a:cs typeface="Heebo Light" pitchFamily="34" charset="-120"/>
              </a:rPr>
              <a:t>Insights and Trends from Transaction Data</a:t>
            </a: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231815" y="516850"/>
            <a:ext cx="8554522" cy="708779"/>
          </a:xfrm>
          <a:prstGeom prst="rect">
            <a:avLst/>
          </a:prstGeom>
          <a:noFill/>
          <a:ln/>
        </p:spPr>
        <p:txBody>
          <a:bodyPr wrap="none" lIns="0" tIns="0" rIns="0" bIns="0" rtlCol="0" anchor="t"/>
          <a:lstStyle/>
          <a:p>
            <a:pPr marL="0" indent="0">
              <a:lnSpc>
                <a:spcPts val="5550"/>
              </a:lnSpc>
              <a:buNone/>
            </a:pPr>
            <a:r>
              <a:rPr lang="en-US" sz="4450" b="1" dirty="0">
                <a:solidFill>
                  <a:srgbClr val="F2F0F4"/>
                </a:solidFill>
                <a:latin typeface="Montserrat" pitchFamily="34" charset="0"/>
                <a:ea typeface="Montserrat" pitchFamily="34" charset="-122"/>
                <a:cs typeface="Montserrat" pitchFamily="34" charset="-120"/>
              </a:rPr>
              <a:t>Understanding Digital Wallets</a:t>
            </a:r>
            <a:endParaRPr lang="en-US" sz="4450" b="1" dirty="0"/>
          </a:p>
        </p:txBody>
      </p:sp>
      <p:sp>
        <p:nvSpPr>
          <p:cNvPr id="3" name="Text 1"/>
          <p:cNvSpPr/>
          <p:nvPr/>
        </p:nvSpPr>
        <p:spPr>
          <a:xfrm>
            <a:off x="374690" y="1626988"/>
            <a:ext cx="9112210" cy="5402462"/>
          </a:xfrm>
          <a:prstGeom prst="rect">
            <a:avLst/>
          </a:prstGeom>
          <a:noFill/>
          <a:ln/>
        </p:spPr>
        <p:txBody>
          <a:bodyPr wrap="square" lIns="0" tIns="0" rIns="0" bIns="0" rtlCol="0" anchor="t"/>
          <a:lstStyle/>
          <a:p>
            <a:pPr marL="285750" indent="-285750">
              <a:lnSpc>
                <a:spcPct val="200000"/>
              </a:lnSpc>
              <a:buFont typeface="Arial" panose="020B0604020202020204" pitchFamily="34" charset="0"/>
              <a:buChar char="•"/>
            </a:pPr>
            <a:r>
              <a:rPr lang="en-US" sz="3200" dirty="0">
                <a:solidFill>
                  <a:schemeClr val="bg1"/>
                </a:solidFill>
              </a:rPr>
              <a:t>Total sales By Merchant Name</a:t>
            </a:r>
          </a:p>
          <a:p>
            <a:pPr marL="285750" indent="-285750">
              <a:lnSpc>
                <a:spcPct val="200000"/>
              </a:lnSpc>
              <a:buFont typeface="Arial" panose="020B0604020202020204" pitchFamily="34" charset="0"/>
              <a:buChar char="•"/>
            </a:pPr>
            <a:r>
              <a:rPr lang="en-US" sz="3200" dirty="0">
                <a:solidFill>
                  <a:schemeClr val="bg1"/>
                </a:solidFill>
              </a:rPr>
              <a:t>Count of Product Category By Device Type</a:t>
            </a:r>
          </a:p>
          <a:p>
            <a:pPr marL="285750" indent="-285750">
              <a:lnSpc>
                <a:spcPct val="200000"/>
              </a:lnSpc>
              <a:buFont typeface="Arial" panose="020B0604020202020204" pitchFamily="34" charset="0"/>
              <a:buChar char="•"/>
            </a:pPr>
            <a:r>
              <a:rPr lang="en-US" sz="3200" dirty="0">
                <a:solidFill>
                  <a:schemeClr val="bg1"/>
                </a:solidFill>
              </a:rPr>
              <a:t>Total Fees And Total Sales By year</a:t>
            </a:r>
          </a:p>
          <a:p>
            <a:pPr marL="285750" indent="-285750">
              <a:lnSpc>
                <a:spcPct val="200000"/>
              </a:lnSpc>
              <a:buFont typeface="Arial" panose="020B0604020202020204" pitchFamily="34" charset="0"/>
              <a:buChar char="•"/>
            </a:pPr>
            <a:r>
              <a:rPr lang="en-US" sz="3200" dirty="0">
                <a:solidFill>
                  <a:schemeClr val="bg1"/>
                </a:solidFill>
              </a:rPr>
              <a:t>Total Sales By Time</a:t>
            </a:r>
          </a:p>
          <a:p>
            <a:pPr marL="285750" indent="-285750">
              <a:lnSpc>
                <a:spcPct val="200000"/>
              </a:lnSpc>
              <a:buFont typeface="Arial" panose="020B0604020202020204" pitchFamily="34" charset="0"/>
              <a:buChar char="•"/>
            </a:pPr>
            <a:r>
              <a:rPr lang="en-US" sz="3200" dirty="0">
                <a:solidFill>
                  <a:schemeClr val="bg1"/>
                </a:solidFill>
              </a:rPr>
              <a:t>Target Value And Actual Value</a:t>
            </a:r>
          </a:p>
          <a:p>
            <a:pPr marL="285750" indent="-285750">
              <a:lnSpc>
                <a:spcPct val="200000"/>
              </a:lnSpc>
              <a:buFont typeface="Arial" panose="020B0604020202020204" pitchFamily="34" charset="0"/>
              <a:buChar char="•"/>
            </a:pPr>
            <a:r>
              <a:rPr lang="en-US" sz="3200" dirty="0">
                <a:solidFill>
                  <a:schemeClr val="bg1"/>
                </a:solidFill>
              </a:rPr>
              <a:t>Total Sales Decomposition Tree</a:t>
            </a:r>
          </a:p>
          <a:p>
            <a:pPr marL="285750" indent="-285750">
              <a:lnSpc>
                <a:spcPts val="2850"/>
              </a:lnSpc>
              <a:buFont typeface="Arial" panose="020B0604020202020204" pitchFamily="34" charset="0"/>
              <a:buChar char="•"/>
            </a:pPr>
            <a:endParaRPr lang="en-US" sz="1750" dirty="0">
              <a:solidFill>
                <a:schemeClr val="bg1"/>
              </a:solidFill>
            </a:endParaRPr>
          </a:p>
          <a:p>
            <a:pPr marL="285750" indent="-285750">
              <a:lnSpc>
                <a:spcPts val="2850"/>
              </a:lnSpc>
              <a:buFont typeface="Arial" panose="020B0604020202020204" pitchFamily="34" charset="0"/>
              <a:buChar char="•"/>
            </a:pPr>
            <a:endParaRPr lang="en-US" sz="1750"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3" name="Text 0"/>
          <p:cNvSpPr/>
          <p:nvPr/>
        </p:nvSpPr>
        <p:spPr>
          <a:xfrm>
            <a:off x="253365" y="270391"/>
            <a:ext cx="7589520" cy="1387793"/>
          </a:xfrm>
          <a:prstGeom prst="rect">
            <a:avLst/>
          </a:prstGeom>
          <a:noFill/>
          <a:ln/>
        </p:spPr>
        <p:txBody>
          <a:bodyPr wrap="square" lIns="0" tIns="0" rIns="0" bIns="0" rtlCol="0" anchor="t"/>
          <a:lstStyle/>
          <a:p>
            <a:pPr marL="0" indent="0">
              <a:lnSpc>
                <a:spcPts val="5450"/>
              </a:lnSpc>
              <a:buNone/>
            </a:pPr>
            <a:r>
              <a:rPr lang="en-US" sz="4350" dirty="0">
                <a:solidFill>
                  <a:srgbClr val="F2F0F4"/>
                </a:solidFill>
                <a:latin typeface="Montserrat" pitchFamily="34" charset="0"/>
                <a:ea typeface="Montserrat" pitchFamily="34" charset="-122"/>
                <a:cs typeface="Montserrat" pitchFamily="34" charset="-120"/>
              </a:rPr>
              <a:t>Transaction Data: A Glimpse</a:t>
            </a:r>
            <a:endParaRPr lang="en-US" sz="4350" dirty="0"/>
          </a:p>
        </p:txBody>
      </p:sp>
      <p:sp>
        <p:nvSpPr>
          <p:cNvPr id="4" name="Text 1"/>
          <p:cNvSpPr/>
          <p:nvPr/>
        </p:nvSpPr>
        <p:spPr>
          <a:xfrm>
            <a:off x="-450771" y="1935957"/>
            <a:ext cx="3628192" cy="732830"/>
          </a:xfrm>
          <a:prstGeom prst="rect">
            <a:avLst/>
          </a:prstGeom>
          <a:noFill/>
          <a:ln/>
        </p:spPr>
        <p:txBody>
          <a:bodyPr wrap="none" lIns="0" tIns="0" rIns="0" bIns="0" rtlCol="0" anchor="t"/>
          <a:lstStyle/>
          <a:p>
            <a:pPr marL="0" indent="0" algn="ctr">
              <a:lnSpc>
                <a:spcPts val="5750"/>
              </a:lnSpc>
              <a:buNone/>
            </a:pPr>
            <a:r>
              <a:rPr lang="en-US" sz="5750" dirty="0">
                <a:solidFill>
                  <a:srgbClr val="DCD7E5"/>
                </a:solidFill>
                <a:latin typeface="Montserrat" pitchFamily="34" charset="0"/>
                <a:ea typeface="Montserrat" pitchFamily="34" charset="-122"/>
                <a:cs typeface="Montserrat" pitchFamily="34" charset="-120"/>
              </a:rPr>
              <a:t>5.01M</a:t>
            </a:r>
            <a:endParaRPr lang="en-US" sz="5750" dirty="0"/>
          </a:p>
        </p:txBody>
      </p:sp>
      <p:sp>
        <p:nvSpPr>
          <p:cNvPr id="5" name="Text 2"/>
          <p:cNvSpPr/>
          <p:nvPr/>
        </p:nvSpPr>
        <p:spPr>
          <a:xfrm>
            <a:off x="-297241" y="2670174"/>
            <a:ext cx="2776180" cy="347067"/>
          </a:xfrm>
          <a:prstGeom prst="rect">
            <a:avLst/>
          </a:prstGeom>
          <a:noFill/>
          <a:ln/>
        </p:spPr>
        <p:txBody>
          <a:bodyPr wrap="none" lIns="0" tIns="0" rIns="0" bIns="0" rtlCol="0" anchor="t"/>
          <a:lstStyle/>
          <a:p>
            <a:pPr marL="0" indent="0" algn="ctr">
              <a:lnSpc>
                <a:spcPts val="2700"/>
              </a:lnSpc>
              <a:buNone/>
            </a:pPr>
            <a:r>
              <a:rPr lang="en-US" sz="2150" dirty="0">
                <a:solidFill>
                  <a:srgbClr val="DCD7E5"/>
                </a:solidFill>
                <a:latin typeface="Montserrat" pitchFamily="34" charset="0"/>
                <a:ea typeface="Montserrat" pitchFamily="34" charset="-122"/>
                <a:cs typeface="Montserrat" pitchFamily="34" charset="-120"/>
              </a:rPr>
              <a:t>Total Sales</a:t>
            </a:r>
            <a:endParaRPr lang="en-US" sz="2150" dirty="0"/>
          </a:p>
        </p:txBody>
      </p:sp>
      <p:sp>
        <p:nvSpPr>
          <p:cNvPr id="7" name="Text 4"/>
          <p:cNvSpPr/>
          <p:nvPr/>
        </p:nvSpPr>
        <p:spPr>
          <a:xfrm>
            <a:off x="2511074" y="1934570"/>
            <a:ext cx="3628192" cy="732830"/>
          </a:xfrm>
          <a:prstGeom prst="rect">
            <a:avLst/>
          </a:prstGeom>
          <a:noFill/>
          <a:ln/>
        </p:spPr>
        <p:txBody>
          <a:bodyPr wrap="none" lIns="0" tIns="0" rIns="0" bIns="0" rtlCol="0" anchor="t"/>
          <a:lstStyle/>
          <a:p>
            <a:pPr marL="0" indent="0" algn="ctr">
              <a:lnSpc>
                <a:spcPts val="5750"/>
              </a:lnSpc>
              <a:buNone/>
            </a:pPr>
            <a:r>
              <a:rPr lang="en-US" sz="5750" dirty="0">
                <a:solidFill>
                  <a:srgbClr val="DCD7E5"/>
                </a:solidFill>
                <a:latin typeface="Montserrat" pitchFamily="34" charset="0"/>
              </a:rPr>
              <a:t>25.80K</a:t>
            </a:r>
            <a:endParaRPr lang="en-US" sz="5750" dirty="0"/>
          </a:p>
        </p:txBody>
      </p:sp>
      <p:sp>
        <p:nvSpPr>
          <p:cNvPr id="8" name="Text 5"/>
          <p:cNvSpPr/>
          <p:nvPr/>
        </p:nvSpPr>
        <p:spPr>
          <a:xfrm>
            <a:off x="2511074" y="2667400"/>
            <a:ext cx="2776180" cy="347067"/>
          </a:xfrm>
          <a:prstGeom prst="rect">
            <a:avLst/>
          </a:prstGeom>
          <a:noFill/>
          <a:ln/>
        </p:spPr>
        <p:txBody>
          <a:bodyPr wrap="none" lIns="0" tIns="0" rIns="0" bIns="0" rtlCol="0" anchor="t"/>
          <a:lstStyle/>
          <a:p>
            <a:pPr marL="0" indent="0" algn="ctr">
              <a:lnSpc>
                <a:spcPts val="2700"/>
              </a:lnSpc>
              <a:buNone/>
            </a:pPr>
            <a:r>
              <a:rPr lang="en-US" sz="2150" dirty="0">
                <a:solidFill>
                  <a:srgbClr val="DCD7E5"/>
                </a:solidFill>
                <a:latin typeface="Montserrat" pitchFamily="34" charset="0"/>
                <a:ea typeface="Montserrat" pitchFamily="34" charset="-122"/>
                <a:cs typeface="Montserrat" pitchFamily="34" charset="-120"/>
              </a:rPr>
              <a:t>Total Sales</a:t>
            </a:r>
            <a:endParaRPr lang="en-US" sz="2150" dirty="0"/>
          </a:p>
        </p:txBody>
      </p:sp>
      <p:sp>
        <p:nvSpPr>
          <p:cNvPr id="10" name="Text 7"/>
          <p:cNvSpPr/>
          <p:nvPr/>
        </p:nvSpPr>
        <p:spPr>
          <a:xfrm>
            <a:off x="5440784" y="1937344"/>
            <a:ext cx="3628192" cy="732830"/>
          </a:xfrm>
          <a:prstGeom prst="rect">
            <a:avLst/>
          </a:prstGeom>
          <a:noFill/>
          <a:ln/>
        </p:spPr>
        <p:txBody>
          <a:bodyPr wrap="none" lIns="0" tIns="0" rIns="0" bIns="0" rtlCol="0" anchor="t"/>
          <a:lstStyle/>
          <a:p>
            <a:pPr marL="0" indent="0" algn="ctr">
              <a:lnSpc>
                <a:spcPts val="5750"/>
              </a:lnSpc>
              <a:buNone/>
            </a:pPr>
            <a:r>
              <a:rPr lang="en-US" sz="5750" dirty="0">
                <a:solidFill>
                  <a:srgbClr val="DCD7E5"/>
                </a:solidFill>
                <a:latin typeface="Montserrat" pitchFamily="34" charset="0"/>
              </a:rPr>
              <a:t>1017</a:t>
            </a:r>
            <a:endParaRPr lang="en-US" sz="5750" dirty="0"/>
          </a:p>
        </p:txBody>
      </p:sp>
      <p:sp>
        <p:nvSpPr>
          <p:cNvPr id="11" name="Text 8"/>
          <p:cNvSpPr/>
          <p:nvPr/>
        </p:nvSpPr>
        <p:spPr>
          <a:xfrm>
            <a:off x="5927110" y="2667399"/>
            <a:ext cx="2776180" cy="347067"/>
          </a:xfrm>
          <a:prstGeom prst="rect">
            <a:avLst/>
          </a:prstGeom>
          <a:noFill/>
          <a:ln/>
        </p:spPr>
        <p:txBody>
          <a:bodyPr wrap="none" lIns="0" tIns="0" rIns="0" bIns="0" rtlCol="0" anchor="t"/>
          <a:lstStyle/>
          <a:p>
            <a:pPr marL="0" indent="0" algn="ctr">
              <a:lnSpc>
                <a:spcPts val="2700"/>
              </a:lnSpc>
              <a:buNone/>
            </a:pPr>
            <a:r>
              <a:rPr lang="en-US" sz="2150" dirty="0">
                <a:solidFill>
                  <a:srgbClr val="DCD7E5"/>
                </a:solidFill>
                <a:latin typeface="Montserrat" pitchFamily="34" charset="0"/>
              </a:rPr>
              <a:t>Pay Count</a:t>
            </a:r>
            <a:endParaRPr lang="en-US" sz="2150" dirty="0"/>
          </a:p>
        </p:txBody>
      </p:sp>
      <p:pic>
        <p:nvPicPr>
          <p:cNvPr id="14" name="Picture 13" descr="A screenshot of a graph&#10;&#10;AI-generated content may be incorrect.">
            <a:extLst>
              <a:ext uri="{FF2B5EF4-FFF2-40B4-BE49-F238E27FC236}">
                <a16:creationId xmlns:a16="http://schemas.microsoft.com/office/drawing/2014/main" id="{266DC27C-3D2F-140F-426E-71CC8EEADEE4}"/>
              </a:ext>
            </a:extLst>
          </p:cNvPr>
          <p:cNvPicPr>
            <a:picLocks noChangeAspect="1"/>
          </p:cNvPicPr>
          <p:nvPr/>
        </p:nvPicPr>
        <p:blipFill>
          <a:blip r:embed="rId3"/>
          <a:stretch>
            <a:fillRect/>
          </a:stretch>
        </p:blipFill>
        <p:spPr>
          <a:xfrm>
            <a:off x="6662609" y="4882848"/>
            <a:ext cx="7967791" cy="3346752"/>
          </a:xfrm>
          <a:prstGeom prst="rect">
            <a:avLst/>
          </a:prstGeom>
        </p:spPr>
      </p:pic>
      <p:pic>
        <p:nvPicPr>
          <p:cNvPr id="16" name="Picture 15" descr="A graph on a black background">
            <a:extLst>
              <a:ext uri="{FF2B5EF4-FFF2-40B4-BE49-F238E27FC236}">
                <a16:creationId xmlns:a16="http://schemas.microsoft.com/office/drawing/2014/main" id="{32AA27C6-73EC-1984-F06A-AAC862461897}"/>
              </a:ext>
            </a:extLst>
          </p:cNvPr>
          <p:cNvPicPr>
            <a:picLocks noChangeAspect="1"/>
          </p:cNvPicPr>
          <p:nvPr/>
        </p:nvPicPr>
        <p:blipFill>
          <a:blip r:embed="rId4"/>
          <a:stretch>
            <a:fillRect/>
          </a:stretch>
        </p:blipFill>
        <p:spPr>
          <a:xfrm>
            <a:off x="9578443" y="2064244"/>
            <a:ext cx="5081765" cy="2818604"/>
          </a:xfrm>
          <a:prstGeom prst="rect">
            <a:avLst/>
          </a:prstGeom>
        </p:spPr>
      </p:pic>
      <p:pic>
        <p:nvPicPr>
          <p:cNvPr id="18" name="Picture 17" descr="A screen shot of a graph">
            <a:extLst>
              <a:ext uri="{FF2B5EF4-FFF2-40B4-BE49-F238E27FC236}">
                <a16:creationId xmlns:a16="http://schemas.microsoft.com/office/drawing/2014/main" id="{CF43AA86-87F4-6135-D2CA-E446F754A22A}"/>
              </a:ext>
            </a:extLst>
          </p:cNvPr>
          <p:cNvPicPr>
            <a:picLocks noChangeAspect="1"/>
          </p:cNvPicPr>
          <p:nvPr/>
        </p:nvPicPr>
        <p:blipFill>
          <a:blip r:embed="rId5"/>
          <a:stretch>
            <a:fillRect/>
          </a:stretch>
        </p:blipFill>
        <p:spPr>
          <a:xfrm>
            <a:off x="172866" y="3083865"/>
            <a:ext cx="4827478" cy="2673681"/>
          </a:xfrm>
          <a:prstGeom prst="rect">
            <a:avLst/>
          </a:prstGeom>
        </p:spPr>
      </p:pic>
      <p:pic>
        <p:nvPicPr>
          <p:cNvPr id="20" name="Picture 19" descr="A screen shot of a graph&#10;&#10;AI-generated content may be incorrect.">
            <a:extLst>
              <a:ext uri="{FF2B5EF4-FFF2-40B4-BE49-F238E27FC236}">
                <a16:creationId xmlns:a16="http://schemas.microsoft.com/office/drawing/2014/main" id="{6F85C1FA-FA2E-D038-87D0-9F42900E9055}"/>
              </a:ext>
            </a:extLst>
          </p:cNvPr>
          <p:cNvPicPr>
            <a:picLocks noChangeAspect="1"/>
          </p:cNvPicPr>
          <p:nvPr/>
        </p:nvPicPr>
        <p:blipFill>
          <a:blip r:embed="rId6"/>
          <a:stretch>
            <a:fillRect/>
          </a:stretch>
        </p:blipFill>
        <p:spPr>
          <a:xfrm>
            <a:off x="204123" y="5612904"/>
            <a:ext cx="4827478" cy="261669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AI-generated content may be incorrect.">
            <a:extLst>
              <a:ext uri="{FF2B5EF4-FFF2-40B4-BE49-F238E27FC236}">
                <a16:creationId xmlns:a16="http://schemas.microsoft.com/office/drawing/2014/main" id="{0A8D06E5-84C9-F4DA-CCC3-A45FF5A28BCE}"/>
              </a:ext>
            </a:extLst>
          </p:cNvPr>
          <p:cNvPicPr>
            <a:picLocks noChangeAspect="1"/>
          </p:cNvPicPr>
          <p:nvPr/>
        </p:nvPicPr>
        <p:blipFill>
          <a:blip r:embed="rId2"/>
          <a:stretch>
            <a:fillRect/>
          </a:stretch>
        </p:blipFill>
        <p:spPr>
          <a:xfrm>
            <a:off x="390525" y="325040"/>
            <a:ext cx="13849350" cy="7790259"/>
          </a:xfrm>
          <a:prstGeom prst="rect">
            <a:avLst/>
          </a:prstGeom>
        </p:spPr>
      </p:pic>
    </p:spTree>
    <p:extLst>
      <p:ext uri="{BB962C8B-B14F-4D97-AF65-F5344CB8AC3E}">
        <p14:creationId xmlns:p14="http://schemas.microsoft.com/office/powerpoint/2010/main" val="2710340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2660452"/>
            <a:ext cx="8239363" cy="708779"/>
          </a:xfrm>
          <a:prstGeom prst="rect">
            <a:avLst/>
          </a:prstGeom>
          <a:noFill/>
          <a:ln/>
        </p:spPr>
        <p:txBody>
          <a:bodyPr wrap="none" lIns="0" tIns="0" rIns="0" bIns="0" rtlCol="0" anchor="t"/>
          <a:lstStyle/>
          <a:p>
            <a:pPr marL="0" indent="0">
              <a:lnSpc>
                <a:spcPts val="5550"/>
              </a:lnSpc>
              <a:buNone/>
            </a:pPr>
            <a:r>
              <a:rPr lang="en-US" sz="4450" dirty="0">
                <a:solidFill>
                  <a:srgbClr val="F2F0F4"/>
                </a:solidFill>
                <a:latin typeface="Montserrat" pitchFamily="34" charset="0"/>
                <a:ea typeface="Montserrat" pitchFamily="34" charset="-122"/>
                <a:cs typeface="Montserrat" pitchFamily="34" charset="-120"/>
              </a:rPr>
              <a:t>Uncovering User Preferences</a:t>
            </a:r>
            <a:endParaRPr lang="en-US" sz="4450" dirty="0"/>
          </a:p>
        </p:txBody>
      </p:sp>
      <p:sp>
        <p:nvSpPr>
          <p:cNvPr id="3" name="Text 1"/>
          <p:cNvSpPr/>
          <p:nvPr/>
        </p:nvSpPr>
        <p:spPr>
          <a:xfrm>
            <a:off x="793790" y="3913465"/>
            <a:ext cx="6244709" cy="725805"/>
          </a:xfrm>
          <a:prstGeom prst="rect">
            <a:avLst/>
          </a:prstGeom>
          <a:noFill/>
          <a:ln/>
        </p:spPr>
        <p:txBody>
          <a:bodyPr wrap="square" lIns="0" tIns="0" rIns="0" bIns="0" rtlCol="0" anchor="t"/>
          <a:lstStyle/>
          <a:p>
            <a:pPr marL="0" indent="0">
              <a:lnSpc>
                <a:spcPts val="2850"/>
              </a:lnSpc>
              <a:buNone/>
            </a:pPr>
            <a:r>
              <a:rPr lang="en-US" sz="1750" dirty="0">
                <a:solidFill>
                  <a:srgbClr val="DCD7E5"/>
                </a:solidFill>
                <a:latin typeface="Heebo Light" pitchFamily="34" charset="0"/>
                <a:ea typeface="Heebo Light" pitchFamily="34" charset="-122"/>
                <a:cs typeface="Heebo Light" pitchFamily="34" charset="-120"/>
              </a:rPr>
              <a:t>Food and beverage emerged as the most popular product category, followed by retail and travel.</a:t>
            </a:r>
            <a:endParaRPr lang="en-US" sz="1750" dirty="0"/>
          </a:p>
        </p:txBody>
      </p:sp>
      <p:sp>
        <p:nvSpPr>
          <p:cNvPr id="4" name="Text 2"/>
          <p:cNvSpPr/>
          <p:nvPr/>
        </p:nvSpPr>
        <p:spPr>
          <a:xfrm>
            <a:off x="7599521" y="3913465"/>
            <a:ext cx="6244709" cy="1451610"/>
          </a:xfrm>
          <a:prstGeom prst="rect">
            <a:avLst/>
          </a:prstGeom>
          <a:noFill/>
          <a:ln/>
        </p:spPr>
        <p:txBody>
          <a:bodyPr wrap="square" lIns="0" tIns="0" rIns="0" bIns="0" rtlCol="0" anchor="t"/>
          <a:lstStyle/>
          <a:p>
            <a:pPr marL="0" indent="0">
              <a:lnSpc>
                <a:spcPts val="2850"/>
              </a:lnSpc>
              <a:buNone/>
            </a:pPr>
            <a:r>
              <a:rPr lang="en-US" sz="1750" dirty="0">
                <a:solidFill>
                  <a:srgbClr val="DCD7E5"/>
                </a:solidFill>
                <a:latin typeface="Heebo Light" pitchFamily="34" charset="0"/>
                <a:ea typeface="Heebo Light" pitchFamily="34" charset="-122"/>
                <a:cs typeface="Heebo Light" pitchFamily="34" charset="-120"/>
              </a:rPr>
              <a:t>The average transaction amount ranged from 20K to 60K, with higher spending observed for travel bookings. Cashback offers showed significant impact on user behavior, driving higher transaction volumes and repeat purchases.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202055"/>
            <a:ext cx="7556421" cy="1417558"/>
          </a:xfrm>
          <a:prstGeom prst="rect">
            <a:avLst/>
          </a:prstGeom>
          <a:noFill/>
          <a:ln/>
        </p:spPr>
        <p:txBody>
          <a:bodyPr wrap="square" lIns="0" tIns="0" rIns="0" bIns="0" rtlCol="0" anchor="t"/>
          <a:lstStyle/>
          <a:p>
            <a:pPr marL="0" indent="0">
              <a:lnSpc>
                <a:spcPts val="5550"/>
              </a:lnSpc>
              <a:buNone/>
            </a:pPr>
            <a:r>
              <a:rPr lang="en-US" sz="4450" dirty="0">
                <a:solidFill>
                  <a:srgbClr val="F2F0F4"/>
                </a:solidFill>
                <a:latin typeface="Montserrat" pitchFamily="34" charset="0"/>
                <a:ea typeface="Montserrat" pitchFamily="34" charset="-122"/>
                <a:cs typeface="Montserrat" pitchFamily="34" charset="-120"/>
              </a:rPr>
              <a:t>Key Takeaways and Recommendations</a:t>
            </a:r>
            <a:endParaRPr lang="en-US" sz="4450" dirty="0"/>
          </a:p>
        </p:txBody>
      </p:sp>
      <p:sp>
        <p:nvSpPr>
          <p:cNvPr id="4" name="Shape 1"/>
          <p:cNvSpPr/>
          <p:nvPr/>
        </p:nvSpPr>
        <p:spPr>
          <a:xfrm>
            <a:off x="6280190" y="2959775"/>
            <a:ext cx="7556421" cy="1920478"/>
          </a:xfrm>
          <a:prstGeom prst="roundRect">
            <a:avLst>
              <a:gd name="adj" fmla="val 4961"/>
            </a:avLst>
          </a:prstGeom>
          <a:solidFill>
            <a:srgbClr val="31136C"/>
          </a:solidFill>
          <a:ln w="7620">
            <a:solidFill>
              <a:srgbClr val="4A2C85"/>
            </a:solidFill>
            <a:prstDash val="solid"/>
          </a:ln>
        </p:spPr>
        <p:txBody>
          <a:bodyPr/>
          <a:lstStyle/>
          <a:p>
            <a:endParaRPr lang="en-US"/>
          </a:p>
        </p:txBody>
      </p:sp>
      <p:sp>
        <p:nvSpPr>
          <p:cNvPr id="5" name="Text 2"/>
          <p:cNvSpPr/>
          <p:nvPr/>
        </p:nvSpPr>
        <p:spPr>
          <a:xfrm>
            <a:off x="6514624" y="3194209"/>
            <a:ext cx="7087553" cy="1451610"/>
          </a:xfrm>
          <a:prstGeom prst="rect">
            <a:avLst/>
          </a:prstGeom>
          <a:noFill/>
          <a:ln/>
        </p:spPr>
        <p:txBody>
          <a:bodyPr wrap="square" lIns="0" tIns="0" rIns="0" bIns="0" rtlCol="0" anchor="t"/>
          <a:lstStyle/>
          <a:p>
            <a:pPr marL="0" indent="0">
              <a:lnSpc>
                <a:spcPts val="2850"/>
              </a:lnSpc>
              <a:buNone/>
            </a:pPr>
            <a:r>
              <a:rPr lang="en-US" sz="1750" dirty="0">
                <a:solidFill>
                  <a:srgbClr val="DCD7E5"/>
                </a:solidFill>
                <a:latin typeface="Heebo Light" pitchFamily="34" charset="0"/>
                <a:ea typeface="Heebo Light" pitchFamily="34" charset="-122"/>
                <a:cs typeface="Heebo Light" pitchFamily="34" charset="-120"/>
              </a:rPr>
              <a:t>Digital wallets are driving a significant shift in payment behavior. The data reveals clear preferences for specific product categories at Specific Area like Urban ,Rural , </a:t>
            </a:r>
            <a:r>
              <a:rPr lang="en-US" sz="1750" dirty="0" err="1">
                <a:solidFill>
                  <a:srgbClr val="DCD7E5"/>
                </a:solidFill>
                <a:latin typeface="Heebo Light" pitchFamily="34" charset="0"/>
                <a:ea typeface="Heebo Light" pitchFamily="34" charset="-122"/>
                <a:cs typeface="Heebo Light" pitchFamily="34" charset="-120"/>
              </a:rPr>
              <a:t>SubUrban</a:t>
            </a:r>
            <a:r>
              <a:rPr lang="en-US" sz="1750" dirty="0">
                <a:solidFill>
                  <a:srgbClr val="DCD7E5"/>
                </a:solidFill>
                <a:latin typeface="Heebo Light" pitchFamily="34" charset="0"/>
                <a:ea typeface="Heebo Light" pitchFamily="34" charset="-122"/>
                <a:cs typeface="Heebo Light" pitchFamily="34" charset="-120"/>
              </a:rPr>
              <a:t> and  merchants, highlighting opportunities for targeted marketing strategies.</a:t>
            </a:r>
            <a:endParaRPr lang="en-US" sz="1750" dirty="0"/>
          </a:p>
        </p:txBody>
      </p:sp>
      <p:sp>
        <p:nvSpPr>
          <p:cNvPr id="6" name="Shape 3"/>
          <p:cNvSpPr/>
          <p:nvPr/>
        </p:nvSpPr>
        <p:spPr>
          <a:xfrm>
            <a:off x="6280190" y="5107067"/>
            <a:ext cx="7556421" cy="1920478"/>
          </a:xfrm>
          <a:prstGeom prst="roundRect">
            <a:avLst>
              <a:gd name="adj" fmla="val 4961"/>
            </a:avLst>
          </a:prstGeom>
          <a:solidFill>
            <a:srgbClr val="31136C"/>
          </a:solidFill>
          <a:ln w="7620">
            <a:solidFill>
              <a:srgbClr val="4A2C85"/>
            </a:solidFill>
            <a:prstDash val="solid"/>
          </a:ln>
        </p:spPr>
        <p:txBody>
          <a:bodyPr/>
          <a:lstStyle/>
          <a:p>
            <a:endParaRPr lang="en-US"/>
          </a:p>
        </p:txBody>
      </p:sp>
      <p:sp>
        <p:nvSpPr>
          <p:cNvPr id="7" name="Text 4"/>
          <p:cNvSpPr/>
          <p:nvPr/>
        </p:nvSpPr>
        <p:spPr>
          <a:xfrm>
            <a:off x="6514624" y="5341501"/>
            <a:ext cx="7087553" cy="1451610"/>
          </a:xfrm>
          <a:prstGeom prst="rect">
            <a:avLst/>
          </a:prstGeom>
          <a:noFill/>
          <a:ln/>
        </p:spPr>
        <p:txBody>
          <a:bodyPr wrap="square" lIns="0" tIns="0" rIns="0" bIns="0" rtlCol="0" anchor="t"/>
          <a:lstStyle/>
          <a:p>
            <a:pPr marL="0" indent="0">
              <a:lnSpc>
                <a:spcPts val="2850"/>
              </a:lnSpc>
              <a:buNone/>
            </a:pPr>
            <a:r>
              <a:rPr lang="en-US" sz="1750" dirty="0">
                <a:solidFill>
                  <a:srgbClr val="DCD7E5"/>
                </a:solidFill>
                <a:latin typeface="Heebo Light" pitchFamily="34" charset="0"/>
                <a:ea typeface="Heebo Light" pitchFamily="34" charset="-122"/>
                <a:cs typeface="Heebo Light" pitchFamily="34" charset="-120"/>
              </a:rPr>
              <a:t>Optimizing cashback  and loyalty Points as reward structures can further incentivize user engagement. Optimizing transaction fees and simplifying the user interface can improve overall user experience.</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61</TotalTime>
  <Words>190</Words>
  <Application>Microsoft Office PowerPoint</Application>
  <PresentationFormat>Custom</PresentationFormat>
  <Paragraphs>27</Paragraphs>
  <Slides>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Montserrat</vt:lpstr>
      <vt:lpstr>Heebo Light</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Vishwas B. 23BDS050</cp:lastModifiedBy>
  <cp:revision>2</cp:revision>
  <dcterms:created xsi:type="dcterms:W3CDTF">2025-02-22T16:40:26Z</dcterms:created>
  <dcterms:modified xsi:type="dcterms:W3CDTF">2025-02-22T17:44:13Z</dcterms:modified>
</cp:coreProperties>
</file>