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5" r:id="rId9"/>
    <p:sldId id="266" r:id="rId10"/>
    <p:sldId id="272" r:id="rId11"/>
    <p:sldId id="274" r:id="rId12"/>
    <p:sldId id="275" r:id="rId13"/>
    <p:sldId id="281" r:id="rId14"/>
    <p:sldId id="282" r:id="rId15"/>
    <p:sldId id="283" r:id="rId16"/>
    <p:sldId id="284" r:id="rId17"/>
    <p:sldId id="296" r:id="rId18"/>
    <p:sldId id="297" r:id="rId19"/>
    <p:sldId id="298" r:id="rId20"/>
    <p:sldId id="299" r:id="rId21"/>
    <p:sldId id="300" r:id="rId22"/>
    <p:sldId id="301" r:id="rId23"/>
    <p:sldId id="293" r:id="rId24"/>
    <p:sldId id="288" r:id="rId25"/>
    <p:sldId id="289" r:id="rId26"/>
    <p:sldId id="290" r:id="rId27"/>
    <p:sldId id="291" r:id="rId28"/>
    <p:sldId id="292" r:id="rId29"/>
    <p:sldId id="286" r:id="rId30"/>
    <p:sldId id="302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F6162-A1C8-4C76-8320-F741FEB5AEBA}" v="25" dt="2021-11-02T15:00:35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164" y="1041400"/>
            <a:ext cx="8791575" cy="2387600"/>
          </a:xfrm>
        </p:spPr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447261"/>
          </a:xfrm>
        </p:spPr>
        <p:txBody>
          <a:bodyPr>
            <a:normAutofit/>
          </a:bodyPr>
          <a:lstStyle/>
          <a:p>
            <a:r>
              <a:rPr lang="en-US" dirty="0"/>
              <a:t>By S VISHWAS YEDIDYA</a:t>
            </a:r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Categorical Univariate analysis for variables target 0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7808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CONTINUOUS NUMERICAL VARIABLES</a:t>
            </a:r>
            <a:br>
              <a:rPr lang="en-US" dirty="0"/>
            </a:br>
            <a:r>
              <a:rPr lang="en-US" dirty="0"/>
              <a:t>AMT_ANNUITY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2257A-DA05-4831-B790-761D5A9B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4" y="1786267"/>
            <a:ext cx="111156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45" y="79776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Considering 9 </a:t>
            </a:r>
            <a:r>
              <a:rPr lang="en-US" sz="3200" dirty="0" err="1"/>
              <a:t>continous</a:t>
            </a:r>
            <a:r>
              <a:rPr lang="en-US" sz="3200" dirty="0"/>
              <a:t> numerical columns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092773C-DE69-4824-AC92-0645C7EF6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31" y="11236"/>
            <a:ext cx="719618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91986C-18C0-41CF-8547-CC2A1DD6F2DC}"/>
              </a:ext>
            </a:extLst>
          </p:cNvPr>
          <p:cNvSpPr txBox="1"/>
          <p:nvPr/>
        </p:nvSpPr>
        <p:spPr>
          <a:xfrm>
            <a:off x="215572" y="2391691"/>
            <a:ext cx="48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with lower total income are more likely to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just got employed tends to take more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retired tends to take more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with age between 27yrs(10000-days) and 41(15000-days) </a:t>
            </a:r>
            <a:r>
              <a:rPr lang="en-US" dirty="0" err="1"/>
              <a:t>yrs</a:t>
            </a:r>
            <a:r>
              <a:rPr lang="en-US" dirty="0"/>
              <a:t> tend to take more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Nuclear family tends to take more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less goods amount people take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amount annuity has high number of loans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1" y="636587"/>
            <a:ext cx="3283153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NAME_CONTRACT_TYPE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Cash loans are way higher than revolving loans</a:t>
            </a:r>
          </a:p>
          <a:p>
            <a:r>
              <a:rPr lang="en-US" sz="1400" dirty="0"/>
              <a:t>Cash loans are especially higher in target 0</a:t>
            </a:r>
          </a:p>
          <a:p>
            <a:endParaRPr lang="en-US" sz="1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743EB55-67ED-4333-B2D4-3B1C7924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041" y="1093788"/>
            <a:ext cx="5092731" cy="47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CODE_GENDER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Females have higher </a:t>
            </a:r>
            <a:r>
              <a:rPr lang="en-US" sz="1400" dirty="0" err="1"/>
              <a:t>tenaity</a:t>
            </a:r>
            <a:r>
              <a:rPr lang="en-US" sz="1400" dirty="0"/>
              <a:t> to take loans</a:t>
            </a:r>
          </a:p>
          <a:p>
            <a:r>
              <a:rPr lang="en-US" sz="1400" dirty="0"/>
              <a:t>Target 0 have significantly more number of females taking loans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053DDF-2D43-4CC6-BD99-E2A258974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308" y="1291379"/>
            <a:ext cx="4959566" cy="46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CONSIDERING 10 BI-VARIATE CONTINUOUS PLOTS</a:t>
            </a: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186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This shows the collage view for the easy </a:t>
            </a:r>
            <a:r>
              <a:rPr lang="en-US" sz="1400" dirty="0" err="1"/>
              <a:t>comparision</a:t>
            </a: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E0257B-CE53-451B-86D4-C567B951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84"/>
            <a:ext cx="4440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2B7F-6709-4782-B4C2-57D6117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663" y="1364242"/>
            <a:ext cx="9905998" cy="3518476"/>
          </a:xfrm>
        </p:spPr>
        <p:txBody>
          <a:bodyPr/>
          <a:lstStyle/>
          <a:p>
            <a:r>
              <a:rPr lang="en-IN" dirty="0"/>
              <a:t>Bivariate Analysis of Categorical-Categorical</a:t>
            </a:r>
          </a:p>
        </p:txBody>
      </p:sp>
    </p:spTree>
    <p:extLst>
      <p:ext uri="{BB962C8B-B14F-4D97-AF65-F5344CB8AC3E}">
        <p14:creationId xmlns:p14="http://schemas.microsoft.com/office/powerpoint/2010/main" val="333116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E3EF-C8C0-45ED-8288-175175B3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255" y="387698"/>
            <a:ext cx="6679814" cy="1478570"/>
          </a:xfrm>
        </p:spPr>
        <p:txBody>
          <a:bodyPr/>
          <a:lstStyle/>
          <a:p>
            <a:r>
              <a:rPr lang="en-IN" dirty="0" err="1"/>
              <a:t>AMT_INCOME_TOTAL_bin</a:t>
            </a:r>
            <a:endParaRPr lang="en-IN" dirty="0"/>
          </a:p>
        </p:txBody>
      </p:sp>
      <p:pic>
        <p:nvPicPr>
          <p:cNvPr id="5" name="Content Placeholder 4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4CA2DA3D-F850-48DA-BD01-DE742DE53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49" y="2133128"/>
            <a:ext cx="6879159" cy="3848902"/>
          </a:xfrm>
        </p:spPr>
      </p:pic>
    </p:spTree>
    <p:extLst>
      <p:ext uri="{BB962C8B-B14F-4D97-AF65-F5344CB8AC3E}">
        <p14:creationId xmlns:p14="http://schemas.microsoft.com/office/powerpoint/2010/main" val="96738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00BE-D4E7-4236-A928-4A10BB49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NAME_INCOME_TYPE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48120B6-B406-4B43-BFD7-87209E0D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8" y="2158689"/>
            <a:ext cx="8407153" cy="35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8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1069-5249-4B32-B793-25B9902A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NAME_CONTRACT_TYPE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61D2CDF-C51D-4BC2-A09C-D8E0AE70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242" y="2179589"/>
            <a:ext cx="7945515" cy="342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09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D5C2-7107-46C8-99ED-C72DCC7F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NAME_EDUCATION_TYPE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DDCE5AC-3777-4F87-85F5-3D6FD3E5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14" y="2097088"/>
            <a:ext cx="9170633" cy="390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F42C-0B7F-413F-9DF5-F6CE62E6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OCCUPATION_TYPE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88B9519-6668-4D26-9566-1E494C99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14" y="2097088"/>
            <a:ext cx="8549196" cy="35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4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96" y="119707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CATEGORICAL 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1382713"/>
            <a:ext cx="2862444" cy="54520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Repeater has highest number of approved loans.</a:t>
            </a:r>
          </a:p>
          <a:p>
            <a:r>
              <a:rPr lang="en-US" sz="1400" dirty="0"/>
              <a:t>Middle NAME_YIELD_GROUP has highest approval.</a:t>
            </a:r>
          </a:p>
          <a:p>
            <a:r>
              <a:rPr lang="en-US" sz="1400" dirty="0"/>
              <a:t>Value of AMT_CREDIT_BIN does not affect loan approvals.</a:t>
            </a:r>
          </a:p>
          <a:p>
            <a:r>
              <a:rPr lang="en-US" sz="1400" dirty="0"/>
              <a:t>For Medium </a:t>
            </a:r>
            <a:r>
              <a:rPr lang="en-US" sz="1400" dirty="0" err="1"/>
              <a:t>AMT_INCOME_TOTAL_bin</a:t>
            </a:r>
            <a:r>
              <a:rPr lang="en-US" sz="1400" dirty="0"/>
              <a:t> the approval is highest .</a:t>
            </a:r>
          </a:p>
          <a:p>
            <a:r>
              <a:rPr lang="en-US" sz="1400" dirty="0"/>
              <a:t>In previous application </a:t>
            </a:r>
            <a:r>
              <a:rPr lang="en-US" sz="1400" dirty="0" err="1"/>
              <a:t>saturday</a:t>
            </a:r>
            <a:r>
              <a:rPr lang="en-US" sz="1400" dirty="0"/>
              <a:t> has the highest approval rate.</a:t>
            </a:r>
          </a:p>
          <a:p>
            <a:r>
              <a:rPr lang="en-US" sz="1400" dirty="0"/>
              <a:t>Both in </a:t>
            </a:r>
            <a:r>
              <a:rPr lang="en-US" sz="1400" dirty="0" err="1"/>
              <a:t>NAME_CONTRACT_TYPE_Previous</a:t>
            </a:r>
            <a:r>
              <a:rPr lang="en-US" sz="1400" dirty="0"/>
              <a:t> and </a:t>
            </a:r>
            <a:r>
              <a:rPr lang="en-US" sz="1400" dirty="0" err="1"/>
              <a:t>NAME_CONTRACT_TYPE_Current</a:t>
            </a:r>
            <a:r>
              <a:rPr lang="en-US" sz="1400" dirty="0"/>
              <a:t> unaccompanied has the highest number.</a:t>
            </a:r>
          </a:p>
          <a:p>
            <a:r>
              <a:rPr lang="en-US" sz="1400" dirty="0"/>
              <a:t>currently bank is only giving two types of loans -Cash and Revolving Loans.</a:t>
            </a:r>
          </a:p>
          <a:p>
            <a:r>
              <a:rPr lang="en-US" sz="1400" dirty="0"/>
              <a:t>Previously bank was providing Cash, Revolving and Consumer loans.</a:t>
            </a:r>
          </a:p>
          <a:p>
            <a:r>
              <a:rPr lang="en-US" sz="1400" dirty="0"/>
              <a:t>Number of consumer loans were highest previously and now highest number is Cash loans.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636B176-1465-4CE9-967A-BFABC9394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665" y="23284"/>
            <a:ext cx="7214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52" y="1638669"/>
            <a:ext cx="3870932" cy="2803931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NUMERICAL ANALYSIS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789111F-1FC7-4F98-9800-53E3FB755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278" y="23284"/>
            <a:ext cx="6271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A97594-B7FE-4570-8073-AFE88EF8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89" y="2396971"/>
            <a:ext cx="3938633" cy="4334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5CCAF-B570-43AC-B4F2-63B4DECF8A53}"/>
              </a:ext>
            </a:extLst>
          </p:cNvPr>
          <p:cNvSpPr txBox="1"/>
          <p:nvPr/>
        </p:nvSpPr>
        <p:spPr>
          <a:xfrm>
            <a:off x="994299" y="713543"/>
            <a:ext cx="6889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NAME_CONTRACT_TYPE_Current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Cash loans have the highest count of Approved loans in above plot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NAME_INCOME_TYPE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B0133-31DD-4CDF-BC50-3E66054A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99" y="2029585"/>
            <a:ext cx="4107310" cy="4520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45760-8D1E-4721-BAFA-A14E51D06C36}"/>
              </a:ext>
            </a:extLst>
          </p:cNvPr>
          <p:cNvSpPr txBox="1"/>
          <p:nvPr/>
        </p:nvSpPr>
        <p:spPr>
          <a:xfrm>
            <a:off x="1141413" y="166025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Highest number of approvals for working applicant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814592"/>
            <a:ext cx="3759553" cy="12309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NAME_EDUCATION_TYPE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Highest number of approvals for Secondary/secondary special educated applicant.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ABF230-9408-42A7-B5E0-C01A6E9C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940" y="833276"/>
            <a:ext cx="4899821" cy="53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EDUCATION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Secondary/Secondary special counts are higher.</a:t>
            </a:r>
          </a:p>
          <a:p>
            <a:r>
              <a:rPr lang="en-US" sz="1400" dirty="0"/>
              <a:t>Followed by higher education people.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7BF690C-B73A-4B72-9D3B-9D02B4AF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5" y="1611313"/>
            <a:ext cx="4927062" cy="31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7A41-C17D-45F4-81EF-B26828ED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05" y="2287519"/>
            <a:ext cx="2692153" cy="147857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Continous</a:t>
            </a:r>
            <a:r>
              <a:rPr lang="en-IN" dirty="0"/>
              <a:t>/Numerical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E2527-9A2B-4450-93AE-3FF59B0D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41" y="0"/>
            <a:ext cx="7575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31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AMT_CREDIT_Previous</a:t>
            </a:r>
            <a:r>
              <a:rPr lang="en-US" dirty="0">
                <a:solidFill>
                  <a:schemeClr val="bg1"/>
                </a:solidFill>
              </a:rPr>
              <a:t> has highest refused cases and </a:t>
            </a:r>
            <a:r>
              <a:rPr lang="en-US" dirty="0" err="1">
                <a:solidFill>
                  <a:schemeClr val="bg1"/>
                </a:solidFill>
              </a:rPr>
              <a:t>AMT_CREDIT_Current</a:t>
            </a:r>
            <a:r>
              <a:rPr lang="en-US" dirty="0">
                <a:solidFill>
                  <a:schemeClr val="bg1"/>
                </a:solidFill>
              </a:rPr>
              <a:t> is similar for all 4 cases.</a:t>
            </a:r>
          </a:p>
          <a:p>
            <a:r>
              <a:rPr lang="en-US" dirty="0">
                <a:solidFill>
                  <a:schemeClr val="bg1"/>
                </a:solidFill>
              </a:rPr>
              <a:t>Time spent in unused offer is higher as compared to other categories.</a:t>
            </a:r>
          </a:p>
          <a:p>
            <a:r>
              <a:rPr lang="en-US" dirty="0">
                <a:solidFill>
                  <a:schemeClr val="bg1"/>
                </a:solidFill>
              </a:rPr>
              <a:t>So bank should reduce time spent on unused offer.</a:t>
            </a:r>
          </a:p>
          <a:p>
            <a:r>
              <a:rPr lang="en-US" dirty="0">
                <a:solidFill>
                  <a:schemeClr val="bg1"/>
                </a:solidFill>
              </a:rPr>
              <a:t>Nuclear family(2-3 people in family) get highest approval.</a:t>
            </a:r>
          </a:p>
          <a:p>
            <a:r>
              <a:rPr lang="en-US" dirty="0">
                <a:solidFill>
                  <a:schemeClr val="bg1"/>
                </a:solidFill>
              </a:rPr>
              <a:t>Previously most of the applications were cancelled or refused</a:t>
            </a:r>
          </a:p>
          <a:p>
            <a:r>
              <a:rPr lang="en-US" dirty="0">
                <a:solidFill>
                  <a:schemeClr val="bg1"/>
                </a:solidFill>
              </a:rPr>
              <a:t>But now Refused/Cancelled/Approved/Unused all four have similar situation for AMT_GOODS_PRICE.</a:t>
            </a:r>
          </a:p>
          <a:p>
            <a:r>
              <a:rPr lang="en-US" dirty="0">
                <a:solidFill>
                  <a:schemeClr val="bg1"/>
                </a:solidFill>
              </a:rPr>
              <a:t>Previously most of the applications were cancelled or refused</a:t>
            </a:r>
          </a:p>
          <a:p>
            <a:r>
              <a:rPr lang="en-US" dirty="0">
                <a:solidFill>
                  <a:schemeClr val="bg1"/>
                </a:solidFill>
              </a:rPr>
              <a:t>But now Refused/Cancelled/Approved/Unused all four have similar situation for AMT_ANNUITY.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‘Pensioner’ the number of credits are higher than others.</a:t>
            </a:r>
          </a:p>
          <a:p>
            <a:r>
              <a:rPr lang="en-US" sz="1400" dirty="0"/>
              <a:t>Less number of credits for income type ‘student’ ,‘Businessman’ and ‘Maternity leave’.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D2B6C1A-C56B-4C33-8498-90B9DDE9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80" y="1420813"/>
            <a:ext cx="5902490" cy="35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52B5C4-6BB8-44AB-A715-06F11E7D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589" y="1085850"/>
            <a:ext cx="5055065" cy="42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EDUCATION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Seems to be similar to </a:t>
            </a:r>
            <a:r>
              <a:rPr lang="en-US" sz="1400" dirty="0" err="1"/>
              <a:t>taget</a:t>
            </a:r>
            <a:r>
              <a:rPr lang="en-US" sz="1400" dirty="0"/>
              <a:t> 0 conditions.</a:t>
            </a:r>
          </a:p>
          <a:p>
            <a:r>
              <a:rPr lang="en-US" sz="1400" dirty="0"/>
              <a:t>With Secondary/Secondary special highest and Academic degree the lowest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8642612-9419-4BE2-A91D-3F8AF60D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48" y="1709856"/>
            <a:ext cx="5368448" cy="34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Pensioner’ the number of credits are higher than other i.e. ‘Maternity leave.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‘student’, ‘</a:t>
            </a:r>
            <a:r>
              <a:rPr lang="en-US" sz="1400" dirty="0" err="1"/>
              <a:t>Unemployed’and</a:t>
            </a:r>
            <a:r>
              <a:rPr lang="en-US" sz="1400" dirty="0"/>
              <a:t> ‘Businessman’ which means they don’t do any late payments.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B6D711-8725-4BCD-BA11-FD7E05012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051" y="1644470"/>
            <a:ext cx="6026043" cy="36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07A9AD6-42ED-4D19-B503-D9D7CAE2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40" y="1435101"/>
            <a:ext cx="5825139" cy="37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CONSIDERING 10 CATEGORICAL COLUMNS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People with Medium total income are more likely to default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People tend to take more cash loans, and default percentage of revolving loans is less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We can say more married people tend to take more Loan as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compaired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to other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People with real estate tends to take more loans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People who started application process on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sunday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are less likely to default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AA41B20-FE60-4F07-A849-0E10C501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80" y="-128767"/>
            <a:ext cx="6391370" cy="70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884</Words>
  <Application>Microsoft Office PowerPoint</Application>
  <PresentationFormat>Widescreen</PresentationFormat>
  <Paragraphs>93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Helvetica Neue</vt:lpstr>
      <vt:lpstr>Tw Cen MT</vt:lpstr>
      <vt:lpstr>Circuit</vt:lpstr>
      <vt:lpstr>CREDIT EDA CASE STUDY</vt:lpstr>
      <vt:lpstr>Categorical Univariate analysis</vt:lpstr>
      <vt:lpstr>Distribution of EDUCATION TYPE</vt:lpstr>
      <vt:lpstr>Distribution of income type</vt:lpstr>
      <vt:lpstr>Distribution for contract type</vt:lpstr>
      <vt:lpstr>Distribution EDUCATION TYPE</vt:lpstr>
      <vt:lpstr>Distribution of income type</vt:lpstr>
      <vt:lpstr>Distribution for contract type</vt:lpstr>
      <vt:lpstr>CONSIDERING 10 CATEGORICAL COLUMNS</vt:lpstr>
      <vt:lpstr>Categorical Univariate analysis for variables target 0</vt:lpstr>
      <vt:lpstr>CONTINUOUS NUMERICAL VARIABLES AMT_ANNUITY </vt:lpstr>
      <vt:lpstr>Considering 9 continous numerical columns</vt:lpstr>
      <vt:lpstr>Bivariate analysis</vt:lpstr>
      <vt:lpstr>NAME_CONTRACT_TYPE</vt:lpstr>
      <vt:lpstr>CODE_GENDER</vt:lpstr>
      <vt:lpstr>CONSIDERING 10 BI-VARIATE CONTINUOUS PLOTS </vt:lpstr>
      <vt:lpstr>Bivariate Analysis of Categorical-Categorical</vt:lpstr>
      <vt:lpstr>AMT_INCOME_TOTAL_bin</vt:lpstr>
      <vt:lpstr>NAME_INCOME_TYPE</vt:lpstr>
      <vt:lpstr>NAME_CONTRACT_TYPE</vt:lpstr>
      <vt:lpstr>NAME_EDUCATION_TYPE</vt:lpstr>
      <vt:lpstr>OCCUPATION_TYPE</vt:lpstr>
      <vt:lpstr>Univariate analysis after merging previous data</vt:lpstr>
      <vt:lpstr>CATEGORICAL ANALYSIS</vt:lpstr>
      <vt:lpstr>NUMERICAL ANALYSIS</vt:lpstr>
      <vt:lpstr>Performing bivariate analysis</vt:lpstr>
      <vt:lpstr>PowerPoint Presentation</vt:lpstr>
      <vt:lpstr>NAME_INCOME_TYPE</vt:lpstr>
      <vt:lpstr>NAME_EDUCATION_TYPE</vt:lpstr>
      <vt:lpstr>Continous/Numerical analysis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Vishwas S</cp:lastModifiedBy>
  <cp:revision>10</cp:revision>
  <dcterms:created xsi:type="dcterms:W3CDTF">2019-06-16T18:29:35Z</dcterms:created>
  <dcterms:modified xsi:type="dcterms:W3CDTF">2021-11-02T15:03:32Z</dcterms:modified>
</cp:coreProperties>
</file>