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
  </p:notesMasterIdLst>
  <p:handoutMasterIdLst>
    <p:handoutMasterId r:id="rId40"/>
  </p:handoutMasterIdLst>
  <p:sldIdLst>
    <p:sldId id="323" r:id="rId2"/>
    <p:sldId id="257" r:id="rId3"/>
    <p:sldId id="276" r:id="rId4"/>
    <p:sldId id="277" r:id="rId5"/>
    <p:sldId id="275" r:id="rId6"/>
    <p:sldId id="324"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7" r:id="rId26"/>
    <p:sldId id="296" r:id="rId27"/>
    <p:sldId id="298" r:id="rId28"/>
    <p:sldId id="299" r:id="rId29"/>
    <p:sldId id="300" r:id="rId30"/>
    <p:sldId id="301" r:id="rId31"/>
    <p:sldId id="302" r:id="rId32"/>
    <p:sldId id="304" r:id="rId33"/>
    <p:sldId id="303" r:id="rId34"/>
    <p:sldId id="305" r:id="rId35"/>
    <p:sldId id="325" r:id="rId36"/>
    <p:sldId id="306" r:id="rId37"/>
    <p:sldId id="274"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53" autoAdjust="0"/>
  </p:normalViewPr>
  <p:slideViewPr>
    <p:cSldViewPr>
      <p:cViewPr varScale="1">
        <p:scale>
          <a:sx n="128" d="100"/>
          <a:sy n="128" d="100"/>
        </p:scale>
        <p:origin x="-9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handoutMaster" Target="handoutMasters/handout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1026">
            <a:extLst>
              <a:ext uri="{FF2B5EF4-FFF2-40B4-BE49-F238E27FC236}">
                <a16:creationId xmlns:a16="http://schemas.microsoft.com/office/drawing/2014/main" id="{865FBD34-F63B-85FC-A598-7199E9D7F4E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51555" name="Rectangle 1027">
            <a:extLst>
              <a:ext uri="{FF2B5EF4-FFF2-40B4-BE49-F238E27FC236}">
                <a16:creationId xmlns:a16="http://schemas.microsoft.com/office/drawing/2014/main" id="{F7670C61-9B2D-4647-0A16-4651BB2595E9}"/>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51556" name="Rectangle 1028">
            <a:extLst>
              <a:ext uri="{FF2B5EF4-FFF2-40B4-BE49-F238E27FC236}">
                <a16:creationId xmlns:a16="http://schemas.microsoft.com/office/drawing/2014/main" id="{A7076CCA-42EE-B8B2-06F3-5EC838F52785}"/>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51557" name="Rectangle 1029">
            <a:extLst>
              <a:ext uri="{FF2B5EF4-FFF2-40B4-BE49-F238E27FC236}">
                <a16:creationId xmlns:a16="http://schemas.microsoft.com/office/drawing/2014/main" id="{84C26572-0043-C0D2-43AE-9805180624AC}"/>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347F2D9-B7C5-47A0-A0DA-A475B6632F7A}"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CB75F3AC-180C-336F-38D9-2D3D4142298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AU" altLang="en-US"/>
          </a:p>
        </p:txBody>
      </p:sp>
      <p:sp>
        <p:nvSpPr>
          <p:cNvPr id="22531" name="Rectangle 1027">
            <a:extLst>
              <a:ext uri="{FF2B5EF4-FFF2-40B4-BE49-F238E27FC236}">
                <a16:creationId xmlns:a16="http://schemas.microsoft.com/office/drawing/2014/main" id="{3FF2AA90-4DC1-2FDE-6B4C-1BB5C6BBE23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AU" altLang="en-US"/>
          </a:p>
        </p:txBody>
      </p:sp>
      <p:sp>
        <p:nvSpPr>
          <p:cNvPr id="22532" name="Rectangle 1028">
            <a:extLst>
              <a:ext uri="{FF2B5EF4-FFF2-40B4-BE49-F238E27FC236}">
                <a16:creationId xmlns:a16="http://schemas.microsoft.com/office/drawing/2014/main" id="{4DFA6446-A4EF-1AD7-F8F3-6256BAB90EA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1029">
            <a:extLst>
              <a:ext uri="{FF2B5EF4-FFF2-40B4-BE49-F238E27FC236}">
                <a16:creationId xmlns:a16="http://schemas.microsoft.com/office/drawing/2014/main" id="{504B73AC-C838-1329-B67E-00BF70712C9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2534" name="Rectangle 1030">
            <a:extLst>
              <a:ext uri="{FF2B5EF4-FFF2-40B4-BE49-F238E27FC236}">
                <a16:creationId xmlns:a16="http://schemas.microsoft.com/office/drawing/2014/main" id="{7C999026-FE97-6202-5136-028791D0FA7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AU" altLang="en-US"/>
          </a:p>
        </p:txBody>
      </p:sp>
      <p:sp>
        <p:nvSpPr>
          <p:cNvPr id="22535" name="Rectangle 1031">
            <a:extLst>
              <a:ext uri="{FF2B5EF4-FFF2-40B4-BE49-F238E27FC236}">
                <a16:creationId xmlns:a16="http://schemas.microsoft.com/office/drawing/2014/main" id="{B34F6C05-586D-706E-0DCE-3AE31B9F99C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28B7767-C9BB-4D70-AA21-D7FE27884B45}"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06FED672-BA51-6C9B-8E5C-CB26CBA50274}"/>
              </a:ext>
            </a:extLst>
          </p:cNvPr>
          <p:cNvSpPr>
            <a:spLocks noGrp="1" noChangeArrowheads="1"/>
          </p:cNvSpPr>
          <p:nvPr>
            <p:ph type="sldNum" sz="quarter" idx="5"/>
          </p:nvPr>
        </p:nvSpPr>
        <p:spPr>
          <a:ln/>
        </p:spPr>
        <p:txBody>
          <a:bodyPr/>
          <a:lstStyle/>
          <a:p>
            <a:fld id="{BE4ACB4C-DE07-4D96-925C-BA5E1BE22519}" type="slidenum">
              <a:rPr lang="en-AU" altLang="en-US"/>
              <a:pPr/>
              <a:t>1</a:t>
            </a:fld>
            <a:endParaRPr lang="en-AU" altLang="en-US"/>
          </a:p>
        </p:txBody>
      </p:sp>
      <p:sp>
        <p:nvSpPr>
          <p:cNvPr id="133122" name="Rectangle 2">
            <a:extLst>
              <a:ext uri="{FF2B5EF4-FFF2-40B4-BE49-F238E27FC236}">
                <a16:creationId xmlns:a16="http://schemas.microsoft.com/office/drawing/2014/main" id="{78ACB61D-3E41-BAA7-0339-8B40EA802C17}"/>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23" name="Rectangle 3">
            <a:extLst>
              <a:ext uri="{FF2B5EF4-FFF2-40B4-BE49-F238E27FC236}">
                <a16:creationId xmlns:a16="http://schemas.microsoft.com/office/drawing/2014/main" id="{FE6DC128-03FC-72B4-8CD4-DC7FF0E993CA}"/>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Lecture slides by Lawrie Brown for “Cryptography and Network Security”, 4/e, by William Stallings, Chapter </a:t>
            </a:r>
            <a:r>
              <a:rPr lang="en-US" altLang="en-US" sz="1000"/>
              <a:t>3 – “Block Ciphers and the Data Encryption Standard</a:t>
            </a:r>
            <a:r>
              <a:rPr lang="en-US" altLang="en-US"/>
              <a:t>”.</a:t>
            </a:r>
            <a:endParaRPr lang="en-AU" altLang="en-US"/>
          </a:p>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2A960090-E04A-924D-D432-F4BBACC609E1}"/>
              </a:ext>
            </a:extLst>
          </p:cNvPr>
          <p:cNvSpPr>
            <a:spLocks noGrp="1" noChangeArrowheads="1"/>
          </p:cNvSpPr>
          <p:nvPr>
            <p:ph type="sldNum" sz="quarter" idx="5"/>
          </p:nvPr>
        </p:nvSpPr>
        <p:spPr>
          <a:ln/>
        </p:spPr>
        <p:txBody>
          <a:bodyPr/>
          <a:lstStyle/>
          <a:p>
            <a:fld id="{274B03D5-77A6-4BA5-9E48-87474A382B35}" type="slidenum">
              <a:rPr lang="en-AU" altLang="en-US"/>
              <a:pPr/>
              <a:t>10</a:t>
            </a:fld>
            <a:endParaRPr lang="en-AU" altLang="en-US"/>
          </a:p>
        </p:txBody>
      </p:sp>
      <p:sp>
        <p:nvSpPr>
          <p:cNvPr id="138242" name="Rectangle 1026">
            <a:extLst>
              <a:ext uri="{FF2B5EF4-FFF2-40B4-BE49-F238E27FC236}">
                <a16:creationId xmlns:a16="http://schemas.microsoft.com/office/drawing/2014/main" id="{1DDE0A73-ECD2-2DA9-57FA-5005962FFE2B}"/>
              </a:ext>
            </a:extLst>
          </p:cNvPr>
          <p:cNvSpPr>
            <a:spLocks noGrp="1" noRot="1" noChangeAspect="1" noChangeArrowheads="1" noTextEdit="1"/>
          </p:cNvSpPr>
          <p:nvPr>
            <p:ph type="sldImg"/>
          </p:nvPr>
        </p:nvSpPr>
        <p:spPr>
          <a:ln/>
        </p:spPr>
      </p:sp>
      <p:sp>
        <p:nvSpPr>
          <p:cNvPr id="138243" name="Rectangle 1027">
            <a:extLst>
              <a:ext uri="{FF2B5EF4-FFF2-40B4-BE49-F238E27FC236}">
                <a16:creationId xmlns:a16="http://schemas.microsoft.com/office/drawing/2014/main" id="{BF24EDA8-9C91-106A-4AC7-4EA9A39CB937}"/>
              </a:ext>
            </a:extLst>
          </p:cNvPr>
          <p:cNvSpPr>
            <a:spLocks noGrp="1" noChangeArrowheads="1"/>
          </p:cNvSpPr>
          <p:nvPr>
            <p:ph type="body" idx="1"/>
          </p:nvPr>
        </p:nvSpPr>
        <p:spPr/>
        <p:txBody>
          <a:bodyPr/>
          <a:lstStyle/>
          <a:p>
            <a:r>
              <a:rPr lang="en-US" altLang="en-US"/>
              <a:t>Stallings Figure 3.2 illustrates the classical feistel cipher structure, with data split in 2 halves, processed through a number of rounds which perform a substitution on left half using output of round function on right half &amp; key, and a permutation which swaps halves, as listed previously.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40AF0955-7DC0-1989-ABAA-8A6AF126E637}"/>
              </a:ext>
            </a:extLst>
          </p:cNvPr>
          <p:cNvSpPr>
            <a:spLocks noGrp="1" noChangeArrowheads="1"/>
          </p:cNvSpPr>
          <p:nvPr>
            <p:ph type="sldNum" sz="quarter" idx="5"/>
          </p:nvPr>
        </p:nvSpPr>
        <p:spPr>
          <a:ln/>
        </p:spPr>
        <p:txBody>
          <a:bodyPr/>
          <a:lstStyle/>
          <a:p>
            <a:fld id="{CB440E4D-3703-4050-8B3B-CCE1DC35732B}" type="slidenum">
              <a:rPr lang="en-AU" altLang="en-US"/>
              <a:pPr/>
              <a:t>11</a:t>
            </a:fld>
            <a:endParaRPr lang="en-AU" altLang="en-US"/>
          </a:p>
        </p:txBody>
      </p:sp>
      <p:sp>
        <p:nvSpPr>
          <p:cNvPr id="139266" name="Rectangle 1026">
            <a:extLst>
              <a:ext uri="{FF2B5EF4-FFF2-40B4-BE49-F238E27FC236}">
                <a16:creationId xmlns:a16="http://schemas.microsoft.com/office/drawing/2014/main" id="{48889AF5-D3A6-70A3-83EF-F4855F01AE9D}"/>
              </a:ext>
            </a:extLst>
          </p:cNvPr>
          <p:cNvSpPr>
            <a:spLocks noGrp="1" noRot="1" noChangeAspect="1" noChangeArrowheads="1" noTextEdit="1"/>
          </p:cNvSpPr>
          <p:nvPr>
            <p:ph type="sldImg"/>
          </p:nvPr>
        </p:nvSpPr>
        <p:spPr>
          <a:ln/>
        </p:spPr>
      </p:sp>
      <p:sp>
        <p:nvSpPr>
          <p:cNvPr id="139267" name="Rectangle 1027">
            <a:extLst>
              <a:ext uri="{FF2B5EF4-FFF2-40B4-BE49-F238E27FC236}">
                <a16:creationId xmlns:a16="http://schemas.microsoft.com/office/drawing/2014/main" id="{9C3E064D-E1D2-9354-48C7-6B01123B854F}"/>
              </a:ext>
            </a:extLst>
          </p:cNvPr>
          <p:cNvSpPr>
            <a:spLocks noGrp="1" noChangeArrowheads="1"/>
          </p:cNvSpPr>
          <p:nvPr>
            <p:ph type="body" idx="1"/>
          </p:nvPr>
        </p:nvSpPr>
        <p:spPr/>
        <p:txBody>
          <a:bodyPr/>
          <a:lstStyle/>
          <a:p>
            <a:pPr>
              <a:lnSpc>
                <a:spcPct val="80000"/>
              </a:lnSpc>
            </a:pPr>
            <a:r>
              <a:rPr lang="en-US" altLang="en-US">
                <a:latin typeface="Times-Roman" charset="0"/>
              </a:rPr>
              <a:t>The exact realization of a Feistel network depends on the choice of the following parameters and design features:</a:t>
            </a:r>
            <a:endParaRPr lang="en-AU" altLang="en-US" sz="900" b="1"/>
          </a:p>
          <a:p>
            <a:pPr>
              <a:lnSpc>
                <a:spcPct val="80000"/>
              </a:lnSpc>
              <a:buFontTx/>
              <a:buChar char="•"/>
            </a:pPr>
            <a:r>
              <a:rPr lang="en-AU" altLang="en-US" sz="900" b="1"/>
              <a:t>block size</a:t>
            </a:r>
            <a:r>
              <a:rPr lang="en-AU" altLang="en-US" sz="900"/>
              <a:t>  - increasing size improves security, but slows cipher </a:t>
            </a:r>
          </a:p>
          <a:p>
            <a:pPr>
              <a:lnSpc>
                <a:spcPct val="80000"/>
              </a:lnSpc>
              <a:buFontTx/>
              <a:buChar char="•"/>
            </a:pPr>
            <a:r>
              <a:rPr lang="en-AU" altLang="en-US" sz="900" b="1"/>
              <a:t>key size</a:t>
            </a:r>
            <a:r>
              <a:rPr lang="en-AU" altLang="en-US" sz="900"/>
              <a:t> - increasing size improves security, makes exhaustive key searching harder, but may slow cipher </a:t>
            </a:r>
          </a:p>
          <a:p>
            <a:pPr>
              <a:lnSpc>
                <a:spcPct val="80000"/>
              </a:lnSpc>
              <a:buFontTx/>
              <a:buChar char="•"/>
            </a:pPr>
            <a:r>
              <a:rPr lang="en-AU" altLang="en-US" sz="900" b="1"/>
              <a:t>number of rounds</a:t>
            </a:r>
            <a:r>
              <a:rPr lang="en-AU" altLang="en-US" sz="900"/>
              <a:t> - increasing number improves security, but slows cipher </a:t>
            </a:r>
          </a:p>
          <a:p>
            <a:pPr>
              <a:lnSpc>
                <a:spcPct val="80000"/>
              </a:lnSpc>
              <a:buFontTx/>
              <a:buChar char="•"/>
            </a:pPr>
            <a:r>
              <a:rPr lang="en-AU" altLang="en-US" sz="900" b="1"/>
              <a:t>subkey generation</a:t>
            </a:r>
            <a:r>
              <a:rPr lang="en-AU" altLang="en-US" sz="900"/>
              <a:t> algorithm - greater complexity can make analysis harder, but slows cipher </a:t>
            </a:r>
          </a:p>
          <a:p>
            <a:pPr>
              <a:lnSpc>
                <a:spcPct val="80000"/>
              </a:lnSpc>
              <a:buFontTx/>
              <a:buChar char="•"/>
            </a:pPr>
            <a:r>
              <a:rPr lang="en-AU" altLang="en-US" sz="900" b="1"/>
              <a:t>round function</a:t>
            </a:r>
            <a:r>
              <a:rPr lang="en-AU" altLang="en-US" sz="900"/>
              <a:t> - greater complexity can make analysis harder, but slows cipher </a:t>
            </a:r>
          </a:p>
          <a:p>
            <a:pPr>
              <a:lnSpc>
                <a:spcPct val="80000"/>
              </a:lnSpc>
              <a:buFontTx/>
              <a:buChar char="•"/>
            </a:pPr>
            <a:r>
              <a:rPr lang="en-US" altLang="en-US" sz="900" b="1"/>
              <a:t>fast software en/decryption - </a:t>
            </a:r>
            <a:r>
              <a:rPr lang="en-US" altLang="en-US" sz="900"/>
              <a:t>more recent concern for practical use </a:t>
            </a:r>
            <a:endParaRPr lang="en-US" altLang="en-US" sz="900" b="1"/>
          </a:p>
          <a:p>
            <a:pPr>
              <a:lnSpc>
                <a:spcPct val="80000"/>
              </a:lnSpc>
              <a:buFontTx/>
              <a:buChar char="•"/>
            </a:pPr>
            <a:r>
              <a:rPr lang="en-US" altLang="en-US" sz="900" b="1"/>
              <a:t>ease of analysis - for easier validation &amp; </a:t>
            </a:r>
            <a:r>
              <a:rPr lang="en-US" altLang="en-US" sz="900"/>
              <a:t>testing of strength</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BCF01377-5EEE-DDDB-B054-2B6B46BE7341}"/>
              </a:ext>
            </a:extLst>
          </p:cNvPr>
          <p:cNvSpPr>
            <a:spLocks noGrp="1" noChangeArrowheads="1"/>
          </p:cNvSpPr>
          <p:nvPr>
            <p:ph type="sldNum" sz="quarter" idx="5"/>
          </p:nvPr>
        </p:nvSpPr>
        <p:spPr>
          <a:ln/>
        </p:spPr>
        <p:txBody>
          <a:bodyPr/>
          <a:lstStyle/>
          <a:p>
            <a:fld id="{61F9C1B4-5B12-40A6-956F-A05B55C21B16}" type="slidenum">
              <a:rPr lang="en-AU" altLang="en-US"/>
              <a:pPr/>
              <a:t>12</a:t>
            </a:fld>
            <a:endParaRPr lang="en-AU" altLang="en-US"/>
          </a:p>
        </p:txBody>
      </p:sp>
      <p:sp>
        <p:nvSpPr>
          <p:cNvPr id="61442" name="Rectangle 2">
            <a:extLst>
              <a:ext uri="{FF2B5EF4-FFF2-40B4-BE49-F238E27FC236}">
                <a16:creationId xmlns:a16="http://schemas.microsoft.com/office/drawing/2014/main" id="{8B35086C-B969-B930-4D87-EAB8D0374362}"/>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855F5DFC-F93F-4E5D-FEF0-EC34860ACC25}"/>
              </a:ext>
            </a:extLst>
          </p:cNvPr>
          <p:cNvSpPr>
            <a:spLocks noGrp="1" noChangeArrowheads="1"/>
          </p:cNvSpPr>
          <p:nvPr>
            <p:ph type="body" idx="1"/>
          </p:nvPr>
        </p:nvSpPr>
        <p:spPr/>
        <p:txBody>
          <a:bodyPr/>
          <a:lstStyle/>
          <a:p>
            <a:r>
              <a:rPr lang="en-AU" altLang="en-US"/>
              <a:t>The process of decryption with a Feistel cipher, as shown in Stallings Figure 3.3, is essentially the same as the encryption process. The rule is as follows: Use the ciphertext as input to the algorithm, but use the subkeys </a:t>
            </a:r>
            <a:r>
              <a:rPr lang="en-AU" altLang="en-US" i="1"/>
              <a:t>Ki </a:t>
            </a:r>
            <a:r>
              <a:rPr lang="en-AU" altLang="en-US"/>
              <a:t>in reverse order. That is, use </a:t>
            </a:r>
            <a:r>
              <a:rPr lang="en-AU" altLang="en-US" i="1"/>
              <a:t>Kn </a:t>
            </a:r>
            <a:r>
              <a:rPr lang="en-AU" altLang="en-US"/>
              <a:t>in the first round, </a:t>
            </a:r>
            <a:r>
              <a:rPr lang="en-AU" altLang="en-US" i="1"/>
              <a:t>Kn</a:t>
            </a:r>
            <a:r>
              <a:rPr lang="en-AU" altLang="en-US"/>
              <a:t>–1 in the second round, and so on until </a:t>
            </a:r>
            <a:r>
              <a:rPr lang="en-AU" altLang="en-US" i="1"/>
              <a:t>K</a:t>
            </a:r>
            <a:r>
              <a:rPr lang="en-AU" altLang="en-US"/>
              <a:t>1 is used in the last round. This is a nice feature because it means we need not implement two different algorithms, one for encryption and one for decryption.</a:t>
            </a:r>
          </a:p>
          <a:p>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E61D85B9-ACDC-D49A-6BE9-DFE7CB2E08B6}"/>
              </a:ext>
            </a:extLst>
          </p:cNvPr>
          <p:cNvSpPr>
            <a:spLocks noGrp="1" noChangeArrowheads="1"/>
          </p:cNvSpPr>
          <p:nvPr>
            <p:ph type="sldNum" sz="quarter" idx="5"/>
          </p:nvPr>
        </p:nvSpPr>
        <p:spPr>
          <a:ln/>
        </p:spPr>
        <p:txBody>
          <a:bodyPr/>
          <a:lstStyle/>
          <a:p>
            <a:fld id="{17A81E9E-1763-4A0A-8B1C-DBE46AAC3292}" type="slidenum">
              <a:rPr lang="en-AU" altLang="en-US"/>
              <a:pPr/>
              <a:t>13</a:t>
            </a:fld>
            <a:endParaRPr lang="en-AU" altLang="en-US"/>
          </a:p>
        </p:txBody>
      </p:sp>
      <p:sp>
        <p:nvSpPr>
          <p:cNvPr id="140290" name="Rectangle 2">
            <a:extLst>
              <a:ext uri="{FF2B5EF4-FFF2-40B4-BE49-F238E27FC236}">
                <a16:creationId xmlns:a16="http://schemas.microsoft.com/office/drawing/2014/main" id="{12905668-4CB9-A3CE-A340-6F9C514C9BC3}"/>
              </a:ext>
            </a:extLst>
          </p:cNvPr>
          <p:cNvSpPr>
            <a:spLocks noGrp="1" noRot="1" noChangeAspect="1" noChangeArrowheads="1" noTextEdit="1"/>
          </p:cNvSpPr>
          <p:nvPr>
            <p:ph type="sldImg"/>
          </p:nvPr>
        </p:nvSpPr>
        <p:spPr>
          <a:ln/>
        </p:spPr>
      </p:sp>
      <p:sp>
        <p:nvSpPr>
          <p:cNvPr id="140291" name="Rectangle 3">
            <a:extLst>
              <a:ext uri="{FF2B5EF4-FFF2-40B4-BE49-F238E27FC236}">
                <a16:creationId xmlns:a16="http://schemas.microsoft.com/office/drawing/2014/main" id="{51891045-85C0-D8F9-4127-9A065BB54E63}"/>
              </a:ext>
            </a:extLst>
          </p:cNvPr>
          <p:cNvSpPr>
            <a:spLocks noGrp="1" noChangeArrowheads="1"/>
          </p:cNvSpPr>
          <p:nvPr>
            <p:ph type="body" idx="1"/>
          </p:nvPr>
        </p:nvSpPr>
        <p:spPr/>
        <p:txBody>
          <a:bodyPr/>
          <a:lstStyle/>
          <a:p>
            <a:r>
              <a:rPr lang="en-US" altLang="en-US"/>
              <a:t>The most widely used private key block cipher, is the Data Encryption Standard (DES). It was adopted in 1977 by the National Bureau of Standards as Federal Information Processing Standard 46 (FIPS PUB 46). DES encrypts data in 64-bit blocks using a 56-bit key. The DES enjoys widespread use. It has also been the subject of much controversy its security.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ADE686F6-ABAE-AE65-C7CA-66AFAB0EEAEB}"/>
              </a:ext>
            </a:extLst>
          </p:cNvPr>
          <p:cNvSpPr>
            <a:spLocks noGrp="1" noChangeArrowheads="1"/>
          </p:cNvSpPr>
          <p:nvPr>
            <p:ph type="sldNum" sz="quarter" idx="5"/>
          </p:nvPr>
        </p:nvSpPr>
        <p:spPr>
          <a:ln/>
        </p:spPr>
        <p:txBody>
          <a:bodyPr/>
          <a:lstStyle/>
          <a:p>
            <a:fld id="{98956E7A-6AB4-4332-BA09-26D2994DA8F3}" type="slidenum">
              <a:rPr lang="en-AU" altLang="en-US"/>
              <a:pPr/>
              <a:t>14</a:t>
            </a:fld>
            <a:endParaRPr lang="en-AU" altLang="en-US"/>
          </a:p>
        </p:txBody>
      </p:sp>
      <p:sp>
        <p:nvSpPr>
          <p:cNvPr id="141314" name="Rectangle 1026">
            <a:extLst>
              <a:ext uri="{FF2B5EF4-FFF2-40B4-BE49-F238E27FC236}">
                <a16:creationId xmlns:a16="http://schemas.microsoft.com/office/drawing/2014/main" id="{F64CE512-3EB4-D45C-6AE7-6103BCD0EEE2}"/>
              </a:ext>
            </a:extLst>
          </p:cNvPr>
          <p:cNvSpPr>
            <a:spLocks noGrp="1" noRot="1" noChangeAspect="1" noChangeArrowheads="1" noTextEdit="1"/>
          </p:cNvSpPr>
          <p:nvPr>
            <p:ph type="sldImg"/>
          </p:nvPr>
        </p:nvSpPr>
        <p:spPr>
          <a:ln/>
        </p:spPr>
      </p:sp>
      <p:sp>
        <p:nvSpPr>
          <p:cNvPr id="141315" name="Rectangle 1027">
            <a:extLst>
              <a:ext uri="{FF2B5EF4-FFF2-40B4-BE49-F238E27FC236}">
                <a16:creationId xmlns:a16="http://schemas.microsoft.com/office/drawing/2014/main" id="{4F45A6A5-E1A5-F2C2-8699-25DB7D963CBD}"/>
              </a:ext>
            </a:extLst>
          </p:cNvPr>
          <p:cNvSpPr>
            <a:spLocks noGrp="1" noChangeArrowheads="1"/>
          </p:cNvSpPr>
          <p:nvPr>
            <p:ph type="body" idx="1"/>
          </p:nvPr>
        </p:nvSpPr>
        <p:spPr/>
        <p:txBody>
          <a:bodyPr/>
          <a:lstStyle/>
          <a:p>
            <a:r>
              <a:rPr lang="en-US" altLang="en-US"/>
              <a:t>In the late 1960s, IBM set up a research project in computer cryptography led by Horst Feistel. The project concluded in 1971 with the development of the LUCIFER algorithm. </a:t>
            </a:r>
            <a:r>
              <a:rPr lang="en-US" altLang="en-US">
                <a:latin typeface="Times-Roman" charset="0"/>
              </a:rPr>
              <a:t>LUCIFER is a Feistel block cipher that operates on blocks of 64 bits, using a key size of 128 bits.</a:t>
            </a:r>
            <a:endParaRPr lang="en-US" altLang="en-US"/>
          </a:p>
          <a:p>
            <a:r>
              <a:rPr lang="en-US" altLang="en-US"/>
              <a:t>Because of the promising results produced by the LUCIFER project, IBM embarked on an effort, headed by Walter Tuchman and Carl Meyer, to develop a marketable commercial encryption product that ideally could be implemented on a single chip.  It involved not only IBM researchers but also outside consultants and technical advice from NSA. The outcome of this effort was a refined version of LUCIFER that was more resistant to cryptanalysis but that had a reduced key size of 56 bits, to fit on a single chip. </a:t>
            </a:r>
          </a:p>
          <a:p>
            <a:r>
              <a:rPr lang="en-US" altLang="en-US"/>
              <a:t>In 1973, the National Bureau of Standards (NBS) issued a request for proposals for a national cipher standard. IBM submitted the modified LUCIFER. It was by far the best algorithm proposed and was adopted in 1977 as the Data Encryption Standard. </a:t>
            </a:r>
          </a:p>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F06B0D39-510F-9DBA-5AF5-0CD2C063385B}"/>
              </a:ext>
            </a:extLst>
          </p:cNvPr>
          <p:cNvSpPr>
            <a:spLocks noGrp="1" noChangeArrowheads="1"/>
          </p:cNvSpPr>
          <p:nvPr>
            <p:ph type="sldNum" sz="quarter" idx="5"/>
          </p:nvPr>
        </p:nvSpPr>
        <p:spPr>
          <a:ln/>
        </p:spPr>
        <p:txBody>
          <a:bodyPr/>
          <a:lstStyle/>
          <a:p>
            <a:fld id="{6983AED0-98F7-4909-A67E-C0F73CC1C10C}" type="slidenum">
              <a:rPr lang="en-AU" altLang="en-US"/>
              <a:pPr/>
              <a:t>15</a:t>
            </a:fld>
            <a:endParaRPr lang="en-AU" altLang="en-US"/>
          </a:p>
        </p:txBody>
      </p:sp>
      <p:sp>
        <p:nvSpPr>
          <p:cNvPr id="65538" name="Rectangle 2">
            <a:extLst>
              <a:ext uri="{FF2B5EF4-FFF2-40B4-BE49-F238E27FC236}">
                <a16:creationId xmlns:a16="http://schemas.microsoft.com/office/drawing/2014/main" id="{505C0EF6-CF3B-FF51-5B1A-E9A40F568AA2}"/>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7BB02A1C-D5C0-2C72-6FAA-FA871CDA66AB}"/>
              </a:ext>
            </a:extLst>
          </p:cNvPr>
          <p:cNvSpPr>
            <a:spLocks noGrp="1" noChangeArrowheads="1"/>
          </p:cNvSpPr>
          <p:nvPr>
            <p:ph type="body" idx="1"/>
          </p:nvPr>
        </p:nvSpPr>
        <p:spPr/>
        <p:txBody>
          <a:bodyPr/>
          <a:lstStyle/>
          <a:p>
            <a:r>
              <a:rPr lang="en-US" altLang="en-US"/>
              <a:t>Before its adoption as a standard, the proposed DES was subjected to intense &amp; continuing criticism over the size of its key &amp; the classified design criteria.</a:t>
            </a:r>
            <a:endParaRPr lang="en-AU" altLang="en-US"/>
          </a:p>
          <a:p>
            <a:r>
              <a:rPr lang="en-AU" altLang="en-US"/>
              <a:t>Recent analysis has shown despite this controversy, that DES is well designed. DES is theoretically broken using Differential or Linear Cryptanalysis but in practise is unlikely to be a problem yet. Also rapid advances in computing speed though have rendered the 56 bit key susceptible to exhaustive key search, as predicted by Diffie &amp; Hellman. </a:t>
            </a:r>
          </a:p>
          <a:p>
            <a:r>
              <a:rPr lang="en-US" altLang="en-US"/>
              <a:t>DES has flourished and is widely used, especially in financial applications. It is still standardized for legacy systems, with either AES or triple DES for new applications.</a:t>
            </a:r>
            <a:endParaRPr lang="en-AU"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40101AA3-450C-997F-77A9-A4B245B00D00}"/>
              </a:ext>
            </a:extLst>
          </p:cNvPr>
          <p:cNvSpPr>
            <a:spLocks noGrp="1" noChangeArrowheads="1"/>
          </p:cNvSpPr>
          <p:nvPr>
            <p:ph type="sldNum" sz="quarter" idx="5"/>
          </p:nvPr>
        </p:nvSpPr>
        <p:spPr>
          <a:ln/>
        </p:spPr>
        <p:txBody>
          <a:bodyPr/>
          <a:lstStyle/>
          <a:p>
            <a:fld id="{EEB6D96E-7F7D-4C25-B3F5-164B42F29C61}" type="slidenum">
              <a:rPr lang="en-AU" altLang="en-US"/>
              <a:pPr/>
              <a:t>16</a:t>
            </a:fld>
            <a:endParaRPr lang="en-AU" altLang="en-US"/>
          </a:p>
        </p:txBody>
      </p:sp>
      <p:sp>
        <p:nvSpPr>
          <p:cNvPr id="67586" name="Rectangle 2">
            <a:extLst>
              <a:ext uri="{FF2B5EF4-FFF2-40B4-BE49-F238E27FC236}">
                <a16:creationId xmlns:a16="http://schemas.microsoft.com/office/drawing/2014/main" id="{0384FF0D-1E95-C11D-EDEE-6F0C1AAF3865}"/>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4CBC44D0-A4A4-C1C8-F88A-D8CFAA307C1D}"/>
              </a:ext>
            </a:extLst>
          </p:cNvPr>
          <p:cNvSpPr>
            <a:spLocks noGrp="1" noChangeArrowheads="1"/>
          </p:cNvSpPr>
          <p:nvPr>
            <p:ph type="body" idx="1"/>
          </p:nvPr>
        </p:nvSpPr>
        <p:spPr/>
        <p:txBody>
          <a:bodyPr/>
          <a:lstStyle/>
          <a:p>
            <a:r>
              <a:rPr lang="en-US" altLang="en-US">
                <a:latin typeface="Times-Roman" charset="0"/>
              </a:rPr>
              <a:t>The overall scheme for DES encryption is illustrated in Stallings Figure3.4, which takes as input 64-bits of data and of key.</a:t>
            </a:r>
            <a:endParaRPr lang="en-AU" altLang="en-US"/>
          </a:p>
          <a:p>
            <a:r>
              <a:rPr lang="en-AU" altLang="en-US"/>
              <a:t>The left side shows the basic process for enciphering a 64-bit data block which consists of: </a:t>
            </a:r>
          </a:p>
          <a:p>
            <a:r>
              <a:rPr lang="en-AU" altLang="en-US"/>
              <a:t>- an initial permutation (IP) which shuffles the 64-bit input block</a:t>
            </a:r>
          </a:p>
          <a:p>
            <a:r>
              <a:rPr lang="en-AU" altLang="en-US"/>
              <a:t>- 16 rounds of a complex key dependent round function involving substitutions &amp; permutations</a:t>
            </a:r>
          </a:p>
          <a:p>
            <a:r>
              <a:rPr lang="en-AU" altLang="en-US"/>
              <a:t>- a final permutation, being the inverse of IP </a:t>
            </a:r>
            <a:endParaRPr lang="en-US" altLang="en-US"/>
          </a:p>
          <a:p>
            <a:r>
              <a:rPr lang="en-US" altLang="en-US"/>
              <a:t>The right side shows the handling of the 56-bit key and consists of:</a:t>
            </a:r>
          </a:p>
          <a:p>
            <a:r>
              <a:rPr lang="en-AU" altLang="en-US"/>
              <a:t>- an initial permutation of the key (PC1) which selects 56-bits out of the 64-bits input, in two 28-bit halves </a:t>
            </a:r>
          </a:p>
          <a:p>
            <a:r>
              <a:rPr lang="en-AU" altLang="en-US"/>
              <a:t>- 16 stages to generate the 48-bit subkeys using a left circular shift and a permutation of the two 28-bit halves </a:t>
            </a:r>
          </a:p>
          <a:p>
            <a:endParaRPr lang="en-US" altLang="en-US"/>
          </a:p>
          <a:p>
            <a:endParaRPr lang="en-AU"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4823FD02-AD34-75F7-CE5D-DFC8ABEBF364}"/>
              </a:ext>
            </a:extLst>
          </p:cNvPr>
          <p:cNvSpPr>
            <a:spLocks noGrp="1" noChangeArrowheads="1"/>
          </p:cNvSpPr>
          <p:nvPr>
            <p:ph type="sldNum" sz="quarter" idx="5"/>
          </p:nvPr>
        </p:nvSpPr>
        <p:spPr>
          <a:ln/>
        </p:spPr>
        <p:txBody>
          <a:bodyPr/>
          <a:lstStyle/>
          <a:p>
            <a:fld id="{E5EB27FD-7035-4FD8-AEE9-D03926D651C5}" type="slidenum">
              <a:rPr lang="en-AU" altLang="en-US"/>
              <a:pPr/>
              <a:t>17</a:t>
            </a:fld>
            <a:endParaRPr lang="en-AU" altLang="en-US"/>
          </a:p>
        </p:txBody>
      </p:sp>
      <p:sp>
        <p:nvSpPr>
          <p:cNvPr id="69634" name="Rectangle 2">
            <a:extLst>
              <a:ext uri="{FF2B5EF4-FFF2-40B4-BE49-F238E27FC236}">
                <a16:creationId xmlns:a16="http://schemas.microsoft.com/office/drawing/2014/main" id="{A734063E-DD8B-AEBC-E107-89D0D94282ED}"/>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41FE4906-A934-6CBE-4B44-6812AC4EF35F}"/>
              </a:ext>
            </a:extLst>
          </p:cNvPr>
          <p:cNvSpPr>
            <a:spLocks noGrp="1" noChangeArrowheads="1"/>
          </p:cNvSpPr>
          <p:nvPr>
            <p:ph type="body" idx="1"/>
          </p:nvPr>
        </p:nvSpPr>
        <p:spPr/>
        <p:txBody>
          <a:bodyPr/>
          <a:lstStyle/>
          <a:p>
            <a:r>
              <a:rPr lang="en-AU" altLang="en-US"/>
              <a:t>The initial permutation and its inverse are defined by tables, as shown in Stallings Tables 3.2a and 3.2b, respectively. The tables are to be interpreted as follows. The input to a table consists of 64 bits numbered left to right from 1 to 64. The 64 entries in the permutation table contain a permutation of the numbers from 1 to 64. Each entry in the permutation table indicates the position of a numbered input bit in the output, which also consists of 64 bits.</a:t>
            </a:r>
            <a:endParaRPr lang="en-US" altLang="en-US"/>
          </a:p>
          <a:p>
            <a:r>
              <a:rPr lang="en-AU" altLang="en-US"/>
              <a:t>Note that the bit numbering for DES reflects IBM mainframe practice, and is the opposite of what we now mostly use - so be careful! Numbers from Bit 1 (leftmost, most significant) to bit 32/48/64 etc (rightmost, least significant).</a:t>
            </a:r>
            <a:endParaRPr lang="en-US" altLang="en-US"/>
          </a:p>
          <a:p>
            <a:r>
              <a:rPr lang="en-US" altLang="en-US"/>
              <a:t>Note that examples are specified using hexadecimal. </a:t>
            </a:r>
          </a:p>
          <a:p>
            <a:r>
              <a:rPr lang="en-US" altLang="en-US"/>
              <a:t>Here a 64-bit plaintext value of </a:t>
            </a:r>
            <a:r>
              <a:rPr lang="en-AU" altLang="en-US" sz="800">
                <a:latin typeface="Courier New" panose="02070309020205020404" pitchFamily="49" charset="0"/>
              </a:rPr>
              <a:t>“675a6967 5e5a6b5a” (written in left &amp; right halves)  after permuting with IP becomes “ffb2194d 004df6fb”.</a:t>
            </a:r>
            <a:endParaRPr lang="en-US" altLang="en-US"/>
          </a:p>
          <a:p>
            <a:endParaRPr lang="en-AU" altLang="en-US"/>
          </a:p>
          <a:p>
            <a:endParaRPr lang="en-AU"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335518D1-5E52-15D2-49B8-0C4B8187CA91}"/>
              </a:ext>
            </a:extLst>
          </p:cNvPr>
          <p:cNvSpPr>
            <a:spLocks noGrp="1" noChangeArrowheads="1"/>
          </p:cNvSpPr>
          <p:nvPr>
            <p:ph type="sldNum" sz="quarter" idx="5"/>
          </p:nvPr>
        </p:nvSpPr>
        <p:spPr>
          <a:ln/>
        </p:spPr>
        <p:txBody>
          <a:bodyPr/>
          <a:lstStyle/>
          <a:p>
            <a:fld id="{1836E4F4-20A1-4353-BC38-F1AFA49D4882}" type="slidenum">
              <a:rPr lang="en-AU" altLang="en-US"/>
              <a:pPr/>
              <a:t>18</a:t>
            </a:fld>
            <a:endParaRPr lang="en-AU" altLang="en-US"/>
          </a:p>
        </p:txBody>
      </p:sp>
      <p:sp>
        <p:nvSpPr>
          <p:cNvPr id="75778" name="Rectangle 2">
            <a:extLst>
              <a:ext uri="{FF2B5EF4-FFF2-40B4-BE49-F238E27FC236}">
                <a16:creationId xmlns:a16="http://schemas.microsoft.com/office/drawing/2014/main" id="{1D8B016D-520D-2C16-7695-A59358CE1E80}"/>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3B9743EE-0765-5DEF-3ADB-8F52AEA8D06A}"/>
              </a:ext>
            </a:extLst>
          </p:cNvPr>
          <p:cNvSpPr>
            <a:spLocks noGrp="1" noChangeArrowheads="1"/>
          </p:cNvSpPr>
          <p:nvPr>
            <p:ph type="body" idx="1"/>
          </p:nvPr>
        </p:nvSpPr>
        <p:spPr/>
        <p:txBody>
          <a:bodyPr/>
          <a:lstStyle/>
          <a:p>
            <a:r>
              <a:rPr lang="en-US" altLang="en-US"/>
              <a:t>Detail here the internal structure of the DES round function F, which takes R half &amp; subkey, and processes them through E, add subkey, S &amp; P.</a:t>
            </a:r>
          </a:p>
          <a:p>
            <a:r>
              <a:rPr lang="en-US" altLang="en-US"/>
              <a:t>This follows the classic structure for a feistel cipher.</a:t>
            </a:r>
          </a:p>
          <a:p>
            <a:r>
              <a:rPr lang="en-US" altLang="en-US"/>
              <a:t>Note that the s-boxes provide the “confusion” of data and key values, whilst the permutation P then spreads this as widely as possible, so each S-box output affects as many S-box inputs in the next round as possible, giving “diffusion”.</a:t>
            </a:r>
            <a:endParaRPr lang="en-AU"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225B5820-33F6-3BFE-4C09-A6BC10453EEF}"/>
              </a:ext>
            </a:extLst>
          </p:cNvPr>
          <p:cNvSpPr>
            <a:spLocks noGrp="1" noChangeArrowheads="1"/>
          </p:cNvSpPr>
          <p:nvPr>
            <p:ph type="sldNum" sz="quarter" idx="5"/>
          </p:nvPr>
        </p:nvSpPr>
        <p:spPr>
          <a:ln/>
        </p:spPr>
        <p:txBody>
          <a:bodyPr/>
          <a:lstStyle/>
          <a:p>
            <a:fld id="{E7484261-DD73-44DD-B282-4BE697471C82}" type="slidenum">
              <a:rPr lang="en-AU" altLang="en-US"/>
              <a:pPr/>
              <a:t>19</a:t>
            </a:fld>
            <a:endParaRPr lang="en-AU" altLang="en-US"/>
          </a:p>
        </p:txBody>
      </p:sp>
      <p:sp>
        <p:nvSpPr>
          <p:cNvPr id="74754" name="Rectangle 2">
            <a:extLst>
              <a:ext uri="{FF2B5EF4-FFF2-40B4-BE49-F238E27FC236}">
                <a16:creationId xmlns:a16="http://schemas.microsoft.com/office/drawing/2014/main" id="{5AA365BD-BEA9-64CB-9AA5-69552DA76F8B}"/>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42092E42-3599-6054-B221-764DB412E5C8}"/>
              </a:ext>
            </a:extLst>
          </p:cNvPr>
          <p:cNvSpPr>
            <a:spLocks noGrp="1" noChangeArrowheads="1"/>
          </p:cNvSpPr>
          <p:nvPr>
            <p:ph type="body" idx="1"/>
          </p:nvPr>
        </p:nvSpPr>
        <p:spPr/>
        <p:txBody>
          <a:bodyPr/>
          <a:lstStyle/>
          <a:p>
            <a:r>
              <a:rPr lang="en-US" altLang="en-US"/>
              <a:t>Stallings Figure 3.6 illustrates the internal structure of the DES round function F. The </a:t>
            </a:r>
            <a:r>
              <a:rPr lang="en-US" altLang="en-US">
                <a:latin typeface="Times-Roman" charset="0"/>
              </a:rPr>
              <a:t>R input is first expanded to 48 bits by using expansion table E that defines a permutation plus an expansion that involves duplication of 16 of the R bits (Stallings Table 3.2c). The resulting 48 bits are XORed with Ki.</a:t>
            </a:r>
            <a:r>
              <a:rPr lang="en-US" altLang="en-US">
                <a:latin typeface="Helvetica" panose="020B0604020202020204" pitchFamily="34" charset="0"/>
              </a:rPr>
              <a:t> </a:t>
            </a:r>
            <a:r>
              <a:rPr lang="en-US" altLang="en-US">
                <a:latin typeface="Times-Roman" charset="0"/>
              </a:rPr>
              <a:t>This 48-bit result passes through a substitution function comprising 8 S-boxes which each map 6 input bits to 4 output bits, producing a 32-bit output, which is then permuted by permutation P as defined by Stallings Table 3.2d. </a:t>
            </a:r>
            <a:endParaRPr lang="en-AU" altLang="en-US">
              <a:latin typeface="Times-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505A773C-220C-7FB3-2FF0-7D2FF03F4523}"/>
              </a:ext>
            </a:extLst>
          </p:cNvPr>
          <p:cNvSpPr>
            <a:spLocks noGrp="1" noChangeArrowheads="1"/>
          </p:cNvSpPr>
          <p:nvPr>
            <p:ph type="sldNum" sz="quarter" idx="5"/>
          </p:nvPr>
        </p:nvSpPr>
        <p:spPr>
          <a:ln/>
        </p:spPr>
        <p:txBody>
          <a:bodyPr/>
          <a:lstStyle/>
          <a:p>
            <a:fld id="{ECFA8F08-CF6B-4C57-88A6-780356217FCE}" type="slidenum">
              <a:rPr lang="en-AU" altLang="en-US"/>
              <a:pPr/>
              <a:t>2</a:t>
            </a:fld>
            <a:endParaRPr lang="en-AU" altLang="en-US"/>
          </a:p>
        </p:txBody>
      </p:sp>
      <p:sp>
        <p:nvSpPr>
          <p:cNvPr id="136194" name="Rectangle 1026">
            <a:extLst>
              <a:ext uri="{FF2B5EF4-FFF2-40B4-BE49-F238E27FC236}">
                <a16:creationId xmlns:a16="http://schemas.microsoft.com/office/drawing/2014/main" id="{4C6582CD-4615-C14A-9D3F-AD715E616CEA}"/>
              </a:ext>
            </a:extLst>
          </p:cNvPr>
          <p:cNvSpPr>
            <a:spLocks noGrp="1" noRot="1" noChangeAspect="1" noChangeArrowheads="1" noTextEdit="1"/>
          </p:cNvSpPr>
          <p:nvPr>
            <p:ph type="sldImg"/>
          </p:nvPr>
        </p:nvSpPr>
        <p:spPr>
          <a:ln/>
        </p:spPr>
      </p:sp>
      <p:sp>
        <p:nvSpPr>
          <p:cNvPr id="136195" name="Rectangle 1027">
            <a:extLst>
              <a:ext uri="{FF2B5EF4-FFF2-40B4-BE49-F238E27FC236}">
                <a16:creationId xmlns:a16="http://schemas.microsoft.com/office/drawing/2014/main" id="{C9037017-1B87-D63D-6E13-DA415964CD4C}"/>
              </a:ext>
            </a:extLst>
          </p:cNvPr>
          <p:cNvSpPr>
            <a:spLocks noGrp="1" noChangeArrowheads="1"/>
          </p:cNvSpPr>
          <p:nvPr>
            <p:ph type="body" idx="1"/>
          </p:nvPr>
        </p:nvSpPr>
        <p:spPr/>
        <p:txBody>
          <a:bodyPr/>
          <a:lstStyle/>
          <a:p>
            <a:r>
              <a:rPr lang="en-US" altLang="en-US"/>
              <a:t>Intro quote.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7439898B-8AC2-9BD5-2A5F-5566D4E1A6E5}"/>
              </a:ext>
            </a:extLst>
          </p:cNvPr>
          <p:cNvSpPr>
            <a:spLocks noGrp="1" noChangeArrowheads="1"/>
          </p:cNvSpPr>
          <p:nvPr>
            <p:ph type="sldNum" sz="quarter" idx="5"/>
          </p:nvPr>
        </p:nvSpPr>
        <p:spPr>
          <a:ln/>
        </p:spPr>
        <p:txBody>
          <a:bodyPr/>
          <a:lstStyle/>
          <a:p>
            <a:fld id="{CEF3EEDB-37D6-43C0-A204-28FF25558B00}" type="slidenum">
              <a:rPr lang="en-AU" altLang="en-US"/>
              <a:pPr/>
              <a:t>20</a:t>
            </a:fld>
            <a:endParaRPr lang="en-AU" altLang="en-US"/>
          </a:p>
        </p:txBody>
      </p:sp>
      <p:sp>
        <p:nvSpPr>
          <p:cNvPr id="73730" name="Rectangle 2">
            <a:extLst>
              <a:ext uri="{FF2B5EF4-FFF2-40B4-BE49-F238E27FC236}">
                <a16:creationId xmlns:a16="http://schemas.microsoft.com/office/drawing/2014/main" id="{18DA523A-D619-D8B5-198C-D7210FC7C955}"/>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1FA1545D-FABD-7F70-7C36-E4762BA8E1EF}"/>
              </a:ext>
            </a:extLst>
          </p:cNvPr>
          <p:cNvSpPr>
            <a:spLocks noGrp="1" noChangeArrowheads="1"/>
          </p:cNvSpPr>
          <p:nvPr>
            <p:ph type="body" idx="1"/>
          </p:nvPr>
        </p:nvSpPr>
        <p:spPr/>
        <p:txBody>
          <a:bodyPr/>
          <a:lstStyle/>
          <a:p>
            <a:r>
              <a:rPr lang="en-AU" altLang="en-US"/>
              <a:t>The substitution consists of a set of eight S-boxes, each of which accepts 6 bits as input and produces 4 bits as output. These transformations are defined in Stallings Table 3.3, which is interpreted as follows: The first and last bits of the input to box S</a:t>
            </a:r>
            <a:r>
              <a:rPr lang="en-AU" altLang="en-US" i="1"/>
              <a:t>i </a:t>
            </a:r>
            <a:r>
              <a:rPr lang="en-AU" altLang="en-US"/>
              <a:t>form a 2-bit binary number to select one of four substitutions defined by the four rows in the table for S</a:t>
            </a:r>
            <a:r>
              <a:rPr lang="en-AU" altLang="en-US" i="1"/>
              <a:t>i</a:t>
            </a:r>
            <a:r>
              <a:rPr lang="en-AU" altLang="en-US"/>
              <a:t>. The middle four bits select one of the sixteen columns. The decimal value in the cell selected by the row and column is then converted to its 4-bit representation to produce the output. For example, in S1, for input 011001, the row is 01 (row 1) and the column is 1100 (column 12). The value in row 1, column 12 is 9, so the output is 1001.</a:t>
            </a:r>
          </a:p>
          <a:p>
            <a:endParaRPr lang="en-AU" altLang="en-US"/>
          </a:p>
          <a:p>
            <a:r>
              <a:rPr lang="en-AU" altLang="en-US"/>
              <a:t>The example lists 8 6-bit values (ie 18 in hex is 011000 in binary, 09 hex is 001001 binary, 12 hex is 010010  binary, 3d hex is 111101 binary etc), each of which is replaced following the process detailed above using the appropriate S-box. ie</a:t>
            </a:r>
          </a:p>
          <a:p>
            <a:r>
              <a:rPr lang="en-AU" altLang="en-US"/>
              <a:t>S1(011000) lookup row 00 col 1100 in S1 to get 5</a:t>
            </a:r>
          </a:p>
          <a:p>
            <a:r>
              <a:rPr lang="en-AU" altLang="en-US"/>
              <a:t>S2(001001) lookup row 01 col 0100 in S2 to get 15 = f in hex</a:t>
            </a:r>
          </a:p>
          <a:p>
            <a:r>
              <a:rPr lang="en-AU" altLang="en-US"/>
              <a:t>S3(010010) lookup row 00 col 1001 in S3 to get 13 = d in hex</a:t>
            </a:r>
          </a:p>
          <a:p>
            <a:r>
              <a:rPr lang="en-AU" altLang="en-US"/>
              <a:t>S4(111101) lookup row 11 col 1110 in S4 to get 2 etc</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446583C1-8FE3-FDE9-F91D-EE5D2FEC61CB}"/>
              </a:ext>
            </a:extLst>
          </p:cNvPr>
          <p:cNvSpPr>
            <a:spLocks noGrp="1" noChangeArrowheads="1"/>
          </p:cNvSpPr>
          <p:nvPr>
            <p:ph type="sldNum" sz="quarter" idx="5"/>
          </p:nvPr>
        </p:nvSpPr>
        <p:spPr>
          <a:ln/>
        </p:spPr>
        <p:txBody>
          <a:bodyPr/>
          <a:lstStyle/>
          <a:p>
            <a:fld id="{5A4CCF14-29DF-43DF-8FEA-313750684C38}" type="slidenum">
              <a:rPr lang="en-AU" altLang="en-US"/>
              <a:pPr/>
              <a:t>21</a:t>
            </a:fld>
            <a:endParaRPr lang="en-AU" altLang="en-US"/>
          </a:p>
        </p:txBody>
      </p:sp>
      <p:sp>
        <p:nvSpPr>
          <p:cNvPr id="77826" name="Rectangle 2">
            <a:extLst>
              <a:ext uri="{FF2B5EF4-FFF2-40B4-BE49-F238E27FC236}">
                <a16:creationId xmlns:a16="http://schemas.microsoft.com/office/drawing/2014/main" id="{9AAA4782-7BC5-466D-C153-5C0B64DD8084}"/>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66054156-4194-5A87-1968-C95E081B54B0}"/>
              </a:ext>
            </a:extLst>
          </p:cNvPr>
          <p:cNvSpPr>
            <a:spLocks noGrp="1" noChangeArrowheads="1"/>
          </p:cNvSpPr>
          <p:nvPr>
            <p:ph type="body" idx="1"/>
          </p:nvPr>
        </p:nvSpPr>
        <p:spPr/>
        <p:txBody>
          <a:bodyPr/>
          <a:lstStyle/>
          <a:p>
            <a:r>
              <a:rPr lang="en-AU" altLang="en-US"/>
              <a:t>The DES Key Schedule generates the subkeys needed for each data encryption round. The 64-bit </a:t>
            </a:r>
            <a:r>
              <a:rPr lang="en-US" altLang="en-US">
                <a:latin typeface="Times-Roman" charset="0"/>
              </a:rPr>
              <a:t>key input is first processed by Permuted Choice One (Stallings Table 3.4b). The resulting 56-bit key is then treated as two 28-bit quantities C &amp; D. In each round, these are separately processed throgh a circular left shift (rotation) of 1 or 2bits as shown in Stallings Table 3.4d. These shifted values serve as input to the next round of the key schedule. They also serve as input to Permuted Choice Two (Stallings Table 3.4c), which produces a 48-bit output that serves as input to the round function F.</a:t>
            </a:r>
            <a:endParaRPr lang="en-AU" altLang="en-US"/>
          </a:p>
          <a:p>
            <a:endParaRPr lang="en-AU" altLang="en-US"/>
          </a:p>
          <a:p>
            <a:r>
              <a:rPr lang="en-AU" altLang="en-US"/>
              <a:t>The 56 bit key size comes from security considerations as we know now. It was big enough so that an exhaustive key search was about as hard as the best direct attack (a form of differential cryptanalysis called a T-attack, known by the IBM &amp; NSA researchers), but no bigger. The extra 8 bits were then used as parity (error detecting) bits, which makes sense given the original design use for hardware communications links. However we hit an incompatibility with simple s/w implementations since the top bit in each byte is 0 (since ASCII only uses 7 bits), but the DES key schedule throws away the bottom bit! A good implementation needs to be cleverer! </a:t>
            </a:r>
            <a:endParaRPr lang="en-US" altLang="en-US"/>
          </a:p>
          <a:p>
            <a:endParaRPr lang="en-AU"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2743F362-5487-C6FE-6782-31C0D16D7EDC}"/>
              </a:ext>
            </a:extLst>
          </p:cNvPr>
          <p:cNvSpPr>
            <a:spLocks noGrp="1" noChangeArrowheads="1"/>
          </p:cNvSpPr>
          <p:nvPr>
            <p:ph type="sldNum" sz="quarter" idx="5"/>
          </p:nvPr>
        </p:nvSpPr>
        <p:spPr>
          <a:ln/>
        </p:spPr>
        <p:txBody>
          <a:bodyPr/>
          <a:lstStyle/>
          <a:p>
            <a:fld id="{649C81E9-C2E1-43E2-B6F4-ACC57F6BF7E9}" type="slidenum">
              <a:rPr lang="en-AU" altLang="en-US"/>
              <a:pPr/>
              <a:t>22</a:t>
            </a:fld>
            <a:endParaRPr lang="en-AU" altLang="en-US"/>
          </a:p>
        </p:txBody>
      </p:sp>
      <p:sp>
        <p:nvSpPr>
          <p:cNvPr id="143362" name="Rectangle 1026">
            <a:extLst>
              <a:ext uri="{FF2B5EF4-FFF2-40B4-BE49-F238E27FC236}">
                <a16:creationId xmlns:a16="http://schemas.microsoft.com/office/drawing/2014/main" id="{C9A15958-ABD5-3826-FF7C-586930080F23}"/>
              </a:ext>
            </a:extLst>
          </p:cNvPr>
          <p:cNvSpPr>
            <a:spLocks noGrp="1" noRot="1" noChangeAspect="1" noChangeArrowheads="1" noTextEdit="1"/>
          </p:cNvSpPr>
          <p:nvPr>
            <p:ph type="sldImg"/>
          </p:nvPr>
        </p:nvSpPr>
        <p:spPr>
          <a:ln/>
        </p:spPr>
      </p:sp>
      <p:sp>
        <p:nvSpPr>
          <p:cNvPr id="143363" name="Rectangle 1027">
            <a:extLst>
              <a:ext uri="{FF2B5EF4-FFF2-40B4-BE49-F238E27FC236}">
                <a16:creationId xmlns:a16="http://schemas.microsoft.com/office/drawing/2014/main" id="{E6031E3C-FB01-8A66-BA85-2E50D5C8FD15}"/>
              </a:ext>
            </a:extLst>
          </p:cNvPr>
          <p:cNvSpPr>
            <a:spLocks noGrp="1" noChangeArrowheads="1"/>
          </p:cNvSpPr>
          <p:nvPr>
            <p:ph type="body" idx="1"/>
          </p:nvPr>
        </p:nvSpPr>
        <p:spPr/>
        <p:txBody>
          <a:bodyPr/>
          <a:lstStyle/>
          <a:p>
            <a:r>
              <a:rPr lang="en-US" altLang="en-US">
                <a:latin typeface="Times-Roman" charset="0"/>
              </a:rPr>
              <a:t>As with any Feistel cipher, DES decryption uses the same algorithm as encryption except that the subkeys are used in reverse order SK16 .. SK1.</a:t>
            </a:r>
          </a:p>
          <a:p>
            <a:r>
              <a:rPr lang="en-US" altLang="en-US">
                <a:latin typeface="Times-Roman" charset="0"/>
              </a:rPr>
              <a:t>If you trace through the DES overview diagram can see how each decryption step top to bottom with reversed subkeys, undoes the equivalent encryption step moving from bottom to top.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D2788C00-3A71-32E0-8E96-FE432A2A58A6}"/>
              </a:ext>
            </a:extLst>
          </p:cNvPr>
          <p:cNvSpPr>
            <a:spLocks noGrp="1" noChangeArrowheads="1"/>
          </p:cNvSpPr>
          <p:nvPr>
            <p:ph type="sldNum" sz="quarter" idx="5"/>
          </p:nvPr>
        </p:nvSpPr>
        <p:spPr>
          <a:ln/>
        </p:spPr>
        <p:txBody>
          <a:bodyPr/>
          <a:lstStyle/>
          <a:p>
            <a:fld id="{5E4B9584-DA11-4A76-A314-E0D6438AD685}" type="slidenum">
              <a:rPr lang="en-AU" altLang="en-US"/>
              <a:pPr/>
              <a:t>23</a:t>
            </a:fld>
            <a:endParaRPr lang="en-AU" altLang="en-US"/>
          </a:p>
        </p:txBody>
      </p:sp>
      <p:sp>
        <p:nvSpPr>
          <p:cNvPr id="144386" name="Rectangle 2">
            <a:extLst>
              <a:ext uri="{FF2B5EF4-FFF2-40B4-BE49-F238E27FC236}">
                <a16:creationId xmlns:a16="http://schemas.microsoft.com/office/drawing/2014/main" id="{0AECA1D1-ADF7-1D7B-9335-D8E5A6191B7F}"/>
              </a:ext>
            </a:extLst>
          </p:cNvPr>
          <p:cNvSpPr>
            <a:spLocks noGrp="1" noRot="1" noChangeAspect="1" noChangeArrowheads="1" noTextEdit="1"/>
          </p:cNvSpPr>
          <p:nvPr>
            <p:ph type="sldImg"/>
          </p:nvPr>
        </p:nvSpPr>
        <p:spPr>
          <a:ln/>
        </p:spPr>
      </p:sp>
      <p:sp>
        <p:nvSpPr>
          <p:cNvPr id="144387" name="Rectangle 3">
            <a:extLst>
              <a:ext uri="{FF2B5EF4-FFF2-40B4-BE49-F238E27FC236}">
                <a16:creationId xmlns:a16="http://schemas.microsoft.com/office/drawing/2014/main" id="{7BC1333C-65A1-2C22-D68E-8F65D614544F}"/>
              </a:ext>
            </a:extLst>
          </p:cNvPr>
          <p:cNvSpPr>
            <a:spLocks noGrp="1" noChangeArrowheads="1"/>
          </p:cNvSpPr>
          <p:nvPr>
            <p:ph type="body" idx="1"/>
          </p:nvPr>
        </p:nvSpPr>
        <p:spPr/>
        <p:txBody>
          <a:bodyPr/>
          <a:lstStyle/>
          <a:p>
            <a:r>
              <a:rPr lang="en-US" altLang="en-US"/>
              <a:t>A desirable property of any encryption algorithm is that a small change in either the plaintext or the key should produce a significant change in the ciphertext. In particular, a change in one bit of the plaintext or one bit of the key should produce a change in many bits of the ciphertext. If the change were small, this might provide a way to reduce the size of the plaintext or key space to be searched. </a:t>
            </a:r>
            <a:r>
              <a:rPr lang="en-US" altLang="en-US">
                <a:latin typeface="Times-Roman" charset="0"/>
              </a:rPr>
              <a:t>DES exhibits a strong avalanche effect, as may be seen in Stallings Table 3.5.</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E0B75119-D18D-C56F-D420-73E471002FCC}"/>
              </a:ext>
            </a:extLst>
          </p:cNvPr>
          <p:cNvSpPr>
            <a:spLocks noGrp="1" noChangeArrowheads="1"/>
          </p:cNvSpPr>
          <p:nvPr>
            <p:ph type="sldNum" sz="quarter" idx="5"/>
          </p:nvPr>
        </p:nvSpPr>
        <p:spPr>
          <a:ln/>
        </p:spPr>
        <p:txBody>
          <a:bodyPr/>
          <a:lstStyle/>
          <a:p>
            <a:fld id="{E0B738CD-4926-4251-89CB-04AC46D7275E}" type="slidenum">
              <a:rPr lang="en-AU" altLang="en-US"/>
              <a:pPr/>
              <a:t>24</a:t>
            </a:fld>
            <a:endParaRPr lang="en-AU" altLang="en-US"/>
          </a:p>
        </p:txBody>
      </p:sp>
      <p:sp>
        <p:nvSpPr>
          <p:cNvPr id="81922" name="Rectangle 2">
            <a:extLst>
              <a:ext uri="{FF2B5EF4-FFF2-40B4-BE49-F238E27FC236}">
                <a16:creationId xmlns:a16="http://schemas.microsoft.com/office/drawing/2014/main" id="{F712FC3B-5558-92B9-D148-1E534364EF48}"/>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D521EE34-D5EC-5E3C-3F8F-9CC9C65AFB59}"/>
              </a:ext>
            </a:extLst>
          </p:cNvPr>
          <p:cNvSpPr>
            <a:spLocks noGrp="1" noChangeArrowheads="1"/>
          </p:cNvSpPr>
          <p:nvPr>
            <p:ph type="body" idx="1"/>
          </p:nvPr>
        </p:nvSpPr>
        <p:spPr/>
        <p:txBody>
          <a:bodyPr/>
          <a:lstStyle/>
          <a:p>
            <a:r>
              <a:rPr lang="en-US" altLang="en-US">
                <a:latin typeface="Times-Roman" charset="0"/>
              </a:rPr>
              <a:t>Since its adoption as a federal standard, there have been lingering concerns about the level of security provided by DES in two areas: key size and the nature of the algorithm.</a:t>
            </a:r>
            <a:endParaRPr lang="en-AU" altLang="en-US"/>
          </a:p>
          <a:p>
            <a:r>
              <a:rPr lang="en-US" altLang="en-US">
                <a:latin typeface="Times-Roman" charset="0"/>
              </a:rPr>
              <a:t>With a key length of 56 bits, there are 2^56 possible keys, which is approximately 7.2*10^16 keys. Thus a brute-force attack appeared impractical. </a:t>
            </a:r>
            <a:endParaRPr lang="en-AU" altLang="en-US"/>
          </a:p>
          <a:p>
            <a:r>
              <a:rPr lang="en-AU" altLang="en-US"/>
              <a:t>However DES was finally and definitively proved insecure in July 1998, when the Electronic Frontier Foundation (EFF) announced that it had broken a DES encryption using a special-purpose "DES cracker" machine that was built for less than $250,000. The attack took less than three days. The EFF has published a detailed description of the machine, enabling others to build their own cracker [EFF98].</a:t>
            </a:r>
          </a:p>
          <a:p>
            <a:r>
              <a:rPr lang="en-AU" altLang="en-US"/>
              <a:t>There have been other demonstrated breaks of the DES using both large networks of computers &amp; dedicated h/w, including: </a:t>
            </a:r>
          </a:p>
          <a:p>
            <a:r>
              <a:rPr lang="en-AU" altLang="en-US"/>
              <a:t>- 1997 on a large network of computers in a few months </a:t>
            </a:r>
          </a:p>
          <a:p>
            <a:r>
              <a:rPr lang="en-AU" altLang="en-US"/>
              <a:t>- 1998 on dedicated h/w (EFF) in a few days </a:t>
            </a:r>
          </a:p>
          <a:p>
            <a:r>
              <a:rPr lang="en-AU" altLang="en-US"/>
              <a:t>- 1999 above combined in 22hrs!</a:t>
            </a:r>
          </a:p>
          <a:p>
            <a:r>
              <a:rPr lang="en-US" altLang="en-US">
                <a:latin typeface="Times-Roman" charset="0"/>
              </a:rPr>
              <a:t>It is important to note that there is more to a key-search attack than simply running through all possible keys. Unless known plaintext is provided, the analyst must be able to recognize plaintext as plaintext.</a:t>
            </a:r>
          </a:p>
          <a:p>
            <a:r>
              <a:rPr lang="en-US" altLang="en-US">
                <a:latin typeface="Times-Roman" charset="0"/>
              </a:rPr>
              <a:t>Clearly </a:t>
            </a:r>
            <a:r>
              <a:rPr lang="en-US" altLang="en-US"/>
              <a:t>must now consider alternatives to DES</a:t>
            </a:r>
            <a:r>
              <a:rPr lang="en-US" altLang="en-US">
                <a:latin typeface="Times-Roman" charset="0"/>
              </a:rPr>
              <a:t>, the most important of which are AES and triple DES.</a:t>
            </a:r>
            <a:endParaRPr lang="en-AU" altLang="en-US"/>
          </a:p>
          <a:p>
            <a:endParaRPr lang="en-AU"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49925621-D052-7FB0-D5BD-C4E7FED257EB}"/>
              </a:ext>
            </a:extLst>
          </p:cNvPr>
          <p:cNvSpPr>
            <a:spLocks noGrp="1" noChangeArrowheads="1"/>
          </p:cNvSpPr>
          <p:nvPr>
            <p:ph type="sldNum" sz="quarter" idx="5"/>
          </p:nvPr>
        </p:nvSpPr>
        <p:spPr>
          <a:ln/>
        </p:spPr>
        <p:txBody>
          <a:bodyPr/>
          <a:lstStyle/>
          <a:p>
            <a:fld id="{8BC61FA2-0A88-4A5E-85B4-EE33874F8B15}" type="slidenum">
              <a:rPr lang="en-AU" altLang="en-US"/>
              <a:pPr/>
              <a:t>25</a:t>
            </a:fld>
            <a:endParaRPr lang="en-AU" altLang="en-US"/>
          </a:p>
        </p:txBody>
      </p:sp>
      <p:sp>
        <p:nvSpPr>
          <p:cNvPr id="145410" name="Rectangle 1026">
            <a:extLst>
              <a:ext uri="{FF2B5EF4-FFF2-40B4-BE49-F238E27FC236}">
                <a16:creationId xmlns:a16="http://schemas.microsoft.com/office/drawing/2014/main" id="{5D183A13-5415-9EA2-D32E-494E5F3882EE}"/>
              </a:ext>
            </a:extLst>
          </p:cNvPr>
          <p:cNvSpPr>
            <a:spLocks noGrp="1" noRot="1" noChangeAspect="1" noChangeArrowheads="1" noTextEdit="1"/>
          </p:cNvSpPr>
          <p:nvPr>
            <p:ph type="sldImg"/>
          </p:nvPr>
        </p:nvSpPr>
        <p:spPr>
          <a:ln/>
        </p:spPr>
      </p:sp>
      <p:sp>
        <p:nvSpPr>
          <p:cNvPr id="145411" name="Rectangle 1027">
            <a:extLst>
              <a:ext uri="{FF2B5EF4-FFF2-40B4-BE49-F238E27FC236}">
                <a16:creationId xmlns:a16="http://schemas.microsoft.com/office/drawing/2014/main" id="{D47E033F-B6AE-9279-80AA-FD2E1B837B78}"/>
              </a:ext>
            </a:extLst>
          </p:cNvPr>
          <p:cNvSpPr>
            <a:spLocks noGrp="1" noChangeArrowheads="1"/>
          </p:cNvSpPr>
          <p:nvPr>
            <p:ph type="body" idx="1"/>
          </p:nvPr>
        </p:nvSpPr>
        <p:spPr/>
        <p:txBody>
          <a:bodyPr/>
          <a:lstStyle/>
          <a:p>
            <a:r>
              <a:rPr lang="en-US" altLang="en-US">
                <a:latin typeface="Times-Roman" charset="0"/>
              </a:rPr>
              <a:t>Another concern is the possibility that cryptanalysis is possible by exploiting the characteristics of the DES algorithm. The focus of concern has been on the eight substitution tables, or S-boxes, that are used in each iteration. These techniques </a:t>
            </a:r>
            <a:r>
              <a:rPr lang="en-AU" altLang="en-US"/>
              <a:t>utilise some deep structure of the cipher by gathering information about encryptions so that eventually you can recover some/all of the sub-key bits, and then exhaustively search for the rest if necessary. Generally these are statistical attacks which depend on the amount of information gathered for their likelihood of success. Attacks of this form include differential cryptanalysis. linear cryptanalysis, and related key attacks.</a:t>
            </a:r>
          </a:p>
          <a:p>
            <a:endParaRPr lang="en-US" altLang="en-US">
              <a:latin typeface="Times-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7C881CE1-BDE4-90CE-A54E-C2F35D905412}"/>
              </a:ext>
            </a:extLst>
          </p:cNvPr>
          <p:cNvSpPr>
            <a:spLocks noGrp="1" noChangeArrowheads="1"/>
          </p:cNvSpPr>
          <p:nvPr>
            <p:ph type="sldNum" sz="quarter" idx="5"/>
          </p:nvPr>
        </p:nvSpPr>
        <p:spPr>
          <a:ln/>
        </p:spPr>
        <p:txBody>
          <a:bodyPr/>
          <a:lstStyle/>
          <a:p>
            <a:fld id="{F0FD9ABC-46AC-4BAD-9C78-AEBE25A7515B}" type="slidenum">
              <a:rPr lang="en-AU" altLang="en-US"/>
              <a:pPr/>
              <a:t>26</a:t>
            </a:fld>
            <a:endParaRPr lang="en-AU" altLang="en-US"/>
          </a:p>
        </p:txBody>
      </p:sp>
      <p:sp>
        <p:nvSpPr>
          <p:cNvPr id="83970" name="Rectangle 2">
            <a:extLst>
              <a:ext uri="{FF2B5EF4-FFF2-40B4-BE49-F238E27FC236}">
                <a16:creationId xmlns:a16="http://schemas.microsoft.com/office/drawing/2014/main" id="{1774765A-4DB5-5771-7C44-A7577B2C73E1}"/>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893D703D-615F-7C16-9489-E38E78B63B21}"/>
              </a:ext>
            </a:extLst>
          </p:cNvPr>
          <p:cNvSpPr>
            <a:spLocks noGrp="1" noChangeArrowheads="1"/>
          </p:cNvSpPr>
          <p:nvPr>
            <p:ph type="body" idx="1"/>
          </p:nvPr>
        </p:nvSpPr>
        <p:spPr/>
        <p:txBody>
          <a:bodyPr/>
          <a:lstStyle/>
          <a:p>
            <a:r>
              <a:rPr lang="en-US" altLang="en-US">
                <a:latin typeface="Times-Roman" charset="0"/>
              </a:rPr>
              <a:t>We will discuss timing attacks in more detail later, as they relate to public-key algorithms. However,the issue may also be relevant for symmetric ciphers. A timing attack is one in which information about the key or the plaintext is obtained by observing how long it takes a given implementation to perform decryptions on various ciphertexts. A timing attack exploits the fact that an encryption or decryption algorithm often takes slightly different amounts of time on different inputs.</a:t>
            </a:r>
            <a:r>
              <a:rPr lang="en-US" altLang="en-US"/>
              <a:t> The AES analysis process has highlighted this attack approach, and showed that it is a concern particularly with smartcard implementations, though </a:t>
            </a:r>
            <a:r>
              <a:rPr lang="en-US" altLang="en-US">
                <a:latin typeface="Times-Roman" charset="0"/>
              </a:rPr>
              <a:t>DES appears to be fairly resistant to a successful timing attack.</a:t>
            </a:r>
            <a:endParaRPr lang="en-AU" altLang="en-US">
              <a:latin typeface="Times-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7EEFB351-FA5A-A4B9-F266-165D232822AE}"/>
              </a:ext>
            </a:extLst>
          </p:cNvPr>
          <p:cNvSpPr>
            <a:spLocks noGrp="1" noChangeArrowheads="1"/>
          </p:cNvSpPr>
          <p:nvPr>
            <p:ph type="sldNum" sz="quarter" idx="5"/>
          </p:nvPr>
        </p:nvSpPr>
        <p:spPr>
          <a:ln/>
        </p:spPr>
        <p:txBody>
          <a:bodyPr/>
          <a:lstStyle/>
          <a:p>
            <a:fld id="{7F5A0DC2-CEB6-443D-AFE9-124936EED0CD}" type="slidenum">
              <a:rPr lang="en-AU" altLang="en-US"/>
              <a:pPr/>
              <a:t>27</a:t>
            </a:fld>
            <a:endParaRPr lang="en-AU" altLang="en-US"/>
          </a:p>
        </p:txBody>
      </p:sp>
      <p:sp>
        <p:nvSpPr>
          <p:cNvPr id="87042" name="Rectangle 2">
            <a:extLst>
              <a:ext uri="{FF2B5EF4-FFF2-40B4-BE49-F238E27FC236}">
                <a16:creationId xmlns:a16="http://schemas.microsoft.com/office/drawing/2014/main" id="{ABB1EB5B-9282-EC6A-F3E4-2F18533BDF66}"/>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A039F8DC-5673-692C-5912-49E37160D919}"/>
              </a:ext>
            </a:extLst>
          </p:cNvPr>
          <p:cNvSpPr>
            <a:spLocks noGrp="1" noChangeArrowheads="1"/>
          </p:cNvSpPr>
          <p:nvPr>
            <p:ph type="body" idx="1"/>
          </p:nvPr>
        </p:nvSpPr>
        <p:spPr/>
        <p:txBody>
          <a:bodyPr/>
          <a:lstStyle/>
          <a:p>
            <a:r>
              <a:rPr lang="en-US" altLang="en-US"/>
              <a:t>Biham &amp; Shamir </a:t>
            </a:r>
            <a:r>
              <a:rPr lang="en-AU" altLang="en-US"/>
              <a:t>show Differential Cryptanalysis can be successfully used to cryptanalyse the DES with an effort on the order of 2</a:t>
            </a:r>
            <a:r>
              <a:rPr lang="en-AU" altLang="en-US" baseline="30000"/>
              <a:t>47 </a:t>
            </a:r>
            <a:r>
              <a:rPr lang="en-US" altLang="en-US">
                <a:latin typeface="Times-Roman" charset="0"/>
              </a:rPr>
              <a:t>encryptions, </a:t>
            </a:r>
            <a:r>
              <a:rPr lang="en-AU" altLang="en-US"/>
              <a:t>requiring 2</a:t>
            </a:r>
            <a:r>
              <a:rPr lang="en-AU" altLang="en-US" baseline="30000"/>
              <a:t>47</a:t>
            </a:r>
            <a:r>
              <a:rPr lang="en-AU" altLang="en-US"/>
              <a:t> chosen plaintexts. They also </a:t>
            </a:r>
            <a:r>
              <a:rPr lang="en-US" altLang="en-US">
                <a:latin typeface="Times-Roman" charset="0"/>
              </a:rPr>
              <a:t>demonstrated this form of attack on a variety of encryption algorithms and hash functions.</a:t>
            </a:r>
            <a:endParaRPr lang="en-AU" altLang="en-US"/>
          </a:p>
          <a:p>
            <a:r>
              <a:rPr lang="en-AU" altLang="en-US"/>
              <a:t>Differential cryptanalysis was known to the IBM DES design team as early as 1974 (as a T attack), and influenced the design of the S-boxes and the permutation P to improve its resistance to it. Compare DES’s security with the cryptanalysis of an eight-round LUCIFER algorithm which requires only 256 chosen plaintexts, verses an attack on an eight-round version of DES requires 2</a:t>
            </a:r>
            <a:r>
              <a:rPr lang="en-AU" altLang="en-US" baseline="30000"/>
              <a:t>14</a:t>
            </a:r>
            <a:r>
              <a:rPr lang="en-AU" altLang="en-US"/>
              <a:t> chosen plaintexts.</a:t>
            </a:r>
          </a:p>
          <a:p>
            <a:endParaRPr lang="en-AU" altLang="en-US"/>
          </a:p>
          <a:p>
            <a:endParaRPr lang="en-AU" altLang="en-US"/>
          </a:p>
          <a:p>
            <a:endParaRPr lang="en-AU" altLang="en-US"/>
          </a:p>
          <a:p>
            <a:endParaRPr lang="en-AU"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E3C8740C-50BE-7CC1-D778-EDBDDA6CA3E5}"/>
              </a:ext>
            </a:extLst>
          </p:cNvPr>
          <p:cNvSpPr>
            <a:spLocks noGrp="1" noChangeArrowheads="1"/>
          </p:cNvSpPr>
          <p:nvPr>
            <p:ph type="sldNum" sz="quarter" idx="5"/>
          </p:nvPr>
        </p:nvSpPr>
        <p:spPr>
          <a:ln/>
        </p:spPr>
        <p:txBody>
          <a:bodyPr/>
          <a:lstStyle/>
          <a:p>
            <a:fld id="{C9DA4908-B68B-417A-99F9-511CC3AF7C73}" type="slidenum">
              <a:rPr lang="en-AU" altLang="en-US"/>
              <a:pPr/>
              <a:t>28</a:t>
            </a:fld>
            <a:endParaRPr lang="en-AU" altLang="en-US"/>
          </a:p>
        </p:txBody>
      </p:sp>
      <p:sp>
        <p:nvSpPr>
          <p:cNvPr id="146434" name="Rectangle 1026">
            <a:extLst>
              <a:ext uri="{FF2B5EF4-FFF2-40B4-BE49-F238E27FC236}">
                <a16:creationId xmlns:a16="http://schemas.microsoft.com/office/drawing/2014/main" id="{E36FB1D8-003B-E936-CF43-6B0FE0F41117}"/>
              </a:ext>
            </a:extLst>
          </p:cNvPr>
          <p:cNvSpPr>
            <a:spLocks noGrp="1" noRot="1" noChangeAspect="1" noChangeArrowheads="1" noTextEdit="1"/>
          </p:cNvSpPr>
          <p:nvPr>
            <p:ph type="sldImg"/>
          </p:nvPr>
        </p:nvSpPr>
        <p:spPr>
          <a:ln/>
        </p:spPr>
      </p:sp>
      <p:sp>
        <p:nvSpPr>
          <p:cNvPr id="146435" name="Rectangle 1027">
            <a:extLst>
              <a:ext uri="{FF2B5EF4-FFF2-40B4-BE49-F238E27FC236}">
                <a16:creationId xmlns:a16="http://schemas.microsoft.com/office/drawing/2014/main" id="{49F0609E-1F77-A5A2-0F88-5141FBB7B1E9}"/>
              </a:ext>
            </a:extLst>
          </p:cNvPr>
          <p:cNvSpPr>
            <a:spLocks noGrp="1" noChangeArrowheads="1"/>
          </p:cNvSpPr>
          <p:nvPr>
            <p:ph type="body" idx="1"/>
          </p:nvPr>
        </p:nvSpPr>
        <p:spPr/>
        <p:txBody>
          <a:bodyPr/>
          <a:lstStyle/>
          <a:p>
            <a:r>
              <a:rPr lang="en-US" altLang="en-US">
                <a:latin typeface="Times-Roman" charset="0"/>
              </a:rPr>
              <a:t>The differential cryptanalysis attack is complex. The rationale behind differential cryptanalysis is to observe the behavior of pairs of text blocks evolving along each round of the cipher, instead of observing the evolution of a single text block. Each round of DES maps the right-hand input into the left-hand output and sets the right-hand output to be a function of the left-hand input and the subkey for this round, which means you </a:t>
            </a:r>
            <a:r>
              <a:rPr lang="en-AU" altLang="en-US"/>
              <a:t>cannot trace values back through cipher without knowing the value of the key. Differential Cryptanalysis compares two related pairs of encryptions, which can leak information about the key, given a sufficiently large number of suitable pairs.</a:t>
            </a:r>
          </a:p>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2726625F-B9F4-88FF-4316-4A4D0203C435}"/>
              </a:ext>
            </a:extLst>
          </p:cNvPr>
          <p:cNvSpPr>
            <a:spLocks noGrp="1" noChangeArrowheads="1"/>
          </p:cNvSpPr>
          <p:nvPr>
            <p:ph type="sldNum" sz="quarter" idx="5"/>
          </p:nvPr>
        </p:nvSpPr>
        <p:spPr>
          <a:ln/>
        </p:spPr>
        <p:txBody>
          <a:bodyPr/>
          <a:lstStyle/>
          <a:p>
            <a:fld id="{8352F8D0-FFE9-4ACB-8770-2A6FF9E15EA5}" type="slidenum">
              <a:rPr lang="en-AU" altLang="en-US"/>
              <a:pPr/>
              <a:t>29</a:t>
            </a:fld>
            <a:endParaRPr lang="en-AU" altLang="en-US"/>
          </a:p>
        </p:txBody>
      </p:sp>
      <p:sp>
        <p:nvSpPr>
          <p:cNvPr id="90114" name="Rectangle 2">
            <a:extLst>
              <a:ext uri="{FF2B5EF4-FFF2-40B4-BE49-F238E27FC236}">
                <a16:creationId xmlns:a16="http://schemas.microsoft.com/office/drawing/2014/main" id="{85486789-0FE9-891B-95C2-6159B792BA98}"/>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8D4B2A02-7D0F-F465-96BF-47E1760E42E3}"/>
              </a:ext>
            </a:extLst>
          </p:cNvPr>
          <p:cNvSpPr>
            <a:spLocks noGrp="1" noChangeArrowheads="1"/>
          </p:cNvSpPr>
          <p:nvPr>
            <p:ph type="body" idx="1"/>
          </p:nvPr>
        </p:nvSpPr>
        <p:spPr/>
        <p:txBody>
          <a:bodyPr/>
          <a:lstStyle/>
          <a:p>
            <a:r>
              <a:rPr lang="en-AU" altLang="en-US"/>
              <a:t>This attack is known as </a:t>
            </a:r>
            <a:r>
              <a:rPr lang="en-AU" altLang="en-US" b="1"/>
              <a:t>Differential Cryptanalysis</a:t>
            </a:r>
            <a:r>
              <a:rPr lang="en-AU" altLang="en-US"/>
              <a:t> because the analysis compares </a:t>
            </a:r>
            <a:r>
              <a:rPr lang="en-AU" altLang="en-US" b="1"/>
              <a:t>differences</a:t>
            </a:r>
            <a:r>
              <a:rPr lang="en-AU" altLang="en-US"/>
              <a:t> between two related encryptions, and looks for a </a:t>
            </a:r>
            <a:r>
              <a:rPr lang="en-AU" altLang="en-US" b="1"/>
              <a:t>known difference in</a:t>
            </a:r>
            <a:r>
              <a:rPr lang="en-AU" altLang="en-US"/>
              <a:t> leading to a </a:t>
            </a:r>
            <a:r>
              <a:rPr lang="en-AU" altLang="en-US" b="1"/>
              <a:t>known difference out</a:t>
            </a:r>
            <a:r>
              <a:rPr lang="en-AU" altLang="en-US"/>
              <a:t> with some (pretty small but still significant) probability. </a:t>
            </a:r>
            <a:r>
              <a:rPr lang="en-US" altLang="en-US">
                <a:latin typeface="Times-Roman" charset="0"/>
              </a:rPr>
              <a:t>If a number of such differences are determined, it is feasible to determine the subkey used in the function f.</a:t>
            </a:r>
          </a:p>
          <a:p>
            <a:r>
              <a:rPr lang="en-AU" altLang="en-US"/>
              <a:t>Shown here is the equation from Stallings section 3.4 which shows how this removes the influence of the key, hence enabling the analysis.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BAA5FC75-DB51-629A-E8EF-634A12E6AF83}"/>
              </a:ext>
            </a:extLst>
          </p:cNvPr>
          <p:cNvSpPr>
            <a:spLocks noGrp="1" noChangeArrowheads="1"/>
          </p:cNvSpPr>
          <p:nvPr>
            <p:ph type="sldNum" sz="quarter" idx="5"/>
          </p:nvPr>
        </p:nvSpPr>
        <p:spPr>
          <a:ln/>
        </p:spPr>
        <p:txBody>
          <a:bodyPr/>
          <a:lstStyle/>
          <a:p>
            <a:fld id="{E71C2602-2759-4366-B0C2-4E605DA69E71}" type="slidenum">
              <a:rPr lang="en-AU" altLang="en-US"/>
              <a:pPr/>
              <a:t>3</a:t>
            </a:fld>
            <a:endParaRPr lang="en-AU" altLang="en-US"/>
          </a:p>
        </p:txBody>
      </p:sp>
      <p:sp>
        <p:nvSpPr>
          <p:cNvPr id="48130" name="Rectangle 2">
            <a:extLst>
              <a:ext uri="{FF2B5EF4-FFF2-40B4-BE49-F238E27FC236}">
                <a16:creationId xmlns:a16="http://schemas.microsoft.com/office/drawing/2014/main" id="{04E7D0F4-23FF-FB9E-91DE-7AB1EA6DA383}"/>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A3B5C623-9C79-BC9D-367B-08ED93C5A980}"/>
              </a:ext>
            </a:extLst>
          </p:cNvPr>
          <p:cNvSpPr>
            <a:spLocks noGrp="1" noChangeArrowheads="1"/>
          </p:cNvSpPr>
          <p:nvPr>
            <p:ph type="body" idx="1"/>
          </p:nvPr>
        </p:nvSpPr>
        <p:spPr/>
        <p:txBody>
          <a:bodyPr/>
          <a:lstStyle/>
          <a:p>
            <a:r>
              <a:rPr lang="en-AU" altLang="en-US"/>
              <a:t>Modern block ciphers are widely used to provide encryption of quantities of information, and/or a cryptographic checksum to ensure the contents have not been altered. We continue to use block ciphers because they are comparatively fast, and because we know a fair amount about how to design them. Will use the widely known DES algorithm to illustrate some key block cipher design principles.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1FB2E0A6-D30C-724B-84A5-B42F70993EA5}"/>
              </a:ext>
            </a:extLst>
          </p:cNvPr>
          <p:cNvSpPr>
            <a:spLocks noGrp="1" noChangeArrowheads="1"/>
          </p:cNvSpPr>
          <p:nvPr>
            <p:ph type="sldNum" sz="quarter" idx="5"/>
          </p:nvPr>
        </p:nvSpPr>
        <p:spPr>
          <a:ln/>
        </p:spPr>
        <p:txBody>
          <a:bodyPr/>
          <a:lstStyle/>
          <a:p>
            <a:fld id="{AA7E9193-8DF8-40E6-A52C-91E37BEDE036}" type="slidenum">
              <a:rPr lang="en-AU" altLang="en-US"/>
              <a:pPr/>
              <a:t>30</a:t>
            </a:fld>
            <a:endParaRPr lang="en-AU" altLang="en-US"/>
          </a:p>
        </p:txBody>
      </p:sp>
      <p:sp>
        <p:nvSpPr>
          <p:cNvPr id="147458" name="Rectangle 1026">
            <a:extLst>
              <a:ext uri="{FF2B5EF4-FFF2-40B4-BE49-F238E27FC236}">
                <a16:creationId xmlns:a16="http://schemas.microsoft.com/office/drawing/2014/main" id="{3AA7811F-64B2-832A-2FA6-37FACADA0ED4}"/>
              </a:ext>
            </a:extLst>
          </p:cNvPr>
          <p:cNvSpPr>
            <a:spLocks noGrp="1" noRot="1" noChangeAspect="1" noChangeArrowheads="1" noTextEdit="1"/>
          </p:cNvSpPr>
          <p:nvPr>
            <p:ph type="sldImg"/>
          </p:nvPr>
        </p:nvSpPr>
        <p:spPr>
          <a:ln/>
        </p:spPr>
      </p:sp>
      <p:sp>
        <p:nvSpPr>
          <p:cNvPr id="147459" name="Rectangle 1027">
            <a:extLst>
              <a:ext uri="{FF2B5EF4-FFF2-40B4-BE49-F238E27FC236}">
                <a16:creationId xmlns:a16="http://schemas.microsoft.com/office/drawing/2014/main" id="{C54E449C-880E-7586-D9D2-0793EA1E63E8}"/>
              </a:ext>
            </a:extLst>
          </p:cNvPr>
          <p:cNvSpPr>
            <a:spLocks noGrp="1" noChangeArrowheads="1"/>
          </p:cNvSpPr>
          <p:nvPr>
            <p:ph type="body" idx="1"/>
          </p:nvPr>
        </p:nvSpPr>
        <p:spPr/>
        <p:txBody>
          <a:bodyPr/>
          <a:lstStyle/>
          <a:p>
            <a:r>
              <a:rPr lang="en-US" altLang="en-US">
                <a:latin typeface="Times-Roman" charset="0"/>
              </a:rPr>
              <a:t>The overall strategy of differential cryptanalysis is based on these considerations for a single round. The procedure is to begin with two plaintext messages m and m’ with a given difference and trace through a probable pattern of differences after each round to yield a probable difference for the ciphertext. You submit m and m’ for encryption to determine the actual difference under the unknown key and compare the result to the probable difference. If there is a match, then suspect that all the probable patterns at all the intermediate rounds are correct. With that assumption, can make some deductions about the key bits. This procedure must be repeated many times to determine all the key bits.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B1BC19AE-37FE-0553-288B-B20608702701}"/>
              </a:ext>
            </a:extLst>
          </p:cNvPr>
          <p:cNvSpPr>
            <a:spLocks noGrp="1" noChangeArrowheads="1"/>
          </p:cNvSpPr>
          <p:nvPr>
            <p:ph type="sldNum" sz="quarter" idx="5"/>
          </p:nvPr>
        </p:nvSpPr>
        <p:spPr>
          <a:ln/>
        </p:spPr>
        <p:txBody>
          <a:bodyPr/>
          <a:lstStyle/>
          <a:p>
            <a:fld id="{CF8D5711-DB89-4C28-B33D-92F087F69CCC}" type="slidenum">
              <a:rPr lang="en-AU" altLang="en-US"/>
              <a:pPr/>
              <a:t>31</a:t>
            </a:fld>
            <a:endParaRPr lang="en-AU" altLang="en-US"/>
          </a:p>
        </p:txBody>
      </p:sp>
      <p:sp>
        <p:nvSpPr>
          <p:cNvPr id="93186" name="Rectangle 2">
            <a:extLst>
              <a:ext uri="{FF2B5EF4-FFF2-40B4-BE49-F238E27FC236}">
                <a16:creationId xmlns:a16="http://schemas.microsoft.com/office/drawing/2014/main" id="{81492AA7-3139-B20D-8E33-3E52210A8E4A}"/>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65284CFE-D295-E8B9-17E9-A5B5067D93A9}"/>
              </a:ext>
            </a:extLst>
          </p:cNvPr>
          <p:cNvSpPr>
            <a:spLocks noGrp="1" noChangeArrowheads="1"/>
          </p:cNvSpPr>
          <p:nvPr>
            <p:ph type="body" idx="1"/>
          </p:nvPr>
        </p:nvSpPr>
        <p:spPr/>
        <p:txBody>
          <a:bodyPr/>
          <a:lstStyle/>
          <a:p>
            <a:r>
              <a:rPr lang="en-US" altLang="en-US"/>
              <a:t>Stallings</a:t>
            </a:r>
            <a:r>
              <a:rPr lang="en-US" altLang="en-US">
                <a:latin typeface="Times-Roman" charset="0"/>
              </a:rPr>
              <a:t> Figure 3.7 illustrates the propagation of differences through three rounds of DES. The probabilities shown on the right refer to the probability that a given set of intermediate differences will appear as a function of the input differences. Overall, after three rounds the probability that the output difference is as shown is equal to 0.25*1*0.25=0.0625.</a:t>
            </a:r>
            <a:r>
              <a:rPr lang="en-US" altLang="en-US">
                <a:latin typeface="Helvetica" panose="020B0604020202020204" pitchFamily="34" charset="0"/>
              </a:rPr>
              <a:t> Since the output difference is the same as the input, this 3 round pattern can be iterated over a larger number of rounds, with probabilities</a:t>
            </a:r>
          </a:p>
          <a:p>
            <a:r>
              <a:rPr lang="en-US" altLang="en-US">
                <a:latin typeface="Helvetica" panose="020B0604020202020204" pitchFamily="34" charset="0"/>
              </a:rPr>
              <a:t>multiplying to be successively smaller.</a:t>
            </a:r>
            <a:endParaRPr lang="en-US" altLang="en-US"/>
          </a:p>
          <a:p>
            <a:endParaRPr lang="en-AU"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2D4B54B5-BB91-0FE6-8369-7604D2A5383B}"/>
              </a:ext>
            </a:extLst>
          </p:cNvPr>
          <p:cNvSpPr>
            <a:spLocks noGrp="1" noChangeArrowheads="1"/>
          </p:cNvSpPr>
          <p:nvPr>
            <p:ph type="sldNum" sz="quarter" idx="5"/>
          </p:nvPr>
        </p:nvSpPr>
        <p:spPr>
          <a:ln/>
        </p:spPr>
        <p:txBody>
          <a:bodyPr/>
          <a:lstStyle/>
          <a:p>
            <a:fld id="{42A6F012-C84F-45BF-9359-B74F1B5A2019}" type="slidenum">
              <a:rPr lang="en-AU" altLang="en-US"/>
              <a:pPr/>
              <a:t>32</a:t>
            </a:fld>
            <a:endParaRPr lang="en-AU" altLang="en-US"/>
          </a:p>
        </p:txBody>
      </p:sp>
      <p:sp>
        <p:nvSpPr>
          <p:cNvPr id="96258" name="Rectangle 2">
            <a:extLst>
              <a:ext uri="{FF2B5EF4-FFF2-40B4-BE49-F238E27FC236}">
                <a16:creationId xmlns:a16="http://schemas.microsoft.com/office/drawing/2014/main" id="{7D7FF58E-3BF7-C541-E4DD-4FA073BD7155}"/>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89B609DF-0750-BD29-833B-BD05D7F5F73F}"/>
              </a:ext>
            </a:extLst>
          </p:cNvPr>
          <p:cNvSpPr>
            <a:spLocks noGrp="1" noChangeArrowheads="1"/>
          </p:cNvSpPr>
          <p:nvPr>
            <p:ph type="body" idx="1"/>
          </p:nvPr>
        </p:nvSpPr>
        <p:spPr/>
        <p:txBody>
          <a:bodyPr/>
          <a:lstStyle/>
          <a:p>
            <a:r>
              <a:rPr lang="en-AU" altLang="en-US"/>
              <a:t>Differential Cryptanalysis</a:t>
            </a:r>
            <a:r>
              <a:rPr lang="en-US" altLang="en-US"/>
              <a:t> works by </a:t>
            </a:r>
            <a:r>
              <a:rPr lang="en-AU" altLang="en-US" sz="1000"/>
              <a:t>performing the attack by repeatedly encrypting plaintext pairs with known input XOR until obtain desired output XOR.</a:t>
            </a:r>
            <a:r>
              <a:rPr lang="en-US" altLang="en-US"/>
              <a:t> See [BIHA93] for detailed descriptions. Attack on full DES requires </a:t>
            </a:r>
            <a:r>
              <a:rPr lang="en-AU" altLang="en-US"/>
              <a:t>an effort on the order of 2</a:t>
            </a:r>
            <a:r>
              <a:rPr lang="en-AU" altLang="en-US" baseline="30000"/>
              <a:t>47 </a:t>
            </a:r>
            <a:r>
              <a:rPr lang="en-US" altLang="en-US">
                <a:latin typeface="Times-Roman" charset="0"/>
              </a:rPr>
              <a:t>encryptions</a:t>
            </a:r>
            <a:r>
              <a:rPr lang="en-AU" altLang="en-US"/>
              <a:t>, requiring 2</a:t>
            </a:r>
            <a:r>
              <a:rPr lang="en-AU" altLang="en-US" baseline="30000"/>
              <a:t>47</a:t>
            </a:r>
            <a:r>
              <a:rPr lang="en-AU" altLang="en-US"/>
              <a:t> chosen plaintexts to be encrypted, with a considerable amount of analysis – in practise exhaustive search is still easier, even though up to 2</a:t>
            </a:r>
            <a:r>
              <a:rPr lang="en-AU" altLang="en-US" baseline="30000"/>
              <a:t>55</a:t>
            </a:r>
            <a:r>
              <a:rPr lang="en-AU" altLang="en-US"/>
              <a:t> encryptions are required for this.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CDC96009-5636-D3CC-707D-02A4EE644725}"/>
              </a:ext>
            </a:extLst>
          </p:cNvPr>
          <p:cNvSpPr>
            <a:spLocks noGrp="1" noChangeArrowheads="1"/>
          </p:cNvSpPr>
          <p:nvPr>
            <p:ph type="sldNum" sz="quarter" idx="5"/>
          </p:nvPr>
        </p:nvSpPr>
        <p:spPr>
          <a:ln/>
        </p:spPr>
        <p:txBody>
          <a:bodyPr/>
          <a:lstStyle/>
          <a:p>
            <a:fld id="{54F25474-C200-4B50-861A-51262058D2C8}" type="slidenum">
              <a:rPr lang="en-AU" altLang="en-US"/>
              <a:pPr/>
              <a:t>33</a:t>
            </a:fld>
            <a:endParaRPr lang="en-AU" altLang="en-US"/>
          </a:p>
        </p:txBody>
      </p:sp>
      <p:sp>
        <p:nvSpPr>
          <p:cNvPr id="97282" name="Rectangle 2">
            <a:extLst>
              <a:ext uri="{FF2B5EF4-FFF2-40B4-BE49-F238E27FC236}">
                <a16:creationId xmlns:a16="http://schemas.microsoft.com/office/drawing/2014/main" id="{CFAABB37-3030-E432-FF18-EAC8EA288219}"/>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3C38759B-3A6E-0199-D4C9-9F560AF5FAAA}"/>
              </a:ext>
            </a:extLst>
          </p:cNvPr>
          <p:cNvSpPr>
            <a:spLocks noGrp="1" noChangeArrowheads="1"/>
          </p:cNvSpPr>
          <p:nvPr>
            <p:ph type="body" idx="1"/>
          </p:nvPr>
        </p:nvSpPr>
        <p:spPr/>
        <p:txBody>
          <a:bodyPr/>
          <a:lstStyle/>
          <a:p>
            <a:r>
              <a:rPr lang="en-US" altLang="en-US">
                <a:latin typeface="Times-Roman" charset="0"/>
              </a:rPr>
              <a:t>A more recent development is linear cryptanalysis. This attack is based on finding linear approximations to describe the transformations performed in DES. This method can find a DES key given 2^43 known plaintexts, as compared to 2^47 chosen plaintexts for differential cryptanalysis. Although this is a minor improvement, because it may be easier to acquire known plaintext rather than chosen plaintext, it still leaves linear cryptanalysis infeasible as an attack on DES.</a:t>
            </a:r>
            <a:r>
              <a:rPr lang="en-AU" altLang="en-US"/>
              <a:t> Again, this attack uses structure not seen before. </a:t>
            </a:r>
            <a:r>
              <a:rPr lang="en-US" altLang="en-US">
                <a:latin typeface="Times-Roman" charset="0"/>
              </a:rPr>
              <a:t>So far, little work has been done by other groups to validate the linear cryptanalytic approach. </a:t>
            </a:r>
            <a:endParaRPr lang="en-AU" altLang="en-US">
              <a:latin typeface="Times-Roman"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7AC8A6DD-D23D-9623-68CC-98A17BC3F42D}"/>
              </a:ext>
            </a:extLst>
          </p:cNvPr>
          <p:cNvSpPr>
            <a:spLocks noGrp="1" noChangeArrowheads="1"/>
          </p:cNvSpPr>
          <p:nvPr>
            <p:ph type="sldNum" sz="quarter" idx="5"/>
          </p:nvPr>
        </p:nvSpPr>
        <p:spPr>
          <a:ln/>
        </p:spPr>
        <p:txBody>
          <a:bodyPr/>
          <a:lstStyle/>
          <a:p>
            <a:fld id="{085831B7-162D-4E07-8AA7-6F619AD1CB51}" type="slidenum">
              <a:rPr lang="en-AU" altLang="en-US"/>
              <a:pPr/>
              <a:t>34</a:t>
            </a:fld>
            <a:endParaRPr lang="en-AU" altLang="en-US"/>
          </a:p>
        </p:txBody>
      </p:sp>
      <p:sp>
        <p:nvSpPr>
          <p:cNvPr id="99330" name="Rectangle 2">
            <a:extLst>
              <a:ext uri="{FF2B5EF4-FFF2-40B4-BE49-F238E27FC236}">
                <a16:creationId xmlns:a16="http://schemas.microsoft.com/office/drawing/2014/main" id="{D03AEF16-0EAB-E9FD-3C71-6E19144B62E8}"/>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6359FA1C-FC32-7548-0B98-25FB26C4C8B2}"/>
              </a:ext>
            </a:extLst>
          </p:cNvPr>
          <p:cNvSpPr>
            <a:spLocks noGrp="1" noChangeArrowheads="1"/>
          </p:cNvSpPr>
          <p:nvPr>
            <p:ph type="body" idx="1"/>
          </p:nvPr>
        </p:nvSpPr>
        <p:spPr/>
        <p:txBody>
          <a:bodyPr/>
          <a:lstStyle/>
          <a:p>
            <a:r>
              <a:rPr lang="en-US" altLang="en-US">
                <a:latin typeface="Times-Roman" charset="0"/>
              </a:rPr>
              <a:t>The objective of linear cryptanalysis is to find an effective linear equation relating some plaintext, ciphertext and key bits that holds with probability p&lt;&gt;0.5 as shown. Once a proposed relation is determined, the procedure is to compute the results of the left-hand side of the equation for a large number of plaintext-ciphertext pairs, in order to determine whether the sum of the key bits is 0 or 1, thus giving 1 bit of info about them. This is repeated for other equations and many pairs to derive some of the key bit values.</a:t>
            </a:r>
            <a:r>
              <a:rPr lang="en-AU" altLang="en-US">
                <a:latin typeface="Times-Roman" charset="0"/>
              </a:rPr>
              <a:t> </a:t>
            </a:r>
            <a:r>
              <a:rPr lang="en-US" altLang="en-US">
                <a:latin typeface="Times-Roman" charset="0"/>
              </a:rPr>
              <a:t>Because we are dealing with linear equations, the problem can be approached one round of the cipher at a time, with the results combined.</a:t>
            </a:r>
            <a:r>
              <a:rPr lang="en-US" altLang="en-US">
                <a:latin typeface="Helvetica" panose="020B0604020202020204" pitchFamily="34" charset="0"/>
              </a:rPr>
              <a:t> </a:t>
            </a:r>
            <a:r>
              <a:rPr lang="en-US" altLang="en-US"/>
              <a:t>See [MATS93] for details. </a:t>
            </a:r>
            <a:endParaRPr lang="en-AU"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B1BF37FC-B1A0-4AB2-AA1C-3FFA5DD76CAD}"/>
              </a:ext>
            </a:extLst>
          </p:cNvPr>
          <p:cNvSpPr>
            <a:spLocks noGrp="1" noChangeArrowheads="1"/>
          </p:cNvSpPr>
          <p:nvPr>
            <p:ph type="sldNum" sz="quarter" idx="5"/>
          </p:nvPr>
        </p:nvSpPr>
        <p:spPr>
          <a:ln/>
        </p:spPr>
        <p:txBody>
          <a:bodyPr/>
          <a:lstStyle/>
          <a:p>
            <a:fld id="{6A2D394B-2041-4C6B-BACE-7778A9E5ACA3}" type="slidenum">
              <a:rPr lang="en-AU" altLang="en-US"/>
              <a:pPr/>
              <a:t>35</a:t>
            </a:fld>
            <a:endParaRPr lang="en-AU" altLang="en-US"/>
          </a:p>
        </p:txBody>
      </p:sp>
      <p:sp>
        <p:nvSpPr>
          <p:cNvPr id="149506" name="Rectangle 2">
            <a:extLst>
              <a:ext uri="{FF2B5EF4-FFF2-40B4-BE49-F238E27FC236}">
                <a16:creationId xmlns:a16="http://schemas.microsoft.com/office/drawing/2014/main" id="{34D0566B-5378-0BC8-07A3-504C37087CA1}"/>
              </a:ext>
            </a:extLst>
          </p:cNvPr>
          <p:cNvSpPr>
            <a:spLocks noGrp="1" noRot="1" noChangeAspect="1" noChangeArrowheads="1" noTextEdit="1"/>
          </p:cNvSpPr>
          <p:nvPr>
            <p:ph type="sldImg"/>
          </p:nvPr>
        </p:nvSpPr>
        <p:spPr>
          <a:ln/>
        </p:spPr>
      </p:sp>
      <p:sp>
        <p:nvSpPr>
          <p:cNvPr id="149507" name="Rectangle 3">
            <a:extLst>
              <a:ext uri="{FF2B5EF4-FFF2-40B4-BE49-F238E27FC236}">
                <a16:creationId xmlns:a16="http://schemas.microsoft.com/office/drawing/2014/main" id="{E93A270D-F2EE-BF5E-FC21-709F01009A71}"/>
              </a:ext>
            </a:extLst>
          </p:cNvPr>
          <p:cNvSpPr>
            <a:spLocks noGrp="1" noChangeArrowheads="1"/>
          </p:cNvSpPr>
          <p:nvPr>
            <p:ph type="body" idx="1"/>
          </p:nvPr>
        </p:nvSpPr>
        <p:spPr/>
        <p:txBody>
          <a:bodyPr/>
          <a:lstStyle/>
          <a:p>
            <a:r>
              <a:rPr lang="en-US" altLang="en-US">
                <a:latin typeface="Times-Roman" charset="0"/>
              </a:rPr>
              <a:t>Although much progress has been made in designing block ciphers that are cryptographically strong, the basic principles have not changed all that much since the work of Feistel and the DES design team in the early 1970s.</a:t>
            </a:r>
            <a:r>
              <a:rPr lang="en-US" altLang="en-US"/>
              <a:t> Some of the criteria used in the design of DES were reported in [COPP94], and focused on the design of the S-boxes and on the P function that distributes the output of the S boxes, as summarized above. See text for further details.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517EF0F5-C13C-2B04-111C-58F90664030D}"/>
              </a:ext>
            </a:extLst>
          </p:cNvPr>
          <p:cNvSpPr>
            <a:spLocks noGrp="1" noChangeArrowheads="1"/>
          </p:cNvSpPr>
          <p:nvPr>
            <p:ph type="sldNum" sz="quarter" idx="5"/>
          </p:nvPr>
        </p:nvSpPr>
        <p:spPr>
          <a:ln/>
        </p:spPr>
        <p:txBody>
          <a:bodyPr/>
          <a:lstStyle/>
          <a:p>
            <a:fld id="{9CAE234E-C611-419E-8409-26ACBA0C4947}" type="slidenum">
              <a:rPr lang="en-AU" altLang="en-US"/>
              <a:pPr/>
              <a:t>36</a:t>
            </a:fld>
            <a:endParaRPr lang="en-AU" altLang="en-US"/>
          </a:p>
        </p:txBody>
      </p:sp>
      <p:sp>
        <p:nvSpPr>
          <p:cNvPr id="150530" name="Rectangle 2">
            <a:extLst>
              <a:ext uri="{FF2B5EF4-FFF2-40B4-BE49-F238E27FC236}">
                <a16:creationId xmlns:a16="http://schemas.microsoft.com/office/drawing/2014/main" id="{3931D8A7-1F44-415A-05DA-30C68ECA34CB}"/>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8824D4E0-ABC7-1008-E032-CFA598AF8209}"/>
              </a:ext>
            </a:extLst>
          </p:cNvPr>
          <p:cNvSpPr>
            <a:spLocks noGrp="1" noChangeArrowheads="1"/>
          </p:cNvSpPr>
          <p:nvPr>
            <p:ph type="body" idx="1"/>
          </p:nvPr>
        </p:nvSpPr>
        <p:spPr/>
        <p:txBody>
          <a:bodyPr/>
          <a:lstStyle/>
          <a:p>
            <a:r>
              <a:rPr lang="en-US" altLang="en-US"/>
              <a:t>The cryptographic strength of a Feistel cipher derives from three aspects of the design: the number of rounds, the function F, and the key schedule algorithm. Briefly discuss these.</a:t>
            </a:r>
          </a:p>
          <a:p>
            <a:r>
              <a:rPr lang="en-US" altLang="en-US">
                <a:latin typeface="Times-Roman" charset="0"/>
              </a:rPr>
              <a:t>The greater the number of rounds, the more difficult it is to perform cryptanalysis, even for a relatively weak F. In general, the criterion should be that the number of rounds is chosen so that known cryptanalytic efforts require greater effort than a simple brute-force key search attack. This criterion is attractive because it makes it easy to judge the strength of an algorithm and to compare different algorithms.</a:t>
            </a:r>
          </a:p>
          <a:p>
            <a:r>
              <a:rPr lang="en-US" altLang="en-US">
                <a:latin typeface="Times-Roman" charset="0"/>
              </a:rPr>
              <a:t>The function F provides the element of confusion in a Feistel cipher, want it to be difficult to “unscramble” the substitution performed by F. One obvious criterion is that F be nonlinear. The more nonlinear F, the more difficult any type of cryptanalysis will be. We would like it to have good avalanche properties, or even the strict avalanche criterion (SAC). Another criterion is the bit independence criterion (BIC). One of the most intense areas of research in the field of symmetric block ciphers is that of S-box design. Would like any change to the input vector to an S-box to result in random-looking changes to the output. The relationship should be nonlinear and difficult to approximate with linear functions. </a:t>
            </a:r>
          </a:p>
          <a:p>
            <a:r>
              <a:rPr lang="en-US" altLang="en-US">
                <a:latin typeface="Times-Roman" charset="0"/>
              </a:rPr>
              <a:t>A final area of block cipher design, and one that has received less attention than S-box design, is the key schedule algorithm. With any Feistel block cipher, the key schedule is used to generate a subkey for each round. Would like to select subkeys to maximize the difficulty of deducing individual subkeys and the difficulty of working back to the main key. The key schedule should guarantee key/ciphertext Strict Avalanche Criterion and Bit Independence Criterion. </a:t>
            </a:r>
          </a:p>
          <a:p>
            <a:endParaRPr lang="en-US" altLang="en-US">
              <a:latin typeface="Times-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30F2C83E-6487-888B-9ABB-2C077D320138}"/>
              </a:ext>
            </a:extLst>
          </p:cNvPr>
          <p:cNvSpPr>
            <a:spLocks noGrp="1" noChangeArrowheads="1"/>
          </p:cNvSpPr>
          <p:nvPr>
            <p:ph type="sldNum" sz="quarter" idx="5"/>
          </p:nvPr>
        </p:nvSpPr>
        <p:spPr>
          <a:ln/>
        </p:spPr>
        <p:txBody>
          <a:bodyPr/>
          <a:lstStyle/>
          <a:p>
            <a:fld id="{1B002796-7219-4E0A-B987-389BA73EA8D7}" type="slidenum">
              <a:rPr lang="en-AU" altLang="en-US"/>
              <a:pPr/>
              <a:t>37</a:t>
            </a:fld>
            <a:endParaRPr lang="en-AU" altLang="en-US"/>
          </a:p>
        </p:txBody>
      </p:sp>
      <p:sp>
        <p:nvSpPr>
          <p:cNvPr id="142338" name="Rectangle 2">
            <a:extLst>
              <a:ext uri="{FF2B5EF4-FFF2-40B4-BE49-F238E27FC236}">
                <a16:creationId xmlns:a16="http://schemas.microsoft.com/office/drawing/2014/main" id="{3D09D1E7-D29A-DE48-0534-A1239B33F54A}"/>
              </a:ext>
            </a:extLst>
          </p:cNvPr>
          <p:cNvSpPr>
            <a:spLocks noGrp="1" noRot="1" noChangeAspect="1" noChangeArrowheads="1" noTextEdit="1"/>
          </p:cNvSpPr>
          <p:nvPr>
            <p:ph type="sldImg"/>
          </p:nvPr>
        </p:nvSpPr>
        <p:spPr>
          <a:ln/>
        </p:spPr>
      </p:sp>
      <p:sp>
        <p:nvSpPr>
          <p:cNvPr id="142339" name="Rectangle 3">
            <a:extLst>
              <a:ext uri="{FF2B5EF4-FFF2-40B4-BE49-F238E27FC236}">
                <a16:creationId xmlns:a16="http://schemas.microsoft.com/office/drawing/2014/main" id="{31373D8F-20F7-A378-7800-D4F6D0095158}"/>
              </a:ext>
            </a:extLst>
          </p:cNvPr>
          <p:cNvSpPr>
            <a:spLocks noGrp="1" noChangeArrowheads="1"/>
          </p:cNvSpPr>
          <p:nvPr>
            <p:ph type="body" idx="1"/>
          </p:nvPr>
        </p:nvSpPr>
        <p:spPr/>
        <p:txBody>
          <a:bodyPr/>
          <a:lstStyle/>
          <a:p>
            <a:r>
              <a:rPr lang="en-US" altLang="en-US"/>
              <a:t>Chapter 3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F063BCA7-76C3-5E34-8BA4-5E448CE91852}"/>
              </a:ext>
            </a:extLst>
          </p:cNvPr>
          <p:cNvSpPr>
            <a:spLocks noGrp="1" noChangeArrowheads="1"/>
          </p:cNvSpPr>
          <p:nvPr>
            <p:ph type="sldNum" sz="quarter" idx="5"/>
          </p:nvPr>
        </p:nvSpPr>
        <p:spPr>
          <a:ln/>
        </p:spPr>
        <p:txBody>
          <a:bodyPr/>
          <a:lstStyle/>
          <a:p>
            <a:fld id="{41C29321-D176-416A-B662-9B23E380105C}" type="slidenum">
              <a:rPr lang="en-AU" altLang="en-US"/>
              <a:pPr/>
              <a:t>4</a:t>
            </a:fld>
            <a:endParaRPr lang="en-AU" altLang="en-US"/>
          </a:p>
        </p:txBody>
      </p:sp>
      <p:sp>
        <p:nvSpPr>
          <p:cNvPr id="50178" name="Rectangle 2">
            <a:extLst>
              <a:ext uri="{FF2B5EF4-FFF2-40B4-BE49-F238E27FC236}">
                <a16:creationId xmlns:a16="http://schemas.microsoft.com/office/drawing/2014/main" id="{19CF29C9-00A9-1502-C7E7-3F88390921DB}"/>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B1A604FF-460D-4814-4276-3939B742CE91}"/>
              </a:ext>
            </a:extLst>
          </p:cNvPr>
          <p:cNvSpPr>
            <a:spLocks noGrp="1" noChangeArrowheads="1"/>
          </p:cNvSpPr>
          <p:nvPr>
            <p:ph type="body" idx="1"/>
          </p:nvPr>
        </p:nvSpPr>
        <p:spPr/>
        <p:txBody>
          <a:bodyPr/>
          <a:lstStyle/>
          <a:p>
            <a:r>
              <a:rPr lang="en-AU" altLang="en-US"/>
              <a:t>Block ciphers work a on block / word at a time, which is some number of bits. All of these bits have to be available before the block can be processed. Stream ciphers work on a bit or byte of the message at a time, hence process it as a “stream”. Block ciphers are currently better analysed, and seem to have a broader range of applications, hence focus on them.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91D9BB8A-FC14-E608-FCF7-027A2F4F5CA6}"/>
              </a:ext>
            </a:extLst>
          </p:cNvPr>
          <p:cNvSpPr>
            <a:spLocks noGrp="1" noChangeArrowheads="1"/>
          </p:cNvSpPr>
          <p:nvPr>
            <p:ph type="sldNum" sz="quarter" idx="5"/>
          </p:nvPr>
        </p:nvSpPr>
        <p:spPr>
          <a:ln/>
        </p:spPr>
        <p:txBody>
          <a:bodyPr/>
          <a:lstStyle/>
          <a:p>
            <a:fld id="{D4E4FA5B-6FAC-4516-8412-8467DBC807FB}" type="slidenum">
              <a:rPr lang="en-AU" altLang="en-US"/>
              <a:pPr/>
              <a:t>5</a:t>
            </a:fld>
            <a:endParaRPr lang="en-AU" altLang="en-US"/>
          </a:p>
        </p:txBody>
      </p:sp>
      <p:sp>
        <p:nvSpPr>
          <p:cNvPr id="51202" name="Rectangle 2">
            <a:extLst>
              <a:ext uri="{FF2B5EF4-FFF2-40B4-BE49-F238E27FC236}">
                <a16:creationId xmlns:a16="http://schemas.microsoft.com/office/drawing/2014/main" id="{6B544269-7636-1959-EF80-B953C186B436}"/>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CF8118EB-6027-4526-1B1F-74F348A77C51}"/>
              </a:ext>
            </a:extLst>
          </p:cNvPr>
          <p:cNvSpPr>
            <a:spLocks noGrp="1" noChangeArrowheads="1"/>
          </p:cNvSpPr>
          <p:nvPr>
            <p:ph type="body" idx="1"/>
          </p:nvPr>
        </p:nvSpPr>
        <p:spPr/>
        <p:txBody>
          <a:bodyPr/>
          <a:lstStyle/>
          <a:p>
            <a:r>
              <a:rPr lang="en-US" altLang="en-US">
                <a:latin typeface="Times-Roman" charset="0"/>
              </a:rPr>
              <a:t>Most symmetric block encryption algorithms in current use are based on a structure referred to as a Feistel block cipher. A block cipher operates on a plaintext block of n bits to produce a ciphertext block of n bits. </a:t>
            </a:r>
            <a:r>
              <a:rPr lang="en-AU" altLang="en-US"/>
              <a:t>An arbitrary reversible substitution cipher for a large block size is not practical, however, from an implementation and performance point of view. In general, for an </a:t>
            </a:r>
            <a:r>
              <a:rPr lang="en-AU" altLang="en-US" i="1"/>
              <a:t>n</a:t>
            </a:r>
            <a:r>
              <a:rPr lang="en-AU" altLang="en-US"/>
              <a:t>-bit general substitution block cipher, the size of the key is </a:t>
            </a:r>
            <a:r>
              <a:rPr lang="en-AU" altLang="en-US" i="1"/>
              <a:t>n x</a:t>
            </a:r>
            <a:r>
              <a:rPr lang="en-AU" altLang="en-US"/>
              <a:t> 2</a:t>
            </a:r>
            <a:r>
              <a:rPr lang="en-AU" altLang="en-US" i="1" baseline="30000"/>
              <a:t>n</a:t>
            </a:r>
            <a:r>
              <a:rPr lang="en-AU" altLang="en-US"/>
              <a:t>. For a 64-bit block, which is a desirable length to thwart statistical attacks, the key size is 64 x 2</a:t>
            </a:r>
            <a:r>
              <a:rPr lang="en-AU" altLang="en-US" baseline="30000"/>
              <a:t>64</a:t>
            </a:r>
            <a:r>
              <a:rPr lang="en-AU" altLang="en-US"/>
              <a:t> = 2</a:t>
            </a:r>
            <a:r>
              <a:rPr lang="en-AU" altLang="en-US" baseline="30000"/>
              <a:t>70</a:t>
            </a:r>
            <a:r>
              <a:rPr lang="en-AU" altLang="en-US"/>
              <a:t> = 10</a:t>
            </a:r>
            <a:r>
              <a:rPr lang="en-AU" altLang="en-US" baseline="30000"/>
              <a:t>21</a:t>
            </a:r>
            <a:r>
              <a:rPr lang="en-AU" altLang="en-US"/>
              <a:t> bits. </a:t>
            </a:r>
            <a:r>
              <a:rPr lang="en-US" altLang="en-US">
                <a:latin typeface="Times-Roman" charset="0"/>
              </a:rPr>
              <a:t>In considering these difficulties, Feistel points out that what is needed is an approximation to the ideal block cipher system for large n, built up out of components that are easily realizable.</a:t>
            </a:r>
            <a:endParaRPr lang="en-AU" altLang="en-US"/>
          </a:p>
          <a:p>
            <a:endParaRPr lang="en-AU" altLang="en-US"/>
          </a:p>
          <a:p>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B4C2ABED-9897-12D5-33B1-70F7DB84F575}"/>
              </a:ext>
            </a:extLst>
          </p:cNvPr>
          <p:cNvSpPr>
            <a:spLocks noGrp="1" noChangeArrowheads="1"/>
          </p:cNvSpPr>
          <p:nvPr>
            <p:ph type="sldNum" sz="quarter" idx="5"/>
          </p:nvPr>
        </p:nvSpPr>
        <p:spPr>
          <a:ln/>
        </p:spPr>
        <p:txBody>
          <a:bodyPr/>
          <a:lstStyle/>
          <a:p>
            <a:fld id="{B0CB312E-F8E1-4A26-A756-713CF870C4D3}" type="slidenum">
              <a:rPr lang="en-AU" altLang="en-US"/>
              <a:pPr/>
              <a:t>6</a:t>
            </a:fld>
            <a:endParaRPr lang="en-AU" altLang="en-US"/>
          </a:p>
        </p:txBody>
      </p:sp>
      <p:sp>
        <p:nvSpPr>
          <p:cNvPr id="137218" name="Rectangle 2">
            <a:extLst>
              <a:ext uri="{FF2B5EF4-FFF2-40B4-BE49-F238E27FC236}">
                <a16:creationId xmlns:a16="http://schemas.microsoft.com/office/drawing/2014/main" id="{788D759A-3846-0EF0-1F22-458980AD432A}"/>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7219" name="Rectangle 3">
            <a:extLst>
              <a:ext uri="{FF2B5EF4-FFF2-40B4-BE49-F238E27FC236}">
                <a16:creationId xmlns:a16="http://schemas.microsoft.com/office/drawing/2014/main" id="{7853B505-8E62-7620-692F-E672116B935E}"/>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AU" altLang="en-US"/>
              <a:t>Feistel refers to an </a:t>
            </a:r>
            <a:r>
              <a:rPr lang="en-AU" altLang="en-US" i="1"/>
              <a:t>n</a:t>
            </a:r>
            <a:r>
              <a:rPr lang="en-AU" altLang="en-US"/>
              <a:t>-bit general substitution as an ideal block cipher, because it allows for the maximum number of possible encryption mappings from the plaintext to ciphertext block. </a:t>
            </a:r>
            <a:r>
              <a:rPr lang="en-US" altLang="en-US">
                <a:latin typeface="Times-Roman" charset="0"/>
              </a:rPr>
              <a:t>A 4-bit input produces one of 16 possible input states, which is mapped by the substitution cipher into a unique one of 16 possible output states, each of which is represented by 4 ciphertext bits. The encryption and decryption mappings can be defined by a tabulation, as shown in </a:t>
            </a:r>
            <a:r>
              <a:rPr lang="en-AU" altLang="en-US"/>
              <a:t>Stallings Figure 3.1. It illustrates a tiny 4-bit substitution to show that each possible input can be arbitrarily mapped to any output - which is why its complexity grows so rapidly.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46DB23EC-F1D5-F440-3FBB-3C68296348A3}"/>
              </a:ext>
            </a:extLst>
          </p:cNvPr>
          <p:cNvSpPr>
            <a:spLocks noGrp="1" noChangeArrowheads="1"/>
          </p:cNvSpPr>
          <p:nvPr>
            <p:ph type="sldNum" sz="quarter" idx="5"/>
          </p:nvPr>
        </p:nvSpPr>
        <p:spPr>
          <a:ln/>
        </p:spPr>
        <p:txBody>
          <a:bodyPr/>
          <a:lstStyle/>
          <a:p>
            <a:fld id="{9D58BA03-22ED-4630-BF39-7E710D839AFC}" type="slidenum">
              <a:rPr lang="en-AU" altLang="en-US"/>
              <a:pPr/>
              <a:t>7</a:t>
            </a:fld>
            <a:endParaRPr lang="en-AU" altLang="en-US"/>
          </a:p>
        </p:txBody>
      </p:sp>
      <p:sp>
        <p:nvSpPr>
          <p:cNvPr id="53250" name="Rectangle 2">
            <a:extLst>
              <a:ext uri="{FF2B5EF4-FFF2-40B4-BE49-F238E27FC236}">
                <a16:creationId xmlns:a16="http://schemas.microsoft.com/office/drawing/2014/main" id="{15663042-A284-3D74-5EE3-B4FAE85832F8}"/>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EF2396C9-CF7B-DFED-3091-498130084E65}"/>
              </a:ext>
            </a:extLst>
          </p:cNvPr>
          <p:cNvSpPr>
            <a:spLocks noGrp="1" noChangeArrowheads="1"/>
          </p:cNvSpPr>
          <p:nvPr>
            <p:ph type="body" idx="1"/>
          </p:nvPr>
        </p:nvSpPr>
        <p:spPr/>
        <p:txBody>
          <a:bodyPr/>
          <a:lstStyle/>
          <a:p>
            <a:r>
              <a:rPr lang="en-AU" altLang="en-US"/>
              <a:t>Claude Shannon’s 1949 paper has the key ideas that led to the development of modern block ciphers. Critically, it was the technique of layering groups of S-boxes separated by a larger P-box to form the S-P network, a complex form of a product cipher. He also introduced the ideas of </a:t>
            </a:r>
            <a:r>
              <a:rPr lang="en-AU" altLang="en-US" i="1"/>
              <a:t>confusion</a:t>
            </a:r>
            <a:r>
              <a:rPr lang="en-AU" altLang="en-US"/>
              <a:t> and </a:t>
            </a:r>
            <a:r>
              <a:rPr lang="en-AU" altLang="en-US" i="1"/>
              <a:t>diffusion</a:t>
            </a:r>
            <a:r>
              <a:rPr lang="en-AU" altLang="en-US"/>
              <a:t>, notionally provided by S-boxes and P-boxes (in conjunction with S-boxes).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DA70203C-BFEE-5C38-3907-B761F11D208F}"/>
              </a:ext>
            </a:extLst>
          </p:cNvPr>
          <p:cNvSpPr>
            <a:spLocks noGrp="1" noChangeArrowheads="1"/>
          </p:cNvSpPr>
          <p:nvPr>
            <p:ph type="sldNum" sz="quarter" idx="5"/>
          </p:nvPr>
        </p:nvSpPr>
        <p:spPr>
          <a:ln/>
        </p:spPr>
        <p:txBody>
          <a:bodyPr/>
          <a:lstStyle/>
          <a:p>
            <a:fld id="{8E27C61D-AA19-4312-8B31-F2221AA3CEAE}" type="slidenum">
              <a:rPr lang="en-AU" altLang="en-US"/>
              <a:pPr/>
              <a:t>8</a:t>
            </a:fld>
            <a:endParaRPr lang="en-AU" altLang="en-US"/>
          </a:p>
        </p:txBody>
      </p:sp>
      <p:sp>
        <p:nvSpPr>
          <p:cNvPr id="55298" name="Rectangle 2">
            <a:extLst>
              <a:ext uri="{FF2B5EF4-FFF2-40B4-BE49-F238E27FC236}">
                <a16:creationId xmlns:a16="http://schemas.microsoft.com/office/drawing/2014/main" id="{1E4ECA31-B9B9-E771-D989-B0FF0547A2AE}"/>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0B0CB457-4938-2286-101B-27B7477679D9}"/>
              </a:ext>
            </a:extLst>
          </p:cNvPr>
          <p:cNvSpPr>
            <a:spLocks noGrp="1" noChangeArrowheads="1"/>
          </p:cNvSpPr>
          <p:nvPr>
            <p:ph type="body" idx="1"/>
          </p:nvPr>
        </p:nvSpPr>
        <p:spPr/>
        <p:txBody>
          <a:bodyPr/>
          <a:lstStyle/>
          <a:p>
            <a:r>
              <a:rPr lang="en-US" altLang="en-US">
                <a:latin typeface="Times-Roman" charset="0"/>
              </a:rPr>
              <a:t>The terms diffusion and confusion were introduced by Claude Shannon to capture the two basic building blocks for any cryptographic system. </a:t>
            </a:r>
            <a:r>
              <a:rPr lang="en-AU" altLang="en-US"/>
              <a:t>Every block cipher involves a transformation of a block of plaintext into a block of ciphertext, where the transformation depends on the key. The mechanism of diffusion seeks to make the statistical relationship between the plaintext and ciphertext as complex as possible in order to thwart attempts to deduce the key. Confusion</a:t>
            </a:r>
            <a:r>
              <a:rPr lang="en-AU" altLang="en-US" b="1"/>
              <a:t> </a:t>
            </a:r>
            <a:r>
              <a:rPr lang="en-AU" altLang="en-US"/>
              <a:t>seeks to make the relationship between the statistics of the ciphertext and the value of the encryption key as complex as possible, again to thwart attempts to discover the key.</a:t>
            </a:r>
            <a:endParaRPr lang="en-US" altLang="en-US"/>
          </a:p>
          <a:p>
            <a:r>
              <a:rPr lang="en-AU" altLang="en-US"/>
              <a:t>So successful are diffusion and confusion in capturing the essence of the desired attributes of a block cipher that they have become the cornerstone of modern block cipher design.</a:t>
            </a:r>
          </a:p>
          <a:p>
            <a:endParaRPr lang="en-AU" altLang="en-US"/>
          </a:p>
          <a:p>
            <a:endParaRPr lang="en-AU" altLang="en-US"/>
          </a:p>
          <a:p>
            <a:endParaRPr lang="en-A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EEF8BD16-E58C-5C7F-8074-6F02179E0D99}"/>
              </a:ext>
            </a:extLst>
          </p:cNvPr>
          <p:cNvSpPr>
            <a:spLocks noGrp="1" noChangeArrowheads="1"/>
          </p:cNvSpPr>
          <p:nvPr>
            <p:ph type="sldNum" sz="quarter" idx="5"/>
          </p:nvPr>
        </p:nvSpPr>
        <p:spPr>
          <a:ln/>
        </p:spPr>
        <p:txBody>
          <a:bodyPr/>
          <a:lstStyle/>
          <a:p>
            <a:fld id="{F118B19C-572F-4810-871D-6D9F7DB5B640}" type="slidenum">
              <a:rPr lang="en-AU" altLang="en-US"/>
              <a:pPr/>
              <a:t>9</a:t>
            </a:fld>
            <a:endParaRPr lang="en-AU" altLang="en-US"/>
          </a:p>
        </p:txBody>
      </p:sp>
      <p:sp>
        <p:nvSpPr>
          <p:cNvPr id="57346" name="Rectangle 2">
            <a:extLst>
              <a:ext uri="{FF2B5EF4-FFF2-40B4-BE49-F238E27FC236}">
                <a16:creationId xmlns:a16="http://schemas.microsoft.com/office/drawing/2014/main" id="{E5180EB1-42D2-7830-AB6B-F40B7A56BD07}"/>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86648B2A-99AB-B1F7-52B3-3FF97793B209}"/>
              </a:ext>
            </a:extLst>
          </p:cNvPr>
          <p:cNvSpPr>
            <a:spLocks noGrp="1" noChangeArrowheads="1"/>
          </p:cNvSpPr>
          <p:nvPr>
            <p:ph type="body" idx="1"/>
          </p:nvPr>
        </p:nvSpPr>
        <p:spPr/>
        <p:txBody>
          <a:bodyPr/>
          <a:lstStyle/>
          <a:p>
            <a:r>
              <a:rPr lang="en-AU" altLang="en-US"/>
              <a:t>Horst Feistel, working at IBM Thomas J Watson Research Labs devised a suitable invertible cipher structure in early 70's.</a:t>
            </a:r>
          </a:p>
          <a:p>
            <a:r>
              <a:rPr lang="en-AU" altLang="en-US"/>
              <a:t>One of Feistel's main contributions was the invention of a suitable structure which adapted Shannon's S-P network in an easily inverted structure. It partitions input block into two halves which are </a:t>
            </a:r>
            <a:r>
              <a:rPr lang="en-US" altLang="en-US"/>
              <a:t>processed through multiple rounds which perform a substitution on left data half</a:t>
            </a:r>
            <a:r>
              <a:rPr lang="en-AU" altLang="en-US"/>
              <a:t>, based on round function of right half &amp; subkey, and then have permutation swapping halves. Essentially the same h/w or s/w is used for both encryption and decryption, with just a slight change in how the keys are used. One layer of S-boxes and the following P-box are used to form the round function.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35170" name="Group 2">
            <a:extLst>
              <a:ext uri="{FF2B5EF4-FFF2-40B4-BE49-F238E27FC236}">
                <a16:creationId xmlns:a16="http://schemas.microsoft.com/office/drawing/2014/main" id="{AA099534-0418-526D-D42C-F8F03D42DAC4}"/>
              </a:ext>
            </a:extLst>
          </p:cNvPr>
          <p:cNvGrpSpPr>
            <a:grpSpLocks/>
          </p:cNvGrpSpPr>
          <p:nvPr/>
        </p:nvGrpSpPr>
        <p:grpSpPr bwMode="auto">
          <a:xfrm>
            <a:off x="3175" y="4267200"/>
            <a:ext cx="9140825" cy="2590800"/>
            <a:chOff x="2" y="2688"/>
            <a:chExt cx="5758" cy="1632"/>
          </a:xfrm>
        </p:grpSpPr>
        <p:sp>
          <p:nvSpPr>
            <p:cNvPr id="135171" name="Freeform 3">
              <a:extLst>
                <a:ext uri="{FF2B5EF4-FFF2-40B4-BE49-F238E27FC236}">
                  <a16:creationId xmlns:a16="http://schemas.microsoft.com/office/drawing/2014/main" id="{C65FADB2-C972-31FB-CFCE-DCE84EA8C561}"/>
                </a:ext>
              </a:extLst>
            </p:cNvPr>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Lst>
              <a:ahLst/>
              <a:cxnLst>
                <a:cxn ang="0">
                  <a:pos x="T0" y="T1"/>
                </a:cxn>
                <a:cxn ang="0">
                  <a:pos x="T2" y="T3"/>
                </a:cxn>
                <a:cxn ang="0">
                  <a:pos x="T4" y="T5"/>
                </a:cxn>
                <a:cxn ang="0">
                  <a:pos x="T6" y="T7"/>
                </a:cxn>
                <a:cxn ang="0">
                  <a:pos x="T8" y="T9"/>
                </a:cxn>
                <a:cxn ang="0">
                  <a:pos x="T10" y="T11"/>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5172" name="Group 4">
              <a:extLst>
                <a:ext uri="{FF2B5EF4-FFF2-40B4-BE49-F238E27FC236}">
                  <a16:creationId xmlns:a16="http://schemas.microsoft.com/office/drawing/2014/main" id="{0A8496C4-B073-6118-ADBD-16B96B3EB7BC}"/>
                </a:ext>
              </a:extLst>
            </p:cNvPr>
            <p:cNvGrpSpPr>
              <a:grpSpLocks/>
            </p:cNvGrpSpPr>
            <p:nvPr/>
          </p:nvGrpSpPr>
          <p:grpSpPr bwMode="auto">
            <a:xfrm>
              <a:off x="1776" y="3024"/>
              <a:ext cx="3929" cy="1290"/>
              <a:chOff x="1776" y="3024"/>
              <a:chExt cx="3929" cy="1290"/>
            </a:xfrm>
          </p:grpSpPr>
          <p:grpSp>
            <p:nvGrpSpPr>
              <p:cNvPr id="135173" name="Group 5">
                <a:extLst>
                  <a:ext uri="{FF2B5EF4-FFF2-40B4-BE49-F238E27FC236}">
                    <a16:creationId xmlns:a16="http://schemas.microsoft.com/office/drawing/2014/main" id="{34AFE50A-ACDF-35B2-B9A4-9ACD84B2DF91}"/>
                  </a:ext>
                </a:extLst>
              </p:cNvPr>
              <p:cNvGrpSpPr>
                <a:grpSpLocks/>
              </p:cNvGrpSpPr>
              <p:nvPr/>
            </p:nvGrpSpPr>
            <p:grpSpPr bwMode="auto">
              <a:xfrm>
                <a:off x="2268" y="3934"/>
                <a:ext cx="638" cy="377"/>
                <a:chOff x="2268" y="3934"/>
                <a:chExt cx="638" cy="377"/>
              </a:xfrm>
            </p:grpSpPr>
            <p:sp>
              <p:nvSpPr>
                <p:cNvPr id="135174" name="Oval 6">
                  <a:extLst>
                    <a:ext uri="{FF2B5EF4-FFF2-40B4-BE49-F238E27FC236}">
                      <a16:creationId xmlns:a16="http://schemas.microsoft.com/office/drawing/2014/main" id="{E14EE1FD-DA24-3C6A-DAA4-00AFBF994F4B}"/>
                    </a:ext>
                  </a:extLst>
                </p:cNvPr>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75" name="Oval 7">
                  <a:extLst>
                    <a:ext uri="{FF2B5EF4-FFF2-40B4-BE49-F238E27FC236}">
                      <a16:creationId xmlns:a16="http://schemas.microsoft.com/office/drawing/2014/main" id="{6ED52362-F231-06EC-B0D3-FD2C20E110C2}"/>
                    </a:ext>
                  </a:extLst>
                </p:cNvPr>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76" name="Oval 8">
                  <a:extLst>
                    <a:ext uri="{FF2B5EF4-FFF2-40B4-BE49-F238E27FC236}">
                      <a16:creationId xmlns:a16="http://schemas.microsoft.com/office/drawing/2014/main" id="{FFA9DEE8-A3BE-5081-7D2C-DF27E810A990}"/>
                    </a:ext>
                  </a:extLst>
                </p:cNvPr>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77" name="Oval 9">
                  <a:extLst>
                    <a:ext uri="{FF2B5EF4-FFF2-40B4-BE49-F238E27FC236}">
                      <a16:creationId xmlns:a16="http://schemas.microsoft.com/office/drawing/2014/main" id="{CE881B74-5B51-9239-C652-86C96B582052}"/>
                    </a:ext>
                  </a:extLst>
                </p:cNvPr>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78" name="Oval 10">
                  <a:extLst>
                    <a:ext uri="{FF2B5EF4-FFF2-40B4-BE49-F238E27FC236}">
                      <a16:creationId xmlns:a16="http://schemas.microsoft.com/office/drawing/2014/main" id="{D5F7749C-8555-6A32-84CE-28491A66B5E1}"/>
                    </a:ext>
                  </a:extLst>
                </p:cNvPr>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79" name="Oval 11">
                  <a:extLst>
                    <a:ext uri="{FF2B5EF4-FFF2-40B4-BE49-F238E27FC236}">
                      <a16:creationId xmlns:a16="http://schemas.microsoft.com/office/drawing/2014/main" id="{3126A385-0A88-2E3D-9B44-8B8D2D205BA0}"/>
                    </a:ext>
                  </a:extLst>
                </p:cNvPr>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80" name="Oval 12">
                  <a:extLst>
                    <a:ext uri="{FF2B5EF4-FFF2-40B4-BE49-F238E27FC236}">
                      <a16:creationId xmlns:a16="http://schemas.microsoft.com/office/drawing/2014/main" id="{2A557BB4-F6A9-6FBB-D675-E8E8A5EA6139}"/>
                    </a:ext>
                  </a:extLst>
                </p:cNvPr>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81" name="Oval 13">
                  <a:extLst>
                    <a:ext uri="{FF2B5EF4-FFF2-40B4-BE49-F238E27FC236}">
                      <a16:creationId xmlns:a16="http://schemas.microsoft.com/office/drawing/2014/main" id="{26830F3B-8E5D-1A84-3FFC-B96A32CA65C2}"/>
                    </a:ext>
                  </a:extLst>
                </p:cNvPr>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35182" name="Oval 14">
                <a:extLst>
                  <a:ext uri="{FF2B5EF4-FFF2-40B4-BE49-F238E27FC236}">
                    <a16:creationId xmlns:a16="http://schemas.microsoft.com/office/drawing/2014/main" id="{E51498D8-987D-2152-87DA-8CE17C4E7FA3}"/>
                  </a:ext>
                </a:extLst>
              </p:cNvPr>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83" name="Oval 15">
                <a:extLst>
                  <a:ext uri="{FF2B5EF4-FFF2-40B4-BE49-F238E27FC236}">
                    <a16:creationId xmlns:a16="http://schemas.microsoft.com/office/drawing/2014/main" id="{AEC40EE5-32E8-B271-04DA-1E86CCF34111}"/>
                  </a:ext>
                </a:extLst>
              </p:cNvPr>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84" name="Oval 16">
                <a:extLst>
                  <a:ext uri="{FF2B5EF4-FFF2-40B4-BE49-F238E27FC236}">
                    <a16:creationId xmlns:a16="http://schemas.microsoft.com/office/drawing/2014/main" id="{4B1C32A4-64F6-4A9D-E92D-ED2650F15B0C}"/>
                  </a:ext>
                </a:extLst>
              </p:cNvPr>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85" name="Oval 17">
                <a:extLst>
                  <a:ext uri="{FF2B5EF4-FFF2-40B4-BE49-F238E27FC236}">
                    <a16:creationId xmlns:a16="http://schemas.microsoft.com/office/drawing/2014/main" id="{26434443-8394-75FF-73E5-932020FD2952}"/>
                  </a:ext>
                </a:extLst>
              </p:cNvPr>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86" name="Oval 18">
                <a:extLst>
                  <a:ext uri="{FF2B5EF4-FFF2-40B4-BE49-F238E27FC236}">
                    <a16:creationId xmlns:a16="http://schemas.microsoft.com/office/drawing/2014/main" id="{76AA7CA4-AE98-E52D-6925-46C03A065086}"/>
                  </a:ext>
                </a:extLst>
              </p:cNvPr>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187" name="Freeform 19">
                <a:extLst>
                  <a:ext uri="{FF2B5EF4-FFF2-40B4-BE49-F238E27FC236}">
                    <a16:creationId xmlns:a16="http://schemas.microsoft.com/office/drawing/2014/main" id="{F10003E8-D581-907D-C460-20290E6370D8}"/>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188" name="Freeform 20">
                <a:extLst>
                  <a:ext uri="{FF2B5EF4-FFF2-40B4-BE49-F238E27FC236}">
                    <a16:creationId xmlns:a16="http://schemas.microsoft.com/office/drawing/2014/main" id="{BD7F5AD2-1F40-F9D5-F3C5-272CB35DB8A7}"/>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189" name="Freeform 21">
                <a:extLst>
                  <a:ext uri="{FF2B5EF4-FFF2-40B4-BE49-F238E27FC236}">
                    <a16:creationId xmlns:a16="http://schemas.microsoft.com/office/drawing/2014/main" id="{28F72CF9-D719-97DD-AC04-DAB086F0E489}"/>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190" name="Freeform 22">
                <a:extLst>
                  <a:ext uri="{FF2B5EF4-FFF2-40B4-BE49-F238E27FC236}">
                    <a16:creationId xmlns:a16="http://schemas.microsoft.com/office/drawing/2014/main" id="{8EF0E782-B9A7-B485-85B6-9EFAF53F474D}"/>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191" name="Freeform 23">
                <a:extLst>
                  <a:ext uri="{FF2B5EF4-FFF2-40B4-BE49-F238E27FC236}">
                    <a16:creationId xmlns:a16="http://schemas.microsoft.com/office/drawing/2014/main" id="{A2BC7F6A-E1D1-D402-8603-F333800602EE}"/>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192" name="Freeform 24">
                <a:extLst>
                  <a:ext uri="{FF2B5EF4-FFF2-40B4-BE49-F238E27FC236}">
                    <a16:creationId xmlns:a16="http://schemas.microsoft.com/office/drawing/2014/main" id="{792E6F0F-C30E-3E5A-6D5F-7450E495A05B}"/>
                  </a:ext>
                </a:extLst>
              </p:cNvPr>
              <p:cNvSpPr>
                <a:spLocks/>
              </p:cNvSpPr>
              <p:nvPr/>
            </p:nvSpPr>
            <p:spPr bwMode="hidden">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193" name="Freeform 25">
                <a:extLst>
                  <a:ext uri="{FF2B5EF4-FFF2-40B4-BE49-F238E27FC236}">
                    <a16:creationId xmlns:a16="http://schemas.microsoft.com/office/drawing/2014/main" id="{C4D425E8-B2A5-1728-1640-06911239A236}"/>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194" name="Freeform 26">
                <a:extLst>
                  <a:ext uri="{FF2B5EF4-FFF2-40B4-BE49-F238E27FC236}">
                    <a16:creationId xmlns:a16="http://schemas.microsoft.com/office/drawing/2014/main" id="{4575A8A8-DEFF-E179-2697-726BE46098B6}"/>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195" name="Freeform 27">
                <a:extLst>
                  <a:ext uri="{FF2B5EF4-FFF2-40B4-BE49-F238E27FC236}">
                    <a16:creationId xmlns:a16="http://schemas.microsoft.com/office/drawing/2014/main" id="{E49D66D7-45BB-A9C2-D715-67FB8BC4A1CA}"/>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196" name="Freeform 28">
                <a:extLst>
                  <a:ext uri="{FF2B5EF4-FFF2-40B4-BE49-F238E27FC236}">
                    <a16:creationId xmlns:a16="http://schemas.microsoft.com/office/drawing/2014/main" id="{4A622094-81C9-41B9-5D43-1B336C9BFCC5}"/>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197" name="Freeform 29">
                <a:extLst>
                  <a:ext uri="{FF2B5EF4-FFF2-40B4-BE49-F238E27FC236}">
                    <a16:creationId xmlns:a16="http://schemas.microsoft.com/office/drawing/2014/main" id="{66A95E65-D7CA-923F-ECD1-5FDBA956EA95}"/>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198" name="Freeform 30">
                <a:extLst>
                  <a:ext uri="{FF2B5EF4-FFF2-40B4-BE49-F238E27FC236}">
                    <a16:creationId xmlns:a16="http://schemas.microsoft.com/office/drawing/2014/main" id="{F891A785-9BD0-BB3C-F364-EB070D15C846}"/>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199" name="Freeform 31">
                <a:extLst>
                  <a:ext uri="{FF2B5EF4-FFF2-40B4-BE49-F238E27FC236}">
                    <a16:creationId xmlns:a16="http://schemas.microsoft.com/office/drawing/2014/main" id="{1D1CBBE1-2346-5F53-1D83-38D3B8B132A0}"/>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00" name="Freeform 32">
                <a:extLst>
                  <a:ext uri="{FF2B5EF4-FFF2-40B4-BE49-F238E27FC236}">
                    <a16:creationId xmlns:a16="http://schemas.microsoft.com/office/drawing/2014/main" id="{092064FF-151C-EE31-088E-E90CACC62623}"/>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01" name="Freeform 33">
                <a:extLst>
                  <a:ext uri="{FF2B5EF4-FFF2-40B4-BE49-F238E27FC236}">
                    <a16:creationId xmlns:a16="http://schemas.microsoft.com/office/drawing/2014/main" id="{9A674BD3-C46B-4BCB-50E8-E8852C2AD3B3}"/>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02" name="Freeform 34">
                <a:extLst>
                  <a:ext uri="{FF2B5EF4-FFF2-40B4-BE49-F238E27FC236}">
                    <a16:creationId xmlns:a16="http://schemas.microsoft.com/office/drawing/2014/main" id="{99FDCBBC-613F-4A4A-C5B3-C76F5B541887}"/>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03" name="Freeform 35">
                <a:extLst>
                  <a:ext uri="{FF2B5EF4-FFF2-40B4-BE49-F238E27FC236}">
                    <a16:creationId xmlns:a16="http://schemas.microsoft.com/office/drawing/2014/main" id="{9D58B285-CD50-E16B-8855-2E0D1D3FBBE2}"/>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04" name="Freeform 36">
                <a:extLst>
                  <a:ext uri="{FF2B5EF4-FFF2-40B4-BE49-F238E27FC236}">
                    <a16:creationId xmlns:a16="http://schemas.microsoft.com/office/drawing/2014/main" id="{1ADF7E39-0478-75E8-B6ED-185CA20731E9}"/>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05" name="Freeform 37">
                <a:extLst>
                  <a:ext uri="{FF2B5EF4-FFF2-40B4-BE49-F238E27FC236}">
                    <a16:creationId xmlns:a16="http://schemas.microsoft.com/office/drawing/2014/main" id="{1919B0EC-1F83-03FD-3690-B956478EB326}"/>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06" name="Freeform 38">
                <a:extLst>
                  <a:ext uri="{FF2B5EF4-FFF2-40B4-BE49-F238E27FC236}">
                    <a16:creationId xmlns:a16="http://schemas.microsoft.com/office/drawing/2014/main" id="{42CA6996-4B88-7393-B92B-CB9B95D8F9DD}"/>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07" name="Freeform 39">
                <a:extLst>
                  <a:ext uri="{FF2B5EF4-FFF2-40B4-BE49-F238E27FC236}">
                    <a16:creationId xmlns:a16="http://schemas.microsoft.com/office/drawing/2014/main" id="{7A3BDD78-9D92-F5D9-F199-FDD168367FF7}"/>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08" name="Freeform 40">
                <a:extLst>
                  <a:ext uri="{FF2B5EF4-FFF2-40B4-BE49-F238E27FC236}">
                    <a16:creationId xmlns:a16="http://schemas.microsoft.com/office/drawing/2014/main" id="{0F5905B3-82D1-7BB4-2608-C67678E554BC}"/>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09" name="Freeform 41">
                <a:extLst>
                  <a:ext uri="{FF2B5EF4-FFF2-40B4-BE49-F238E27FC236}">
                    <a16:creationId xmlns:a16="http://schemas.microsoft.com/office/drawing/2014/main" id="{A6F2A95E-2A6A-407F-BF31-EB9ACFE4DD4B}"/>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10" name="Freeform 42">
                <a:extLst>
                  <a:ext uri="{FF2B5EF4-FFF2-40B4-BE49-F238E27FC236}">
                    <a16:creationId xmlns:a16="http://schemas.microsoft.com/office/drawing/2014/main" id="{D02378A7-CEB4-98F8-D11D-D0E9CB20B73B}"/>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11" name="Freeform 43">
                <a:extLst>
                  <a:ext uri="{FF2B5EF4-FFF2-40B4-BE49-F238E27FC236}">
                    <a16:creationId xmlns:a16="http://schemas.microsoft.com/office/drawing/2014/main" id="{A609A3A2-2B74-4034-3830-EA3818072060}"/>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12" name="Freeform 44">
                <a:extLst>
                  <a:ext uri="{FF2B5EF4-FFF2-40B4-BE49-F238E27FC236}">
                    <a16:creationId xmlns:a16="http://schemas.microsoft.com/office/drawing/2014/main" id="{012C4AFF-9833-C13A-88D8-58EAE9C4E673}"/>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13" name="Freeform 45">
                <a:extLst>
                  <a:ext uri="{FF2B5EF4-FFF2-40B4-BE49-F238E27FC236}">
                    <a16:creationId xmlns:a16="http://schemas.microsoft.com/office/drawing/2014/main" id="{70C89CAA-AE2A-FE8A-7B13-CC7CF8C117BE}"/>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14" name="Freeform 46">
                <a:extLst>
                  <a:ext uri="{FF2B5EF4-FFF2-40B4-BE49-F238E27FC236}">
                    <a16:creationId xmlns:a16="http://schemas.microsoft.com/office/drawing/2014/main" id="{BC03C616-7A3A-13EB-D93C-12442A4CF041}"/>
                  </a:ext>
                </a:extLst>
              </p:cNvPr>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15" name="Freeform 47">
                <a:extLst>
                  <a:ext uri="{FF2B5EF4-FFF2-40B4-BE49-F238E27FC236}">
                    <a16:creationId xmlns:a16="http://schemas.microsoft.com/office/drawing/2014/main" id="{858DC41F-6002-2EC9-4345-1798103FE43D}"/>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16" name="Freeform 48">
                <a:extLst>
                  <a:ext uri="{FF2B5EF4-FFF2-40B4-BE49-F238E27FC236}">
                    <a16:creationId xmlns:a16="http://schemas.microsoft.com/office/drawing/2014/main" id="{82C3A113-E370-7FEE-DBB2-39F4E1C4308A}"/>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17" name="Freeform 49">
                <a:extLst>
                  <a:ext uri="{FF2B5EF4-FFF2-40B4-BE49-F238E27FC236}">
                    <a16:creationId xmlns:a16="http://schemas.microsoft.com/office/drawing/2014/main" id="{E52AB0D6-FC98-F0FB-9AC4-48A915D0E729}"/>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18" name="Freeform 50">
                <a:extLst>
                  <a:ext uri="{FF2B5EF4-FFF2-40B4-BE49-F238E27FC236}">
                    <a16:creationId xmlns:a16="http://schemas.microsoft.com/office/drawing/2014/main" id="{3E2D68CE-5D6D-DA23-4E39-0223812F6A9D}"/>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19" name="Freeform 51">
                <a:extLst>
                  <a:ext uri="{FF2B5EF4-FFF2-40B4-BE49-F238E27FC236}">
                    <a16:creationId xmlns:a16="http://schemas.microsoft.com/office/drawing/2014/main" id="{FD136AF6-F587-3027-2BD8-42A5177C21E5}"/>
                  </a:ext>
                </a:extLst>
              </p:cNvPr>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20" name="Freeform 52">
                <a:extLst>
                  <a:ext uri="{FF2B5EF4-FFF2-40B4-BE49-F238E27FC236}">
                    <a16:creationId xmlns:a16="http://schemas.microsoft.com/office/drawing/2014/main" id="{3E1C84F2-0A61-EE19-0DE3-1003555DFC75}"/>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21" name="Oval 53">
                <a:extLst>
                  <a:ext uri="{FF2B5EF4-FFF2-40B4-BE49-F238E27FC236}">
                    <a16:creationId xmlns:a16="http://schemas.microsoft.com/office/drawing/2014/main" id="{B622FEE7-5814-FFB0-639D-F225786FE1E3}"/>
                  </a:ext>
                </a:extLst>
              </p:cNvPr>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35222" name="Group 54">
                <a:extLst>
                  <a:ext uri="{FF2B5EF4-FFF2-40B4-BE49-F238E27FC236}">
                    <a16:creationId xmlns:a16="http://schemas.microsoft.com/office/drawing/2014/main" id="{6C18955C-1223-8E80-AD92-DAC92DDB9BF0}"/>
                  </a:ext>
                </a:extLst>
              </p:cNvPr>
              <p:cNvGrpSpPr>
                <a:grpSpLocks/>
              </p:cNvGrpSpPr>
              <p:nvPr/>
            </p:nvGrpSpPr>
            <p:grpSpPr bwMode="auto">
              <a:xfrm>
                <a:off x="4546" y="3608"/>
                <a:ext cx="518" cy="319"/>
                <a:chOff x="4546" y="3608"/>
                <a:chExt cx="518" cy="319"/>
              </a:xfrm>
            </p:grpSpPr>
            <p:sp>
              <p:nvSpPr>
                <p:cNvPr id="135223" name="Oval 55">
                  <a:extLst>
                    <a:ext uri="{FF2B5EF4-FFF2-40B4-BE49-F238E27FC236}">
                      <a16:creationId xmlns:a16="http://schemas.microsoft.com/office/drawing/2014/main" id="{85F51851-5DF2-AC9E-9B38-DB872B70C846}"/>
                    </a:ext>
                  </a:extLst>
                </p:cNvPr>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224" name="Oval 56">
                  <a:extLst>
                    <a:ext uri="{FF2B5EF4-FFF2-40B4-BE49-F238E27FC236}">
                      <a16:creationId xmlns:a16="http://schemas.microsoft.com/office/drawing/2014/main" id="{8A55EDD0-97CC-85AF-57CB-CD3EB1572605}"/>
                    </a:ext>
                  </a:extLst>
                </p:cNvPr>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225" name="Oval 57">
                  <a:extLst>
                    <a:ext uri="{FF2B5EF4-FFF2-40B4-BE49-F238E27FC236}">
                      <a16:creationId xmlns:a16="http://schemas.microsoft.com/office/drawing/2014/main" id="{FC9F72D1-8DF3-B96D-F567-B3989BA8555D}"/>
                    </a:ext>
                  </a:extLst>
                </p:cNvPr>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226" name="Oval 58">
                  <a:extLst>
                    <a:ext uri="{FF2B5EF4-FFF2-40B4-BE49-F238E27FC236}">
                      <a16:creationId xmlns:a16="http://schemas.microsoft.com/office/drawing/2014/main" id="{B96ED58F-28D5-BDE4-2FE3-230C74563DBD}"/>
                    </a:ext>
                  </a:extLst>
                </p:cNvPr>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227" name="Oval 59">
                  <a:extLst>
                    <a:ext uri="{FF2B5EF4-FFF2-40B4-BE49-F238E27FC236}">
                      <a16:creationId xmlns:a16="http://schemas.microsoft.com/office/drawing/2014/main" id="{738031E5-C1CF-4000-2D77-AFFEFFDAF41B}"/>
                    </a:ext>
                  </a:extLst>
                </p:cNvPr>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228" name="Oval 60">
                  <a:extLst>
                    <a:ext uri="{FF2B5EF4-FFF2-40B4-BE49-F238E27FC236}">
                      <a16:creationId xmlns:a16="http://schemas.microsoft.com/office/drawing/2014/main" id="{229FCFCC-170D-AAAB-64E8-BDD537A9EEB2}"/>
                    </a:ext>
                  </a:extLst>
                </p:cNvPr>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35229" name="Group 61">
                <a:extLst>
                  <a:ext uri="{FF2B5EF4-FFF2-40B4-BE49-F238E27FC236}">
                    <a16:creationId xmlns:a16="http://schemas.microsoft.com/office/drawing/2014/main" id="{490DD7DF-3E96-50F0-485C-B4DCA166CA53}"/>
                  </a:ext>
                </a:extLst>
              </p:cNvPr>
              <p:cNvGrpSpPr>
                <a:grpSpLocks/>
              </p:cNvGrpSpPr>
              <p:nvPr/>
            </p:nvGrpSpPr>
            <p:grpSpPr bwMode="auto">
              <a:xfrm>
                <a:off x="5381" y="3085"/>
                <a:ext cx="227" cy="132"/>
                <a:chOff x="5381" y="3085"/>
                <a:chExt cx="227" cy="132"/>
              </a:xfrm>
            </p:grpSpPr>
            <p:sp>
              <p:nvSpPr>
                <p:cNvPr id="135230" name="Oval 62">
                  <a:extLst>
                    <a:ext uri="{FF2B5EF4-FFF2-40B4-BE49-F238E27FC236}">
                      <a16:creationId xmlns:a16="http://schemas.microsoft.com/office/drawing/2014/main" id="{024D8EA9-415A-5C08-3907-34F93BD1B756}"/>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231" name="Oval 63">
                  <a:extLst>
                    <a:ext uri="{FF2B5EF4-FFF2-40B4-BE49-F238E27FC236}">
                      <a16:creationId xmlns:a16="http://schemas.microsoft.com/office/drawing/2014/main" id="{D7FE6F8B-C4C8-7F3D-2416-8CC1F30A8817}"/>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232" name="Oval 64">
                  <a:extLst>
                    <a:ext uri="{FF2B5EF4-FFF2-40B4-BE49-F238E27FC236}">
                      <a16:creationId xmlns:a16="http://schemas.microsoft.com/office/drawing/2014/main" id="{D03A83FF-661D-4C1F-4847-D8CCB450587F}"/>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5233" name="Oval 65">
                  <a:extLst>
                    <a:ext uri="{FF2B5EF4-FFF2-40B4-BE49-F238E27FC236}">
                      <a16:creationId xmlns:a16="http://schemas.microsoft.com/office/drawing/2014/main" id="{B43E3FE6-5A7E-B863-D46E-0DC14E744968}"/>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sp>
        <p:nvSpPr>
          <p:cNvPr id="135234" name="Rectangle 66">
            <a:extLst>
              <a:ext uri="{FF2B5EF4-FFF2-40B4-BE49-F238E27FC236}">
                <a16:creationId xmlns:a16="http://schemas.microsoft.com/office/drawing/2014/main" id="{B5C3E101-B58D-1F20-4223-59FD2456CC28}"/>
              </a:ext>
            </a:extLst>
          </p:cNvPr>
          <p:cNvSpPr>
            <a:spLocks noGrp="1" noChangeArrowheads="1"/>
          </p:cNvSpPr>
          <p:nvPr>
            <p:ph type="ctrTitle" sz="quarter"/>
          </p:nvPr>
        </p:nvSpPr>
        <p:spPr>
          <a:xfrm>
            <a:off x="685800" y="1692275"/>
            <a:ext cx="7772400" cy="1736725"/>
          </a:xfrm>
        </p:spPr>
        <p:txBody>
          <a:bodyPr anchor="b"/>
          <a:lstStyle>
            <a:lvl1pPr>
              <a:defRPr sz="5400"/>
            </a:lvl1pPr>
          </a:lstStyle>
          <a:p>
            <a:pPr lvl="0"/>
            <a:r>
              <a:rPr lang="en-US" altLang="en-US" noProof="0"/>
              <a:t>Click to edit Master title style</a:t>
            </a:r>
          </a:p>
        </p:txBody>
      </p:sp>
      <p:sp>
        <p:nvSpPr>
          <p:cNvPr id="135235" name="Rectangle 67">
            <a:extLst>
              <a:ext uri="{FF2B5EF4-FFF2-40B4-BE49-F238E27FC236}">
                <a16:creationId xmlns:a16="http://schemas.microsoft.com/office/drawing/2014/main" id="{D7DAB2ED-2EBA-FED3-E712-CA6E8E6982D9}"/>
              </a:ext>
            </a:extLst>
          </p:cNvPr>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35236" name="Rectangle 68">
            <a:extLst>
              <a:ext uri="{FF2B5EF4-FFF2-40B4-BE49-F238E27FC236}">
                <a16:creationId xmlns:a16="http://schemas.microsoft.com/office/drawing/2014/main" id="{E26B61AF-2F2B-0309-6ACC-920843856BF7}"/>
              </a:ext>
            </a:extLst>
          </p:cNvPr>
          <p:cNvSpPr>
            <a:spLocks noGrp="1" noChangeArrowheads="1"/>
          </p:cNvSpPr>
          <p:nvPr>
            <p:ph type="dt" sz="quarter" idx="2"/>
          </p:nvPr>
        </p:nvSpPr>
        <p:spPr/>
        <p:txBody>
          <a:bodyPr/>
          <a:lstStyle>
            <a:lvl1pPr>
              <a:defRPr/>
            </a:lvl1pPr>
          </a:lstStyle>
          <a:p>
            <a:endParaRPr lang="en-US" altLang="en-US"/>
          </a:p>
        </p:txBody>
      </p:sp>
      <p:sp>
        <p:nvSpPr>
          <p:cNvPr id="135237" name="Rectangle 69">
            <a:extLst>
              <a:ext uri="{FF2B5EF4-FFF2-40B4-BE49-F238E27FC236}">
                <a16:creationId xmlns:a16="http://schemas.microsoft.com/office/drawing/2014/main" id="{EB846754-C159-BEEC-CB6C-9773C516F583}"/>
              </a:ext>
            </a:extLst>
          </p:cNvPr>
          <p:cNvSpPr>
            <a:spLocks noGrp="1" noChangeArrowheads="1"/>
          </p:cNvSpPr>
          <p:nvPr>
            <p:ph type="ftr" sz="quarter" idx="3"/>
          </p:nvPr>
        </p:nvSpPr>
        <p:spPr/>
        <p:txBody>
          <a:bodyPr/>
          <a:lstStyle>
            <a:lvl1pPr>
              <a:defRPr/>
            </a:lvl1pPr>
          </a:lstStyle>
          <a:p>
            <a:endParaRPr lang="en-US" altLang="en-US"/>
          </a:p>
        </p:txBody>
      </p:sp>
      <p:sp>
        <p:nvSpPr>
          <p:cNvPr id="135238" name="Rectangle 70">
            <a:extLst>
              <a:ext uri="{FF2B5EF4-FFF2-40B4-BE49-F238E27FC236}">
                <a16:creationId xmlns:a16="http://schemas.microsoft.com/office/drawing/2014/main" id="{A19D8E36-EBEB-1567-A0D6-B25405C7A7FD}"/>
              </a:ext>
            </a:extLst>
          </p:cNvPr>
          <p:cNvSpPr>
            <a:spLocks noGrp="1" noChangeArrowheads="1"/>
          </p:cNvSpPr>
          <p:nvPr>
            <p:ph type="sldNum" sz="quarter" idx="4"/>
          </p:nvPr>
        </p:nvSpPr>
        <p:spPr/>
        <p:txBody>
          <a:bodyPr/>
          <a:lstStyle>
            <a:lvl1pPr>
              <a:defRPr/>
            </a:lvl1pPr>
          </a:lstStyle>
          <a:p>
            <a:fld id="{A47FA29D-5357-4F6B-A7EC-071FD739A6A8}"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6B30-833A-8B10-998B-69BD3E5BE2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E8826B-D97A-53FC-98B9-85BE4D5CA6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1D7E5-6D01-77B4-074A-7DBDE347D4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CF85F7D-D6E8-5CE7-02EC-6D94A1AD6A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A904DBC-1EBE-E1F9-76D7-235917F0C083}"/>
              </a:ext>
            </a:extLst>
          </p:cNvPr>
          <p:cNvSpPr>
            <a:spLocks noGrp="1"/>
          </p:cNvSpPr>
          <p:nvPr>
            <p:ph type="sldNum" sz="quarter" idx="12"/>
          </p:nvPr>
        </p:nvSpPr>
        <p:spPr/>
        <p:txBody>
          <a:bodyPr/>
          <a:lstStyle>
            <a:lvl1pPr>
              <a:defRPr/>
            </a:lvl1pPr>
          </a:lstStyle>
          <a:p>
            <a:fld id="{AB7FA6A5-23AD-45FE-9748-C16F8B05EE5F}" type="slidenum">
              <a:rPr lang="en-US" altLang="en-US"/>
              <a:pPr/>
              <a:t>‹#›</a:t>
            </a:fld>
            <a:endParaRPr lang="en-US" altLang="en-US"/>
          </a:p>
        </p:txBody>
      </p:sp>
    </p:spTree>
    <p:extLst>
      <p:ext uri="{BB962C8B-B14F-4D97-AF65-F5344CB8AC3E}">
        <p14:creationId xmlns:p14="http://schemas.microsoft.com/office/powerpoint/2010/main" val="1774467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9BD316-B72D-324F-94B6-7A2F1F4BBE3A}"/>
              </a:ext>
            </a:extLst>
          </p:cNvPr>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D6FF8B-3F65-3E49-1CFE-A4B9AB6EC794}"/>
              </a:ext>
            </a:extLst>
          </p:cNvPr>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F5F38-ADE6-41CB-C418-4681449E8C0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A559BD4-B57B-CF68-EA68-DD56532C08B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1FCEEE0-4BB7-6C66-6262-9C3ABB2540E1}"/>
              </a:ext>
            </a:extLst>
          </p:cNvPr>
          <p:cNvSpPr>
            <a:spLocks noGrp="1"/>
          </p:cNvSpPr>
          <p:nvPr>
            <p:ph type="sldNum" sz="quarter" idx="12"/>
          </p:nvPr>
        </p:nvSpPr>
        <p:spPr/>
        <p:txBody>
          <a:bodyPr/>
          <a:lstStyle>
            <a:lvl1pPr>
              <a:defRPr/>
            </a:lvl1pPr>
          </a:lstStyle>
          <a:p>
            <a:fld id="{E2C43FB1-1544-4C28-BF31-2B249C490D4A}" type="slidenum">
              <a:rPr lang="en-US" altLang="en-US"/>
              <a:pPr/>
              <a:t>‹#›</a:t>
            </a:fld>
            <a:endParaRPr lang="en-US" altLang="en-US"/>
          </a:p>
        </p:txBody>
      </p:sp>
    </p:spTree>
    <p:extLst>
      <p:ext uri="{BB962C8B-B14F-4D97-AF65-F5344CB8AC3E}">
        <p14:creationId xmlns:p14="http://schemas.microsoft.com/office/powerpoint/2010/main" val="111704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CD31-A42A-6CE8-6E58-2FB6C3C0D0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0A55C2-CA6B-3EDB-974D-4F0FA999DE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BAFAE-06FE-F164-AA91-F71DD61A88C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D4042CB-4E59-7BB7-0E41-ED78825C857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77476A2-6910-F2CE-D659-F72468109ADE}"/>
              </a:ext>
            </a:extLst>
          </p:cNvPr>
          <p:cNvSpPr>
            <a:spLocks noGrp="1"/>
          </p:cNvSpPr>
          <p:nvPr>
            <p:ph type="sldNum" sz="quarter" idx="12"/>
          </p:nvPr>
        </p:nvSpPr>
        <p:spPr/>
        <p:txBody>
          <a:bodyPr/>
          <a:lstStyle>
            <a:lvl1pPr>
              <a:defRPr/>
            </a:lvl1pPr>
          </a:lstStyle>
          <a:p>
            <a:fld id="{BFDB75F9-01CA-44F1-AD94-B29D6013176E}" type="slidenum">
              <a:rPr lang="en-US" altLang="en-US"/>
              <a:pPr/>
              <a:t>‹#›</a:t>
            </a:fld>
            <a:endParaRPr lang="en-US" altLang="en-US"/>
          </a:p>
        </p:txBody>
      </p:sp>
    </p:spTree>
    <p:extLst>
      <p:ext uri="{BB962C8B-B14F-4D97-AF65-F5344CB8AC3E}">
        <p14:creationId xmlns:p14="http://schemas.microsoft.com/office/powerpoint/2010/main" val="4036454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BEEC-1A61-7C8E-E997-A2FCC5513255}"/>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2172D9-A552-BD9C-4F5E-4DBC4208E8E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5FD1140-08CD-14EC-AD73-D01A5027D1C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D95CC9B-B868-9E53-10DF-EEC7F789C1A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4AB7063-20EA-906A-3786-3FF45051D22D}"/>
              </a:ext>
            </a:extLst>
          </p:cNvPr>
          <p:cNvSpPr>
            <a:spLocks noGrp="1"/>
          </p:cNvSpPr>
          <p:nvPr>
            <p:ph type="sldNum" sz="quarter" idx="12"/>
          </p:nvPr>
        </p:nvSpPr>
        <p:spPr/>
        <p:txBody>
          <a:bodyPr/>
          <a:lstStyle>
            <a:lvl1pPr>
              <a:defRPr/>
            </a:lvl1pPr>
          </a:lstStyle>
          <a:p>
            <a:fld id="{B4978C67-106A-4FD2-A4FB-7D49CA198743}" type="slidenum">
              <a:rPr lang="en-US" altLang="en-US"/>
              <a:pPr/>
              <a:t>‹#›</a:t>
            </a:fld>
            <a:endParaRPr lang="en-US" altLang="en-US"/>
          </a:p>
        </p:txBody>
      </p:sp>
    </p:spTree>
    <p:extLst>
      <p:ext uri="{BB962C8B-B14F-4D97-AF65-F5344CB8AC3E}">
        <p14:creationId xmlns:p14="http://schemas.microsoft.com/office/powerpoint/2010/main" val="4081841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F17F-5F70-5847-9D40-EBEB5887DA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E24FC-7621-40D9-7778-A5900E0D3601}"/>
              </a:ext>
            </a:extLst>
          </p:cNvPr>
          <p:cNvSpPr>
            <a:spLocks noGrp="1"/>
          </p:cNvSpPr>
          <p:nvPr>
            <p:ph sz="half" idx="1"/>
          </p:nvPr>
        </p:nvSpPr>
        <p:spPr>
          <a:xfrm>
            <a:off x="457200" y="1676400"/>
            <a:ext cx="40386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B8E0B2-D907-6ED8-06E1-7F75171B6C45}"/>
              </a:ext>
            </a:extLst>
          </p:cNvPr>
          <p:cNvSpPr>
            <a:spLocks noGrp="1"/>
          </p:cNvSpPr>
          <p:nvPr>
            <p:ph sz="half" idx="2"/>
          </p:nvPr>
        </p:nvSpPr>
        <p:spPr>
          <a:xfrm>
            <a:off x="4648200" y="1676400"/>
            <a:ext cx="40386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1BB51C-5B99-337F-FEBF-79ED1A21FE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B1A3927-9F2C-3082-8DD5-3379CF8E48B2}"/>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18028C6-25CF-9C56-5245-DC31727910C5}"/>
              </a:ext>
            </a:extLst>
          </p:cNvPr>
          <p:cNvSpPr>
            <a:spLocks noGrp="1"/>
          </p:cNvSpPr>
          <p:nvPr>
            <p:ph type="sldNum" sz="quarter" idx="12"/>
          </p:nvPr>
        </p:nvSpPr>
        <p:spPr/>
        <p:txBody>
          <a:bodyPr/>
          <a:lstStyle>
            <a:lvl1pPr>
              <a:defRPr/>
            </a:lvl1pPr>
          </a:lstStyle>
          <a:p>
            <a:fld id="{090E2596-042E-4B73-BEE7-FE8A59E4E19D}" type="slidenum">
              <a:rPr lang="en-US" altLang="en-US"/>
              <a:pPr/>
              <a:t>‹#›</a:t>
            </a:fld>
            <a:endParaRPr lang="en-US" altLang="en-US"/>
          </a:p>
        </p:txBody>
      </p:sp>
    </p:spTree>
    <p:extLst>
      <p:ext uri="{BB962C8B-B14F-4D97-AF65-F5344CB8AC3E}">
        <p14:creationId xmlns:p14="http://schemas.microsoft.com/office/powerpoint/2010/main" val="200505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6A84-304E-3489-2FF9-1A4C124B686D}"/>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C8C952-E6A5-CD79-BED0-C4163476FDF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70D652-7D50-8CAA-8FEB-068BB25D16A6}"/>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B68534-2843-DE8C-0434-CB02B76F84C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6DC689-EFFA-482F-D0D6-EFA4E5604E39}"/>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B3C010-BE08-70E3-D9A7-D297E8855805}"/>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967D69BD-2DCB-3A0F-0ADA-C40577373C00}"/>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8D2849D5-9681-C00E-657D-307A30DEAE17}"/>
              </a:ext>
            </a:extLst>
          </p:cNvPr>
          <p:cNvSpPr>
            <a:spLocks noGrp="1"/>
          </p:cNvSpPr>
          <p:nvPr>
            <p:ph type="sldNum" sz="quarter" idx="12"/>
          </p:nvPr>
        </p:nvSpPr>
        <p:spPr/>
        <p:txBody>
          <a:bodyPr/>
          <a:lstStyle>
            <a:lvl1pPr>
              <a:defRPr/>
            </a:lvl1pPr>
          </a:lstStyle>
          <a:p>
            <a:fld id="{7E50F07F-9EA7-4E60-893E-47F8C7C20057}" type="slidenum">
              <a:rPr lang="en-US" altLang="en-US"/>
              <a:pPr/>
              <a:t>‹#›</a:t>
            </a:fld>
            <a:endParaRPr lang="en-US" altLang="en-US"/>
          </a:p>
        </p:txBody>
      </p:sp>
    </p:spTree>
    <p:extLst>
      <p:ext uri="{BB962C8B-B14F-4D97-AF65-F5344CB8AC3E}">
        <p14:creationId xmlns:p14="http://schemas.microsoft.com/office/powerpoint/2010/main" val="454756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8E85-99FC-6545-6B45-55F439D452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5D0076-0431-9040-68C0-F992484D8BDB}"/>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21618722-91E0-E949-1342-C345F336484A}"/>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880A5BA8-39E3-B129-C11B-577AF766E95B}"/>
              </a:ext>
            </a:extLst>
          </p:cNvPr>
          <p:cNvSpPr>
            <a:spLocks noGrp="1"/>
          </p:cNvSpPr>
          <p:nvPr>
            <p:ph type="sldNum" sz="quarter" idx="12"/>
          </p:nvPr>
        </p:nvSpPr>
        <p:spPr/>
        <p:txBody>
          <a:bodyPr/>
          <a:lstStyle>
            <a:lvl1pPr>
              <a:defRPr/>
            </a:lvl1pPr>
          </a:lstStyle>
          <a:p>
            <a:fld id="{934A7F70-78E1-4A60-9B5F-DDB6C2F89901}" type="slidenum">
              <a:rPr lang="en-US" altLang="en-US"/>
              <a:pPr/>
              <a:t>‹#›</a:t>
            </a:fld>
            <a:endParaRPr lang="en-US" altLang="en-US"/>
          </a:p>
        </p:txBody>
      </p:sp>
    </p:spTree>
    <p:extLst>
      <p:ext uri="{BB962C8B-B14F-4D97-AF65-F5344CB8AC3E}">
        <p14:creationId xmlns:p14="http://schemas.microsoft.com/office/powerpoint/2010/main" val="260829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A5CF1-9CA0-6A9A-9FBD-CE18D7B857DD}"/>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54AC37C4-93D0-7653-C59C-25F183B24BC2}"/>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458DE3F6-B000-259A-C4E3-925ECEB09834}"/>
              </a:ext>
            </a:extLst>
          </p:cNvPr>
          <p:cNvSpPr>
            <a:spLocks noGrp="1"/>
          </p:cNvSpPr>
          <p:nvPr>
            <p:ph type="sldNum" sz="quarter" idx="12"/>
          </p:nvPr>
        </p:nvSpPr>
        <p:spPr/>
        <p:txBody>
          <a:bodyPr/>
          <a:lstStyle>
            <a:lvl1pPr>
              <a:defRPr/>
            </a:lvl1pPr>
          </a:lstStyle>
          <a:p>
            <a:fld id="{A768881C-17E2-40FD-A4A6-C5CBA4B4DE02}" type="slidenum">
              <a:rPr lang="en-US" altLang="en-US"/>
              <a:pPr/>
              <a:t>‹#›</a:t>
            </a:fld>
            <a:endParaRPr lang="en-US" altLang="en-US"/>
          </a:p>
        </p:txBody>
      </p:sp>
    </p:spTree>
    <p:extLst>
      <p:ext uri="{BB962C8B-B14F-4D97-AF65-F5344CB8AC3E}">
        <p14:creationId xmlns:p14="http://schemas.microsoft.com/office/powerpoint/2010/main" val="390095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0418-59D7-E89B-6E62-2DC25F9BB36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AE0858-FF4E-F574-3BE1-3323178D328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4B0392-6B5D-346C-9C9A-6898BB5351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FE7FAE-4B2A-0333-23DD-3B886B2E1DD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0C91B26-C659-0ED1-69F1-3F2D6C5ED5E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F8A0D38-E6FE-0678-72E6-6CC92B4FCDB3}"/>
              </a:ext>
            </a:extLst>
          </p:cNvPr>
          <p:cNvSpPr>
            <a:spLocks noGrp="1"/>
          </p:cNvSpPr>
          <p:nvPr>
            <p:ph type="sldNum" sz="quarter" idx="12"/>
          </p:nvPr>
        </p:nvSpPr>
        <p:spPr/>
        <p:txBody>
          <a:bodyPr/>
          <a:lstStyle>
            <a:lvl1pPr>
              <a:defRPr/>
            </a:lvl1pPr>
          </a:lstStyle>
          <a:p>
            <a:fld id="{8D34B0AC-D5AA-45CC-A982-BB0D02D713D8}" type="slidenum">
              <a:rPr lang="en-US" altLang="en-US"/>
              <a:pPr/>
              <a:t>‹#›</a:t>
            </a:fld>
            <a:endParaRPr lang="en-US" altLang="en-US"/>
          </a:p>
        </p:txBody>
      </p:sp>
    </p:spTree>
    <p:extLst>
      <p:ext uri="{BB962C8B-B14F-4D97-AF65-F5344CB8AC3E}">
        <p14:creationId xmlns:p14="http://schemas.microsoft.com/office/powerpoint/2010/main" val="1432954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8A973-14CA-B8B5-0F12-F29BE5C1573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FFC946-D0A4-761F-3096-25831BED8B5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5A10EB-BDF3-D74D-5CB4-3FDD901A4B3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DFB6B7-62EC-79C4-103B-087B941BF3A8}"/>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DD87303-0BA1-4376-9C95-48FFC17FE324}"/>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9F6382E-69AC-21AC-3868-B16C0DDE69A8}"/>
              </a:ext>
            </a:extLst>
          </p:cNvPr>
          <p:cNvSpPr>
            <a:spLocks noGrp="1"/>
          </p:cNvSpPr>
          <p:nvPr>
            <p:ph type="sldNum" sz="quarter" idx="12"/>
          </p:nvPr>
        </p:nvSpPr>
        <p:spPr/>
        <p:txBody>
          <a:bodyPr/>
          <a:lstStyle>
            <a:lvl1pPr>
              <a:defRPr/>
            </a:lvl1pPr>
          </a:lstStyle>
          <a:p>
            <a:fld id="{55F4ED84-B81C-4055-A009-A369F37A109D}" type="slidenum">
              <a:rPr lang="en-US" altLang="en-US"/>
              <a:pPr/>
              <a:t>‹#›</a:t>
            </a:fld>
            <a:endParaRPr lang="en-US" altLang="en-US"/>
          </a:p>
        </p:txBody>
      </p:sp>
    </p:spTree>
    <p:extLst>
      <p:ext uri="{BB962C8B-B14F-4D97-AF65-F5344CB8AC3E}">
        <p14:creationId xmlns:p14="http://schemas.microsoft.com/office/powerpoint/2010/main" val="138147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4146" name="Group 2">
            <a:extLst>
              <a:ext uri="{FF2B5EF4-FFF2-40B4-BE49-F238E27FC236}">
                <a16:creationId xmlns:a16="http://schemas.microsoft.com/office/drawing/2014/main" id="{06E5B436-0FEA-4451-673F-ED62F82C8B9D}"/>
              </a:ext>
            </a:extLst>
          </p:cNvPr>
          <p:cNvGrpSpPr>
            <a:grpSpLocks/>
          </p:cNvGrpSpPr>
          <p:nvPr/>
        </p:nvGrpSpPr>
        <p:grpSpPr bwMode="auto">
          <a:xfrm>
            <a:off x="3175" y="4267200"/>
            <a:ext cx="9140825" cy="2590800"/>
            <a:chOff x="2" y="2688"/>
            <a:chExt cx="5758" cy="1632"/>
          </a:xfrm>
        </p:grpSpPr>
        <p:sp>
          <p:nvSpPr>
            <p:cNvPr id="134147" name="Freeform 3">
              <a:extLst>
                <a:ext uri="{FF2B5EF4-FFF2-40B4-BE49-F238E27FC236}">
                  <a16:creationId xmlns:a16="http://schemas.microsoft.com/office/drawing/2014/main" id="{D3E04C6B-1BE9-E659-3743-060F924721A8}"/>
                </a:ext>
              </a:extLst>
            </p:cNvPr>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Lst>
              <a:ahLst/>
              <a:cxnLst>
                <a:cxn ang="0">
                  <a:pos x="T0" y="T1"/>
                </a:cxn>
                <a:cxn ang="0">
                  <a:pos x="T2" y="T3"/>
                </a:cxn>
                <a:cxn ang="0">
                  <a:pos x="T4" y="T5"/>
                </a:cxn>
                <a:cxn ang="0">
                  <a:pos x="T6" y="T7"/>
                </a:cxn>
                <a:cxn ang="0">
                  <a:pos x="T8" y="T9"/>
                </a:cxn>
                <a:cxn ang="0">
                  <a:pos x="T10" y="T11"/>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4148" name="Group 4">
              <a:extLst>
                <a:ext uri="{FF2B5EF4-FFF2-40B4-BE49-F238E27FC236}">
                  <a16:creationId xmlns:a16="http://schemas.microsoft.com/office/drawing/2014/main" id="{C266EA10-27B3-6606-A587-90E85FB08725}"/>
                </a:ext>
              </a:extLst>
            </p:cNvPr>
            <p:cNvGrpSpPr>
              <a:grpSpLocks/>
            </p:cNvGrpSpPr>
            <p:nvPr/>
          </p:nvGrpSpPr>
          <p:grpSpPr bwMode="auto">
            <a:xfrm>
              <a:off x="1776" y="3024"/>
              <a:ext cx="3929" cy="1290"/>
              <a:chOff x="1776" y="3024"/>
              <a:chExt cx="3929" cy="1290"/>
            </a:xfrm>
          </p:grpSpPr>
          <p:grpSp>
            <p:nvGrpSpPr>
              <p:cNvPr id="134149" name="Group 5">
                <a:extLst>
                  <a:ext uri="{FF2B5EF4-FFF2-40B4-BE49-F238E27FC236}">
                    <a16:creationId xmlns:a16="http://schemas.microsoft.com/office/drawing/2014/main" id="{C9D82511-A36B-A562-CC81-70024AA3FEB6}"/>
                  </a:ext>
                </a:extLst>
              </p:cNvPr>
              <p:cNvGrpSpPr>
                <a:grpSpLocks/>
              </p:cNvGrpSpPr>
              <p:nvPr userDrawn="1"/>
            </p:nvGrpSpPr>
            <p:grpSpPr bwMode="auto">
              <a:xfrm>
                <a:off x="2268" y="3934"/>
                <a:ext cx="638" cy="377"/>
                <a:chOff x="2268" y="3934"/>
                <a:chExt cx="638" cy="377"/>
              </a:xfrm>
            </p:grpSpPr>
            <p:sp>
              <p:nvSpPr>
                <p:cNvPr id="134150" name="Oval 6">
                  <a:extLst>
                    <a:ext uri="{FF2B5EF4-FFF2-40B4-BE49-F238E27FC236}">
                      <a16:creationId xmlns:a16="http://schemas.microsoft.com/office/drawing/2014/main" id="{0289BFB4-BC19-E64C-7E65-73FD077EB657}"/>
                    </a:ext>
                  </a:extLst>
                </p:cNvPr>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51" name="Oval 7">
                  <a:extLst>
                    <a:ext uri="{FF2B5EF4-FFF2-40B4-BE49-F238E27FC236}">
                      <a16:creationId xmlns:a16="http://schemas.microsoft.com/office/drawing/2014/main" id="{DC4E8B5D-9025-F818-1491-BAFF6F4B4D1E}"/>
                    </a:ext>
                  </a:extLst>
                </p:cNvPr>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52" name="Oval 8">
                  <a:extLst>
                    <a:ext uri="{FF2B5EF4-FFF2-40B4-BE49-F238E27FC236}">
                      <a16:creationId xmlns:a16="http://schemas.microsoft.com/office/drawing/2014/main" id="{FC4AA79F-2BC6-349C-6AF4-AD061E85F6FC}"/>
                    </a:ext>
                  </a:extLst>
                </p:cNvPr>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53" name="Oval 9">
                  <a:extLst>
                    <a:ext uri="{FF2B5EF4-FFF2-40B4-BE49-F238E27FC236}">
                      <a16:creationId xmlns:a16="http://schemas.microsoft.com/office/drawing/2014/main" id="{436B76BD-29A0-4334-25DB-CB9926BEADEB}"/>
                    </a:ext>
                  </a:extLst>
                </p:cNvPr>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54" name="Oval 10">
                  <a:extLst>
                    <a:ext uri="{FF2B5EF4-FFF2-40B4-BE49-F238E27FC236}">
                      <a16:creationId xmlns:a16="http://schemas.microsoft.com/office/drawing/2014/main" id="{F921C364-3D1B-F842-A40E-B87D4F6EA50F}"/>
                    </a:ext>
                  </a:extLst>
                </p:cNvPr>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55" name="Oval 11">
                  <a:extLst>
                    <a:ext uri="{FF2B5EF4-FFF2-40B4-BE49-F238E27FC236}">
                      <a16:creationId xmlns:a16="http://schemas.microsoft.com/office/drawing/2014/main" id="{818B1267-729E-F3E3-5264-115BE8DF40F0}"/>
                    </a:ext>
                  </a:extLst>
                </p:cNvPr>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56" name="Oval 12">
                  <a:extLst>
                    <a:ext uri="{FF2B5EF4-FFF2-40B4-BE49-F238E27FC236}">
                      <a16:creationId xmlns:a16="http://schemas.microsoft.com/office/drawing/2014/main" id="{56B40C2D-05FC-7B0E-B8F0-B0AC288DC066}"/>
                    </a:ext>
                  </a:extLst>
                </p:cNvPr>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57" name="Oval 13">
                  <a:extLst>
                    <a:ext uri="{FF2B5EF4-FFF2-40B4-BE49-F238E27FC236}">
                      <a16:creationId xmlns:a16="http://schemas.microsoft.com/office/drawing/2014/main" id="{F6908731-98C2-58D2-0ED2-35592028CBCE}"/>
                    </a:ext>
                  </a:extLst>
                </p:cNvPr>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34158" name="Oval 14">
                <a:extLst>
                  <a:ext uri="{FF2B5EF4-FFF2-40B4-BE49-F238E27FC236}">
                    <a16:creationId xmlns:a16="http://schemas.microsoft.com/office/drawing/2014/main" id="{54807521-4560-3F70-1581-5DC7FFD8992B}"/>
                  </a:ext>
                </a:extLst>
              </p:cNvPr>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59" name="Oval 15">
                <a:extLst>
                  <a:ext uri="{FF2B5EF4-FFF2-40B4-BE49-F238E27FC236}">
                    <a16:creationId xmlns:a16="http://schemas.microsoft.com/office/drawing/2014/main" id="{5BB2FC38-9B89-5F11-7A60-47D618D4EEEA}"/>
                  </a:ext>
                </a:extLst>
              </p:cNvPr>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60" name="Oval 16">
                <a:extLst>
                  <a:ext uri="{FF2B5EF4-FFF2-40B4-BE49-F238E27FC236}">
                    <a16:creationId xmlns:a16="http://schemas.microsoft.com/office/drawing/2014/main" id="{BFE33064-C53B-E04D-644B-649ECC12EC1C}"/>
                  </a:ext>
                </a:extLst>
              </p:cNvPr>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61" name="Oval 17">
                <a:extLst>
                  <a:ext uri="{FF2B5EF4-FFF2-40B4-BE49-F238E27FC236}">
                    <a16:creationId xmlns:a16="http://schemas.microsoft.com/office/drawing/2014/main" id="{8AE77CE9-47B6-3001-52FC-CA94D200AD16}"/>
                  </a:ext>
                </a:extLst>
              </p:cNvPr>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62" name="Oval 18">
                <a:extLst>
                  <a:ext uri="{FF2B5EF4-FFF2-40B4-BE49-F238E27FC236}">
                    <a16:creationId xmlns:a16="http://schemas.microsoft.com/office/drawing/2014/main" id="{B0336EED-5237-A8A3-16A2-073F9907A425}"/>
                  </a:ext>
                </a:extLst>
              </p:cNvPr>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63" name="Freeform 19">
                <a:extLst>
                  <a:ext uri="{FF2B5EF4-FFF2-40B4-BE49-F238E27FC236}">
                    <a16:creationId xmlns:a16="http://schemas.microsoft.com/office/drawing/2014/main" id="{6846448E-639A-8626-C2BE-66CA4533F213}"/>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64" name="Freeform 20">
                <a:extLst>
                  <a:ext uri="{FF2B5EF4-FFF2-40B4-BE49-F238E27FC236}">
                    <a16:creationId xmlns:a16="http://schemas.microsoft.com/office/drawing/2014/main" id="{B67979D1-6261-EDEB-77E1-C4EFFB0402B9}"/>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65" name="Freeform 21">
                <a:extLst>
                  <a:ext uri="{FF2B5EF4-FFF2-40B4-BE49-F238E27FC236}">
                    <a16:creationId xmlns:a16="http://schemas.microsoft.com/office/drawing/2014/main" id="{56B16678-F506-7E38-EFF1-CE67CE0D25BE}"/>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66" name="Freeform 22">
                <a:extLst>
                  <a:ext uri="{FF2B5EF4-FFF2-40B4-BE49-F238E27FC236}">
                    <a16:creationId xmlns:a16="http://schemas.microsoft.com/office/drawing/2014/main" id="{4228961E-E402-9AF4-2C38-20D566648BAC}"/>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67" name="Freeform 23">
                <a:extLst>
                  <a:ext uri="{FF2B5EF4-FFF2-40B4-BE49-F238E27FC236}">
                    <a16:creationId xmlns:a16="http://schemas.microsoft.com/office/drawing/2014/main" id="{98086D92-3366-CE85-52C0-E80D5152ABFB}"/>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68" name="Freeform 24">
                <a:extLst>
                  <a:ext uri="{FF2B5EF4-FFF2-40B4-BE49-F238E27FC236}">
                    <a16:creationId xmlns:a16="http://schemas.microsoft.com/office/drawing/2014/main" id="{3FA6F6AF-AE6A-BE37-D726-B9BFAE106324}"/>
                  </a:ext>
                </a:extLst>
              </p:cNvPr>
              <p:cNvSpPr>
                <a:spLocks/>
              </p:cNvSpPr>
              <p:nvPr/>
            </p:nvSpPr>
            <p:spPr bwMode="hidden">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69" name="Freeform 25">
                <a:extLst>
                  <a:ext uri="{FF2B5EF4-FFF2-40B4-BE49-F238E27FC236}">
                    <a16:creationId xmlns:a16="http://schemas.microsoft.com/office/drawing/2014/main" id="{9F7E9099-90D1-267A-60BC-DE583EA2906F}"/>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70" name="Freeform 26">
                <a:extLst>
                  <a:ext uri="{FF2B5EF4-FFF2-40B4-BE49-F238E27FC236}">
                    <a16:creationId xmlns:a16="http://schemas.microsoft.com/office/drawing/2014/main" id="{1DCEA4E4-7305-F7A3-7756-A19B711934F8}"/>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71" name="Freeform 27">
                <a:extLst>
                  <a:ext uri="{FF2B5EF4-FFF2-40B4-BE49-F238E27FC236}">
                    <a16:creationId xmlns:a16="http://schemas.microsoft.com/office/drawing/2014/main" id="{07F72DE5-AF72-2395-298F-EB002E18F0D2}"/>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72" name="Freeform 28">
                <a:extLst>
                  <a:ext uri="{FF2B5EF4-FFF2-40B4-BE49-F238E27FC236}">
                    <a16:creationId xmlns:a16="http://schemas.microsoft.com/office/drawing/2014/main" id="{F9A4ABF5-246D-1938-5976-1DA75F9AA8FE}"/>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73" name="Freeform 29">
                <a:extLst>
                  <a:ext uri="{FF2B5EF4-FFF2-40B4-BE49-F238E27FC236}">
                    <a16:creationId xmlns:a16="http://schemas.microsoft.com/office/drawing/2014/main" id="{FA7DF7C8-B389-FBE3-983E-187B6261403F}"/>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74" name="Freeform 30">
                <a:extLst>
                  <a:ext uri="{FF2B5EF4-FFF2-40B4-BE49-F238E27FC236}">
                    <a16:creationId xmlns:a16="http://schemas.microsoft.com/office/drawing/2014/main" id="{AE4AC106-4B75-55C2-4252-2361270D927F}"/>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75" name="Freeform 31">
                <a:extLst>
                  <a:ext uri="{FF2B5EF4-FFF2-40B4-BE49-F238E27FC236}">
                    <a16:creationId xmlns:a16="http://schemas.microsoft.com/office/drawing/2014/main" id="{38CFA0A7-B94E-F6DD-D137-CC374A293BC8}"/>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76" name="Freeform 32">
                <a:extLst>
                  <a:ext uri="{FF2B5EF4-FFF2-40B4-BE49-F238E27FC236}">
                    <a16:creationId xmlns:a16="http://schemas.microsoft.com/office/drawing/2014/main" id="{E5916658-E68F-8DE8-A0A9-64FF79338987}"/>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77" name="Freeform 33">
                <a:extLst>
                  <a:ext uri="{FF2B5EF4-FFF2-40B4-BE49-F238E27FC236}">
                    <a16:creationId xmlns:a16="http://schemas.microsoft.com/office/drawing/2014/main" id="{8BB83EE4-5BF1-4193-DA70-A0B0860380B0}"/>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78" name="Freeform 34">
                <a:extLst>
                  <a:ext uri="{FF2B5EF4-FFF2-40B4-BE49-F238E27FC236}">
                    <a16:creationId xmlns:a16="http://schemas.microsoft.com/office/drawing/2014/main" id="{D6C40AF0-BB53-64D1-02CD-507E86084908}"/>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79" name="Freeform 35">
                <a:extLst>
                  <a:ext uri="{FF2B5EF4-FFF2-40B4-BE49-F238E27FC236}">
                    <a16:creationId xmlns:a16="http://schemas.microsoft.com/office/drawing/2014/main" id="{F2F242DD-8789-0E5C-C20D-2C916894FDA3}"/>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80" name="Freeform 36">
                <a:extLst>
                  <a:ext uri="{FF2B5EF4-FFF2-40B4-BE49-F238E27FC236}">
                    <a16:creationId xmlns:a16="http://schemas.microsoft.com/office/drawing/2014/main" id="{8242C481-C599-9115-5CA1-756646F0F3CA}"/>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81" name="Freeform 37">
                <a:extLst>
                  <a:ext uri="{FF2B5EF4-FFF2-40B4-BE49-F238E27FC236}">
                    <a16:creationId xmlns:a16="http://schemas.microsoft.com/office/drawing/2014/main" id="{8FDF8A75-108E-44F5-69AC-AA6CE8C016F5}"/>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82" name="Freeform 38">
                <a:extLst>
                  <a:ext uri="{FF2B5EF4-FFF2-40B4-BE49-F238E27FC236}">
                    <a16:creationId xmlns:a16="http://schemas.microsoft.com/office/drawing/2014/main" id="{59F8499E-EC0E-DAC8-3C68-C72CD08AE7AA}"/>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83" name="Freeform 39">
                <a:extLst>
                  <a:ext uri="{FF2B5EF4-FFF2-40B4-BE49-F238E27FC236}">
                    <a16:creationId xmlns:a16="http://schemas.microsoft.com/office/drawing/2014/main" id="{434A93F4-85E8-BCE3-43C0-7000DB56E869}"/>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84" name="Freeform 40">
                <a:extLst>
                  <a:ext uri="{FF2B5EF4-FFF2-40B4-BE49-F238E27FC236}">
                    <a16:creationId xmlns:a16="http://schemas.microsoft.com/office/drawing/2014/main" id="{31D349C7-B824-25BA-C08B-6A03CE85CD54}"/>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85" name="Freeform 41">
                <a:extLst>
                  <a:ext uri="{FF2B5EF4-FFF2-40B4-BE49-F238E27FC236}">
                    <a16:creationId xmlns:a16="http://schemas.microsoft.com/office/drawing/2014/main" id="{ADF6E2ED-CB10-8025-9906-3E1D8F00B8F0}"/>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86" name="Freeform 42">
                <a:extLst>
                  <a:ext uri="{FF2B5EF4-FFF2-40B4-BE49-F238E27FC236}">
                    <a16:creationId xmlns:a16="http://schemas.microsoft.com/office/drawing/2014/main" id="{B88EB050-2A78-E420-6988-35DBC65518DC}"/>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87" name="Freeform 43">
                <a:extLst>
                  <a:ext uri="{FF2B5EF4-FFF2-40B4-BE49-F238E27FC236}">
                    <a16:creationId xmlns:a16="http://schemas.microsoft.com/office/drawing/2014/main" id="{2E2C73C9-51C2-7748-6310-EEC5683E55F9}"/>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88" name="Freeform 44">
                <a:extLst>
                  <a:ext uri="{FF2B5EF4-FFF2-40B4-BE49-F238E27FC236}">
                    <a16:creationId xmlns:a16="http://schemas.microsoft.com/office/drawing/2014/main" id="{6F5AC8AC-AEDD-D29E-166B-39A13082CA70}"/>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89" name="Freeform 45">
                <a:extLst>
                  <a:ext uri="{FF2B5EF4-FFF2-40B4-BE49-F238E27FC236}">
                    <a16:creationId xmlns:a16="http://schemas.microsoft.com/office/drawing/2014/main" id="{AD913645-F81E-E01E-9A18-BECFBB6874A7}"/>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90" name="Freeform 46">
                <a:extLst>
                  <a:ext uri="{FF2B5EF4-FFF2-40B4-BE49-F238E27FC236}">
                    <a16:creationId xmlns:a16="http://schemas.microsoft.com/office/drawing/2014/main" id="{BBE2BC75-09C8-CC52-FBBF-EFC046CECF26}"/>
                  </a:ext>
                </a:extLst>
              </p:cNvPr>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91" name="Freeform 47">
                <a:extLst>
                  <a:ext uri="{FF2B5EF4-FFF2-40B4-BE49-F238E27FC236}">
                    <a16:creationId xmlns:a16="http://schemas.microsoft.com/office/drawing/2014/main" id="{F6D39E93-AB0C-D700-61B1-6988AB8595E5}"/>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92" name="Freeform 48">
                <a:extLst>
                  <a:ext uri="{FF2B5EF4-FFF2-40B4-BE49-F238E27FC236}">
                    <a16:creationId xmlns:a16="http://schemas.microsoft.com/office/drawing/2014/main" id="{D90AB59E-67EB-4478-7A4C-24823FE2ACF8}"/>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93" name="Freeform 49">
                <a:extLst>
                  <a:ext uri="{FF2B5EF4-FFF2-40B4-BE49-F238E27FC236}">
                    <a16:creationId xmlns:a16="http://schemas.microsoft.com/office/drawing/2014/main" id="{774A15B2-B4D4-EDF2-F8A5-7B7C914AFEED}"/>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94" name="Freeform 50">
                <a:extLst>
                  <a:ext uri="{FF2B5EF4-FFF2-40B4-BE49-F238E27FC236}">
                    <a16:creationId xmlns:a16="http://schemas.microsoft.com/office/drawing/2014/main" id="{4CD84E90-984D-566F-0A0A-7C15BB1B58C1}"/>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95" name="Freeform 51">
                <a:extLst>
                  <a:ext uri="{FF2B5EF4-FFF2-40B4-BE49-F238E27FC236}">
                    <a16:creationId xmlns:a16="http://schemas.microsoft.com/office/drawing/2014/main" id="{5D027A13-F125-62C1-D3BD-A648FD2C25C5}"/>
                  </a:ext>
                </a:extLst>
              </p:cNvPr>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96" name="Freeform 52">
                <a:extLst>
                  <a:ext uri="{FF2B5EF4-FFF2-40B4-BE49-F238E27FC236}">
                    <a16:creationId xmlns:a16="http://schemas.microsoft.com/office/drawing/2014/main" id="{C31F056D-FA0F-300D-B932-09B3B8D174B5}"/>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97" name="Oval 53">
                <a:extLst>
                  <a:ext uri="{FF2B5EF4-FFF2-40B4-BE49-F238E27FC236}">
                    <a16:creationId xmlns:a16="http://schemas.microsoft.com/office/drawing/2014/main" id="{28B14A31-C0DA-58CE-CDBF-2FDAB54591DF}"/>
                  </a:ext>
                </a:extLst>
              </p:cNvPr>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34198" name="Group 54">
                <a:extLst>
                  <a:ext uri="{FF2B5EF4-FFF2-40B4-BE49-F238E27FC236}">
                    <a16:creationId xmlns:a16="http://schemas.microsoft.com/office/drawing/2014/main" id="{A8C4F938-E70C-390B-95B9-902BB7414A46}"/>
                  </a:ext>
                </a:extLst>
              </p:cNvPr>
              <p:cNvGrpSpPr>
                <a:grpSpLocks/>
              </p:cNvGrpSpPr>
              <p:nvPr userDrawn="1"/>
            </p:nvGrpSpPr>
            <p:grpSpPr bwMode="auto">
              <a:xfrm>
                <a:off x="4546" y="3608"/>
                <a:ext cx="518" cy="319"/>
                <a:chOff x="4546" y="3608"/>
                <a:chExt cx="518" cy="319"/>
              </a:xfrm>
            </p:grpSpPr>
            <p:sp>
              <p:nvSpPr>
                <p:cNvPr id="134199" name="Oval 55">
                  <a:extLst>
                    <a:ext uri="{FF2B5EF4-FFF2-40B4-BE49-F238E27FC236}">
                      <a16:creationId xmlns:a16="http://schemas.microsoft.com/office/drawing/2014/main" id="{97C8BA17-8A4D-A94B-4F24-139C1D3825AD}"/>
                    </a:ext>
                  </a:extLst>
                </p:cNvPr>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200" name="Oval 56">
                  <a:extLst>
                    <a:ext uri="{FF2B5EF4-FFF2-40B4-BE49-F238E27FC236}">
                      <a16:creationId xmlns:a16="http://schemas.microsoft.com/office/drawing/2014/main" id="{00487E55-33DA-D36F-E5BE-3D92DAAFED5C}"/>
                    </a:ext>
                  </a:extLst>
                </p:cNvPr>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201" name="Oval 57">
                  <a:extLst>
                    <a:ext uri="{FF2B5EF4-FFF2-40B4-BE49-F238E27FC236}">
                      <a16:creationId xmlns:a16="http://schemas.microsoft.com/office/drawing/2014/main" id="{A18EB408-F02D-8E2D-F3F2-4232C5CF394C}"/>
                    </a:ext>
                  </a:extLst>
                </p:cNvPr>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202" name="Oval 58">
                  <a:extLst>
                    <a:ext uri="{FF2B5EF4-FFF2-40B4-BE49-F238E27FC236}">
                      <a16:creationId xmlns:a16="http://schemas.microsoft.com/office/drawing/2014/main" id="{95CEAADF-B52D-44C1-BFE1-361529B68C61}"/>
                    </a:ext>
                  </a:extLst>
                </p:cNvPr>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203" name="Oval 59">
                  <a:extLst>
                    <a:ext uri="{FF2B5EF4-FFF2-40B4-BE49-F238E27FC236}">
                      <a16:creationId xmlns:a16="http://schemas.microsoft.com/office/drawing/2014/main" id="{E0328777-42CE-D764-20B5-FDC36E62BAD5}"/>
                    </a:ext>
                  </a:extLst>
                </p:cNvPr>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204" name="Oval 60">
                  <a:extLst>
                    <a:ext uri="{FF2B5EF4-FFF2-40B4-BE49-F238E27FC236}">
                      <a16:creationId xmlns:a16="http://schemas.microsoft.com/office/drawing/2014/main" id="{6748113D-D6C1-5CB0-CB6F-871BEB40D2F4}"/>
                    </a:ext>
                  </a:extLst>
                </p:cNvPr>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34205" name="Group 61">
                <a:extLst>
                  <a:ext uri="{FF2B5EF4-FFF2-40B4-BE49-F238E27FC236}">
                    <a16:creationId xmlns:a16="http://schemas.microsoft.com/office/drawing/2014/main" id="{67813D25-E7EF-7DB5-5D6B-9DF74310FB50}"/>
                  </a:ext>
                </a:extLst>
              </p:cNvPr>
              <p:cNvGrpSpPr>
                <a:grpSpLocks/>
              </p:cNvGrpSpPr>
              <p:nvPr userDrawn="1"/>
            </p:nvGrpSpPr>
            <p:grpSpPr bwMode="auto">
              <a:xfrm>
                <a:off x="5381" y="3085"/>
                <a:ext cx="227" cy="132"/>
                <a:chOff x="5381" y="3085"/>
                <a:chExt cx="227" cy="132"/>
              </a:xfrm>
            </p:grpSpPr>
            <p:sp>
              <p:nvSpPr>
                <p:cNvPr id="134206" name="Oval 62">
                  <a:extLst>
                    <a:ext uri="{FF2B5EF4-FFF2-40B4-BE49-F238E27FC236}">
                      <a16:creationId xmlns:a16="http://schemas.microsoft.com/office/drawing/2014/main" id="{2EEF3ABD-0F0E-A4B1-794F-EC2E7131D57E}"/>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207" name="Oval 63">
                  <a:extLst>
                    <a:ext uri="{FF2B5EF4-FFF2-40B4-BE49-F238E27FC236}">
                      <a16:creationId xmlns:a16="http://schemas.microsoft.com/office/drawing/2014/main" id="{DF42AD53-35CA-0687-5B1A-F420B0EF86A1}"/>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208" name="Oval 64">
                  <a:extLst>
                    <a:ext uri="{FF2B5EF4-FFF2-40B4-BE49-F238E27FC236}">
                      <a16:creationId xmlns:a16="http://schemas.microsoft.com/office/drawing/2014/main" id="{686C3258-79C0-A027-22E8-CD16AE8C5EBC}"/>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209" name="Oval 65">
                  <a:extLst>
                    <a:ext uri="{FF2B5EF4-FFF2-40B4-BE49-F238E27FC236}">
                      <a16:creationId xmlns:a16="http://schemas.microsoft.com/office/drawing/2014/main" id="{53B4EF1F-520C-F090-3B85-F1C474B038A9}"/>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sp>
        <p:nvSpPr>
          <p:cNvPr id="134210" name="Rectangle 66">
            <a:extLst>
              <a:ext uri="{FF2B5EF4-FFF2-40B4-BE49-F238E27FC236}">
                <a16:creationId xmlns:a16="http://schemas.microsoft.com/office/drawing/2014/main" id="{84A62D89-986D-CB1D-3072-6219E08AB164}"/>
              </a:ext>
            </a:extLst>
          </p:cNvPr>
          <p:cNvSpPr>
            <a:spLocks noGrp="1" noChangeArrowheads="1"/>
          </p:cNvSpPr>
          <p:nvPr>
            <p:ph type="title"/>
          </p:nvPr>
        </p:nvSpPr>
        <p:spPr bwMode="black">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n-US" altLang="en-US"/>
              <a:t>Click to edit Master title style</a:t>
            </a:r>
          </a:p>
        </p:txBody>
      </p:sp>
      <p:sp>
        <p:nvSpPr>
          <p:cNvPr id="134211" name="Rectangle 67">
            <a:extLst>
              <a:ext uri="{FF2B5EF4-FFF2-40B4-BE49-F238E27FC236}">
                <a16:creationId xmlns:a16="http://schemas.microsoft.com/office/drawing/2014/main" id="{DC6FF5F3-6E38-659A-8BFA-C04F49CEADE7}"/>
              </a:ext>
            </a:extLst>
          </p:cNvPr>
          <p:cNvSpPr>
            <a:spLocks noGrp="1" noChangeArrowheads="1"/>
          </p:cNvSpPr>
          <p:nvPr>
            <p:ph type="dt" sz="half" idx="2"/>
          </p:nvPr>
        </p:nvSpPr>
        <p:spPr bwMode="black">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endParaRPr lang="en-US" altLang="en-US"/>
          </a:p>
        </p:txBody>
      </p:sp>
      <p:sp>
        <p:nvSpPr>
          <p:cNvPr id="134212" name="Rectangle 68">
            <a:extLst>
              <a:ext uri="{FF2B5EF4-FFF2-40B4-BE49-F238E27FC236}">
                <a16:creationId xmlns:a16="http://schemas.microsoft.com/office/drawing/2014/main" id="{F6279117-B9AB-E2D4-4884-7701FB6FE30E}"/>
              </a:ext>
            </a:extLst>
          </p:cNvPr>
          <p:cNvSpPr>
            <a:spLocks noGrp="1" noChangeArrowheads="1"/>
          </p:cNvSpPr>
          <p:nvPr>
            <p:ph type="ftr" sz="quarter" idx="3"/>
          </p:nvPr>
        </p:nvSpPr>
        <p:spPr bwMode="black">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endParaRPr lang="en-US" altLang="en-US"/>
          </a:p>
        </p:txBody>
      </p:sp>
      <p:sp>
        <p:nvSpPr>
          <p:cNvPr id="134213" name="Rectangle 69">
            <a:extLst>
              <a:ext uri="{FF2B5EF4-FFF2-40B4-BE49-F238E27FC236}">
                <a16:creationId xmlns:a16="http://schemas.microsoft.com/office/drawing/2014/main" id="{108D7CE3-8E94-548E-A1C0-2723878BFFAA}"/>
              </a:ext>
            </a:extLst>
          </p:cNvPr>
          <p:cNvSpPr>
            <a:spLocks noGrp="1" noChangeArrowheads="1"/>
          </p:cNvSpPr>
          <p:nvPr>
            <p:ph type="sldNum" sz="quarter" idx="4"/>
          </p:nvPr>
        </p:nvSpPr>
        <p:spPr bwMode="black">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8094549F-8768-4A71-BDBB-9DFA3C7898F4}" type="slidenum">
              <a:rPr lang="en-US" altLang="en-US"/>
              <a:pPr/>
              <a:t>‹#›</a:t>
            </a:fld>
            <a:endParaRPr lang="en-US" altLang="en-US"/>
          </a:p>
        </p:txBody>
      </p:sp>
      <p:sp>
        <p:nvSpPr>
          <p:cNvPr id="134214" name="Rectangle 70">
            <a:extLst>
              <a:ext uri="{FF2B5EF4-FFF2-40B4-BE49-F238E27FC236}">
                <a16:creationId xmlns:a16="http://schemas.microsoft.com/office/drawing/2014/main" id="{AFE0FEA5-3567-9AB9-7387-A6F3FD7AADF8}"/>
              </a:ext>
            </a:extLst>
          </p:cNvPr>
          <p:cNvSpPr>
            <a:spLocks noGrp="1" noChangeArrowheads="1"/>
          </p:cNvSpPr>
          <p:nvPr>
            <p:ph type="body" idx="1"/>
          </p:nvPr>
        </p:nvSpPr>
        <p:spPr bwMode="black">
          <a:xfrm>
            <a:off x="457200" y="1676400"/>
            <a:ext cx="82296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fontAlgn="base">
        <a:spcBef>
          <a:spcPct val="20000"/>
        </a:spcBef>
        <a:spcAft>
          <a:spcPct val="0"/>
        </a:spcAft>
        <a:buClr>
          <a:schemeClr val="hlink"/>
        </a:buClr>
        <a:buSzPct val="80000"/>
        <a:buFont typeface="Wingdings" panose="05000000000000000000" pitchFamily="2" charset="2"/>
        <a:buChar char="Ø"/>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anose="05000000000000000000" pitchFamily="2" charset="2"/>
        <a:buChar char="l"/>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folHlink"/>
        </a:buClr>
        <a:buSzPct val="50000"/>
        <a:buFont typeface="Wingdings" panose="05000000000000000000" pitchFamily="2" charset="2"/>
        <a:buChar char="l"/>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C61A3274-BF7C-762B-DF29-F424E350C177}"/>
              </a:ext>
            </a:extLst>
          </p:cNvPr>
          <p:cNvSpPr>
            <a:spLocks noGrp="1" noChangeArrowheads="1"/>
          </p:cNvSpPr>
          <p:nvPr>
            <p:ph type="ctrTitle"/>
          </p:nvPr>
        </p:nvSpPr>
        <p:spPr>
          <a:xfrm>
            <a:off x="838200" y="457200"/>
            <a:ext cx="7848600" cy="2765425"/>
          </a:xfrm>
        </p:spPr>
        <p:txBody>
          <a:bodyPr/>
          <a:lstStyle/>
          <a:p>
            <a:r>
              <a:rPr lang="en-US" altLang="en-US"/>
              <a:t>Cryptography and Network Security</a:t>
            </a:r>
            <a:br>
              <a:rPr lang="en-US" altLang="en-US"/>
            </a:br>
            <a:r>
              <a:rPr lang="en-US" altLang="en-US"/>
              <a:t>Chapter 3</a:t>
            </a:r>
            <a:endParaRPr lang="en-AU" altLang="en-US"/>
          </a:p>
        </p:txBody>
      </p:sp>
      <p:sp>
        <p:nvSpPr>
          <p:cNvPr id="132099" name="Rectangle 3">
            <a:extLst>
              <a:ext uri="{FF2B5EF4-FFF2-40B4-BE49-F238E27FC236}">
                <a16:creationId xmlns:a16="http://schemas.microsoft.com/office/drawing/2014/main" id="{73CBC6A4-DBD0-DED4-A70A-16ED886140A4}"/>
              </a:ext>
            </a:extLst>
          </p:cNvPr>
          <p:cNvSpPr>
            <a:spLocks noGrp="1" noChangeArrowheads="1"/>
          </p:cNvSpPr>
          <p:nvPr>
            <p:ph type="subTitle" idx="1"/>
          </p:nvPr>
        </p:nvSpPr>
        <p:spPr>
          <a:xfrm>
            <a:off x="1371600" y="3657600"/>
            <a:ext cx="6400800" cy="2671763"/>
          </a:xfrm>
        </p:spPr>
        <p:txBody>
          <a:bodyPr/>
          <a:lstStyle/>
          <a:p>
            <a:r>
              <a:rPr lang="en-US" altLang="en-US"/>
              <a:t>Fourth Edition</a:t>
            </a:r>
          </a:p>
          <a:p>
            <a:r>
              <a:rPr lang="en-US" altLang="en-US"/>
              <a:t>by William Stallings	</a:t>
            </a:r>
          </a:p>
          <a:p>
            <a:endParaRPr lang="en-US" altLang="en-US"/>
          </a:p>
          <a:p>
            <a:r>
              <a:rPr lang="en-US" altLang="en-US"/>
              <a:t>Lecture slides by Lawrie Brown</a:t>
            </a:r>
            <a:endParaRPr lang="en-AU"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E2A1B6B-C62A-4952-1FD3-D9137CE46615}"/>
              </a:ext>
            </a:extLst>
          </p:cNvPr>
          <p:cNvSpPr>
            <a:spLocks noGrp="1" noChangeArrowheads="1"/>
          </p:cNvSpPr>
          <p:nvPr>
            <p:ph type="title"/>
          </p:nvPr>
        </p:nvSpPr>
        <p:spPr>
          <a:xfrm>
            <a:off x="533400" y="152400"/>
            <a:ext cx="8229600" cy="1139825"/>
          </a:xfrm>
        </p:spPr>
        <p:txBody>
          <a:bodyPr/>
          <a:lstStyle/>
          <a:p>
            <a:r>
              <a:rPr lang="en-AU" altLang="en-US"/>
              <a:t>Feistel Cipher Structure</a:t>
            </a:r>
          </a:p>
        </p:txBody>
      </p:sp>
      <p:pic>
        <p:nvPicPr>
          <p:cNvPr id="58373" name="Picture 5">
            <a:extLst>
              <a:ext uri="{FF2B5EF4-FFF2-40B4-BE49-F238E27FC236}">
                <a16:creationId xmlns:a16="http://schemas.microsoft.com/office/drawing/2014/main" id="{34CE8BF4-2AB7-9191-4A2F-6EBA41AAB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192213"/>
            <a:ext cx="3081338" cy="5665787"/>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F647D81C-5EFB-A597-0AF6-8C96E9AB43B5}"/>
              </a:ext>
            </a:extLst>
          </p:cNvPr>
          <p:cNvSpPr>
            <a:spLocks noGrp="1" noChangeArrowheads="1"/>
          </p:cNvSpPr>
          <p:nvPr>
            <p:ph type="title"/>
          </p:nvPr>
        </p:nvSpPr>
        <p:spPr>
          <a:xfrm>
            <a:off x="228600" y="277813"/>
            <a:ext cx="8686800" cy="1139825"/>
          </a:xfrm>
        </p:spPr>
        <p:txBody>
          <a:bodyPr/>
          <a:lstStyle/>
          <a:p>
            <a:r>
              <a:rPr lang="en-AU" altLang="en-US"/>
              <a:t>Feistel Cipher Design Elements</a:t>
            </a:r>
          </a:p>
        </p:txBody>
      </p:sp>
      <p:sp>
        <p:nvSpPr>
          <p:cNvPr id="59395" name="Rectangle 3">
            <a:extLst>
              <a:ext uri="{FF2B5EF4-FFF2-40B4-BE49-F238E27FC236}">
                <a16:creationId xmlns:a16="http://schemas.microsoft.com/office/drawing/2014/main" id="{F3861ADD-08F0-E97B-CBAC-3CBA3F0E0E64}"/>
              </a:ext>
            </a:extLst>
          </p:cNvPr>
          <p:cNvSpPr>
            <a:spLocks noGrp="1" noChangeArrowheads="1"/>
          </p:cNvSpPr>
          <p:nvPr>
            <p:ph type="body" idx="1"/>
          </p:nvPr>
        </p:nvSpPr>
        <p:spPr/>
        <p:txBody>
          <a:bodyPr/>
          <a:lstStyle/>
          <a:p>
            <a:pPr>
              <a:lnSpc>
                <a:spcPct val="80000"/>
              </a:lnSpc>
            </a:pPr>
            <a:r>
              <a:rPr lang="en-AU" altLang="en-US"/>
              <a:t>block size </a:t>
            </a:r>
          </a:p>
          <a:p>
            <a:pPr>
              <a:lnSpc>
                <a:spcPct val="80000"/>
              </a:lnSpc>
            </a:pPr>
            <a:r>
              <a:rPr lang="en-AU" altLang="en-US"/>
              <a:t>key size </a:t>
            </a:r>
          </a:p>
          <a:p>
            <a:pPr>
              <a:lnSpc>
                <a:spcPct val="80000"/>
              </a:lnSpc>
            </a:pPr>
            <a:r>
              <a:rPr lang="en-AU" altLang="en-US"/>
              <a:t>number of rounds </a:t>
            </a:r>
          </a:p>
          <a:p>
            <a:pPr>
              <a:lnSpc>
                <a:spcPct val="80000"/>
              </a:lnSpc>
            </a:pPr>
            <a:r>
              <a:rPr lang="en-AU" altLang="en-US"/>
              <a:t>subkey generation algorithm</a:t>
            </a:r>
          </a:p>
          <a:p>
            <a:pPr>
              <a:lnSpc>
                <a:spcPct val="80000"/>
              </a:lnSpc>
            </a:pPr>
            <a:r>
              <a:rPr lang="en-AU" altLang="en-US"/>
              <a:t>round function </a:t>
            </a:r>
          </a:p>
          <a:p>
            <a:pPr>
              <a:lnSpc>
                <a:spcPct val="80000"/>
              </a:lnSpc>
            </a:pPr>
            <a:r>
              <a:rPr lang="en-US" altLang="en-US"/>
              <a:t>fast software en/decryption</a:t>
            </a:r>
          </a:p>
          <a:p>
            <a:pPr>
              <a:lnSpc>
                <a:spcPct val="80000"/>
              </a:lnSpc>
            </a:pPr>
            <a:r>
              <a:rPr lang="en-US" altLang="en-US"/>
              <a:t>ease of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3B550D44-3137-F747-85A1-62589B098BD1}"/>
              </a:ext>
            </a:extLst>
          </p:cNvPr>
          <p:cNvSpPr>
            <a:spLocks noGrp="1" noChangeArrowheads="1"/>
          </p:cNvSpPr>
          <p:nvPr>
            <p:ph type="title"/>
          </p:nvPr>
        </p:nvSpPr>
        <p:spPr>
          <a:xfrm>
            <a:off x="457200" y="152400"/>
            <a:ext cx="8229600" cy="1139825"/>
          </a:xfrm>
        </p:spPr>
        <p:txBody>
          <a:bodyPr/>
          <a:lstStyle/>
          <a:p>
            <a:r>
              <a:rPr lang="en-AU" altLang="en-US"/>
              <a:t>Feistel Cipher Decryption</a:t>
            </a:r>
          </a:p>
        </p:txBody>
      </p:sp>
      <p:pic>
        <p:nvPicPr>
          <p:cNvPr id="60421" name="Picture 5">
            <a:extLst>
              <a:ext uri="{FF2B5EF4-FFF2-40B4-BE49-F238E27FC236}">
                <a16:creationId xmlns:a16="http://schemas.microsoft.com/office/drawing/2014/main" id="{D1EE3DDA-4840-AA9F-077B-4E7981FE8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222375"/>
            <a:ext cx="3979863" cy="5635625"/>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3383064-CC18-91CE-E027-06FC99452B3A}"/>
              </a:ext>
            </a:extLst>
          </p:cNvPr>
          <p:cNvSpPr>
            <a:spLocks noGrp="1" noChangeArrowheads="1"/>
          </p:cNvSpPr>
          <p:nvPr>
            <p:ph type="title"/>
          </p:nvPr>
        </p:nvSpPr>
        <p:spPr/>
        <p:txBody>
          <a:bodyPr/>
          <a:lstStyle/>
          <a:p>
            <a:r>
              <a:rPr lang="en-AU" altLang="en-US" sz="4000"/>
              <a:t>Data Encryption Standard (DES)</a:t>
            </a:r>
          </a:p>
        </p:txBody>
      </p:sp>
      <p:sp>
        <p:nvSpPr>
          <p:cNvPr id="62467" name="Rectangle 3">
            <a:extLst>
              <a:ext uri="{FF2B5EF4-FFF2-40B4-BE49-F238E27FC236}">
                <a16:creationId xmlns:a16="http://schemas.microsoft.com/office/drawing/2014/main" id="{3B34A2DF-3023-854C-DDD8-8E40EE4E0095}"/>
              </a:ext>
            </a:extLst>
          </p:cNvPr>
          <p:cNvSpPr>
            <a:spLocks noGrp="1" noChangeArrowheads="1"/>
          </p:cNvSpPr>
          <p:nvPr>
            <p:ph type="body" idx="1"/>
          </p:nvPr>
        </p:nvSpPr>
        <p:spPr/>
        <p:txBody>
          <a:bodyPr/>
          <a:lstStyle/>
          <a:p>
            <a:pPr>
              <a:lnSpc>
                <a:spcPct val="90000"/>
              </a:lnSpc>
            </a:pPr>
            <a:r>
              <a:rPr lang="en-AU" altLang="en-US"/>
              <a:t>most widely used block cipher in world </a:t>
            </a:r>
          </a:p>
          <a:p>
            <a:pPr>
              <a:lnSpc>
                <a:spcPct val="90000"/>
              </a:lnSpc>
            </a:pPr>
            <a:r>
              <a:rPr lang="en-AU" altLang="en-US"/>
              <a:t>adopted in 1977 by NBS (now NIST)</a:t>
            </a:r>
          </a:p>
          <a:p>
            <a:pPr lvl="1">
              <a:lnSpc>
                <a:spcPct val="90000"/>
              </a:lnSpc>
            </a:pPr>
            <a:r>
              <a:rPr lang="en-US" altLang="en-US"/>
              <a:t>as FIPS PUB 46</a:t>
            </a:r>
            <a:endParaRPr lang="en-AU" altLang="en-US"/>
          </a:p>
          <a:p>
            <a:pPr>
              <a:lnSpc>
                <a:spcPct val="90000"/>
              </a:lnSpc>
            </a:pPr>
            <a:r>
              <a:rPr lang="en-US" altLang="en-US"/>
              <a:t>encrypts 64-bit data using 56-bit key</a:t>
            </a:r>
          </a:p>
          <a:p>
            <a:pPr>
              <a:lnSpc>
                <a:spcPct val="90000"/>
              </a:lnSpc>
            </a:pPr>
            <a:r>
              <a:rPr lang="en-US" altLang="en-US"/>
              <a:t>has widespread use</a:t>
            </a:r>
          </a:p>
          <a:p>
            <a:pPr>
              <a:lnSpc>
                <a:spcPct val="90000"/>
              </a:lnSpc>
            </a:pPr>
            <a:r>
              <a:rPr lang="en-US" altLang="en-US"/>
              <a:t>has been considerable controversy over its security</a:t>
            </a:r>
            <a:endParaRPr lang="en-AU" altLang="en-US"/>
          </a:p>
          <a:p>
            <a:pPr>
              <a:lnSpc>
                <a:spcPct val="90000"/>
              </a:lnSpc>
            </a:pPr>
            <a:endParaRPr lang="en-AU"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5DE58AB-559B-81B7-D5B9-6E4945B73424}"/>
              </a:ext>
            </a:extLst>
          </p:cNvPr>
          <p:cNvSpPr>
            <a:spLocks noGrp="1" noChangeArrowheads="1"/>
          </p:cNvSpPr>
          <p:nvPr>
            <p:ph type="title"/>
          </p:nvPr>
        </p:nvSpPr>
        <p:spPr/>
        <p:txBody>
          <a:bodyPr/>
          <a:lstStyle/>
          <a:p>
            <a:r>
              <a:rPr lang="en-US" altLang="en-US"/>
              <a:t>DES History</a:t>
            </a:r>
            <a:endParaRPr lang="en-AU" altLang="en-US"/>
          </a:p>
        </p:txBody>
      </p:sp>
      <p:sp>
        <p:nvSpPr>
          <p:cNvPr id="63491" name="Rectangle 3">
            <a:extLst>
              <a:ext uri="{FF2B5EF4-FFF2-40B4-BE49-F238E27FC236}">
                <a16:creationId xmlns:a16="http://schemas.microsoft.com/office/drawing/2014/main" id="{1FA10A20-0E4F-732F-3DBD-F8040863DE19}"/>
              </a:ext>
            </a:extLst>
          </p:cNvPr>
          <p:cNvSpPr>
            <a:spLocks noGrp="1" noChangeArrowheads="1"/>
          </p:cNvSpPr>
          <p:nvPr>
            <p:ph type="body" idx="1"/>
          </p:nvPr>
        </p:nvSpPr>
        <p:spPr/>
        <p:txBody>
          <a:bodyPr/>
          <a:lstStyle/>
          <a:p>
            <a:pPr>
              <a:lnSpc>
                <a:spcPct val="90000"/>
              </a:lnSpc>
            </a:pPr>
            <a:r>
              <a:rPr lang="en-US" altLang="en-US"/>
              <a:t>IBM developed Lucifer cipher</a:t>
            </a:r>
          </a:p>
          <a:p>
            <a:pPr lvl="1">
              <a:lnSpc>
                <a:spcPct val="90000"/>
              </a:lnSpc>
            </a:pPr>
            <a:r>
              <a:rPr lang="en-US" altLang="en-US"/>
              <a:t>by team led by Feistel in late 60’s</a:t>
            </a:r>
          </a:p>
          <a:p>
            <a:pPr lvl="1">
              <a:lnSpc>
                <a:spcPct val="90000"/>
              </a:lnSpc>
            </a:pPr>
            <a:r>
              <a:rPr lang="en-US" altLang="en-US"/>
              <a:t>used 64-bit data blocks with 128-bit key</a:t>
            </a:r>
          </a:p>
          <a:p>
            <a:pPr>
              <a:lnSpc>
                <a:spcPct val="90000"/>
              </a:lnSpc>
            </a:pPr>
            <a:r>
              <a:rPr lang="en-US" altLang="en-US"/>
              <a:t>then redeveloped as a commercial cipher with input from NSA and others</a:t>
            </a:r>
            <a:endParaRPr lang="en-AU" altLang="en-US"/>
          </a:p>
          <a:p>
            <a:pPr>
              <a:lnSpc>
                <a:spcPct val="90000"/>
              </a:lnSpc>
            </a:pPr>
            <a:r>
              <a:rPr lang="en-US" altLang="en-US"/>
              <a:t>in 1973 NBS issued request for proposals for a national cipher standard</a:t>
            </a:r>
          </a:p>
          <a:p>
            <a:pPr>
              <a:lnSpc>
                <a:spcPct val="90000"/>
              </a:lnSpc>
            </a:pPr>
            <a:r>
              <a:rPr lang="en-US" altLang="en-US"/>
              <a:t>IBM submitted their revised Lucifer which was eventually accepted as the DES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690FEEB-9B92-2BD1-909B-BBCC91547A3C}"/>
              </a:ext>
            </a:extLst>
          </p:cNvPr>
          <p:cNvSpPr>
            <a:spLocks noGrp="1" noChangeArrowheads="1"/>
          </p:cNvSpPr>
          <p:nvPr>
            <p:ph type="title"/>
          </p:nvPr>
        </p:nvSpPr>
        <p:spPr>
          <a:xfrm>
            <a:off x="457200" y="304800"/>
            <a:ext cx="8229600" cy="1139825"/>
          </a:xfrm>
        </p:spPr>
        <p:txBody>
          <a:bodyPr/>
          <a:lstStyle/>
          <a:p>
            <a:r>
              <a:rPr lang="en-AU" altLang="en-US"/>
              <a:t>DES Design Controversy</a:t>
            </a:r>
          </a:p>
        </p:txBody>
      </p:sp>
      <p:sp>
        <p:nvSpPr>
          <p:cNvPr id="64515" name="Rectangle 3">
            <a:extLst>
              <a:ext uri="{FF2B5EF4-FFF2-40B4-BE49-F238E27FC236}">
                <a16:creationId xmlns:a16="http://schemas.microsoft.com/office/drawing/2014/main" id="{46827EA9-B92C-B461-B94F-32A195A75784}"/>
              </a:ext>
            </a:extLst>
          </p:cNvPr>
          <p:cNvSpPr>
            <a:spLocks noGrp="1" noChangeArrowheads="1"/>
          </p:cNvSpPr>
          <p:nvPr>
            <p:ph type="body" idx="1"/>
          </p:nvPr>
        </p:nvSpPr>
        <p:spPr>
          <a:xfrm>
            <a:off x="381000" y="1600200"/>
            <a:ext cx="8229600" cy="5257800"/>
          </a:xfrm>
        </p:spPr>
        <p:txBody>
          <a:bodyPr/>
          <a:lstStyle/>
          <a:p>
            <a:pPr>
              <a:lnSpc>
                <a:spcPct val="90000"/>
              </a:lnSpc>
            </a:pPr>
            <a:r>
              <a:rPr lang="en-AU" altLang="en-US"/>
              <a:t>although DES standard is public</a:t>
            </a:r>
          </a:p>
          <a:p>
            <a:pPr>
              <a:lnSpc>
                <a:spcPct val="90000"/>
              </a:lnSpc>
            </a:pPr>
            <a:r>
              <a:rPr lang="en-AU" altLang="en-US"/>
              <a:t>was considerable controversy over design </a:t>
            </a:r>
          </a:p>
          <a:p>
            <a:pPr lvl="1">
              <a:lnSpc>
                <a:spcPct val="90000"/>
              </a:lnSpc>
            </a:pPr>
            <a:r>
              <a:rPr lang="en-AU" altLang="en-US"/>
              <a:t>in choice of 56-bit key (vs Lucifer 128-bit)</a:t>
            </a:r>
          </a:p>
          <a:p>
            <a:pPr lvl="1">
              <a:lnSpc>
                <a:spcPct val="90000"/>
              </a:lnSpc>
            </a:pPr>
            <a:r>
              <a:rPr lang="en-AU" altLang="en-US"/>
              <a:t>and because design criteria were classified </a:t>
            </a:r>
          </a:p>
          <a:p>
            <a:pPr>
              <a:lnSpc>
                <a:spcPct val="90000"/>
              </a:lnSpc>
            </a:pPr>
            <a:r>
              <a:rPr lang="en-US" altLang="en-US"/>
              <a:t>subsequent events and public analysis show in fact design was appropriate</a:t>
            </a:r>
          </a:p>
          <a:p>
            <a:pPr>
              <a:lnSpc>
                <a:spcPct val="90000"/>
              </a:lnSpc>
            </a:pPr>
            <a:r>
              <a:rPr lang="en-US" altLang="en-US"/>
              <a:t>use of DES has flourished</a:t>
            </a:r>
          </a:p>
          <a:p>
            <a:pPr lvl="1">
              <a:lnSpc>
                <a:spcPct val="90000"/>
              </a:lnSpc>
            </a:pPr>
            <a:r>
              <a:rPr lang="en-US" altLang="en-US"/>
              <a:t>especially in financial applications</a:t>
            </a:r>
          </a:p>
          <a:p>
            <a:pPr lvl="1">
              <a:lnSpc>
                <a:spcPct val="90000"/>
              </a:lnSpc>
            </a:pPr>
            <a:r>
              <a:rPr lang="en-AU" altLang="en-US"/>
              <a:t>still standardised for legacy application use</a:t>
            </a:r>
          </a:p>
          <a:p>
            <a:pPr>
              <a:lnSpc>
                <a:spcPct val="90000"/>
              </a:lnSpc>
            </a:pPr>
            <a:endParaRPr lang="en-AU"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567E767-F06A-6C7D-C1F2-00CFFE391618}"/>
              </a:ext>
            </a:extLst>
          </p:cNvPr>
          <p:cNvSpPr>
            <a:spLocks noGrp="1" noChangeArrowheads="1"/>
          </p:cNvSpPr>
          <p:nvPr>
            <p:ph type="title"/>
          </p:nvPr>
        </p:nvSpPr>
        <p:spPr/>
        <p:txBody>
          <a:bodyPr/>
          <a:lstStyle/>
          <a:p>
            <a:r>
              <a:rPr lang="en-US" altLang="en-US"/>
              <a:t>DES Encryption Overview</a:t>
            </a:r>
            <a:endParaRPr lang="en-AU" altLang="en-US"/>
          </a:p>
        </p:txBody>
      </p:sp>
      <p:pic>
        <p:nvPicPr>
          <p:cNvPr id="66565" name="Picture 5">
            <a:extLst>
              <a:ext uri="{FF2B5EF4-FFF2-40B4-BE49-F238E27FC236}">
                <a16:creationId xmlns:a16="http://schemas.microsoft.com/office/drawing/2014/main" id="{7209321E-7A0F-09A7-8563-8D79A3028A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371600"/>
            <a:ext cx="4340225" cy="5222875"/>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73D7236-939C-D585-C8E6-B5ADF1343225}"/>
              </a:ext>
            </a:extLst>
          </p:cNvPr>
          <p:cNvSpPr>
            <a:spLocks noGrp="1" noChangeArrowheads="1"/>
          </p:cNvSpPr>
          <p:nvPr>
            <p:ph type="title"/>
          </p:nvPr>
        </p:nvSpPr>
        <p:spPr/>
        <p:txBody>
          <a:bodyPr/>
          <a:lstStyle/>
          <a:p>
            <a:r>
              <a:rPr lang="en-AU" altLang="en-US"/>
              <a:t>Initial Permutation IP</a:t>
            </a:r>
          </a:p>
        </p:txBody>
      </p:sp>
      <p:sp>
        <p:nvSpPr>
          <p:cNvPr id="68611" name="Rectangle 3">
            <a:extLst>
              <a:ext uri="{FF2B5EF4-FFF2-40B4-BE49-F238E27FC236}">
                <a16:creationId xmlns:a16="http://schemas.microsoft.com/office/drawing/2014/main" id="{AD3FFAAC-D1E6-AE63-6BB1-30FC09E90321}"/>
              </a:ext>
            </a:extLst>
          </p:cNvPr>
          <p:cNvSpPr>
            <a:spLocks noGrp="1" noChangeArrowheads="1"/>
          </p:cNvSpPr>
          <p:nvPr>
            <p:ph type="body" idx="1"/>
          </p:nvPr>
        </p:nvSpPr>
        <p:spPr/>
        <p:txBody>
          <a:bodyPr/>
          <a:lstStyle/>
          <a:p>
            <a:r>
              <a:rPr lang="en-AU" altLang="en-US"/>
              <a:t>first step of the data computation </a:t>
            </a:r>
          </a:p>
          <a:p>
            <a:r>
              <a:rPr lang="en-AU" altLang="en-US"/>
              <a:t>IP reorders the input data bits </a:t>
            </a:r>
          </a:p>
          <a:p>
            <a:r>
              <a:rPr lang="en-AU" altLang="en-US"/>
              <a:t>even bits to LH half, odd bits to RH half </a:t>
            </a:r>
          </a:p>
          <a:p>
            <a:r>
              <a:rPr lang="en-AU" altLang="en-US"/>
              <a:t>quite regular in structure (easy in h/w)</a:t>
            </a:r>
          </a:p>
          <a:p>
            <a:r>
              <a:rPr lang="en-AU" altLang="en-US"/>
              <a:t>example:</a:t>
            </a:r>
          </a:p>
          <a:p>
            <a:pPr>
              <a:buFont typeface="Wingdings" panose="05000000000000000000" pitchFamily="2" charset="2"/>
              <a:buNone/>
            </a:pPr>
            <a:r>
              <a:rPr lang="en-AU" altLang="en-US" sz="2000">
                <a:latin typeface="Courier New" panose="02070309020205020404" pitchFamily="49" charset="0"/>
              </a:rPr>
              <a:t>	</a:t>
            </a:r>
          </a:p>
          <a:p>
            <a:pPr>
              <a:buFont typeface="Wingdings" panose="05000000000000000000" pitchFamily="2" charset="2"/>
              <a:buNone/>
            </a:pPr>
            <a:r>
              <a:rPr lang="en-AU" altLang="en-US" sz="2400">
                <a:latin typeface="Courier New" panose="02070309020205020404" pitchFamily="49" charset="0"/>
              </a:rPr>
              <a:t>	IP(675a6967 5e5a6b5a) = (ffb2194d 004df6fb)</a:t>
            </a:r>
            <a:r>
              <a:rPr lang="en-AU" altLang="en-US" sz="240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EBA3470-A9F8-81F2-C680-688B99D40AA6}"/>
              </a:ext>
            </a:extLst>
          </p:cNvPr>
          <p:cNvSpPr>
            <a:spLocks noGrp="1" noChangeArrowheads="1"/>
          </p:cNvSpPr>
          <p:nvPr>
            <p:ph type="title"/>
          </p:nvPr>
        </p:nvSpPr>
        <p:spPr/>
        <p:txBody>
          <a:bodyPr/>
          <a:lstStyle/>
          <a:p>
            <a:r>
              <a:rPr lang="en-US" altLang="en-US"/>
              <a:t>DES Round Structure</a:t>
            </a:r>
            <a:endParaRPr lang="en-AU" altLang="en-US"/>
          </a:p>
        </p:txBody>
      </p:sp>
      <p:sp>
        <p:nvSpPr>
          <p:cNvPr id="70659" name="Rectangle 3">
            <a:extLst>
              <a:ext uri="{FF2B5EF4-FFF2-40B4-BE49-F238E27FC236}">
                <a16:creationId xmlns:a16="http://schemas.microsoft.com/office/drawing/2014/main" id="{AE125A12-55A8-0664-4209-61C632F4CE82}"/>
              </a:ext>
            </a:extLst>
          </p:cNvPr>
          <p:cNvSpPr>
            <a:spLocks noGrp="1" noChangeArrowheads="1"/>
          </p:cNvSpPr>
          <p:nvPr>
            <p:ph type="body" idx="1"/>
          </p:nvPr>
        </p:nvSpPr>
        <p:spPr/>
        <p:txBody>
          <a:bodyPr/>
          <a:lstStyle/>
          <a:p>
            <a:pPr>
              <a:lnSpc>
                <a:spcPct val="90000"/>
              </a:lnSpc>
            </a:pPr>
            <a:r>
              <a:rPr lang="en-US" altLang="en-US"/>
              <a:t>uses two 32-bit L &amp; R halves</a:t>
            </a:r>
          </a:p>
          <a:p>
            <a:pPr>
              <a:lnSpc>
                <a:spcPct val="90000"/>
              </a:lnSpc>
            </a:pPr>
            <a:r>
              <a:rPr lang="en-AU" altLang="en-US"/>
              <a:t>as for any Feistel cipher can describe as:</a:t>
            </a:r>
          </a:p>
          <a:p>
            <a:pPr lvl="1">
              <a:lnSpc>
                <a:spcPct val="90000"/>
              </a:lnSpc>
              <a:buFont typeface="Wingdings" panose="05000000000000000000" pitchFamily="2" charset="2"/>
              <a:buNone/>
            </a:pPr>
            <a:r>
              <a:rPr lang="en-AU" altLang="en-US" i="1"/>
              <a:t>L</a:t>
            </a:r>
            <a:r>
              <a:rPr lang="en-AU" altLang="en-US" i="1" baseline="-25000"/>
              <a:t>i</a:t>
            </a:r>
            <a:r>
              <a:rPr lang="en-AU" altLang="en-US" i="1"/>
              <a:t> </a:t>
            </a:r>
            <a:r>
              <a:rPr lang="en-AU" altLang="en-US"/>
              <a:t>= </a:t>
            </a:r>
            <a:r>
              <a:rPr lang="en-AU" altLang="en-US" i="1"/>
              <a:t>R</a:t>
            </a:r>
            <a:r>
              <a:rPr lang="en-AU" altLang="en-US" i="1" baseline="-25000"/>
              <a:t>i</a:t>
            </a:r>
            <a:r>
              <a:rPr lang="en-AU" altLang="en-US" baseline="-25000"/>
              <a:t>–1</a:t>
            </a:r>
          </a:p>
          <a:p>
            <a:pPr lvl="1">
              <a:lnSpc>
                <a:spcPct val="90000"/>
              </a:lnSpc>
              <a:buFont typeface="Wingdings" panose="05000000000000000000" pitchFamily="2" charset="2"/>
              <a:buNone/>
            </a:pPr>
            <a:r>
              <a:rPr lang="en-AU" altLang="en-US" i="1"/>
              <a:t>R</a:t>
            </a:r>
            <a:r>
              <a:rPr lang="en-AU" altLang="en-US" i="1" baseline="-25000"/>
              <a:t>i</a:t>
            </a:r>
            <a:r>
              <a:rPr lang="en-AU" altLang="en-US" i="1"/>
              <a:t> </a:t>
            </a:r>
            <a:r>
              <a:rPr lang="en-AU" altLang="en-US"/>
              <a:t>= </a:t>
            </a:r>
            <a:r>
              <a:rPr lang="en-AU" altLang="en-US" i="1"/>
              <a:t>L</a:t>
            </a:r>
            <a:r>
              <a:rPr lang="en-AU" altLang="en-US" i="1" baseline="-25000"/>
              <a:t>i</a:t>
            </a:r>
            <a:r>
              <a:rPr lang="en-AU" altLang="en-US" baseline="-25000"/>
              <a:t>–1</a:t>
            </a:r>
            <a:r>
              <a:rPr lang="en-AU" altLang="en-US"/>
              <a:t> </a:t>
            </a:r>
            <a:r>
              <a:rPr lang="en-AU" altLang="en-US">
                <a:sym typeface="Symbol" panose="05050102010706020507" pitchFamily="18" charset="2"/>
              </a:rPr>
              <a:t></a:t>
            </a:r>
            <a:r>
              <a:rPr lang="en-AU" altLang="en-US"/>
              <a:t> F(</a:t>
            </a:r>
            <a:r>
              <a:rPr lang="en-AU" altLang="en-US" i="1"/>
              <a:t>R</a:t>
            </a:r>
            <a:r>
              <a:rPr lang="en-AU" altLang="en-US" i="1" baseline="-25000"/>
              <a:t>i</a:t>
            </a:r>
            <a:r>
              <a:rPr lang="en-AU" altLang="en-US" baseline="-25000"/>
              <a:t>–1</a:t>
            </a:r>
            <a:r>
              <a:rPr lang="en-AU" altLang="en-US"/>
              <a:t>, </a:t>
            </a:r>
            <a:r>
              <a:rPr lang="en-AU" altLang="en-US" i="1"/>
              <a:t>K</a:t>
            </a:r>
            <a:r>
              <a:rPr lang="en-AU" altLang="en-US" i="1" baseline="-25000"/>
              <a:t>i</a:t>
            </a:r>
            <a:r>
              <a:rPr lang="en-AU" altLang="en-US"/>
              <a:t>)</a:t>
            </a:r>
          </a:p>
          <a:p>
            <a:pPr>
              <a:lnSpc>
                <a:spcPct val="90000"/>
              </a:lnSpc>
            </a:pPr>
            <a:r>
              <a:rPr lang="en-US" altLang="en-US"/>
              <a:t>F takes 32-bit R half and 48-bit subkey:</a:t>
            </a:r>
          </a:p>
          <a:p>
            <a:pPr lvl="1">
              <a:lnSpc>
                <a:spcPct val="90000"/>
              </a:lnSpc>
            </a:pPr>
            <a:r>
              <a:rPr lang="en-US" altLang="en-US"/>
              <a:t>expands R to 48-bits using perm E</a:t>
            </a:r>
          </a:p>
          <a:p>
            <a:pPr lvl="1">
              <a:lnSpc>
                <a:spcPct val="90000"/>
              </a:lnSpc>
            </a:pPr>
            <a:r>
              <a:rPr lang="en-US" altLang="en-US"/>
              <a:t>adds to subkey using XOR</a:t>
            </a:r>
          </a:p>
          <a:p>
            <a:pPr lvl="1">
              <a:lnSpc>
                <a:spcPct val="90000"/>
              </a:lnSpc>
            </a:pPr>
            <a:r>
              <a:rPr lang="en-US" altLang="en-US"/>
              <a:t>passes through 8 S-boxes to get 32-bit result</a:t>
            </a:r>
          </a:p>
          <a:p>
            <a:pPr lvl="1">
              <a:lnSpc>
                <a:spcPct val="90000"/>
              </a:lnSpc>
            </a:pPr>
            <a:r>
              <a:rPr lang="en-US" altLang="en-US"/>
              <a:t>finally permutes using 32-bit perm P</a:t>
            </a:r>
            <a:endParaRPr lang="en-AU"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E595D448-F91C-3264-3579-F5B6AD71D3D8}"/>
              </a:ext>
            </a:extLst>
          </p:cNvPr>
          <p:cNvSpPr>
            <a:spLocks noGrp="1" noChangeArrowheads="1"/>
          </p:cNvSpPr>
          <p:nvPr>
            <p:ph type="title"/>
          </p:nvPr>
        </p:nvSpPr>
        <p:spPr/>
        <p:txBody>
          <a:bodyPr/>
          <a:lstStyle/>
          <a:p>
            <a:r>
              <a:rPr lang="en-US" altLang="en-US"/>
              <a:t>DES Round Structure</a:t>
            </a:r>
            <a:endParaRPr lang="en-AU" altLang="en-US"/>
          </a:p>
        </p:txBody>
      </p:sp>
      <p:pic>
        <p:nvPicPr>
          <p:cNvPr id="71685" name="Picture 5">
            <a:extLst>
              <a:ext uri="{FF2B5EF4-FFF2-40B4-BE49-F238E27FC236}">
                <a16:creationId xmlns:a16="http://schemas.microsoft.com/office/drawing/2014/main" id="{4456DCAD-2085-1020-E8D6-492C0BE77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76400"/>
            <a:ext cx="6592888" cy="4713288"/>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1923247-F94F-D479-7DFA-57DDE66B7F87}"/>
              </a:ext>
            </a:extLst>
          </p:cNvPr>
          <p:cNvSpPr>
            <a:spLocks noGrp="1" noChangeArrowheads="1"/>
          </p:cNvSpPr>
          <p:nvPr>
            <p:ph type="title"/>
          </p:nvPr>
        </p:nvSpPr>
        <p:spPr/>
        <p:txBody>
          <a:bodyPr/>
          <a:lstStyle/>
          <a:p>
            <a:r>
              <a:rPr lang="en-US" altLang="en-US" sz="4000"/>
              <a:t>Chapter 3 – Block Ciphers and the Data Encryption Standard</a:t>
            </a:r>
            <a:endParaRPr lang="en-AU" altLang="en-US" sz="4000"/>
          </a:p>
        </p:txBody>
      </p:sp>
      <p:sp>
        <p:nvSpPr>
          <p:cNvPr id="20483" name="Rectangle 3">
            <a:extLst>
              <a:ext uri="{FF2B5EF4-FFF2-40B4-BE49-F238E27FC236}">
                <a16:creationId xmlns:a16="http://schemas.microsoft.com/office/drawing/2014/main" id="{EB0D9A57-1F74-086C-5F2F-7BEAED818A7E}"/>
              </a:ext>
            </a:extLst>
          </p:cNvPr>
          <p:cNvSpPr>
            <a:spLocks noGrp="1" noChangeArrowheads="1"/>
          </p:cNvSpPr>
          <p:nvPr>
            <p:ph type="body" idx="1"/>
          </p:nvPr>
        </p:nvSpPr>
        <p:spPr>
          <a:xfrm>
            <a:off x="539750" y="2133600"/>
            <a:ext cx="8229600" cy="3989388"/>
          </a:xfrm>
        </p:spPr>
        <p:txBody>
          <a:bodyPr/>
          <a:lstStyle/>
          <a:p>
            <a:pPr>
              <a:lnSpc>
                <a:spcPct val="80000"/>
              </a:lnSpc>
              <a:buFont typeface="Wingdings" panose="05000000000000000000" pitchFamily="2" charset="2"/>
              <a:buNone/>
            </a:pPr>
            <a:r>
              <a:rPr lang="en-AU" altLang="en-US" sz="2800" i="1"/>
              <a:t>All the afternoon Mungo had been working on Stern's code, principally with the aid of the latest messages which he had copied down at the Nevin Square drop. Stern was very confident. He must be well aware London Central knew about that drop. It was obvious that they didn't care how often Mungo read their messages, so confident were they in the impenetrability of the code.</a:t>
            </a:r>
          </a:p>
          <a:p>
            <a:pPr>
              <a:lnSpc>
                <a:spcPct val="80000"/>
              </a:lnSpc>
              <a:buFont typeface="Wingdings" panose="05000000000000000000" pitchFamily="2" charset="2"/>
              <a:buNone/>
            </a:pPr>
            <a:r>
              <a:rPr lang="en-AU" altLang="en-US" sz="2800" b="1"/>
              <a:t>	—</a:t>
            </a:r>
            <a:r>
              <a:rPr lang="en-AU" altLang="en-US" sz="2800" b="1" i="1"/>
              <a:t>Talking to Strange Men, </a:t>
            </a:r>
            <a:r>
              <a:rPr lang="en-AU" altLang="en-US" sz="2800" b="1"/>
              <a:t>Ruth Rendell</a:t>
            </a:r>
            <a:endParaRPr lang="en-AU" altLang="en-US" sz="2800"/>
          </a:p>
          <a:p>
            <a:pPr>
              <a:lnSpc>
                <a:spcPct val="80000"/>
              </a:lnSpc>
              <a:buFont typeface="Wingdings" panose="05000000000000000000" pitchFamily="2" charset="2"/>
              <a:buNone/>
            </a:pPr>
            <a:endParaRPr lang="en-AU" altLang="en-US" sz="2800"/>
          </a:p>
          <a:p>
            <a:pPr>
              <a:lnSpc>
                <a:spcPct val="80000"/>
              </a:lnSpc>
            </a:pPr>
            <a:endParaRPr lang="en-AU"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4B155F8-607A-027C-5EB3-55395104604B}"/>
              </a:ext>
            </a:extLst>
          </p:cNvPr>
          <p:cNvSpPr>
            <a:spLocks noGrp="1" noChangeArrowheads="1"/>
          </p:cNvSpPr>
          <p:nvPr>
            <p:ph type="title"/>
          </p:nvPr>
        </p:nvSpPr>
        <p:spPr/>
        <p:txBody>
          <a:bodyPr/>
          <a:lstStyle/>
          <a:p>
            <a:r>
              <a:rPr lang="en-AU" altLang="en-US"/>
              <a:t>Substitution Boxes S</a:t>
            </a:r>
          </a:p>
        </p:txBody>
      </p:sp>
      <p:sp>
        <p:nvSpPr>
          <p:cNvPr id="72707" name="Rectangle 3">
            <a:extLst>
              <a:ext uri="{FF2B5EF4-FFF2-40B4-BE49-F238E27FC236}">
                <a16:creationId xmlns:a16="http://schemas.microsoft.com/office/drawing/2014/main" id="{AA9E534B-A193-EC7D-FDB7-8C7608CB3F6E}"/>
              </a:ext>
            </a:extLst>
          </p:cNvPr>
          <p:cNvSpPr>
            <a:spLocks noGrp="1" noChangeArrowheads="1"/>
          </p:cNvSpPr>
          <p:nvPr>
            <p:ph type="body" idx="1"/>
          </p:nvPr>
        </p:nvSpPr>
        <p:spPr/>
        <p:txBody>
          <a:bodyPr/>
          <a:lstStyle/>
          <a:p>
            <a:pPr>
              <a:lnSpc>
                <a:spcPct val="90000"/>
              </a:lnSpc>
            </a:pPr>
            <a:r>
              <a:rPr lang="en-AU" altLang="en-US"/>
              <a:t>have eight S-boxes which map 6 to 4 bits </a:t>
            </a:r>
          </a:p>
          <a:p>
            <a:pPr>
              <a:lnSpc>
                <a:spcPct val="90000"/>
              </a:lnSpc>
            </a:pPr>
            <a:r>
              <a:rPr lang="en-AU" altLang="en-US"/>
              <a:t>each S-box is actually 4 little 4 bit boxes </a:t>
            </a:r>
          </a:p>
          <a:p>
            <a:pPr lvl="1">
              <a:lnSpc>
                <a:spcPct val="90000"/>
              </a:lnSpc>
            </a:pPr>
            <a:r>
              <a:rPr lang="en-AU" altLang="en-US"/>
              <a:t>outer bits 1 &amp; 6 (</a:t>
            </a:r>
            <a:r>
              <a:rPr lang="en-AU" altLang="en-US" b="1"/>
              <a:t>row</a:t>
            </a:r>
            <a:r>
              <a:rPr lang="en-AU" altLang="en-US"/>
              <a:t> bits) select one row of 4 </a:t>
            </a:r>
          </a:p>
          <a:p>
            <a:pPr lvl="1">
              <a:lnSpc>
                <a:spcPct val="90000"/>
              </a:lnSpc>
            </a:pPr>
            <a:r>
              <a:rPr lang="en-AU" altLang="en-US"/>
              <a:t>inner bits 2-5 (</a:t>
            </a:r>
            <a:r>
              <a:rPr lang="en-AU" altLang="en-US" b="1"/>
              <a:t>col</a:t>
            </a:r>
            <a:r>
              <a:rPr lang="en-AU" altLang="en-US"/>
              <a:t> bits) are substituted </a:t>
            </a:r>
          </a:p>
          <a:p>
            <a:pPr lvl="1">
              <a:lnSpc>
                <a:spcPct val="90000"/>
              </a:lnSpc>
            </a:pPr>
            <a:r>
              <a:rPr lang="en-AU" altLang="en-US"/>
              <a:t>result is 8 lots of 4 bits, or 32 bits</a:t>
            </a:r>
          </a:p>
          <a:p>
            <a:pPr>
              <a:lnSpc>
                <a:spcPct val="90000"/>
              </a:lnSpc>
            </a:pPr>
            <a:r>
              <a:rPr lang="en-US" altLang="en-US"/>
              <a:t>row selection depends on both data &amp; key</a:t>
            </a:r>
          </a:p>
          <a:p>
            <a:pPr lvl="1">
              <a:lnSpc>
                <a:spcPct val="90000"/>
              </a:lnSpc>
            </a:pPr>
            <a:r>
              <a:rPr lang="en-US" altLang="en-US"/>
              <a:t>feature known as autoclaving (autokeying)</a:t>
            </a:r>
            <a:endParaRPr lang="en-AU" altLang="en-US"/>
          </a:p>
          <a:p>
            <a:pPr>
              <a:lnSpc>
                <a:spcPct val="90000"/>
              </a:lnSpc>
            </a:pPr>
            <a:r>
              <a:rPr lang="en-AU" altLang="en-US"/>
              <a:t>example:</a:t>
            </a:r>
          </a:p>
          <a:p>
            <a:pPr lvl="1">
              <a:lnSpc>
                <a:spcPct val="90000"/>
              </a:lnSpc>
            </a:pPr>
            <a:r>
              <a:rPr lang="en-AU" altLang="en-US" sz="2400">
                <a:latin typeface="Courier New" panose="02070309020205020404" pitchFamily="49" charset="0"/>
              </a:rPr>
              <a:t>S(18 09 12 3d 11 17 38 39) = 5fd25e03</a:t>
            </a:r>
            <a:r>
              <a:rPr lang="en-AU" altLang="en-US" sz="240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5C9CFF63-AA2E-17E3-0141-E1FB32B30ECA}"/>
              </a:ext>
            </a:extLst>
          </p:cNvPr>
          <p:cNvSpPr>
            <a:spLocks noGrp="1" noChangeArrowheads="1"/>
          </p:cNvSpPr>
          <p:nvPr>
            <p:ph type="title"/>
          </p:nvPr>
        </p:nvSpPr>
        <p:spPr/>
        <p:txBody>
          <a:bodyPr/>
          <a:lstStyle/>
          <a:p>
            <a:r>
              <a:rPr lang="en-AU" altLang="en-US"/>
              <a:t>DES Key Schedule</a:t>
            </a:r>
          </a:p>
        </p:txBody>
      </p:sp>
      <p:sp>
        <p:nvSpPr>
          <p:cNvPr id="76803" name="Rectangle 3">
            <a:extLst>
              <a:ext uri="{FF2B5EF4-FFF2-40B4-BE49-F238E27FC236}">
                <a16:creationId xmlns:a16="http://schemas.microsoft.com/office/drawing/2014/main" id="{B028012C-CA4B-08B5-94D1-1261FDFD060F}"/>
              </a:ext>
            </a:extLst>
          </p:cNvPr>
          <p:cNvSpPr>
            <a:spLocks noGrp="1" noChangeArrowheads="1"/>
          </p:cNvSpPr>
          <p:nvPr>
            <p:ph type="body" idx="1"/>
          </p:nvPr>
        </p:nvSpPr>
        <p:spPr/>
        <p:txBody>
          <a:bodyPr/>
          <a:lstStyle/>
          <a:p>
            <a:r>
              <a:rPr lang="en-AU" altLang="en-US"/>
              <a:t>forms subkeys used in each round</a:t>
            </a:r>
          </a:p>
          <a:p>
            <a:pPr lvl="1"/>
            <a:r>
              <a:rPr lang="en-AU" altLang="en-US"/>
              <a:t>initial permutation of the key (PC1) which selects 56-bits in two 28-bit halves </a:t>
            </a:r>
          </a:p>
          <a:p>
            <a:pPr lvl="1"/>
            <a:r>
              <a:rPr lang="en-AU" altLang="en-US"/>
              <a:t>16 stages consisting of: </a:t>
            </a:r>
          </a:p>
          <a:p>
            <a:pPr lvl="2"/>
            <a:r>
              <a:rPr lang="en-AU" altLang="en-US"/>
              <a:t>rotating </a:t>
            </a:r>
            <a:r>
              <a:rPr lang="en-AU" altLang="en-US" b="1"/>
              <a:t>each half</a:t>
            </a:r>
            <a:r>
              <a:rPr lang="en-AU" altLang="en-US"/>
              <a:t> separately either 1 or 2 places depending on the </a:t>
            </a:r>
            <a:r>
              <a:rPr lang="en-AU" altLang="en-US" b="1"/>
              <a:t>key rotation schedule</a:t>
            </a:r>
            <a:r>
              <a:rPr lang="en-AU" altLang="en-US"/>
              <a:t> K</a:t>
            </a:r>
          </a:p>
          <a:p>
            <a:pPr lvl="2"/>
            <a:r>
              <a:rPr lang="en-AU" altLang="en-US"/>
              <a:t>selecting 24-bits from each half &amp; permuting them by PC2 for use in round function F </a:t>
            </a:r>
          </a:p>
          <a:p>
            <a:r>
              <a:rPr lang="en-AU" altLang="en-US"/>
              <a:t>note practical use issues in h/w vs s/w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CD77D064-F21E-13F6-9CD3-BC4B6FB71AC9}"/>
              </a:ext>
            </a:extLst>
          </p:cNvPr>
          <p:cNvSpPr>
            <a:spLocks noGrp="1" noChangeArrowheads="1"/>
          </p:cNvSpPr>
          <p:nvPr>
            <p:ph type="title"/>
          </p:nvPr>
        </p:nvSpPr>
        <p:spPr/>
        <p:txBody>
          <a:bodyPr/>
          <a:lstStyle/>
          <a:p>
            <a:r>
              <a:rPr lang="en-AU" altLang="en-US"/>
              <a:t>DES Decryption</a:t>
            </a:r>
          </a:p>
        </p:txBody>
      </p:sp>
      <p:sp>
        <p:nvSpPr>
          <p:cNvPr id="78851" name="Rectangle 3">
            <a:extLst>
              <a:ext uri="{FF2B5EF4-FFF2-40B4-BE49-F238E27FC236}">
                <a16:creationId xmlns:a16="http://schemas.microsoft.com/office/drawing/2014/main" id="{94357F73-9CD5-9187-3970-56C40CA8E47B}"/>
              </a:ext>
            </a:extLst>
          </p:cNvPr>
          <p:cNvSpPr>
            <a:spLocks noGrp="1" noChangeArrowheads="1"/>
          </p:cNvSpPr>
          <p:nvPr>
            <p:ph type="body" idx="1"/>
          </p:nvPr>
        </p:nvSpPr>
        <p:spPr/>
        <p:txBody>
          <a:bodyPr/>
          <a:lstStyle/>
          <a:p>
            <a:r>
              <a:rPr lang="en-AU" altLang="en-US" sz="2800"/>
              <a:t>decrypt must unwind steps of data computation </a:t>
            </a:r>
          </a:p>
          <a:p>
            <a:r>
              <a:rPr lang="en-AU" altLang="en-US" sz="2800"/>
              <a:t>with Feistel design, do encryption steps again  using subkeys in reverse order (SK16 … SK1)</a:t>
            </a:r>
          </a:p>
          <a:p>
            <a:pPr lvl="1"/>
            <a:r>
              <a:rPr lang="en-AU" altLang="en-US" sz="2400"/>
              <a:t>IP undoes final FP step of encryption </a:t>
            </a:r>
          </a:p>
          <a:p>
            <a:pPr lvl="1"/>
            <a:r>
              <a:rPr lang="en-AU" altLang="en-US" sz="2400"/>
              <a:t>1st round with SK16 undoes 16th encrypt round</a:t>
            </a:r>
          </a:p>
          <a:p>
            <a:pPr lvl="1"/>
            <a:r>
              <a:rPr lang="en-US" altLang="en-US" sz="2400"/>
              <a:t>….</a:t>
            </a:r>
            <a:endParaRPr lang="en-AU" altLang="en-US" sz="2400"/>
          </a:p>
          <a:p>
            <a:pPr lvl="1"/>
            <a:r>
              <a:rPr lang="en-AU" altLang="en-US" sz="2400"/>
              <a:t>16th round with SK1 undoes 1st encrypt round </a:t>
            </a:r>
          </a:p>
          <a:p>
            <a:pPr lvl="1"/>
            <a:r>
              <a:rPr lang="en-AU" altLang="en-US" sz="2400"/>
              <a:t>then final FP undoes initial encryption IP </a:t>
            </a:r>
          </a:p>
          <a:p>
            <a:pPr lvl="1"/>
            <a:r>
              <a:rPr lang="en-AU" altLang="en-US" sz="2400"/>
              <a:t>thus recovering original data value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1A02FC27-451B-9E1D-13E2-17BFD51AC61B}"/>
              </a:ext>
            </a:extLst>
          </p:cNvPr>
          <p:cNvSpPr>
            <a:spLocks noGrp="1" noChangeArrowheads="1"/>
          </p:cNvSpPr>
          <p:nvPr>
            <p:ph type="title"/>
          </p:nvPr>
        </p:nvSpPr>
        <p:spPr/>
        <p:txBody>
          <a:bodyPr/>
          <a:lstStyle/>
          <a:p>
            <a:r>
              <a:rPr lang="en-AU" altLang="en-US"/>
              <a:t>Avalanche Effect </a:t>
            </a:r>
          </a:p>
        </p:txBody>
      </p:sp>
      <p:sp>
        <p:nvSpPr>
          <p:cNvPr id="79875" name="Rectangle 3">
            <a:extLst>
              <a:ext uri="{FF2B5EF4-FFF2-40B4-BE49-F238E27FC236}">
                <a16:creationId xmlns:a16="http://schemas.microsoft.com/office/drawing/2014/main" id="{61DDE15C-52F2-1BD0-3F8C-7FB90CD37751}"/>
              </a:ext>
            </a:extLst>
          </p:cNvPr>
          <p:cNvSpPr>
            <a:spLocks noGrp="1" noChangeArrowheads="1"/>
          </p:cNvSpPr>
          <p:nvPr>
            <p:ph type="body" idx="1"/>
          </p:nvPr>
        </p:nvSpPr>
        <p:spPr/>
        <p:txBody>
          <a:bodyPr/>
          <a:lstStyle/>
          <a:p>
            <a:r>
              <a:rPr lang="en-US" altLang="en-US"/>
              <a:t>key desirable property of encryption alg</a:t>
            </a:r>
          </a:p>
          <a:p>
            <a:r>
              <a:rPr lang="en-AU" altLang="en-US"/>
              <a:t>where a change of </a:t>
            </a:r>
            <a:r>
              <a:rPr lang="en-AU" altLang="en-US" b="1"/>
              <a:t>one </a:t>
            </a:r>
            <a:r>
              <a:rPr lang="en-AU" altLang="en-US"/>
              <a:t>input or key bit results in changing approx </a:t>
            </a:r>
            <a:r>
              <a:rPr lang="en-AU" altLang="en-US" b="1"/>
              <a:t>half</a:t>
            </a:r>
            <a:r>
              <a:rPr lang="en-AU" altLang="en-US"/>
              <a:t> output bits</a:t>
            </a:r>
          </a:p>
          <a:p>
            <a:r>
              <a:rPr lang="en-US" altLang="en-US"/>
              <a:t>making attempts to “home-in” by guessing keys impossible</a:t>
            </a:r>
          </a:p>
          <a:p>
            <a:r>
              <a:rPr lang="en-US" altLang="en-US"/>
              <a:t>DES exhibits strong avalanche</a:t>
            </a:r>
            <a:endParaRPr lang="en-AU"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0B271C6E-A45E-B809-BAF0-798C12D290C7}"/>
              </a:ext>
            </a:extLst>
          </p:cNvPr>
          <p:cNvSpPr>
            <a:spLocks noGrp="1" noChangeArrowheads="1"/>
          </p:cNvSpPr>
          <p:nvPr>
            <p:ph type="title"/>
          </p:nvPr>
        </p:nvSpPr>
        <p:spPr/>
        <p:txBody>
          <a:bodyPr/>
          <a:lstStyle/>
          <a:p>
            <a:r>
              <a:rPr lang="en-US" altLang="en-US"/>
              <a:t>Strength of DES – Key Size</a:t>
            </a:r>
            <a:endParaRPr lang="en-AU" altLang="en-US"/>
          </a:p>
        </p:txBody>
      </p:sp>
      <p:sp>
        <p:nvSpPr>
          <p:cNvPr id="80899" name="Rectangle 3">
            <a:extLst>
              <a:ext uri="{FF2B5EF4-FFF2-40B4-BE49-F238E27FC236}">
                <a16:creationId xmlns:a16="http://schemas.microsoft.com/office/drawing/2014/main" id="{9F49E41B-CDE8-D1D9-8A97-1A15F5C0D79D}"/>
              </a:ext>
            </a:extLst>
          </p:cNvPr>
          <p:cNvSpPr>
            <a:spLocks noGrp="1" noChangeArrowheads="1"/>
          </p:cNvSpPr>
          <p:nvPr>
            <p:ph type="body" idx="1"/>
          </p:nvPr>
        </p:nvSpPr>
        <p:spPr/>
        <p:txBody>
          <a:bodyPr/>
          <a:lstStyle/>
          <a:p>
            <a:r>
              <a:rPr lang="en-US" altLang="en-US"/>
              <a:t>56-bit keys have 2</a:t>
            </a:r>
            <a:r>
              <a:rPr lang="en-US" altLang="en-US" baseline="30000"/>
              <a:t>56</a:t>
            </a:r>
            <a:r>
              <a:rPr lang="en-US" altLang="en-US"/>
              <a:t> = 7.2 x 10</a:t>
            </a:r>
            <a:r>
              <a:rPr lang="en-US" altLang="en-US" baseline="30000"/>
              <a:t>16</a:t>
            </a:r>
            <a:r>
              <a:rPr lang="en-US" altLang="en-US"/>
              <a:t> values</a:t>
            </a:r>
          </a:p>
          <a:p>
            <a:r>
              <a:rPr lang="en-US" altLang="en-US"/>
              <a:t>brute force search looks hard</a:t>
            </a:r>
          </a:p>
          <a:p>
            <a:r>
              <a:rPr lang="en-US" altLang="en-US"/>
              <a:t>recent advances have shown is possible</a:t>
            </a:r>
          </a:p>
          <a:p>
            <a:pPr lvl="1"/>
            <a:r>
              <a:rPr lang="en-AU" altLang="en-US"/>
              <a:t>in 1997 on Internet in a few months </a:t>
            </a:r>
          </a:p>
          <a:p>
            <a:pPr lvl="1"/>
            <a:r>
              <a:rPr lang="en-AU" altLang="en-US"/>
              <a:t>in 1998 on dedicated h/w (EFF) in a few days </a:t>
            </a:r>
          </a:p>
          <a:p>
            <a:pPr lvl="1"/>
            <a:r>
              <a:rPr lang="en-AU" altLang="en-US"/>
              <a:t>in 1999 above combined in 22hrs!</a:t>
            </a:r>
          </a:p>
          <a:p>
            <a:r>
              <a:rPr lang="en-US" altLang="en-US"/>
              <a:t>still must be able to recognize plaintext</a:t>
            </a:r>
          </a:p>
          <a:p>
            <a:r>
              <a:rPr lang="en-US" altLang="en-US"/>
              <a:t>must now consider alternatives to DES</a:t>
            </a:r>
            <a:endParaRPr lang="en-AU"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3376680-7AD7-D3E5-641A-9FC4BAA225FD}"/>
              </a:ext>
            </a:extLst>
          </p:cNvPr>
          <p:cNvSpPr>
            <a:spLocks noGrp="1" noChangeArrowheads="1"/>
          </p:cNvSpPr>
          <p:nvPr>
            <p:ph type="title"/>
          </p:nvPr>
        </p:nvSpPr>
        <p:spPr/>
        <p:txBody>
          <a:bodyPr/>
          <a:lstStyle/>
          <a:p>
            <a:r>
              <a:rPr lang="en-US" altLang="en-US" sz="4000"/>
              <a:t>Strength of DES – Analytic Attacks</a:t>
            </a:r>
            <a:endParaRPr lang="en-AU" altLang="en-US" sz="4000"/>
          </a:p>
        </p:txBody>
      </p:sp>
      <p:sp>
        <p:nvSpPr>
          <p:cNvPr id="84995" name="Rectangle 3">
            <a:extLst>
              <a:ext uri="{FF2B5EF4-FFF2-40B4-BE49-F238E27FC236}">
                <a16:creationId xmlns:a16="http://schemas.microsoft.com/office/drawing/2014/main" id="{2A7A4BB3-FC8D-06BA-F5C8-6FB0CDCD302F}"/>
              </a:ext>
            </a:extLst>
          </p:cNvPr>
          <p:cNvSpPr>
            <a:spLocks noGrp="1" noChangeArrowheads="1"/>
          </p:cNvSpPr>
          <p:nvPr>
            <p:ph type="body" idx="1"/>
          </p:nvPr>
        </p:nvSpPr>
        <p:spPr/>
        <p:txBody>
          <a:bodyPr/>
          <a:lstStyle/>
          <a:p>
            <a:pPr>
              <a:lnSpc>
                <a:spcPct val="90000"/>
              </a:lnSpc>
            </a:pPr>
            <a:r>
              <a:rPr lang="en-US" altLang="en-US" sz="2800"/>
              <a:t>now have several analytic attacks on DES</a:t>
            </a:r>
          </a:p>
          <a:p>
            <a:pPr>
              <a:lnSpc>
                <a:spcPct val="90000"/>
              </a:lnSpc>
            </a:pPr>
            <a:r>
              <a:rPr lang="en-US" altLang="en-US" sz="2800"/>
              <a:t>these </a:t>
            </a:r>
            <a:r>
              <a:rPr lang="en-AU" altLang="en-US" sz="2800"/>
              <a:t>utilise some deep structure of the cipher </a:t>
            </a:r>
          </a:p>
          <a:p>
            <a:pPr lvl="1">
              <a:lnSpc>
                <a:spcPct val="90000"/>
              </a:lnSpc>
            </a:pPr>
            <a:r>
              <a:rPr lang="en-AU" altLang="en-US" sz="2400"/>
              <a:t>by gathering information about encryptions </a:t>
            </a:r>
          </a:p>
          <a:p>
            <a:pPr lvl="1">
              <a:lnSpc>
                <a:spcPct val="90000"/>
              </a:lnSpc>
            </a:pPr>
            <a:r>
              <a:rPr lang="en-AU" altLang="en-US" sz="2400"/>
              <a:t>can eventually recover some/all of the sub-key bits </a:t>
            </a:r>
          </a:p>
          <a:p>
            <a:pPr lvl="1">
              <a:lnSpc>
                <a:spcPct val="90000"/>
              </a:lnSpc>
            </a:pPr>
            <a:r>
              <a:rPr lang="en-AU" altLang="en-US" sz="2400"/>
              <a:t>if necessary then exhaustively search for the rest </a:t>
            </a:r>
          </a:p>
          <a:p>
            <a:pPr>
              <a:lnSpc>
                <a:spcPct val="90000"/>
              </a:lnSpc>
            </a:pPr>
            <a:r>
              <a:rPr lang="en-AU" altLang="en-US" sz="2800"/>
              <a:t>generally these are statistical attacks</a:t>
            </a:r>
          </a:p>
          <a:p>
            <a:pPr>
              <a:lnSpc>
                <a:spcPct val="90000"/>
              </a:lnSpc>
            </a:pPr>
            <a:r>
              <a:rPr lang="en-US" altLang="en-US" sz="2800"/>
              <a:t>include</a:t>
            </a:r>
            <a:endParaRPr lang="en-AU" altLang="en-US" sz="2800"/>
          </a:p>
          <a:p>
            <a:pPr lvl="1">
              <a:lnSpc>
                <a:spcPct val="90000"/>
              </a:lnSpc>
            </a:pPr>
            <a:r>
              <a:rPr lang="en-AU" altLang="en-US" sz="2400"/>
              <a:t>differential cryptanalysis </a:t>
            </a:r>
          </a:p>
          <a:p>
            <a:pPr lvl="1">
              <a:lnSpc>
                <a:spcPct val="90000"/>
              </a:lnSpc>
            </a:pPr>
            <a:r>
              <a:rPr lang="en-AU" altLang="en-US" sz="2400"/>
              <a:t>linear cryptanalysis </a:t>
            </a:r>
          </a:p>
          <a:p>
            <a:pPr lvl="1">
              <a:lnSpc>
                <a:spcPct val="90000"/>
              </a:lnSpc>
            </a:pPr>
            <a:r>
              <a:rPr lang="en-AU" altLang="en-US" sz="2400"/>
              <a:t>related key attacks </a:t>
            </a:r>
          </a:p>
          <a:p>
            <a:pPr>
              <a:lnSpc>
                <a:spcPct val="90000"/>
              </a:lnSpc>
            </a:pPr>
            <a:endParaRPr lang="en-AU"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80785BA3-03CA-44B3-B33B-F652B0636251}"/>
              </a:ext>
            </a:extLst>
          </p:cNvPr>
          <p:cNvSpPr>
            <a:spLocks noGrp="1" noChangeArrowheads="1"/>
          </p:cNvSpPr>
          <p:nvPr>
            <p:ph type="title"/>
          </p:nvPr>
        </p:nvSpPr>
        <p:spPr/>
        <p:txBody>
          <a:bodyPr/>
          <a:lstStyle/>
          <a:p>
            <a:r>
              <a:rPr lang="en-US" altLang="en-US" sz="4000"/>
              <a:t>Strength of DES – Timing Attacks</a:t>
            </a:r>
            <a:endParaRPr lang="en-AU" altLang="en-US" sz="4000"/>
          </a:p>
        </p:txBody>
      </p:sp>
      <p:sp>
        <p:nvSpPr>
          <p:cNvPr id="82947" name="Rectangle 3">
            <a:extLst>
              <a:ext uri="{FF2B5EF4-FFF2-40B4-BE49-F238E27FC236}">
                <a16:creationId xmlns:a16="http://schemas.microsoft.com/office/drawing/2014/main" id="{A2459FA3-11C5-1717-1E0C-DEED9B212141}"/>
              </a:ext>
            </a:extLst>
          </p:cNvPr>
          <p:cNvSpPr>
            <a:spLocks noGrp="1" noChangeArrowheads="1"/>
          </p:cNvSpPr>
          <p:nvPr>
            <p:ph type="body" idx="1"/>
          </p:nvPr>
        </p:nvSpPr>
        <p:spPr/>
        <p:txBody>
          <a:bodyPr/>
          <a:lstStyle/>
          <a:p>
            <a:r>
              <a:rPr lang="en-AU" altLang="en-US"/>
              <a:t>attacks actual implementation of cipher</a:t>
            </a:r>
          </a:p>
          <a:p>
            <a:r>
              <a:rPr lang="en-AU" altLang="en-US"/>
              <a:t>use knowledge of consequences of implementation to derive information about  some/all subkey bits</a:t>
            </a:r>
          </a:p>
          <a:p>
            <a:r>
              <a:rPr lang="en-AU" altLang="en-US"/>
              <a:t>specifically use fact that calculations can take varying times depending on the value of the inputs to it</a:t>
            </a:r>
          </a:p>
          <a:p>
            <a:r>
              <a:rPr lang="en-AU" altLang="en-US"/>
              <a:t>particularly problematic on smartcards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94A2E36-BF42-C405-5D11-1946872A41E8}"/>
              </a:ext>
            </a:extLst>
          </p:cNvPr>
          <p:cNvSpPr>
            <a:spLocks noGrp="1" noChangeArrowheads="1"/>
          </p:cNvSpPr>
          <p:nvPr>
            <p:ph type="title"/>
          </p:nvPr>
        </p:nvSpPr>
        <p:spPr/>
        <p:txBody>
          <a:bodyPr/>
          <a:lstStyle/>
          <a:p>
            <a:r>
              <a:rPr lang="en-AU" altLang="en-US"/>
              <a:t>Differential Cryptanalysis</a:t>
            </a:r>
          </a:p>
        </p:txBody>
      </p:sp>
      <p:sp>
        <p:nvSpPr>
          <p:cNvPr id="86019" name="Rectangle 3">
            <a:extLst>
              <a:ext uri="{FF2B5EF4-FFF2-40B4-BE49-F238E27FC236}">
                <a16:creationId xmlns:a16="http://schemas.microsoft.com/office/drawing/2014/main" id="{3101D8F7-D8E3-7CBA-BF81-2130C5C1CF75}"/>
              </a:ext>
            </a:extLst>
          </p:cNvPr>
          <p:cNvSpPr>
            <a:spLocks noGrp="1" noChangeArrowheads="1"/>
          </p:cNvSpPr>
          <p:nvPr>
            <p:ph type="body" idx="1"/>
          </p:nvPr>
        </p:nvSpPr>
        <p:spPr/>
        <p:txBody>
          <a:bodyPr/>
          <a:lstStyle/>
          <a:p>
            <a:pPr>
              <a:lnSpc>
                <a:spcPct val="90000"/>
              </a:lnSpc>
            </a:pPr>
            <a:r>
              <a:rPr lang="en-AU" altLang="en-US"/>
              <a:t>one of the most significant recent (public) advances in cryptanalysis </a:t>
            </a:r>
          </a:p>
          <a:p>
            <a:pPr>
              <a:lnSpc>
                <a:spcPct val="90000"/>
              </a:lnSpc>
            </a:pPr>
            <a:r>
              <a:rPr lang="en-AU" altLang="en-US"/>
              <a:t>known by NSA in 70's cf DES design</a:t>
            </a:r>
          </a:p>
          <a:p>
            <a:pPr>
              <a:lnSpc>
                <a:spcPct val="90000"/>
              </a:lnSpc>
            </a:pPr>
            <a:r>
              <a:rPr lang="en-US" altLang="en-US"/>
              <a:t>Murphy, Biham &amp; Shamir published in 90’s</a:t>
            </a:r>
            <a:endParaRPr lang="en-AU" altLang="en-US"/>
          </a:p>
          <a:p>
            <a:pPr>
              <a:lnSpc>
                <a:spcPct val="90000"/>
              </a:lnSpc>
            </a:pPr>
            <a:r>
              <a:rPr lang="en-AU" altLang="en-US"/>
              <a:t>powerful method to analyse block ciphers </a:t>
            </a:r>
          </a:p>
          <a:p>
            <a:pPr>
              <a:lnSpc>
                <a:spcPct val="90000"/>
              </a:lnSpc>
            </a:pPr>
            <a:r>
              <a:rPr lang="en-AU" altLang="en-US"/>
              <a:t>used to analyse most current block ciphers with varying degrees of success</a:t>
            </a:r>
          </a:p>
          <a:p>
            <a:pPr>
              <a:lnSpc>
                <a:spcPct val="90000"/>
              </a:lnSpc>
            </a:pPr>
            <a:r>
              <a:rPr lang="en-US" altLang="en-US"/>
              <a:t>DES reasonably resistant to it, cf Lucifer</a:t>
            </a:r>
            <a:endParaRPr lang="en-AU"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8582BB9-DFCB-EF2E-69A5-7F92015950E6}"/>
              </a:ext>
            </a:extLst>
          </p:cNvPr>
          <p:cNvSpPr>
            <a:spLocks noGrp="1" noChangeArrowheads="1"/>
          </p:cNvSpPr>
          <p:nvPr>
            <p:ph type="title"/>
          </p:nvPr>
        </p:nvSpPr>
        <p:spPr/>
        <p:txBody>
          <a:bodyPr/>
          <a:lstStyle/>
          <a:p>
            <a:r>
              <a:rPr lang="en-AU" altLang="en-US"/>
              <a:t>Differential Cryptanalysis</a:t>
            </a:r>
          </a:p>
        </p:txBody>
      </p:sp>
      <p:sp>
        <p:nvSpPr>
          <p:cNvPr id="88067" name="Rectangle 3">
            <a:extLst>
              <a:ext uri="{FF2B5EF4-FFF2-40B4-BE49-F238E27FC236}">
                <a16:creationId xmlns:a16="http://schemas.microsoft.com/office/drawing/2014/main" id="{D8A4040E-45F4-F9C0-CA19-61F2CA2166B0}"/>
              </a:ext>
            </a:extLst>
          </p:cNvPr>
          <p:cNvSpPr>
            <a:spLocks noGrp="1" noChangeArrowheads="1"/>
          </p:cNvSpPr>
          <p:nvPr>
            <p:ph type="body" idx="1"/>
          </p:nvPr>
        </p:nvSpPr>
        <p:spPr/>
        <p:txBody>
          <a:bodyPr/>
          <a:lstStyle/>
          <a:p>
            <a:r>
              <a:rPr lang="en-AU" altLang="en-US"/>
              <a:t>a statistical attack against Feistel ciphers </a:t>
            </a:r>
          </a:p>
          <a:p>
            <a:r>
              <a:rPr lang="en-AU" altLang="en-US"/>
              <a:t>uses cipher structure not previously used </a:t>
            </a:r>
          </a:p>
          <a:p>
            <a:r>
              <a:rPr lang="en-AU" altLang="en-US"/>
              <a:t>design of S-P networks has output of function </a:t>
            </a:r>
            <a:r>
              <a:rPr lang="en-AU" altLang="en-US" i="1"/>
              <a:t>f</a:t>
            </a:r>
            <a:r>
              <a:rPr lang="en-AU" altLang="en-US"/>
              <a:t> influenced by both input &amp; key</a:t>
            </a:r>
          </a:p>
          <a:p>
            <a:r>
              <a:rPr lang="en-AU" altLang="en-US"/>
              <a:t>hence cannot trace values back through cipher without knowing value of the key </a:t>
            </a:r>
          </a:p>
          <a:p>
            <a:r>
              <a:rPr lang="en-AU" altLang="en-US"/>
              <a:t>differential cryptanalysis compares two related pairs of encryptions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B74EAC88-CC0D-E138-04CC-528426B479EC}"/>
              </a:ext>
            </a:extLst>
          </p:cNvPr>
          <p:cNvSpPr>
            <a:spLocks noGrp="1" noChangeArrowheads="1"/>
          </p:cNvSpPr>
          <p:nvPr>
            <p:ph type="title"/>
          </p:nvPr>
        </p:nvSpPr>
        <p:spPr/>
        <p:txBody>
          <a:bodyPr/>
          <a:lstStyle/>
          <a:p>
            <a:r>
              <a:rPr lang="en-AU" altLang="en-US" sz="4000"/>
              <a:t>Differential Cryptanalysis Compares Pairs of Encryptions </a:t>
            </a:r>
          </a:p>
        </p:txBody>
      </p:sp>
      <p:sp>
        <p:nvSpPr>
          <p:cNvPr id="89091" name="Rectangle 3">
            <a:extLst>
              <a:ext uri="{FF2B5EF4-FFF2-40B4-BE49-F238E27FC236}">
                <a16:creationId xmlns:a16="http://schemas.microsoft.com/office/drawing/2014/main" id="{F35F91C7-B24F-9F05-5D4C-784392CABA59}"/>
              </a:ext>
            </a:extLst>
          </p:cNvPr>
          <p:cNvSpPr>
            <a:spLocks noGrp="1" noChangeArrowheads="1"/>
          </p:cNvSpPr>
          <p:nvPr>
            <p:ph type="body" idx="1"/>
          </p:nvPr>
        </p:nvSpPr>
        <p:spPr/>
        <p:txBody>
          <a:bodyPr/>
          <a:lstStyle/>
          <a:p>
            <a:r>
              <a:rPr lang="en-AU" altLang="en-US"/>
              <a:t>with a known difference in the input </a:t>
            </a:r>
          </a:p>
          <a:p>
            <a:r>
              <a:rPr lang="en-AU" altLang="en-US"/>
              <a:t>searching for a known difference in output</a:t>
            </a:r>
          </a:p>
          <a:p>
            <a:r>
              <a:rPr lang="en-AU" altLang="en-US"/>
              <a:t>when same subkeys are used</a:t>
            </a:r>
          </a:p>
        </p:txBody>
      </p:sp>
      <p:pic>
        <p:nvPicPr>
          <p:cNvPr id="89094" name="Picture 6">
            <a:extLst>
              <a:ext uri="{FF2B5EF4-FFF2-40B4-BE49-F238E27FC236}">
                <a16:creationId xmlns:a16="http://schemas.microsoft.com/office/drawing/2014/main" id="{F243673E-5FFF-9C73-F621-68C4D09405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10000"/>
            <a:ext cx="8016875" cy="180340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8EC0EB45-9867-E856-B273-0F2CBCD6B77F}"/>
              </a:ext>
            </a:extLst>
          </p:cNvPr>
          <p:cNvSpPr>
            <a:spLocks noGrp="1" noChangeArrowheads="1"/>
          </p:cNvSpPr>
          <p:nvPr>
            <p:ph type="title"/>
          </p:nvPr>
        </p:nvSpPr>
        <p:spPr/>
        <p:txBody>
          <a:bodyPr/>
          <a:lstStyle/>
          <a:p>
            <a:r>
              <a:rPr lang="en-AU" altLang="en-US"/>
              <a:t>Modern Block Ciphers</a:t>
            </a:r>
          </a:p>
        </p:txBody>
      </p:sp>
      <p:sp>
        <p:nvSpPr>
          <p:cNvPr id="47107" name="Rectangle 3">
            <a:extLst>
              <a:ext uri="{FF2B5EF4-FFF2-40B4-BE49-F238E27FC236}">
                <a16:creationId xmlns:a16="http://schemas.microsoft.com/office/drawing/2014/main" id="{827F2484-4232-2A6F-0D3E-CD8F939D659E}"/>
              </a:ext>
            </a:extLst>
          </p:cNvPr>
          <p:cNvSpPr>
            <a:spLocks noGrp="1" noChangeArrowheads="1"/>
          </p:cNvSpPr>
          <p:nvPr>
            <p:ph type="body" idx="1"/>
          </p:nvPr>
        </p:nvSpPr>
        <p:spPr/>
        <p:txBody>
          <a:bodyPr/>
          <a:lstStyle/>
          <a:p>
            <a:r>
              <a:rPr lang="en-AU" altLang="en-US"/>
              <a:t>now look at modern block ciphers</a:t>
            </a:r>
          </a:p>
          <a:p>
            <a:r>
              <a:rPr lang="en-AU" altLang="en-US"/>
              <a:t>one of the most widely used types of cryptographic algorithms </a:t>
            </a:r>
          </a:p>
          <a:p>
            <a:r>
              <a:rPr lang="en-AU" altLang="en-US"/>
              <a:t>provide secrecy /authentication services</a:t>
            </a:r>
          </a:p>
          <a:p>
            <a:r>
              <a:rPr lang="en-AU" altLang="en-US"/>
              <a:t>focus on DES (Data Encryption Standard)</a:t>
            </a:r>
          </a:p>
          <a:p>
            <a:r>
              <a:rPr lang="en-AU" altLang="en-US"/>
              <a:t>to illustrate block cipher design principles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7A0AF5A-6148-2CAA-2EA1-748958D5CB01}"/>
              </a:ext>
            </a:extLst>
          </p:cNvPr>
          <p:cNvSpPr>
            <a:spLocks noGrp="1" noChangeArrowheads="1"/>
          </p:cNvSpPr>
          <p:nvPr>
            <p:ph type="title"/>
          </p:nvPr>
        </p:nvSpPr>
        <p:spPr/>
        <p:txBody>
          <a:bodyPr/>
          <a:lstStyle/>
          <a:p>
            <a:r>
              <a:rPr lang="en-AU" altLang="en-US"/>
              <a:t>Differential Cryptanalysis</a:t>
            </a:r>
          </a:p>
        </p:txBody>
      </p:sp>
      <p:sp>
        <p:nvSpPr>
          <p:cNvPr id="91139" name="Rectangle 3">
            <a:extLst>
              <a:ext uri="{FF2B5EF4-FFF2-40B4-BE49-F238E27FC236}">
                <a16:creationId xmlns:a16="http://schemas.microsoft.com/office/drawing/2014/main" id="{F1EED28D-834C-495A-D009-C19C049616A9}"/>
              </a:ext>
            </a:extLst>
          </p:cNvPr>
          <p:cNvSpPr>
            <a:spLocks noGrp="1" noChangeArrowheads="1"/>
          </p:cNvSpPr>
          <p:nvPr>
            <p:ph type="body" idx="1"/>
          </p:nvPr>
        </p:nvSpPr>
        <p:spPr/>
        <p:txBody>
          <a:bodyPr/>
          <a:lstStyle/>
          <a:p>
            <a:r>
              <a:rPr lang="en-AU" altLang="en-US"/>
              <a:t>have some input difference giving some output difference with probability p</a:t>
            </a:r>
          </a:p>
          <a:p>
            <a:r>
              <a:rPr lang="en-US" altLang="en-US"/>
              <a:t>if find instances of some higher probability input / output difference pairs occurring</a:t>
            </a:r>
          </a:p>
          <a:p>
            <a:r>
              <a:rPr lang="en-US" altLang="en-US"/>
              <a:t>can infer subkey that was used in round</a:t>
            </a:r>
          </a:p>
          <a:p>
            <a:r>
              <a:rPr lang="en-US" altLang="en-US"/>
              <a:t>then must iterate process over many rounds (with decreasing probabilities)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D0B04947-A45F-FC27-2571-BE9270270725}"/>
              </a:ext>
            </a:extLst>
          </p:cNvPr>
          <p:cNvSpPr>
            <a:spLocks noGrp="1" noChangeArrowheads="1"/>
          </p:cNvSpPr>
          <p:nvPr>
            <p:ph type="title"/>
          </p:nvPr>
        </p:nvSpPr>
        <p:spPr/>
        <p:txBody>
          <a:bodyPr/>
          <a:lstStyle/>
          <a:p>
            <a:r>
              <a:rPr lang="en-AU" altLang="en-US"/>
              <a:t>Differential Cryptanalysis</a:t>
            </a:r>
          </a:p>
        </p:txBody>
      </p:sp>
      <p:pic>
        <p:nvPicPr>
          <p:cNvPr id="92165" name="Picture 5">
            <a:extLst>
              <a:ext uri="{FF2B5EF4-FFF2-40B4-BE49-F238E27FC236}">
                <a16:creationId xmlns:a16="http://schemas.microsoft.com/office/drawing/2014/main" id="{1975505C-6D59-C83D-FF7B-1A53293CB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371600"/>
            <a:ext cx="3984625" cy="5299075"/>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B26FE284-A419-D381-913A-CF3C1C5DE5E1}"/>
              </a:ext>
            </a:extLst>
          </p:cNvPr>
          <p:cNvSpPr>
            <a:spLocks noGrp="1" noChangeArrowheads="1"/>
          </p:cNvSpPr>
          <p:nvPr>
            <p:ph type="title"/>
          </p:nvPr>
        </p:nvSpPr>
        <p:spPr/>
        <p:txBody>
          <a:bodyPr/>
          <a:lstStyle/>
          <a:p>
            <a:r>
              <a:rPr lang="en-AU" altLang="en-US"/>
              <a:t>Differential Cryptanalysis</a:t>
            </a:r>
          </a:p>
        </p:txBody>
      </p:sp>
      <p:sp>
        <p:nvSpPr>
          <p:cNvPr id="95235" name="Rectangle 3">
            <a:extLst>
              <a:ext uri="{FF2B5EF4-FFF2-40B4-BE49-F238E27FC236}">
                <a16:creationId xmlns:a16="http://schemas.microsoft.com/office/drawing/2014/main" id="{35E0B115-EE48-D3F9-3330-E2E45D0BE774}"/>
              </a:ext>
            </a:extLst>
          </p:cNvPr>
          <p:cNvSpPr>
            <a:spLocks noGrp="1" noChangeArrowheads="1"/>
          </p:cNvSpPr>
          <p:nvPr>
            <p:ph type="body" idx="1"/>
          </p:nvPr>
        </p:nvSpPr>
        <p:spPr/>
        <p:txBody>
          <a:bodyPr/>
          <a:lstStyle/>
          <a:p>
            <a:pPr>
              <a:lnSpc>
                <a:spcPct val="90000"/>
              </a:lnSpc>
            </a:pPr>
            <a:r>
              <a:rPr lang="en-AU" altLang="en-US" sz="2400"/>
              <a:t>perform attack by repeatedly encrypting plaintext pairs with known input XOR until obtain desired output XOR </a:t>
            </a:r>
          </a:p>
          <a:p>
            <a:pPr>
              <a:lnSpc>
                <a:spcPct val="90000"/>
              </a:lnSpc>
            </a:pPr>
            <a:r>
              <a:rPr lang="en-AU" altLang="en-US" sz="2400"/>
              <a:t>when found</a:t>
            </a:r>
          </a:p>
          <a:p>
            <a:pPr lvl="1">
              <a:lnSpc>
                <a:spcPct val="90000"/>
              </a:lnSpc>
            </a:pPr>
            <a:r>
              <a:rPr lang="en-AU" altLang="en-US" sz="2000"/>
              <a:t>if intermediate rounds match required XOR have a </a:t>
            </a:r>
            <a:r>
              <a:rPr lang="en-AU" altLang="en-US" sz="2000" b="1"/>
              <a:t>right pair</a:t>
            </a:r>
          </a:p>
          <a:p>
            <a:pPr lvl="1">
              <a:lnSpc>
                <a:spcPct val="90000"/>
              </a:lnSpc>
            </a:pPr>
            <a:r>
              <a:rPr lang="en-AU" altLang="en-US" sz="2000"/>
              <a:t>if not then have a </a:t>
            </a:r>
            <a:r>
              <a:rPr lang="en-AU" altLang="en-US" sz="2000" b="1"/>
              <a:t>wrong pair</a:t>
            </a:r>
            <a:r>
              <a:rPr lang="en-AU" altLang="en-US" sz="2000"/>
              <a:t>, relative ratio is S/N for attack </a:t>
            </a:r>
          </a:p>
          <a:p>
            <a:pPr>
              <a:lnSpc>
                <a:spcPct val="90000"/>
              </a:lnSpc>
            </a:pPr>
            <a:r>
              <a:rPr lang="en-AU" altLang="en-US" sz="2400"/>
              <a:t>can then deduce keys values for the rounds</a:t>
            </a:r>
          </a:p>
          <a:p>
            <a:pPr lvl="1">
              <a:lnSpc>
                <a:spcPct val="90000"/>
              </a:lnSpc>
            </a:pPr>
            <a:r>
              <a:rPr lang="en-AU" altLang="en-US" sz="2000"/>
              <a:t>right pairs suggest same key bits</a:t>
            </a:r>
          </a:p>
          <a:p>
            <a:pPr lvl="1">
              <a:lnSpc>
                <a:spcPct val="90000"/>
              </a:lnSpc>
            </a:pPr>
            <a:r>
              <a:rPr lang="en-AU" altLang="en-US" sz="2000"/>
              <a:t>wrong pairs give random values </a:t>
            </a:r>
          </a:p>
          <a:p>
            <a:pPr>
              <a:lnSpc>
                <a:spcPct val="90000"/>
              </a:lnSpc>
            </a:pPr>
            <a:r>
              <a:rPr lang="en-AU" altLang="en-US" sz="2400"/>
              <a:t>for large numbers of rounds, probability is so low that more pairs are required than exist with 64-bit inputs </a:t>
            </a:r>
          </a:p>
          <a:p>
            <a:pPr>
              <a:lnSpc>
                <a:spcPct val="90000"/>
              </a:lnSpc>
            </a:pPr>
            <a:r>
              <a:rPr lang="en-AU" altLang="en-US" sz="2400"/>
              <a:t>Biham and Shamir have shown how a 13-round iterated characteristic can break the full 16-round DES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BFB3107A-A837-A014-CF33-3789EA3A0DA6}"/>
              </a:ext>
            </a:extLst>
          </p:cNvPr>
          <p:cNvSpPr>
            <a:spLocks noGrp="1" noChangeArrowheads="1"/>
          </p:cNvSpPr>
          <p:nvPr>
            <p:ph type="title"/>
          </p:nvPr>
        </p:nvSpPr>
        <p:spPr/>
        <p:txBody>
          <a:bodyPr/>
          <a:lstStyle/>
          <a:p>
            <a:r>
              <a:rPr lang="en-US" altLang="en-US"/>
              <a:t>Linear Cryptanalysis</a:t>
            </a:r>
            <a:endParaRPr lang="en-AU" altLang="en-US"/>
          </a:p>
        </p:txBody>
      </p:sp>
      <p:sp>
        <p:nvSpPr>
          <p:cNvPr id="94211" name="Rectangle 3">
            <a:extLst>
              <a:ext uri="{FF2B5EF4-FFF2-40B4-BE49-F238E27FC236}">
                <a16:creationId xmlns:a16="http://schemas.microsoft.com/office/drawing/2014/main" id="{0865226A-3003-E17A-3B47-4EF319ED4815}"/>
              </a:ext>
            </a:extLst>
          </p:cNvPr>
          <p:cNvSpPr>
            <a:spLocks noGrp="1" noChangeArrowheads="1"/>
          </p:cNvSpPr>
          <p:nvPr>
            <p:ph type="body" idx="1"/>
          </p:nvPr>
        </p:nvSpPr>
        <p:spPr/>
        <p:txBody>
          <a:bodyPr/>
          <a:lstStyle/>
          <a:p>
            <a:pPr>
              <a:lnSpc>
                <a:spcPct val="90000"/>
              </a:lnSpc>
            </a:pPr>
            <a:r>
              <a:rPr lang="en-AU" altLang="en-US"/>
              <a:t>another recent development </a:t>
            </a:r>
          </a:p>
          <a:p>
            <a:pPr>
              <a:lnSpc>
                <a:spcPct val="90000"/>
              </a:lnSpc>
            </a:pPr>
            <a:r>
              <a:rPr lang="en-AU" altLang="en-US"/>
              <a:t>also a statistical method </a:t>
            </a:r>
          </a:p>
          <a:p>
            <a:pPr>
              <a:lnSpc>
                <a:spcPct val="90000"/>
              </a:lnSpc>
            </a:pPr>
            <a:r>
              <a:rPr lang="en-US" altLang="en-US"/>
              <a:t>must be iterated over rounds, with decreasing probabilities</a:t>
            </a:r>
            <a:endParaRPr lang="en-AU" altLang="en-US"/>
          </a:p>
          <a:p>
            <a:pPr>
              <a:lnSpc>
                <a:spcPct val="90000"/>
              </a:lnSpc>
            </a:pPr>
            <a:r>
              <a:rPr lang="en-AU" altLang="en-US"/>
              <a:t>developed by Matsui et al in early 90's</a:t>
            </a:r>
          </a:p>
          <a:p>
            <a:pPr>
              <a:lnSpc>
                <a:spcPct val="90000"/>
              </a:lnSpc>
            </a:pPr>
            <a:r>
              <a:rPr lang="en-US" altLang="en-US"/>
              <a:t>based on finding linear approximations</a:t>
            </a:r>
          </a:p>
          <a:p>
            <a:pPr>
              <a:lnSpc>
                <a:spcPct val="90000"/>
              </a:lnSpc>
            </a:pPr>
            <a:r>
              <a:rPr lang="en-US" altLang="en-US"/>
              <a:t>can attack DES with </a:t>
            </a:r>
            <a:r>
              <a:rPr lang="en-AU" altLang="en-US"/>
              <a:t>2</a:t>
            </a:r>
            <a:r>
              <a:rPr lang="en-AU" altLang="en-US" baseline="30000"/>
              <a:t>43</a:t>
            </a:r>
            <a:r>
              <a:rPr lang="en-AU" altLang="en-US"/>
              <a:t> known plaintexts, easier but still in practise infeasible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34857809-C7CD-A7CD-0E4F-C021488BFD33}"/>
              </a:ext>
            </a:extLst>
          </p:cNvPr>
          <p:cNvSpPr>
            <a:spLocks noGrp="1" noChangeArrowheads="1"/>
          </p:cNvSpPr>
          <p:nvPr>
            <p:ph type="title"/>
          </p:nvPr>
        </p:nvSpPr>
        <p:spPr/>
        <p:txBody>
          <a:bodyPr/>
          <a:lstStyle/>
          <a:p>
            <a:r>
              <a:rPr lang="en-US" altLang="en-US"/>
              <a:t>Linear Cryptanalysis</a:t>
            </a:r>
            <a:endParaRPr lang="en-AU" altLang="en-US"/>
          </a:p>
        </p:txBody>
      </p:sp>
      <p:sp>
        <p:nvSpPr>
          <p:cNvPr id="98307" name="Rectangle 3">
            <a:extLst>
              <a:ext uri="{FF2B5EF4-FFF2-40B4-BE49-F238E27FC236}">
                <a16:creationId xmlns:a16="http://schemas.microsoft.com/office/drawing/2014/main" id="{3C84C95D-A3B8-B4A1-5DDD-305E148011C8}"/>
              </a:ext>
            </a:extLst>
          </p:cNvPr>
          <p:cNvSpPr>
            <a:spLocks noGrp="1" noChangeArrowheads="1"/>
          </p:cNvSpPr>
          <p:nvPr>
            <p:ph type="body" idx="1"/>
          </p:nvPr>
        </p:nvSpPr>
        <p:spPr/>
        <p:txBody>
          <a:bodyPr/>
          <a:lstStyle/>
          <a:p>
            <a:r>
              <a:rPr lang="en-AU" altLang="en-US"/>
              <a:t>find linear approximations with prob p != ½</a:t>
            </a:r>
          </a:p>
          <a:p>
            <a:pPr lvl="1">
              <a:buFont typeface="Wingdings" panose="05000000000000000000" pitchFamily="2" charset="2"/>
              <a:buNone/>
            </a:pPr>
            <a:r>
              <a:rPr lang="en-AU" altLang="en-US" sz="2400">
                <a:latin typeface="Courier New" panose="02070309020205020404" pitchFamily="49" charset="0"/>
              </a:rPr>
              <a:t>P[i</a:t>
            </a:r>
            <a:r>
              <a:rPr lang="en-AU" altLang="en-US" sz="2400" baseline="-25000">
                <a:latin typeface="Courier New" panose="02070309020205020404" pitchFamily="49" charset="0"/>
              </a:rPr>
              <a:t>1</a:t>
            </a:r>
            <a:r>
              <a:rPr lang="en-AU" altLang="en-US" sz="2400">
                <a:latin typeface="Courier New" panose="02070309020205020404" pitchFamily="49" charset="0"/>
              </a:rPr>
              <a:t>,i</a:t>
            </a:r>
            <a:r>
              <a:rPr lang="en-AU" altLang="en-US" sz="2400" baseline="-25000">
                <a:latin typeface="Courier New" panose="02070309020205020404" pitchFamily="49" charset="0"/>
              </a:rPr>
              <a:t>2</a:t>
            </a:r>
            <a:r>
              <a:rPr lang="en-AU" altLang="en-US" sz="2400">
                <a:latin typeface="Courier New" panose="02070309020205020404" pitchFamily="49" charset="0"/>
              </a:rPr>
              <a:t>,...,i</a:t>
            </a:r>
            <a:r>
              <a:rPr lang="en-AU" altLang="en-US" sz="2400" baseline="-25000">
                <a:latin typeface="Courier New" panose="02070309020205020404" pitchFamily="49" charset="0"/>
              </a:rPr>
              <a:t>a</a:t>
            </a:r>
            <a:r>
              <a:rPr lang="en-AU" altLang="en-US" sz="2400">
                <a:latin typeface="Courier New" panose="02070309020205020404" pitchFamily="49" charset="0"/>
              </a:rPr>
              <a:t>] </a:t>
            </a:r>
            <a:r>
              <a:rPr lang="en-AU" altLang="en-US" sz="2400">
                <a:latin typeface="Courier New" panose="02070309020205020404" pitchFamily="49" charset="0"/>
                <a:sym typeface="Symbol" panose="05050102010706020507" pitchFamily="18" charset="2"/>
              </a:rPr>
              <a:t> </a:t>
            </a:r>
            <a:r>
              <a:rPr lang="en-AU" altLang="en-US" sz="2400">
                <a:latin typeface="Courier New" panose="02070309020205020404" pitchFamily="49" charset="0"/>
              </a:rPr>
              <a:t>C[j</a:t>
            </a:r>
            <a:r>
              <a:rPr lang="en-AU" altLang="en-US" sz="2400" baseline="-25000">
                <a:latin typeface="Courier New" panose="02070309020205020404" pitchFamily="49" charset="0"/>
              </a:rPr>
              <a:t>1</a:t>
            </a:r>
            <a:r>
              <a:rPr lang="en-AU" altLang="en-US" sz="2400">
                <a:latin typeface="Courier New" panose="02070309020205020404" pitchFamily="49" charset="0"/>
              </a:rPr>
              <a:t>,j</a:t>
            </a:r>
            <a:r>
              <a:rPr lang="en-AU" altLang="en-US" sz="2400" baseline="-25000">
                <a:latin typeface="Courier New" panose="02070309020205020404" pitchFamily="49" charset="0"/>
              </a:rPr>
              <a:t>2</a:t>
            </a:r>
            <a:r>
              <a:rPr lang="en-AU" altLang="en-US" sz="2400">
                <a:latin typeface="Courier New" panose="02070309020205020404" pitchFamily="49" charset="0"/>
              </a:rPr>
              <a:t>,...,j</a:t>
            </a:r>
            <a:r>
              <a:rPr lang="en-AU" altLang="en-US" sz="2400" baseline="-25000">
                <a:latin typeface="Courier New" panose="02070309020205020404" pitchFamily="49" charset="0"/>
              </a:rPr>
              <a:t>b</a:t>
            </a:r>
            <a:r>
              <a:rPr lang="en-AU" altLang="en-US" sz="2400">
                <a:latin typeface="Courier New" panose="02070309020205020404" pitchFamily="49" charset="0"/>
              </a:rPr>
              <a:t>] = K[k</a:t>
            </a:r>
            <a:r>
              <a:rPr lang="en-AU" altLang="en-US" sz="2400" baseline="-25000">
                <a:latin typeface="Courier New" panose="02070309020205020404" pitchFamily="49" charset="0"/>
              </a:rPr>
              <a:t>1</a:t>
            </a:r>
            <a:r>
              <a:rPr lang="en-AU" altLang="en-US" sz="2400">
                <a:latin typeface="Courier New" panose="02070309020205020404" pitchFamily="49" charset="0"/>
              </a:rPr>
              <a:t>,k</a:t>
            </a:r>
            <a:r>
              <a:rPr lang="en-AU" altLang="en-US" sz="2400" baseline="-25000">
                <a:latin typeface="Courier New" panose="02070309020205020404" pitchFamily="49" charset="0"/>
              </a:rPr>
              <a:t>2</a:t>
            </a:r>
            <a:r>
              <a:rPr lang="en-AU" altLang="en-US" sz="2400">
                <a:latin typeface="Courier New" panose="02070309020205020404" pitchFamily="49" charset="0"/>
              </a:rPr>
              <a:t>,...,k</a:t>
            </a:r>
            <a:r>
              <a:rPr lang="en-AU" altLang="en-US" sz="2400" baseline="-25000">
                <a:latin typeface="Courier New" panose="02070309020205020404" pitchFamily="49" charset="0"/>
              </a:rPr>
              <a:t>c</a:t>
            </a:r>
            <a:r>
              <a:rPr lang="en-AU" altLang="en-US" sz="2400">
                <a:latin typeface="Courier New" panose="02070309020205020404" pitchFamily="49" charset="0"/>
              </a:rPr>
              <a:t>]</a:t>
            </a:r>
          </a:p>
          <a:p>
            <a:pPr lvl="1">
              <a:buFont typeface="Wingdings" panose="05000000000000000000" pitchFamily="2" charset="2"/>
              <a:buNone/>
            </a:pPr>
            <a:r>
              <a:rPr lang="en-AU" altLang="en-US" sz="2400">
                <a:latin typeface="Courier New" panose="02070309020205020404" pitchFamily="49" charset="0"/>
              </a:rPr>
              <a:t>where i</a:t>
            </a:r>
            <a:r>
              <a:rPr lang="en-AU" altLang="en-US" sz="2400" baseline="-25000">
                <a:latin typeface="Courier New" panose="02070309020205020404" pitchFamily="49" charset="0"/>
              </a:rPr>
              <a:t>a</a:t>
            </a:r>
            <a:r>
              <a:rPr lang="en-AU" altLang="en-US" sz="2400">
                <a:latin typeface="Courier New" panose="02070309020205020404" pitchFamily="49" charset="0"/>
              </a:rPr>
              <a:t>,j</a:t>
            </a:r>
            <a:r>
              <a:rPr lang="en-AU" altLang="en-US" sz="2400" baseline="-25000">
                <a:latin typeface="Courier New" panose="02070309020205020404" pitchFamily="49" charset="0"/>
              </a:rPr>
              <a:t>b</a:t>
            </a:r>
            <a:r>
              <a:rPr lang="en-AU" altLang="en-US" sz="2400">
                <a:latin typeface="Courier New" panose="02070309020205020404" pitchFamily="49" charset="0"/>
              </a:rPr>
              <a:t>,k</a:t>
            </a:r>
            <a:r>
              <a:rPr lang="en-AU" altLang="en-US" sz="2400" baseline="-25000">
                <a:latin typeface="Courier New" panose="02070309020205020404" pitchFamily="49" charset="0"/>
              </a:rPr>
              <a:t>c</a:t>
            </a:r>
            <a:r>
              <a:rPr lang="en-AU" altLang="en-US" sz="2400">
                <a:latin typeface="Courier New" panose="02070309020205020404" pitchFamily="49" charset="0"/>
              </a:rPr>
              <a:t> are bit locations in P,C,K</a:t>
            </a:r>
            <a:r>
              <a:rPr lang="en-AU" altLang="en-US"/>
              <a:t> </a:t>
            </a:r>
          </a:p>
          <a:p>
            <a:r>
              <a:rPr lang="en-US" altLang="en-US"/>
              <a:t>gives linear equation for key bits</a:t>
            </a:r>
            <a:endParaRPr lang="en-AU" altLang="en-US"/>
          </a:p>
          <a:p>
            <a:r>
              <a:rPr lang="en-AU" altLang="en-US"/>
              <a:t>get one key bit using max likelihood alg</a:t>
            </a:r>
          </a:p>
          <a:p>
            <a:r>
              <a:rPr lang="en-AU" altLang="en-US"/>
              <a:t>using a large number of trial encryptions </a:t>
            </a:r>
          </a:p>
          <a:p>
            <a:r>
              <a:rPr lang="en-AU" altLang="en-US"/>
              <a:t>effectiveness given by: </a:t>
            </a:r>
            <a:r>
              <a:rPr lang="en-AU" altLang="en-US">
                <a:latin typeface="Courier New" panose="02070309020205020404" pitchFamily="49" charset="0"/>
              </a:rPr>
              <a:t>|p–</a:t>
            </a:r>
            <a:r>
              <a:rPr lang="en-AU" altLang="en-US" baseline="30000">
                <a:latin typeface="Courier New" panose="02070309020205020404" pitchFamily="49" charset="0"/>
              </a:rPr>
              <a:t>1</a:t>
            </a:r>
            <a:r>
              <a:rPr lang="en-AU" altLang="en-US">
                <a:latin typeface="Courier New" panose="02070309020205020404" pitchFamily="49" charset="0"/>
              </a:rPr>
              <a:t>/</a:t>
            </a:r>
            <a:r>
              <a:rPr lang="en-AU" altLang="en-US" sz="2800" baseline="-25000">
                <a:latin typeface="Courier New" panose="02070309020205020404" pitchFamily="49" charset="0"/>
              </a:rPr>
              <a:t>2</a:t>
            </a:r>
            <a:r>
              <a:rPr lang="en-AU" altLang="en-US">
                <a:latin typeface="Courier New" panose="02070309020205020404" pitchFamily="49"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9440726F-0E69-3C98-DF93-2F30CB717FC6}"/>
              </a:ext>
            </a:extLst>
          </p:cNvPr>
          <p:cNvSpPr>
            <a:spLocks noGrp="1" noChangeArrowheads="1"/>
          </p:cNvSpPr>
          <p:nvPr>
            <p:ph type="title"/>
          </p:nvPr>
        </p:nvSpPr>
        <p:spPr/>
        <p:txBody>
          <a:bodyPr/>
          <a:lstStyle/>
          <a:p>
            <a:r>
              <a:rPr lang="en-US" altLang="en-US"/>
              <a:t>DES Design Criteria</a:t>
            </a:r>
            <a:endParaRPr lang="en-AU" altLang="en-US"/>
          </a:p>
        </p:txBody>
      </p:sp>
      <p:sp>
        <p:nvSpPr>
          <p:cNvPr id="148483" name="Rectangle 3">
            <a:extLst>
              <a:ext uri="{FF2B5EF4-FFF2-40B4-BE49-F238E27FC236}">
                <a16:creationId xmlns:a16="http://schemas.microsoft.com/office/drawing/2014/main" id="{28E49E55-E80F-0C14-536E-6F1357E7F84A}"/>
              </a:ext>
            </a:extLst>
          </p:cNvPr>
          <p:cNvSpPr>
            <a:spLocks noGrp="1" noChangeArrowheads="1"/>
          </p:cNvSpPr>
          <p:nvPr>
            <p:ph type="body" idx="1"/>
          </p:nvPr>
        </p:nvSpPr>
        <p:spPr/>
        <p:txBody>
          <a:bodyPr/>
          <a:lstStyle/>
          <a:p>
            <a:r>
              <a:rPr lang="en-US" altLang="en-US"/>
              <a:t>as reported by Coppersmith in [COPP94]</a:t>
            </a:r>
          </a:p>
          <a:p>
            <a:r>
              <a:rPr lang="en-US" altLang="en-US"/>
              <a:t>7 criteria for S-boxes provide for </a:t>
            </a:r>
          </a:p>
          <a:p>
            <a:pPr lvl="1"/>
            <a:r>
              <a:rPr lang="en-US" altLang="en-US"/>
              <a:t>non-linearity</a:t>
            </a:r>
          </a:p>
          <a:p>
            <a:pPr lvl="1"/>
            <a:r>
              <a:rPr lang="en-US" altLang="en-US"/>
              <a:t>resistance to differential cryptanalysis</a:t>
            </a:r>
          </a:p>
          <a:p>
            <a:pPr lvl="1"/>
            <a:r>
              <a:rPr lang="en-US" altLang="en-US"/>
              <a:t>good confusion</a:t>
            </a:r>
          </a:p>
          <a:p>
            <a:r>
              <a:rPr lang="en-US" altLang="en-US"/>
              <a:t>3 criteria for permutation P provide for </a:t>
            </a:r>
          </a:p>
          <a:p>
            <a:pPr lvl="1"/>
            <a:r>
              <a:rPr lang="en-US" altLang="en-US"/>
              <a:t>increased diffusion</a:t>
            </a:r>
          </a:p>
          <a:p>
            <a:endParaRPr lang="en-AU"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91AEF7BD-941E-B652-B429-6DFA5EA17170}"/>
              </a:ext>
            </a:extLst>
          </p:cNvPr>
          <p:cNvSpPr>
            <a:spLocks noGrp="1" noChangeArrowheads="1"/>
          </p:cNvSpPr>
          <p:nvPr>
            <p:ph type="title"/>
          </p:nvPr>
        </p:nvSpPr>
        <p:spPr/>
        <p:txBody>
          <a:bodyPr/>
          <a:lstStyle/>
          <a:p>
            <a:r>
              <a:rPr lang="en-US" altLang="en-US"/>
              <a:t>Block Cipher Design</a:t>
            </a:r>
            <a:endParaRPr lang="en-AU" altLang="en-US"/>
          </a:p>
        </p:txBody>
      </p:sp>
      <p:sp>
        <p:nvSpPr>
          <p:cNvPr id="100355" name="Rectangle 3">
            <a:extLst>
              <a:ext uri="{FF2B5EF4-FFF2-40B4-BE49-F238E27FC236}">
                <a16:creationId xmlns:a16="http://schemas.microsoft.com/office/drawing/2014/main" id="{1452FF9B-75D4-ECD2-2AA8-AB0141A30427}"/>
              </a:ext>
            </a:extLst>
          </p:cNvPr>
          <p:cNvSpPr>
            <a:spLocks noGrp="1" noChangeArrowheads="1"/>
          </p:cNvSpPr>
          <p:nvPr>
            <p:ph type="body" idx="1"/>
          </p:nvPr>
        </p:nvSpPr>
        <p:spPr>
          <a:xfrm>
            <a:off x="457200" y="1676400"/>
            <a:ext cx="8229600" cy="4876800"/>
          </a:xfrm>
        </p:spPr>
        <p:txBody>
          <a:bodyPr/>
          <a:lstStyle/>
          <a:p>
            <a:pPr>
              <a:lnSpc>
                <a:spcPct val="90000"/>
              </a:lnSpc>
            </a:pPr>
            <a:r>
              <a:rPr lang="en-US" altLang="en-US"/>
              <a:t>basic principles still like Feistel’s in 1970’s</a:t>
            </a:r>
          </a:p>
          <a:p>
            <a:pPr>
              <a:lnSpc>
                <a:spcPct val="90000"/>
              </a:lnSpc>
            </a:pPr>
            <a:r>
              <a:rPr lang="en-US" altLang="en-US"/>
              <a:t>number of rounds</a:t>
            </a:r>
          </a:p>
          <a:p>
            <a:pPr lvl="1">
              <a:lnSpc>
                <a:spcPct val="90000"/>
              </a:lnSpc>
            </a:pPr>
            <a:r>
              <a:rPr lang="en-US" altLang="en-US"/>
              <a:t>more is better, exhaustive search best attack</a:t>
            </a:r>
          </a:p>
          <a:p>
            <a:pPr>
              <a:lnSpc>
                <a:spcPct val="90000"/>
              </a:lnSpc>
            </a:pPr>
            <a:r>
              <a:rPr lang="en-US" altLang="en-US"/>
              <a:t>function f:</a:t>
            </a:r>
          </a:p>
          <a:p>
            <a:pPr lvl="1">
              <a:lnSpc>
                <a:spcPct val="90000"/>
              </a:lnSpc>
            </a:pPr>
            <a:r>
              <a:rPr lang="en-US" altLang="en-US"/>
              <a:t>provides “confusion”, is nonlinear, avalanche</a:t>
            </a:r>
          </a:p>
          <a:p>
            <a:pPr lvl="1">
              <a:lnSpc>
                <a:spcPct val="90000"/>
              </a:lnSpc>
            </a:pPr>
            <a:r>
              <a:rPr lang="en-US" altLang="en-US"/>
              <a:t>have issues of how S-boxes are selected</a:t>
            </a:r>
          </a:p>
          <a:p>
            <a:pPr>
              <a:lnSpc>
                <a:spcPct val="90000"/>
              </a:lnSpc>
            </a:pPr>
            <a:r>
              <a:rPr lang="en-US" altLang="en-US"/>
              <a:t>key schedule</a:t>
            </a:r>
          </a:p>
          <a:p>
            <a:pPr lvl="1">
              <a:lnSpc>
                <a:spcPct val="90000"/>
              </a:lnSpc>
            </a:pPr>
            <a:r>
              <a:rPr lang="en-US" altLang="en-US"/>
              <a:t>complex subkey creation, key avalanche</a:t>
            </a:r>
          </a:p>
          <a:p>
            <a:pPr lvl="1">
              <a:lnSpc>
                <a:spcPct val="90000"/>
              </a:lnSpc>
            </a:pPr>
            <a:endParaRPr lang="en-AU"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8C0639F-E198-B13E-2258-B31477D6976D}"/>
              </a:ext>
            </a:extLst>
          </p:cNvPr>
          <p:cNvSpPr>
            <a:spLocks noGrp="1" noChangeArrowheads="1"/>
          </p:cNvSpPr>
          <p:nvPr>
            <p:ph type="title"/>
          </p:nvPr>
        </p:nvSpPr>
        <p:spPr/>
        <p:txBody>
          <a:bodyPr/>
          <a:lstStyle/>
          <a:p>
            <a:r>
              <a:rPr lang="en-US" altLang="en-US"/>
              <a:t>Summary</a:t>
            </a:r>
            <a:endParaRPr lang="en-AU" altLang="en-US"/>
          </a:p>
        </p:txBody>
      </p:sp>
      <p:sp>
        <p:nvSpPr>
          <p:cNvPr id="45059" name="Rectangle 3">
            <a:extLst>
              <a:ext uri="{FF2B5EF4-FFF2-40B4-BE49-F238E27FC236}">
                <a16:creationId xmlns:a16="http://schemas.microsoft.com/office/drawing/2014/main" id="{86A7B6E0-0A90-6B5D-6354-C379012A046D}"/>
              </a:ext>
            </a:extLst>
          </p:cNvPr>
          <p:cNvSpPr>
            <a:spLocks noGrp="1" noChangeArrowheads="1"/>
          </p:cNvSpPr>
          <p:nvPr>
            <p:ph type="body" idx="1"/>
          </p:nvPr>
        </p:nvSpPr>
        <p:spPr>
          <a:xfrm>
            <a:off x="457200" y="1676400"/>
            <a:ext cx="8229600" cy="4876800"/>
          </a:xfrm>
        </p:spPr>
        <p:txBody>
          <a:bodyPr/>
          <a:lstStyle/>
          <a:p>
            <a:r>
              <a:rPr lang="en-US" altLang="en-US"/>
              <a:t>have considered:</a:t>
            </a:r>
          </a:p>
          <a:p>
            <a:pPr lvl="1"/>
            <a:r>
              <a:rPr lang="en-US" altLang="en-US"/>
              <a:t>block vs stream ciphers</a:t>
            </a:r>
          </a:p>
          <a:p>
            <a:pPr lvl="1"/>
            <a:r>
              <a:rPr lang="en-US" altLang="en-US"/>
              <a:t>Feistel cipher design &amp; structure</a:t>
            </a:r>
          </a:p>
          <a:p>
            <a:pPr lvl="1"/>
            <a:r>
              <a:rPr lang="en-US" altLang="en-US"/>
              <a:t>DES</a:t>
            </a:r>
          </a:p>
          <a:p>
            <a:pPr lvl="2"/>
            <a:r>
              <a:rPr lang="en-US" altLang="en-US"/>
              <a:t>details</a:t>
            </a:r>
          </a:p>
          <a:p>
            <a:pPr lvl="2"/>
            <a:r>
              <a:rPr lang="en-US" altLang="en-US"/>
              <a:t>strength</a:t>
            </a:r>
          </a:p>
          <a:p>
            <a:pPr lvl="1"/>
            <a:r>
              <a:rPr lang="en-US" altLang="en-US"/>
              <a:t>Differential &amp; Linear Cryptanalysis</a:t>
            </a:r>
          </a:p>
          <a:p>
            <a:pPr lvl="1"/>
            <a:r>
              <a:rPr lang="en-US" altLang="en-US"/>
              <a:t>block cipher design principles</a:t>
            </a:r>
            <a:endParaRPr lang="en-AU"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8AB01D1-F0D1-E1E2-B7EC-DB53A57EADAA}"/>
              </a:ext>
            </a:extLst>
          </p:cNvPr>
          <p:cNvSpPr>
            <a:spLocks noGrp="1" noChangeArrowheads="1"/>
          </p:cNvSpPr>
          <p:nvPr>
            <p:ph type="title"/>
          </p:nvPr>
        </p:nvSpPr>
        <p:spPr/>
        <p:txBody>
          <a:bodyPr/>
          <a:lstStyle/>
          <a:p>
            <a:r>
              <a:rPr lang="en-US" altLang="en-US"/>
              <a:t>Block vs Stream Ciphers</a:t>
            </a:r>
            <a:endParaRPr lang="en-AU" altLang="en-US"/>
          </a:p>
        </p:txBody>
      </p:sp>
      <p:sp>
        <p:nvSpPr>
          <p:cNvPr id="49155" name="Rectangle 3">
            <a:extLst>
              <a:ext uri="{FF2B5EF4-FFF2-40B4-BE49-F238E27FC236}">
                <a16:creationId xmlns:a16="http://schemas.microsoft.com/office/drawing/2014/main" id="{E1FB2981-371D-28C9-6A1A-710BB2D1D558}"/>
              </a:ext>
            </a:extLst>
          </p:cNvPr>
          <p:cNvSpPr>
            <a:spLocks noGrp="1" noChangeArrowheads="1"/>
          </p:cNvSpPr>
          <p:nvPr>
            <p:ph type="body" idx="1"/>
          </p:nvPr>
        </p:nvSpPr>
        <p:spPr/>
        <p:txBody>
          <a:bodyPr/>
          <a:lstStyle/>
          <a:p>
            <a:r>
              <a:rPr lang="en-AU" altLang="en-US"/>
              <a:t>block ciphers process messages in blocks, each of which is then en/decrypted </a:t>
            </a:r>
          </a:p>
          <a:p>
            <a:r>
              <a:rPr lang="en-AU" altLang="en-US"/>
              <a:t>like a substitution on very big characters</a:t>
            </a:r>
          </a:p>
          <a:p>
            <a:pPr lvl="1"/>
            <a:r>
              <a:rPr lang="en-AU" altLang="en-US"/>
              <a:t>64-bits or more </a:t>
            </a:r>
          </a:p>
          <a:p>
            <a:r>
              <a:rPr lang="en-US" altLang="en-US"/>
              <a:t>stream ciphers </a:t>
            </a:r>
            <a:r>
              <a:rPr lang="en-AU" altLang="en-US"/>
              <a:t>process messages a bit or byte at a time when en/decrypting</a:t>
            </a:r>
          </a:p>
          <a:p>
            <a:r>
              <a:rPr lang="en-US" altLang="en-US"/>
              <a:t>many current ciphers are block ciphers</a:t>
            </a:r>
          </a:p>
          <a:p>
            <a:r>
              <a:rPr lang="en-US" altLang="en-US"/>
              <a:t>broader range of applications</a:t>
            </a:r>
            <a:endParaRPr lang="en-AU"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3DFA63E-8EF3-7057-AFD2-6261C10652D3}"/>
              </a:ext>
            </a:extLst>
          </p:cNvPr>
          <p:cNvSpPr>
            <a:spLocks noGrp="1" noChangeArrowheads="1"/>
          </p:cNvSpPr>
          <p:nvPr>
            <p:ph type="title"/>
          </p:nvPr>
        </p:nvSpPr>
        <p:spPr/>
        <p:txBody>
          <a:bodyPr/>
          <a:lstStyle/>
          <a:p>
            <a:r>
              <a:rPr lang="en-US" altLang="en-US"/>
              <a:t>Block Cipher Principles</a:t>
            </a:r>
            <a:endParaRPr lang="en-AU" altLang="en-US"/>
          </a:p>
        </p:txBody>
      </p:sp>
      <p:sp>
        <p:nvSpPr>
          <p:cNvPr id="46083" name="Rectangle 3">
            <a:extLst>
              <a:ext uri="{FF2B5EF4-FFF2-40B4-BE49-F238E27FC236}">
                <a16:creationId xmlns:a16="http://schemas.microsoft.com/office/drawing/2014/main" id="{FE1D40DA-67BE-A1C5-87DA-2E4F2B7B43B3}"/>
              </a:ext>
            </a:extLst>
          </p:cNvPr>
          <p:cNvSpPr>
            <a:spLocks noGrp="1" noChangeArrowheads="1"/>
          </p:cNvSpPr>
          <p:nvPr>
            <p:ph type="body" idx="1"/>
          </p:nvPr>
        </p:nvSpPr>
        <p:spPr/>
        <p:txBody>
          <a:bodyPr/>
          <a:lstStyle/>
          <a:p>
            <a:pPr>
              <a:lnSpc>
                <a:spcPct val="90000"/>
              </a:lnSpc>
            </a:pPr>
            <a:r>
              <a:rPr lang="en-US" altLang="en-US" sz="2800"/>
              <a:t>most symmetric block ciphers are based on a </a:t>
            </a:r>
            <a:r>
              <a:rPr lang="en-US" altLang="en-US" sz="2800" b="1"/>
              <a:t>Feistel Cipher Structure</a:t>
            </a:r>
          </a:p>
          <a:p>
            <a:pPr>
              <a:lnSpc>
                <a:spcPct val="90000"/>
              </a:lnSpc>
            </a:pPr>
            <a:r>
              <a:rPr lang="en-US" altLang="en-US" sz="2800"/>
              <a:t>needed since must be able to </a:t>
            </a:r>
            <a:r>
              <a:rPr lang="en-US" altLang="en-US" sz="2800" b="1"/>
              <a:t>decrypt</a:t>
            </a:r>
            <a:r>
              <a:rPr lang="en-US" altLang="en-US" sz="2800"/>
              <a:t> ciphertext to recover messages efficiently</a:t>
            </a:r>
          </a:p>
          <a:p>
            <a:pPr>
              <a:lnSpc>
                <a:spcPct val="90000"/>
              </a:lnSpc>
            </a:pPr>
            <a:r>
              <a:rPr lang="en-AU" altLang="en-US" sz="2800"/>
              <a:t>block ciphers look like an extremely large substitution </a:t>
            </a:r>
          </a:p>
          <a:p>
            <a:pPr>
              <a:lnSpc>
                <a:spcPct val="90000"/>
              </a:lnSpc>
            </a:pPr>
            <a:r>
              <a:rPr lang="en-AU" altLang="en-US" sz="2800"/>
              <a:t>would need table of 2</a:t>
            </a:r>
            <a:r>
              <a:rPr lang="en-AU" altLang="en-US" sz="2800" baseline="30000"/>
              <a:t>64</a:t>
            </a:r>
            <a:r>
              <a:rPr lang="en-AU" altLang="en-US" sz="2800"/>
              <a:t> entries for a 64-bit block </a:t>
            </a:r>
          </a:p>
          <a:p>
            <a:pPr>
              <a:lnSpc>
                <a:spcPct val="90000"/>
              </a:lnSpc>
            </a:pPr>
            <a:r>
              <a:rPr lang="en-AU" altLang="en-US" sz="2800"/>
              <a:t>instead create from smaller building blocks </a:t>
            </a:r>
          </a:p>
          <a:p>
            <a:pPr>
              <a:lnSpc>
                <a:spcPct val="90000"/>
              </a:lnSpc>
            </a:pPr>
            <a:r>
              <a:rPr lang="en-AU" altLang="en-US" sz="2800"/>
              <a:t>using idea of a product cipher </a:t>
            </a:r>
          </a:p>
          <a:p>
            <a:pPr>
              <a:lnSpc>
                <a:spcPct val="90000"/>
              </a:lnSpc>
            </a:pPr>
            <a:endParaRPr lang="en-US" altLang="en-US" sz="2800"/>
          </a:p>
          <a:p>
            <a:pPr>
              <a:lnSpc>
                <a:spcPct val="90000"/>
              </a:lnSpc>
            </a:pPr>
            <a:endParaRPr lang="en-AU"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B086E3E-B0EE-03CF-420B-D7D1C876FAFE}"/>
              </a:ext>
            </a:extLst>
          </p:cNvPr>
          <p:cNvSpPr>
            <a:spLocks noGrp="1" noChangeArrowheads="1"/>
          </p:cNvSpPr>
          <p:nvPr>
            <p:ph type="title"/>
          </p:nvPr>
        </p:nvSpPr>
        <p:spPr/>
        <p:txBody>
          <a:bodyPr/>
          <a:lstStyle/>
          <a:p>
            <a:r>
              <a:rPr lang="en-US" altLang="en-US"/>
              <a:t>Ideal Block Cipher</a:t>
            </a:r>
            <a:endParaRPr lang="en-AU" altLang="en-US"/>
          </a:p>
        </p:txBody>
      </p:sp>
      <p:pic>
        <p:nvPicPr>
          <p:cNvPr id="1029" name="Picture 5">
            <a:extLst>
              <a:ext uri="{FF2B5EF4-FFF2-40B4-BE49-F238E27FC236}">
                <a16:creationId xmlns:a16="http://schemas.microsoft.com/office/drawing/2014/main" id="{3FFDF576-9C14-7E94-9169-320D18BDA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47800"/>
            <a:ext cx="6464300" cy="4976813"/>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19BE70D-96F7-341E-FC80-B0D0A8F82361}"/>
              </a:ext>
            </a:extLst>
          </p:cNvPr>
          <p:cNvSpPr>
            <a:spLocks noGrp="1" noChangeArrowheads="1"/>
          </p:cNvSpPr>
          <p:nvPr>
            <p:ph type="title"/>
          </p:nvPr>
        </p:nvSpPr>
        <p:spPr>
          <a:xfrm>
            <a:off x="228600" y="277813"/>
            <a:ext cx="8686800" cy="1139825"/>
          </a:xfrm>
        </p:spPr>
        <p:txBody>
          <a:bodyPr/>
          <a:lstStyle/>
          <a:p>
            <a:r>
              <a:rPr lang="en-AU" altLang="en-US" sz="4000"/>
              <a:t>Claude Shannon and Substitution-Permutation Ciphers</a:t>
            </a:r>
          </a:p>
        </p:txBody>
      </p:sp>
      <p:sp>
        <p:nvSpPr>
          <p:cNvPr id="52227" name="Rectangle 3">
            <a:extLst>
              <a:ext uri="{FF2B5EF4-FFF2-40B4-BE49-F238E27FC236}">
                <a16:creationId xmlns:a16="http://schemas.microsoft.com/office/drawing/2014/main" id="{ABD0DEB4-89DC-3253-4403-A6658ECE915D}"/>
              </a:ext>
            </a:extLst>
          </p:cNvPr>
          <p:cNvSpPr>
            <a:spLocks noGrp="1" noChangeArrowheads="1"/>
          </p:cNvSpPr>
          <p:nvPr>
            <p:ph type="body" idx="1"/>
          </p:nvPr>
        </p:nvSpPr>
        <p:spPr/>
        <p:txBody>
          <a:bodyPr/>
          <a:lstStyle/>
          <a:p>
            <a:r>
              <a:rPr lang="en-AU" altLang="en-US" sz="2800"/>
              <a:t>Claude Shannon introduced idea of substitution-permutation (S-P) networks in 1949 paper</a:t>
            </a:r>
          </a:p>
          <a:p>
            <a:r>
              <a:rPr lang="en-AU" altLang="en-US" sz="2800"/>
              <a:t>form basis of modern block ciphers </a:t>
            </a:r>
          </a:p>
          <a:p>
            <a:r>
              <a:rPr lang="en-AU" altLang="en-US" sz="2800"/>
              <a:t>S-P nets are based on the two primitive cryptographic operations seen before: </a:t>
            </a:r>
          </a:p>
          <a:p>
            <a:pPr lvl="1"/>
            <a:r>
              <a:rPr lang="en-AU" altLang="en-US" sz="2400" i="1"/>
              <a:t>substitution</a:t>
            </a:r>
            <a:r>
              <a:rPr lang="en-AU" altLang="en-US" sz="2400"/>
              <a:t> (S-box)</a:t>
            </a:r>
          </a:p>
          <a:p>
            <a:pPr lvl="1"/>
            <a:r>
              <a:rPr lang="en-AU" altLang="en-US" sz="2400" i="1"/>
              <a:t>permutation </a:t>
            </a:r>
            <a:r>
              <a:rPr lang="en-AU" altLang="en-US" sz="2400"/>
              <a:t>(P-box)</a:t>
            </a:r>
          </a:p>
          <a:p>
            <a:r>
              <a:rPr lang="en-AU" altLang="en-US" sz="2800"/>
              <a:t>provide </a:t>
            </a:r>
            <a:r>
              <a:rPr lang="en-AU" altLang="en-US" sz="2800" i="1"/>
              <a:t>confusion</a:t>
            </a:r>
            <a:r>
              <a:rPr lang="en-AU" altLang="en-US" sz="2800"/>
              <a:t> &amp; </a:t>
            </a:r>
            <a:r>
              <a:rPr lang="en-AU" altLang="en-US" sz="2800" i="1"/>
              <a:t>diffusion</a:t>
            </a:r>
            <a:r>
              <a:rPr lang="en-AU" altLang="en-US" sz="2800"/>
              <a:t> of message &amp; key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224E314-9FAA-1360-8B6F-FC40039B8836}"/>
              </a:ext>
            </a:extLst>
          </p:cNvPr>
          <p:cNvSpPr>
            <a:spLocks noGrp="1" noChangeArrowheads="1"/>
          </p:cNvSpPr>
          <p:nvPr>
            <p:ph type="title"/>
          </p:nvPr>
        </p:nvSpPr>
        <p:spPr/>
        <p:txBody>
          <a:bodyPr/>
          <a:lstStyle/>
          <a:p>
            <a:r>
              <a:rPr lang="en-US" altLang="en-US"/>
              <a:t>Confusion and Diffusion</a:t>
            </a:r>
            <a:endParaRPr lang="en-AU" altLang="en-US"/>
          </a:p>
        </p:txBody>
      </p:sp>
      <p:sp>
        <p:nvSpPr>
          <p:cNvPr id="54275" name="Rectangle 3">
            <a:extLst>
              <a:ext uri="{FF2B5EF4-FFF2-40B4-BE49-F238E27FC236}">
                <a16:creationId xmlns:a16="http://schemas.microsoft.com/office/drawing/2014/main" id="{A2E75AB6-71C7-4A2C-92B3-532AE48997FB}"/>
              </a:ext>
            </a:extLst>
          </p:cNvPr>
          <p:cNvSpPr>
            <a:spLocks noGrp="1" noChangeArrowheads="1"/>
          </p:cNvSpPr>
          <p:nvPr>
            <p:ph type="body" idx="1"/>
          </p:nvPr>
        </p:nvSpPr>
        <p:spPr/>
        <p:txBody>
          <a:bodyPr/>
          <a:lstStyle/>
          <a:p>
            <a:pPr>
              <a:lnSpc>
                <a:spcPct val="90000"/>
              </a:lnSpc>
            </a:pPr>
            <a:r>
              <a:rPr lang="en-US" altLang="en-US"/>
              <a:t>cipher needs to completely obscure statistical properties of original message</a:t>
            </a:r>
          </a:p>
          <a:p>
            <a:pPr>
              <a:lnSpc>
                <a:spcPct val="90000"/>
              </a:lnSpc>
            </a:pPr>
            <a:r>
              <a:rPr lang="en-US" altLang="en-US"/>
              <a:t>a one-time pad does this</a:t>
            </a:r>
          </a:p>
          <a:p>
            <a:pPr>
              <a:lnSpc>
                <a:spcPct val="90000"/>
              </a:lnSpc>
            </a:pPr>
            <a:r>
              <a:rPr lang="en-US" altLang="en-US"/>
              <a:t>more practically Shannon suggested combining S &amp; P elements to obtain:</a:t>
            </a:r>
          </a:p>
          <a:p>
            <a:pPr>
              <a:lnSpc>
                <a:spcPct val="90000"/>
              </a:lnSpc>
            </a:pPr>
            <a:r>
              <a:rPr lang="en-AU" altLang="en-US" b="1"/>
              <a:t>diffusion</a:t>
            </a:r>
            <a:r>
              <a:rPr lang="en-AU" altLang="en-US"/>
              <a:t> – dissipates statistical structure of plaintext over bulk of ciphertext</a:t>
            </a:r>
          </a:p>
          <a:p>
            <a:pPr>
              <a:lnSpc>
                <a:spcPct val="90000"/>
              </a:lnSpc>
            </a:pPr>
            <a:r>
              <a:rPr lang="en-AU" altLang="en-US" b="1"/>
              <a:t>confusion</a:t>
            </a:r>
            <a:r>
              <a:rPr lang="en-AU" altLang="en-US"/>
              <a:t> – makes relationship between ciphertext and key as complex as possible</a:t>
            </a:r>
            <a:endParaRPr lang="en-AU" altLang="en-US"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6944024-907B-D63F-3D30-A0C2C71A4753}"/>
              </a:ext>
            </a:extLst>
          </p:cNvPr>
          <p:cNvSpPr>
            <a:spLocks noGrp="1" noChangeArrowheads="1"/>
          </p:cNvSpPr>
          <p:nvPr>
            <p:ph type="title"/>
          </p:nvPr>
        </p:nvSpPr>
        <p:spPr/>
        <p:txBody>
          <a:bodyPr/>
          <a:lstStyle/>
          <a:p>
            <a:r>
              <a:rPr lang="en-AU" altLang="en-US"/>
              <a:t>Feistel Cipher Structure</a:t>
            </a:r>
          </a:p>
        </p:txBody>
      </p:sp>
      <p:sp>
        <p:nvSpPr>
          <p:cNvPr id="56323" name="Rectangle 3">
            <a:extLst>
              <a:ext uri="{FF2B5EF4-FFF2-40B4-BE49-F238E27FC236}">
                <a16:creationId xmlns:a16="http://schemas.microsoft.com/office/drawing/2014/main" id="{2CDD346E-51FE-CBB6-7C11-6C2A7C13970B}"/>
              </a:ext>
            </a:extLst>
          </p:cNvPr>
          <p:cNvSpPr>
            <a:spLocks noGrp="1" noChangeArrowheads="1"/>
          </p:cNvSpPr>
          <p:nvPr>
            <p:ph type="body" idx="1"/>
          </p:nvPr>
        </p:nvSpPr>
        <p:spPr/>
        <p:txBody>
          <a:bodyPr/>
          <a:lstStyle/>
          <a:p>
            <a:r>
              <a:rPr lang="en-AU" altLang="en-US"/>
              <a:t>Horst Feistel devised the </a:t>
            </a:r>
            <a:r>
              <a:rPr lang="en-AU" altLang="en-US" b="1"/>
              <a:t>feistel cipher</a:t>
            </a:r>
            <a:endParaRPr lang="en-AU" altLang="en-US"/>
          </a:p>
          <a:p>
            <a:pPr lvl="1"/>
            <a:r>
              <a:rPr lang="en-US" altLang="en-US"/>
              <a:t>based on concept of invertible product cipher</a:t>
            </a:r>
            <a:endParaRPr lang="en-AU" altLang="en-US"/>
          </a:p>
          <a:p>
            <a:r>
              <a:rPr lang="en-AU" altLang="en-US"/>
              <a:t>partitions input block into two halves</a:t>
            </a:r>
          </a:p>
          <a:p>
            <a:pPr lvl="1"/>
            <a:r>
              <a:rPr lang="en-US" altLang="en-US"/>
              <a:t>process through multiple rounds which</a:t>
            </a:r>
          </a:p>
          <a:p>
            <a:pPr lvl="1"/>
            <a:r>
              <a:rPr lang="en-US" altLang="en-US"/>
              <a:t>perform a substitution on left data half</a:t>
            </a:r>
            <a:endParaRPr lang="en-AU" altLang="en-US"/>
          </a:p>
          <a:p>
            <a:pPr lvl="1"/>
            <a:r>
              <a:rPr lang="en-AU" altLang="en-US"/>
              <a:t>based on round function of right half &amp; subkey</a:t>
            </a:r>
          </a:p>
          <a:p>
            <a:pPr lvl="1"/>
            <a:r>
              <a:rPr lang="en-AU" altLang="en-US"/>
              <a:t>then have permutation swapping halves</a:t>
            </a:r>
          </a:p>
          <a:p>
            <a:r>
              <a:rPr lang="en-AU" altLang="en-US"/>
              <a:t>implements Shannon’s S-P net concept</a:t>
            </a:r>
          </a:p>
        </p:txBody>
      </p:sp>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2078</TotalTime>
  <Words>5567</Words>
  <Application>Microsoft Office PowerPoint</Application>
  <PresentationFormat>On-screen Show (4:3)</PresentationFormat>
  <Paragraphs>322</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ch01</vt:lpstr>
      <vt:lpstr>Cryptography and Network Security Chapter 3</vt:lpstr>
      <vt:lpstr>Chapter 3 – Block Ciphers and the Data Encryption Standard</vt:lpstr>
      <vt:lpstr>Modern Block Ciphers</vt:lpstr>
      <vt:lpstr>Block vs Stream Ciphers</vt:lpstr>
      <vt:lpstr>Block Cipher Principles</vt:lpstr>
      <vt:lpstr>Ideal Block Cipher</vt:lpstr>
      <vt:lpstr>Claude Shannon and Substitution-Permutation Ciphers</vt:lpstr>
      <vt:lpstr>Confusion and Diffusion</vt:lpstr>
      <vt:lpstr>Feistel Cipher Structure</vt:lpstr>
      <vt:lpstr>Feistel Cipher Structure</vt:lpstr>
      <vt:lpstr>Feistel Cipher Design Elements</vt:lpstr>
      <vt:lpstr>Feistel Cipher Decryption</vt:lpstr>
      <vt:lpstr>Data Encryption Standard (DES)</vt:lpstr>
      <vt:lpstr>DES History</vt:lpstr>
      <vt:lpstr>DES Design Controversy</vt:lpstr>
      <vt:lpstr>DES Encryption Overview</vt:lpstr>
      <vt:lpstr>Initial Permutation IP</vt:lpstr>
      <vt:lpstr>DES Round Structure</vt:lpstr>
      <vt:lpstr>DES Round Structure</vt:lpstr>
      <vt:lpstr>Substitution Boxes S</vt:lpstr>
      <vt:lpstr>DES Key Schedule</vt:lpstr>
      <vt:lpstr>DES Decryption</vt:lpstr>
      <vt:lpstr>Avalanche Effect </vt:lpstr>
      <vt:lpstr>Strength of DES – Key Size</vt:lpstr>
      <vt:lpstr>Strength of DES – Analytic Attacks</vt:lpstr>
      <vt:lpstr>Strength of DES – Timing Attacks</vt:lpstr>
      <vt:lpstr>Differential Cryptanalysis</vt:lpstr>
      <vt:lpstr>Differential Cryptanalysis</vt:lpstr>
      <vt:lpstr>Differential Cryptanalysis Compares Pairs of Encryptions </vt:lpstr>
      <vt:lpstr>Differential Cryptanalysis</vt:lpstr>
      <vt:lpstr>Differential Cryptanalysis</vt:lpstr>
      <vt:lpstr>Differential Cryptanalysis</vt:lpstr>
      <vt:lpstr>Linear Cryptanalysis</vt:lpstr>
      <vt:lpstr>Linear Cryptanalysis</vt:lpstr>
      <vt:lpstr>DES Design Criteria</vt:lpstr>
      <vt:lpstr>Block Cipher Design</vt:lpstr>
      <vt:lpstr>Summary</vt:lpstr>
    </vt:vector>
  </TitlesOfParts>
  <Manager/>
  <Company>School of IT&amp;EE,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4/e</dc:title>
  <dc:subject>Lecture Overheads</dc:subject>
  <dc:creator>Dr Lawrie Brown</dc:creator>
  <cp:keywords/>
  <dc:description/>
  <cp:lastModifiedBy>msandhya.phd@gmail.com</cp:lastModifiedBy>
  <cp:revision>44</cp:revision>
  <cp:lastPrinted>2005-09-07T05:37:51Z</cp:lastPrinted>
  <dcterms:created xsi:type="dcterms:W3CDTF">2002-03-28T02:06:54Z</dcterms:created>
  <dcterms:modified xsi:type="dcterms:W3CDTF">2022-09-26T16:18:11Z</dcterms:modified>
  <cp:category/>
</cp:coreProperties>
</file>