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256" r:id="rId2"/>
    <p:sldId id="266" r:id="rId3"/>
    <p:sldId id="257" r:id="rId4"/>
    <p:sldId id="258" r:id="rId5"/>
    <p:sldId id="259" r:id="rId6"/>
    <p:sldId id="262" r:id="rId7"/>
    <p:sldId id="263" r:id="rId8"/>
    <p:sldId id="264" r:id="rId9"/>
    <p:sldId id="267" r:id="rId10"/>
    <p:sldId id="268" r:id="rId11"/>
    <p:sldId id="270" r:id="rId12"/>
    <p:sldId id="271" r:id="rId13"/>
    <p:sldId id="273" r:id="rId14"/>
    <p:sldId id="274" r:id="rId15"/>
    <p:sldId id="276" r:id="rId16"/>
    <p:sldId id="265" r:id="rId17"/>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a:xfrm>
            <a:off x="2692397" y="5037663"/>
            <a:ext cx="5214635" cy="279400"/>
          </a:xfrm>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a:xfrm>
            <a:off x="8956900" y="5037663"/>
            <a:ext cx="551167" cy="279400"/>
          </a:xfrm>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83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292486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088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54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143437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064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4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106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05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162775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46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71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8" name="Footer Placeholder 7"/>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9" name="Slide Number Placeholder 8"/>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73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4" name="Footer Placeholder 3"/>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5" name="Slide Number Placeholder 4"/>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25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3" name="Footer Placeholder 2"/>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4" name="Slide Number Placeholder 3"/>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269807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61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FFFFFF"/>
                </a:solidFill>
                <a:latin typeface="Times New Roman"/>
              </a:rPr>
              <a:t>&lt;footer&gt;</a:t>
            </a:r>
          </a:p>
        </p:txBody>
      </p:sp>
      <p:sp>
        <p:nvSpPr>
          <p:cNvPr id="7" name="Slide Number Placeholder 6"/>
          <p:cNvSpPr>
            <a:spLocks noGrp="1"/>
          </p:cNvSpPr>
          <p:nvPr>
            <p:ph type="sldNum" sz="quarter" idx="12"/>
          </p:nvPr>
        </p:nvSpPr>
        <p:spPr/>
        <p:txBody>
          <a:body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165105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indent="0" defTabSz="914400">
              <a:lnSpc>
                <a:spcPct val="100000"/>
              </a:lnSpc>
              <a:buNone/>
            </a:pPr>
            <a:r>
              <a:rPr lang="en-US" sz="1000" b="0" strike="noStrike" spc="-1">
                <a:solidFill>
                  <a:schemeClr val="lt2">
                    <a:lumMod val="25000"/>
                  </a:schemeClr>
                </a:solidFill>
                <a:latin typeface="Oswald Medium"/>
              </a:rPr>
              <a:t>&lt;date/time&gt;</a:t>
            </a:r>
            <a:endParaRPr lang="en-IN" sz="1000" b="0" strike="noStrike" spc="-1">
              <a:solidFill>
                <a:srgbClr val="FFFFFF"/>
              </a:solidFill>
              <a:latin typeface="Times New Roman"/>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indent="0" algn="ctr">
              <a:buNone/>
            </a:pPr>
            <a:r>
              <a:rPr lang="en-IN" sz="1400" b="0" strike="noStrike" spc="-1">
                <a:solidFill>
                  <a:srgbClr val="FFFFFF"/>
                </a:solidFill>
                <a:latin typeface="Times New Roman"/>
              </a:rPr>
              <a:t>&lt;footer&gt;</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indent="0" algn="r" defTabSz="914400">
              <a:lnSpc>
                <a:spcPct val="100000"/>
              </a:lnSpc>
              <a:buNone/>
            </a:pPr>
            <a:fld id="{2A7EF3F1-3A55-4AA4-8963-20C48A4108DC}" type="slidenum">
              <a:rPr lang="en-US" sz="1000" b="0" strike="noStrike" spc="-1" smtClean="0">
                <a:solidFill>
                  <a:schemeClr val="lt2">
                    <a:lumMod val="25000"/>
                  </a:schemeClr>
                </a:solidFill>
                <a:latin typeface="Oswald Medium"/>
              </a:rPr>
              <a:t>‹#›</a:t>
            </a:fld>
            <a:endParaRPr lang="en-IN" sz="1000" b="0" strike="noStrike" spc="-1">
              <a:solidFill>
                <a:srgbClr val="FFFFFF"/>
              </a:solidFill>
              <a:latin typeface="Times New Roman"/>
            </a:endParaRPr>
          </a:p>
        </p:txBody>
      </p:sp>
    </p:spTree>
    <p:extLst>
      <p:ext uri="{BB962C8B-B14F-4D97-AF65-F5344CB8AC3E}">
        <p14:creationId xmlns:p14="http://schemas.microsoft.com/office/powerpoint/2010/main" val="13573428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shwaradduri.github.io/Disease-Diagnosis-using-Medical-Imaging-and-Deep-Learning/"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Picture Placeholder 5"/>
          <p:cNvSpPr/>
          <p:nvPr/>
        </p:nvSpPr>
        <p:spPr>
          <a:xfrm>
            <a:off x="0" y="36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62" name="PlaceHolder 1"/>
          <p:cNvSpPr>
            <a:spLocks noGrp="1"/>
          </p:cNvSpPr>
          <p:nvPr>
            <p:ph type="title" idx="4294967295"/>
          </p:nvPr>
        </p:nvSpPr>
        <p:spPr>
          <a:xfrm>
            <a:off x="870155" y="1865792"/>
            <a:ext cx="10515600" cy="1325562"/>
          </a:xfrm>
          <a:prstGeom prst="rect">
            <a:avLst/>
          </a:prstGeom>
          <a:noFill/>
          <a:ln w="0">
            <a:noFill/>
          </a:ln>
        </p:spPr>
        <p:txBody>
          <a:bodyPr lIns="91440" tIns="45720" rIns="91440" bIns="45720" anchor="b">
            <a:noAutofit/>
          </a:bodyPr>
          <a:lstStyle/>
          <a:p>
            <a:pPr algn="ctr" rtl="0" fontAlgn="ctr"/>
            <a:r>
              <a:rPr lang="en-US" sz="2400" b="1" i="0" u="none" strike="noStrike" dirty="0">
                <a:solidFill>
                  <a:srgbClr val="002060"/>
                </a:solidFill>
                <a:effectLst/>
                <a:latin typeface="Arial" panose="020B0604020202020204" pitchFamily="34" charset="0"/>
              </a:rPr>
              <a:t>Disease Diagnosis using Medical Imaging and Deep Learning</a:t>
            </a:r>
            <a:endParaRPr lang="en-US" sz="5400" b="1" strike="noStrike" spc="-1" dirty="0">
              <a:solidFill>
                <a:srgbClr val="002060"/>
              </a:solidFill>
              <a:latin typeface="Calibri"/>
            </a:endParaRPr>
          </a:p>
        </p:txBody>
      </p:sp>
      <p:sp>
        <p:nvSpPr>
          <p:cNvPr id="263" name="PlaceHolder 2"/>
          <p:cNvSpPr>
            <a:spLocks noGrp="1"/>
          </p:cNvSpPr>
          <p:nvPr>
            <p:ph type="subTitle" idx="4294967295"/>
          </p:nvPr>
        </p:nvSpPr>
        <p:spPr>
          <a:xfrm>
            <a:off x="968708" y="3531699"/>
            <a:ext cx="10515600" cy="2276475"/>
          </a:xfrm>
          <a:prstGeom prst="rect">
            <a:avLst/>
          </a:prstGeom>
          <a:noFill/>
          <a:ln w="0">
            <a:noFill/>
          </a:ln>
        </p:spPr>
        <p:txBody>
          <a:bodyPr lIns="91440" tIns="45720" rIns="91440" bIns="45720" anchor="t">
            <a:normAutofit fontScale="96763" lnSpcReduction="10000"/>
          </a:bodyPr>
          <a:lstStyle/>
          <a:p>
            <a:pPr indent="0" algn="just" defTabSz="914400">
              <a:lnSpc>
                <a:spcPct val="90000"/>
              </a:lnSpc>
              <a:spcBef>
                <a:spcPts val="1001"/>
              </a:spcBef>
              <a:buNone/>
              <a:tabLst>
                <a:tab pos="0" algn="l"/>
              </a:tabLst>
            </a:pPr>
            <a:r>
              <a:rPr lang="en-US" sz="2800" b="0" strike="noStrike" spc="-1" dirty="0">
                <a:solidFill>
                  <a:schemeClr val="dk2"/>
                </a:solidFill>
                <a:latin typeface="Chivo Light"/>
                <a:ea typeface="Roboto Light"/>
              </a:rPr>
              <a:t>                                   </a:t>
            </a:r>
            <a:r>
              <a:rPr lang="en-US" sz="2000" b="1" strike="noStrike" spc="-1" dirty="0">
                <a:solidFill>
                  <a:schemeClr val="dk2"/>
                </a:solidFill>
                <a:latin typeface="Chivo Light"/>
                <a:ea typeface="Roboto Light"/>
              </a:rPr>
              <a:t>NAME : </a:t>
            </a:r>
            <a:r>
              <a:rPr lang="en-US" sz="2000" b="1" spc="-1" dirty="0">
                <a:solidFill>
                  <a:schemeClr val="dk2"/>
                </a:solidFill>
                <a:latin typeface="Chivo Light"/>
                <a:ea typeface="Roboto Light"/>
              </a:rPr>
              <a:t>KASARLA VISHWAS</a:t>
            </a:r>
            <a:r>
              <a:rPr lang="en-US" sz="2000" b="1" strike="noStrike" spc="-1" dirty="0">
                <a:solidFill>
                  <a:schemeClr val="dk2"/>
                </a:solidFill>
                <a:latin typeface="Chivo Light"/>
                <a:ea typeface="Roboto Light"/>
              </a:rPr>
              <a:t>	</a:t>
            </a:r>
            <a:endParaRPr lang="en-IN" sz="2000" b="1" strike="noStrike" spc="-1" dirty="0">
              <a:solidFill>
                <a:srgbClr val="000000"/>
              </a:solidFill>
              <a:latin typeface="Arial"/>
            </a:endParaRPr>
          </a:p>
          <a:p>
            <a:pPr indent="0" algn="just" defTabSz="914400">
              <a:lnSpc>
                <a:spcPct val="90000"/>
              </a:lnSpc>
              <a:spcBef>
                <a:spcPts val="1001"/>
              </a:spcBef>
              <a:buNone/>
              <a:tabLst>
                <a:tab pos="0" algn="l"/>
              </a:tabLst>
            </a:pPr>
            <a:r>
              <a:rPr lang="en-US" sz="2000" b="1" strike="noStrike" spc="-1" dirty="0">
                <a:solidFill>
                  <a:schemeClr val="dk2"/>
                </a:solidFill>
                <a:latin typeface="Chivo Light"/>
                <a:ea typeface="Roboto Light"/>
              </a:rPr>
              <a:t>                                                  REG NO : 12001688</a:t>
            </a:r>
            <a:endParaRPr lang="en-IN" sz="2000" b="1" strike="noStrike" spc="-1" dirty="0">
              <a:solidFill>
                <a:srgbClr val="000000"/>
              </a:solidFill>
              <a:latin typeface="Arial"/>
            </a:endParaRPr>
          </a:p>
          <a:p>
            <a:pPr indent="0" algn="just" defTabSz="914400">
              <a:lnSpc>
                <a:spcPct val="90000"/>
              </a:lnSpc>
              <a:spcBef>
                <a:spcPts val="1001"/>
              </a:spcBef>
              <a:buNone/>
              <a:tabLst>
                <a:tab pos="0" algn="l"/>
              </a:tabLst>
            </a:pPr>
            <a:r>
              <a:rPr lang="en-US" sz="2000" b="1" strike="noStrike" spc="-1" dirty="0">
                <a:solidFill>
                  <a:schemeClr val="dk2"/>
                </a:solidFill>
                <a:latin typeface="Chivo Light"/>
                <a:ea typeface="Roboto Light"/>
              </a:rPr>
              <a:t>                                                  SECTION : K20UG</a:t>
            </a:r>
            <a:endParaRPr lang="en-IN" sz="2000" b="1" strike="noStrike" spc="-1" dirty="0">
              <a:solidFill>
                <a:srgbClr val="000000"/>
              </a:solidFill>
              <a:latin typeface="Arial"/>
            </a:endParaRPr>
          </a:p>
          <a:p>
            <a:pPr indent="0" algn="just" defTabSz="914400">
              <a:lnSpc>
                <a:spcPct val="90000"/>
              </a:lnSpc>
              <a:spcBef>
                <a:spcPts val="1001"/>
              </a:spcBef>
              <a:buNone/>
              <a:tabLst>
                <a:tab pos="0" algn="l"/>
              </a:tabLst>
            </a:pPr>
            <a:r>
              <a:rPr lang="en-US" sz="2000" b="1" strike="noStrike" spc="-1" dirty="0">
                <a:solidFill>
                  <a:schemeClr val="dk2"/>
                </a:solidFill>
                <a:latin typeface="Chivo Light"/>
                <a:ea typeface="Roboto Light"/>
              </a:rPr>
              <a:t>                                                  COURSE NAME : CSE 441 (INDUSTRY INTERNSHIP PROJECT)</a:t>
            </a:r>
          </a:p>
          <a:p>
            <a:pPr indent="0" algn="just" defTabSz="914400">
              <a:lnSpc>
                <a:spcPct val="90000"/>
              </a:lnSpc>
              <a:spcBef>
                <a:spcPts val="1001"/>
              </a:spcBef>
              <a:buNone/>
              <a:tabLst>
                <a:tab pos="0" algn="l"/>
              </a:tabLst>
            </a:pPr>
            <a:r>
              <a:rPr lang="en-US" sz="2000" b="1" strike="noStrike" spc="-1" dirty="0">
                <a:solidFill>
                  <a:schemeClr val="dk2"/>
                </a:solidFill>
                <a:latin typeface="Chivo Light"/>
                <a:ea typeface="Roboto Light"/>
              </a:rPr>
              <a:t>                                                  MENTOR NAME : Devang</a:t>
            </a:r>
            <a:endParaRPr lang="en-IN" sz="2000" b="1" strike="noStrike" spc="-1" dirty="0">
              <a:solidFill>
                <a:srgbClr val="000000"/>
              </a:solidFill>
              <a:latin typeface="Arial"/>
            </a:endParaRPr>
          </a:p>
        </p:txBody>
      </p:sp>
      <p:pic>
        <p:nvPicPr>
          <p:cNvPr id="264" name="Picture 2"/>
          <p:cNvPicPr/>
          <p:nvPr/>
        </p:nvPicPr>
        <p:blipFill>
          <a:blip r:embed="rId4"/>
          <a:stretch/>
        </p:blipFill>
        <p:spPr>
          <a:xfrm>
            <a:off x="4693327" y="1228601"/>
            <a:ext cx="2652017" cy="1437840"/>
          </a:xfrm>
          <a:prstGeom prst="rect">
            <a:avLst/>
          </a:prstGeom>
          <a:ln w="0">
            <a:noFill/>
          </a:ln>
        </p:spPr>
      </p:pic>
      <p:sp>
        <p:nvSpPr>
          <p:cNvPr id="265" name="TextBox 5"/>
          <p:cNvSpPr/>
          <p:nvPr/>
        </p:nvSpPr>
        <p:spPr>
          <a:xfrm>
            <a:off x="10767960" y="150933"/>
            <a:ext cx="118836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2000" b="0" strike="noStrike" spc="-1" dirty="0" err="1">
                <a:solidFill>
                  <a:srgbClr val="FF0000"/>
                </a:solidFill>
                <a:latin typeface="Arial Black"/>
              </a:rPr>
              <a:t>upGrad</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795130" y="122749"/>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Results and analysis</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501530" y="1490869"/>
            <a:ext cx="10809200" cy="4522305"/>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The results from testing the model showed that it performed well in diagnosing different diseases like pneumonia, brain disorders, lung diseases, malaria, and multiple diseases at once. </a:t>
            </a: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For each disease, the model could accurately identify whether it was present or not, showing good accuracy in its predictions. </a:t>
            </a: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It also did a good job of catching specific cases, like detecting pneumonia or brain diseases in MRI scans. </a:t>
            </a: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However, there's still room for improvement, like tweaking some settings to make the model even better and using more diverse data for training to cover a wider range of cases. </a:t>
            </a: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Overall, the model shows promise for helping doctors diagnose diseases more accurately, but there's still work to be done to make it even more effective</a:t>
            </a:r>
            <a:endParaRPr lang="en-IN" sz="2000" b="0" strike="noStrike" spc="-1" dirty="0">
              <a:solidFill>
                <a:srgbClr val="000000"/>
              </a:solidFill>
              <a:latin typeface="Arial"/>
            </a:endParaRP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11948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36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839700" y="313547"/>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deployment</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501530" y="1668918"/>
            <a:ext cx="10843059" cy="4773768"/>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a:lnSpc>
                <a:spcPct val="107000"/>
              </a:lnSpc>
              <a:spcAft>
                <a:spcPts val="800"/>
              </a:spcAft>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Organized UI code and ML models for deployment.</a:t>
            </a:r>
          </a:p>
          <a:p>
            <a:pPr>
              <a:lnSpc>
                <a:spcPct val="107000"/>
              </a:lnSpc>
              <a:spcAft>
                <a:spcPts val="800"/>
              </a:spcAft>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Utilized Render.com for deployment, ensuring environment and configuration specifications.</a:t>
            </a:r>
          </a:p>
          <a:p>
            <a:pPr>
              <a:lnSpc>
                <a:spcPct val="107000"/>
              </a:lnSpc>
              <a:spcAft>
                <a:spcPts val="800"/>
              </a:spcAft>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Thorough testing and continuous updates were conducted.</a:t>
            </a:r>
          </a:p>
          <a:p>
            <a:pPr>
              <a:lnSpc>
                <a:spcPct val="107000"/>
              </a:lnSpc>
              <a:spcAft>
                <a:spcPts val="800"/>
              </a:spcAft>
            </a:pP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000" kern="100" dirty="0">
                <a:effectLst/>
                <a:latin typeface="Aptos" panose="020B0004020202020204" pitchFamily="34" charset="0"/>
                <a:ea typeface="Aptos" panose="020B0004020202020204" pitchFamily="34" charset="0"/>
                <a:cs typeface="Times New Roman" panose="02020603050405020304" pitchFamily="18" charset="0"/>
                <a:hlinkClick r:id="rId3"/>
              </a:rPr>
              <a:t>https://eshwaradduri.github.io/Disease-Diagnosis-using-Medical-Imaging-and-Deep-Learning/</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04" name="Picture 2"/>
          <p:cNvPicPr/>
          <p:nvPr/>
        </p:nvPicPr>
        <p:blipFill>
          <a:blip r:embed="rId4"/>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10205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896048" y="-7535"/>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Challenges and limitations</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1003300" y="1600201"/>
            <a:ext cx="10301096" cy="4710164"/>
          </a:xfrm>
          <a:prstGeom prst="rect">
            <a:avLst/>
          </a:prstGeom>
          <a:noFill/>
          <a:ln w="0">
            <a:noFill/>
          </a:ln>
        </p:spPr>
        <p:txBody>
          <a:bodyPr lIns="91440" tIns="45720" rIns="91440" bIns="45720" anchor="t">
            <a:normAutofit fontScale="77500" lnSpcReduction="20000"/>
          </a:bodyPr>
          <a:lstStyle/>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1. Data Quality and Variability: Ensuring the accuracy and reliability of machine learning models in real-world scenarios can be challenging due to variations in data quality, distribution, and dynamics.</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2. Integration Complexity: Integrating the models into existing systems or platforms may require substantial effort to ensure compatibility and seamless operation, adding complexity to the deployment process.</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3. Scalability: Scaling the project to handle large volumes of data or user requests while maintaining performance and efficiency poses a significant challenge, requiring careful consideration of infrastructure requirements and scalable solutions.</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4. Data Privacy and Security: The project may face limitations related to data privacy and security, especially when dealing with sensitive information, requiring compliance with regulatory requirements and implementation of robust security measures.</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5. Maintenance and Updates: Ongoing maintenance and updates are necessary to address bugs, improve model performance, and adapt to changing user needs or environmental conditions, requiring dedicated resources and processes for effective deployment and management.</a:t>
            </a: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192317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45663"/>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839700" y="137319"/>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Future work</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705126" y="1600200"/>
            <a:ext cx="10396883" cy="3886543"/>
          </a:xfrm>
          <a:prstGeom prst="rect">
            <a:avLst/>
          </a:prstGeom>
          <a:noFill/>
          <a:ln w="0">
            <a:noFill/>
          </a:ln>
        </p:spPr>
        <p:txBody>
          <a:bodyPr lIns="91440" tIns="45720" rIns="91440" bIns="45720" anchor="t">
            <a:normAutofit fontScale="92500" lnSpcReduction="20000"/>
          </a:bodyPr>
          <a:lstStyle/>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1. Adding More Data Insights: We can look at more details from different sources to improve our model, like understanding text better or using multiple types of data together.</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2. Making the Model Better: We can try using smarter models that can understand more complicated patterns in the data, which could help our predictions be more accurate.</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3. Learning from Existing Models: We can use models that already know a lot about similar things and teach them more about our specific problem, which might make them better at predicting.</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a:p>
            <a:pPr indent="0" defTabSz="914400">
              <a:lnSpc>
                <a:spcPct val="90000"/>
              </a:lnSpc>
              <a:spcBef>
                <a:spcPts val="1001"/>
              </a:spcBef>
              <a:buNone/>
              <a:tabLst>
                <a:tab pos="0" algn="l"/>
              </a:tabLst>
            </a:pPr>
            <a:r>
              <a:rPr lang="en-US" sz="2000" b="0" strike="noStrike" spc="-1" dirty="0">
                <a:solidFill>
                  <a:schemeClr val="dk2"/>
                </a:solidFill>
                <a:latin typeface="Chivo Light"/>
                <a:ea typeface="Roboto Light"/>
              </a:rPr>
              <a:t>4. Combining Different Models: We can put together predictions from several models to make a final decision, kind of like asking different experts for their opinions and then combining them.</a:t>
            </a:r>
          </a:p>
          <a:p>
            <a:pPr indent="0" defTabSz="914400">
              <a:lnSpc>
                <a:spcPct val="90000"/>
              </a:lnSpc>
              <a:spcBef>
                <a:spcPts val="1001"/>
              </a:spcBef>
              <a:buNone/>
              <a:tabLst>
                <a:tab pos="0" algn="l"/>
              </a:tabLst>
            </a:pPr>
            <a:endParaRPr lang="en-US" sz="2000" b="0" strike="noStrike" spc="-1" dirty="0">
              <a:solidFill>
                <a:schemeClr val="dk2"/>
              </a:solidFill>
              <a:latin typeface="Chivo Light"/>
              <a:ea typeface="Roboto Light"/>
            </a:endParaRP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77499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838080" y="137319"/>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conclusion</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575918" y="1678856"/>
            <a:ext cx="11188700" cy="4983163"/>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This study emphasizes the transformative impact of deep learning on medical imaging and diagnosis, offering insights into its status and prospects. </a:t>
            </a:r>
          </a:p>
          <a:p>
            <a:pPr indent="0" defTabSz="914400">
              <a:lnSpc>
                <a:spcPct val="90000"/>
              </a:lnSpc>
              <a:spcBef>
                <a:spcPts val="1001"/>
              </a:spcBef>
              <a:buNone/>
              <a:tabLst>
                <a:tab pos="0" algn="l"/>
              </a:tabLst>
            </a:pPr>
            <a:endPar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Through a case study utilizing DenseNet121, it illustrates how deep learning can bolster diagnostic capabilities for illnesses like COVID-19, pneumonia, malaria, and brain tumors, leading to improved patient outcomes. </a:t>
            </a:r>
          </a:p>
          <a:p>
            <a:pPr indent="0" defTabSz="914400">
              <a:lnSpc>
                <a:spcPct val="90000"/>
              </a:lnSpc>
              <a:spcBef>
                <a:spcPts val="1001"/>
              </a:spcBef>
              <a:buNone/>
              <a:tabLst>
                <a:tab pos="0" algn="l"/>
              </a:tabLst>
            </a:pPr>
            <a:endParaRPr lang="en-US" sz="2000"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 findings advocate for continued exploration, collaboration, and innovation to realize AI's full potential in healthcare, while also addressing ethical and regulatory considerations for responsible implementation in clinical practice.</a:t>
            </a: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410701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0" y="274638"/>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references</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678502" y="1600200"/>
            <a:ext cx="10675178" cy="4740965"/>
          </a:xfrm>
          <a:prstGeom prst="rect">
            <a:avLst/>
          </a:prstGeom>
          <a:noFill/>
          <a:ln w="0">
            <a:noFill/>
          </a:ln>
        </p:spPr>
        <p:txBody>
          <a:bodyPr lIns="91440" tIns="45720" rIns="91440" bIns="45720" anchor="t">
            <a:normAutofit fontScale="92500" lnSpcReduction="20000"/>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1.Y. Chen, Q. Liu and D. Guo, "Emerging coronaviruses: Genome structure replication and pathogenesis", J. Med.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Virol</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vol. 92, no. 4, pp. 418-423, 2020. Show in Context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CrossRef</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Google Scholar</a:t>
            </a:r>
          </a:p>
          <a:p>
            <a:pPr indent="0" defTabSz="914400">
              <a:lnSpc>
                <a:spcPct val="90000"/>
              </a:lnSpc>
              <a:spcBef>
                <a:spcPts val="1001"/>
              </a:spcBef>
              <a:buNone/>
              <a:tabLst>
                <a:tab pos="0" algn="l"/>
              </a:tabLst>
            </a:pPr>
            <a:endPar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2. Q. Li et al., "Early Transmission Dynamics in Wuhan China of Novel Coronavirus–Infected Pneumonia", N. Engl. J. Med., vol. 382, no. 13, pp. 1199-1207, 2020. Show in Context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CrossRef</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Google Scholar</a:t>
            </a:r>
          </a:p>
          <a:p>
            <a:pPr indent="0" defTabSz="914400">
              <a:lnSpc>
                <a:spcPct val="90000"/>
              </a:lnSpc>
              <a:spcBef>
                <a:spcPts val="1001"/>
              </a:spcBef>
              <a:buNone/>
              <a:tabLst>
                <a:tab pos="0" algn="l"/>
              </a:tabLst>
            </a:pPr>
            <a:endPar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3. A.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Bustamam</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E. D.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Ulul</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H. F. A. Hura and T.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Siswantining</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"Implementation of hierarchical clustering using k-</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mer</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sparse matrix to analyze MERS-</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CoV</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genetic relationship", AIP Conf. Proc, vol. 1862, no.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Iscpms</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pp. 1-7, 2017. Show in Context </a:t>
            </a:r>
            <a:r>
              <a:rPr lang="en-US" sz="2000" b="0" strike="noStrike" spc="-1" dirty="0" err="1">
                <a:solidFill>
                  <a:schemeClr val="dk2"/>
                </a:solidFill>
                <a:latin typeface="Tahoma" panose="020B0604030504040204" pitchFamily="34" charset="0"/>
                <a:ea typeface="Tahoma" panose="020B0604030504040204" pitchFamily="34" charset="0"/>
                <a:cs typeface="Tahoma" panose="020B0604030504040204" pitchFamily="34" charset="0"/>
              </a:rPr>
              <a:t>CrossRef</a:t>
            </a: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 Google Scholar</a:t>
            </a:r>
          </a:p>
          <a:p>
            <a:pPr indent="0" defTabSz="914400">
              <a:lnSpc>
                <a:spcPct val="90000"/>
              </a:lnSpc>
              <a:spcBef>
                <a:spcPts val="1001"/>
              </a:spcBef>
              <a:buNone/>
              <a:tabLst>
                <a:tab pos="0" algn="l"/>
              </a:tabLst>
            </a:pPr>
            <a:endPar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4. Coronavirus Disease (COVID-19) Outbreak Situation, [online] Available: https://www.who.int/emergencies/disease/novel-coronavirus-2019. Show in Context Google Scholar</a:t>
            </a: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391338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Picture Placeholder 5"/>
          <p:cNvSpPr/>
          <p:nvPr/>
        </p:nvSpPr>
        <p:spPr>
          <a:xfrm>
            <a:off x="-181080" y="1923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07" name="PlaceHolder 1"/>
          <p:cNvSpPr>
            <a:spLocks noGrp="1"/>
          </p:cNvSpPr>
          <p:nvPr>
            <p:ph type="title" idx="4294967295"/>
          </p:nvPr>
        </p:nvSpPr>
        <p:spPr>
          <a:xfrm>
            <a:off x="914400" y="2103438"/>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3600" b="0" strike="noStrike" cap="all" spc="-1" dirty="0">
                <a:solidFill>
                  <a:schemeClr val="accent1"/>
                </a:solidFill>
                <a:latin typeface="Oswald Medium"/>
              </a:rPr>
              <a:t>thank you</a:t>
            </a:r>
            <a:endParaRPr lang="en-US" sz="3600" b="0" strike="noStrike" spc="-1" dirty="0">
              <a:solidFill>
                <a:schemeClr val="dk1"/>
              </a:solidFill>
              <a:latin typeface="Calibri"/>
            </a:endParaRPr>
          </a:p>
        </p:txBody>
      </p:sp>
      <p:pic>
        <p:nvPicPr>
          <p:cNvPr id="308" name="Picture 2"/>
          <p:cNvPicPr/>
          <p:nvPr/>
        </p:nvPicPr>
        <p:blipFill>
          <a:blip r:embed="rId3"/>
          <a:stretch/>
        </p:blipFill>
        <p:spPr>
          <a:xfrm>
            <a:off x="10630080" y="-33480"/>
            <a:ext cx="1380600" cy="847440"/>
          </a:xfrm>
          <a:prstGeom prst="rect">
            <a:avLst/>
          </a:prstGeom>
          <a:ln w="0">
            <a:noFill/>
          </a:ln>
        </p:spPr>
      </p:pic>
      <p:sp>
        <p:nvSpPr>
          <p:cNvPr id="309" name="Rectangle 1"/>
          <p:cNvSpPr/>
          <p:nvPr/>
        </p:nvSpPr>
        <p:spPr>
          <a:xfrm>
            <a:off x="2948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67" name="PlaceHolder 1"/>
          <p:cNvSpPr>
            <a:spLocks noGrp="1"/>
          </p:cNvSpPr>
          <p:nvPr>
            <p:ph type="title" idx="4294967295"/>
          </p:nvPr>
        </p:nvSpPr>
        <p:spPr>
          <a:xfrm>
            <a:off x="838080" y="520097"/>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dirty="0">
                <a:solidFill>
                  <a:schemeClr val="accent1"/>
                </a:solidFill>
                <a:latin typeface="Oswald Medium" panose="00000600000000000000" pitchFamily="2" charset="0"/>
              </a:rPr>
              <a:t>INTRODUCTION</a:t>
            </a:r>
            <a:endParaRPr lang="en-US" sz="2400" b="0" strike="noStrike" spc="-1" dirty="0">
              <a:solidFill>
                <a:schemeClr val="dk1"/>
              </a:solidFill>
              <a:latin typeface="Oswald Medium" panose="00000600000000000000" pitchFamily="2" charset="0"/>
            </a:endParaRPr>
          </a:p>
        </p:txBody>
      </p:sp>
      <p:sp>
        <p:nvSpPr>
          <p:cNvPr id="268" name="PlaceHolder 2"/>
          <p:cNvSpPr>
            <a:spLocks noGrp="1"/>
          </p:cNvSpPr>
          <p:nvPr>
            <p:ph type="subTitle" idx="4294967295"/>
          </p:nvPr>
        </p:nvSpPr>
        <p:spPr>
          <a:xfrm>
            <a:off x="838080" y="2414193"/>
            <a:ext cx="10515600" cy="3323415"/>
          </a:xfrm>
          <a:prstGeom prst="rect">
            <a:avLst/>
          </a:prstGeom>
          <a:noFill/>
          <a:ln w="0">
            <a:noFill/>
          </a:ln>
        </p:spPr>
        <p:txBody>
          <a:bodyPr lIns="91440" tIns="45720" rIns="91440" bIns="45720" anchor="t">
            <a:normAutofit/>
          </a:bodyPr>
          <a:lstStyle/>
          <a:p>
            <a:pPr algn="l"/>
            <a:r>
              <a:rPr lang="en-US" sz="1800" dirty="0">
                <a:latin typeface="Tahoma" panose="020B0604030504040204" pitchFamily="34" charset="0"/>
                <a:ea typeface="Tahoma" panose="020B0604030504040204" pitchFamily="34" charset="0"/>
                <a:cs typeface="Tahoma" panose="020B0604030504040204" pitchFamily="34" charset="0"/>
              </a:rPr>
              <a:t>Medical imaging and deep learning have joined forces, promising to transform how we diagnose and treat diseases. In the past, doctors mainly relied on their judgment to interpret medical images, which could be inconsistent. But now, with deep learning, computers can analyze these images quickly and accurately. </a:t>
            </a:r>
          </a:p>
          <a:p>
            <a:pPr algn="l"/>
            <a:r>
              <a:rPr lang="en-US" sz="1800" dirty="0">
                <a:latin typeface="Tahoma" panose="020B0604030504040204" pitchFamily="34" charset="0"/>
                <a:ea typeface="Tahoma" panose="020B0604030504040204" pitchFamily="34" charset="0"/>
                <a:cs typeface="Tahoma" panose="020B0604030504040204" pitchFamily="34" charset="0"/>
              </a:rPr>
              <a:t>This breakthrough has caught the attention of many because it offers a way to catch diseases early and improve how we care for people's health. This study aims to explore how these technologies have evolved, how they're changing disease diagnosis, and what challenges and benefits they bring. </a:t>
            </a:r>
          </a:p>
          <a:p>
            <a:pPr algn="l"/>
            <a:r>
              <a:rPr lang="en-US" sz="1800" dirty="0">
                <a:latin typeface="Tahoma" panose="020B0604030504040204" pitchFamily="34" charset="0"/>
                <a:ea typeface="Tahoma" panose="020B0604030504040204" pitchFamily="34" charset="0"/>
                <a:cs typeface="Tahoma" panose="020B0604030504040204" pitchFamily="34" charset="0"/>
              </a:rPr>
              <a:t>By looking at recent progress and real-life examples, we hope to show how deep learning is changing healthcare for the better.</a:t>
            </a:r>
          </a:p>
        </p:txBody>
      </p:sp>
      <p:pic>
        <p:nvPicPr>
          <p:cNvPr id="269" name="Picture 2"/>
          <p:cNvPicPr/>
          <p:nvPr/>
        </p:nvPicPr>
        <p:blipFill>
          <a:blip r:embed="rId3"/>
          <a:stretch/>
        </p:blipFill>
        <p:spPr>
          <a:xfrm>
            <a:off x="10539900" y="-60711"/>
            <a:ext cx="1380600" cy="847440"/>
          </a:xfrm>
          <a:prstGeom prst="rect">
            <a:avLst/>
          </a:prstGeom>
          <a:ln w="0">
            <a:noFill/>
          </a:ln>
        </p:spPr>
      </p:pic>
      <p:sp>
        <p:nvSpPr>
          <p:cNvPr id="270" name="Rectangle 1"/>
          <p:cNvSpPr/>
          <p:nvPr/>
        </p:nvSpPr>
        <p:spPr>
          <a:xfrm>
            <a:off x="2948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71930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67" name="PlaceHolder 1"/>
          <p:cNvSpPr>
            <a:spLocks noGrp="1"/>
          </p:cNvSpPr>
          <p:nvPr>
            <p:ph type="title" idx="4294967295"/>
          </p:nvPr>
        </p:nvSpPr>
        <p:spPr>
          <a:xfrm>
            <a:off x="838080" y="288316"/>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dirty="0">
                <a:solidFill>
                  <a:schemeClr val="accent1"/>
                </a:solidFill>
              </a:rPr>
              <a:t>PROBLEM STATEMENT</a:t>
            </a:r>
            <a:endParaRPr lang="en-US" sz="2400" b="0" strike="noStrike" spc="-1" dirty="0">
              <a:solidFill>
                <a:schemeClr val="dk1"/>
              </a:solidFill>
              <a:latin typeface="Calibri"/>
            </a:endParaRPr>
          </a:p>
        </p:txBody>
      </p:sp>
      <p:sp>
        <p:nvSpPr>
          <p:cNvPr id="268" name="PlaceHolder 2"/>
          <p:cNvSpPr>
            <a:spLocks noGrp="1"/>
          </p:cNvSpPr>
          <p:nvPr>
            <p:ph type="subTitle" idx="4294967295"/>
          </p:nvPr>
        </p:nvSpPr>
        <p:spPr>
          <a:xfrm>
            <a:off x="643095" y="1902194"/>
            <a:ext cx="10515600" cy="3423431"/>
          </a:xfrm>
          <a:prstGeom prst="rect">
            <a:avLst/>
          </a:prstGeom>
          <a:noFill/>
          <a:ln w="0">
            <a:noFill/>
          </a:ln>
        </p:spPr>
        <p:txBody>
          <a:bodyPr lIns="91440" tIns="45720" rIns="91440" bIns="45720" anchor="t">
            <a:normAutofit/>
          </a:bodyPr>
          <a:lstStyle/>
          <a:p>
            <a:pPr marL="571500" indent="-342900" defTabSz="914400">
              <a:lnSpc>
                <a:spcPct val="90000"/>
              </a:lnSpc>
              <a:spcBef>
                <a:spcPts val="1001"/>
              </a:spcBef>
              <a:buFont typeface="Wingdings" panose="05000000000000000000" pitchFamily="2" charset="2"/>
              <a:buChar char="Ø"/>
              <a:tabLst>
                <a:tab pos="0" algn="l"/>
              </a:tabLst>
            </a:pPr>
            <a:r>
              <a:rPr lang="en-US" sz="18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 rapid evolution of medical imaging techniques, coupled with advancements in deep learning algorithms, presents both opportunities and challenges in disease diagnosis. While deep learning, particularly Convolutional Neural Networks (CNNs), has shown promise in automating the analysis of medical images, there remains a need for a comprehensive understanding of its impact on disease detection and diagnosis. </a:t>
            </a:r>
          </a:p>
          <a:p>
            <a:pPr marL="571500" indent="-342900" defTabSz="914400">
              <a:lnSpc>
                <a:spcPct val="90000"/>
              </a:lnSpc>
              <a:spcBef>
                <a:spcPts val="1001"/>
              </a:spcBef>
              <a:buFont typeface="Wingdings" panose="05000000000000000000" pitchFamily="2" charset="2"/>
              <a:buChar char="Ø"/>
              <a:tabLst>
                <a:tab pos="0" algn="l"/>
              </a:tabLst>
            </a:pPr>
            <a:r>
              <a:rPr lang="en-US" sz="18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Furthermore, the practical implementation of deep learning models in real-world healthcare settings requires addressing various challenges, including data standardization, model optimization, and integration with existing healthcare infrastructure. </a:t>
            </a:r>
          </a:p>
          <a:p>
            <a:pPr marL="571500" indent="-342900" defTabSz="914400">
              <a:lnSpc>
                <a:spcPct val="90000"/>
              </a:lnSpc>
              <a:spcBef>
                <a:spcPts val="1001"/>
              </a:spcBef>
              <a:buFont typeface="Wingdings" panose="05000000000000000000" pitchFamily="2" charset="2"/>
              <a:buChar char="Ø"/>
              <a:tabLst>
                <a:tab pos="0" algn="l"/>
              </a:tabLst>
            </a:pPr>
            <a:r>
              <a:rPr lang="en-US" sz="18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Therefore, the overarching problem addressed by this research is to investigate the effectiveness, limitations, and practical implications of deep learning for medical imaging-based disease diagnosis, with the aim of improving healthcare outcomes and patient care.</a:t>
            </a:r>
            <a:endParaRPr lang="en-IN" sz="18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69" name="Picture 2"/>
          <p:cNvPicPr/>
          <p:nvPr/>
        </p:nvPicPr>
        <p:blipFill>
          <a:blip r:embed="rId3"/>
          <a:stretch/>
        </p:blipFill>
        <p:spPr>
          <a:xfrm>
            <a:off x="10630080" y="-33480"/>
            <a:ext cx="1380600" cy="847440"/>
          </a:xfrm>
          <a:prstGeom prst="rect">
            <a:avLst/>
          </a:prstGeom>
          <a:ln w="0">
            <a:noFill/>
          </a:ln>
        </p:spPr>
      </p:pic>
      <p:sp>
        <p:nvSpPr>
          <p:cNvPr id="270" name="Rectangle 1"/>
          <p:cNvSpPr/>
          <p:nvPr/>
        </p:nvSpPr>
        <p:spPr>
          <a:xfrm>
            <a:off x="2948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72" name="PlaceHolder 1"/>
          <p:cNvSpPr>
            <a:spLocks noGrp="1"/>
          </p:cNvSpPr>
          <p:nvPr>
            <p:ph type="title" idx="4294967295"/>
          </p:nvPr>
        </p:nvSpPr>
        <p:spPr>
          <a:xfrm>
            <a:off x="904949" y="544316"/>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dAtaset description</a:t>
            </a:r>
            <a:endParaRPr lang="en-US" sz="2400" b="0" strike="noStrike" spc="-1" dirty="0">
              <a:solidFill>
                <a:schemeClr val="dk1"/>
              </a:solidFill>
              <a:latin typeface="Calibri"/>
            </a:endParaRPr>
          </a:p>
        </p:txBody>
      </p:sp>
      <p:sp>
        <p:nvSpPr>
          <p:cNvPr id="273" name="PlaceHolder 2"/>
          <p:cNvSpPr>
            <a:spLocks noGrp="1"/>
          </p:cNvSpPr>
          <p:nvPr>
            <p:ph type="subTitle" idx="4294967295"/>
          </p:nvPr>
        </p:nvSpPr>
        <p:spPr>
          <a:xfrm>
            <a:off x="838080" y="2414194"/>
            <a:ext cx="10515600" cy="2843212"/>
          </a:xfrm>
          <a:prstGeom prst="rect">
            <a:avLst/>
          </a:prstGeom>
          <a:noFill/>
          <a:ln w="0">
            <a:noFill/>
          </a:ln>
        </p:spPr>
        <p:txBody>
          <a:bodyPr lIns="91440" tIns="45720" rIns="91440" bIns="45720" anchor="t">
            <a:normAutofit fontScale="92500" lnSpcReduction="10000"/>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We used a big collection of medical pictures for our project. These pictures come from many places like hospitals and research centers. They show different diseases like COVID-19, pneumonia, malaria, and brain tumors. We have lots of pictures, covering various types of medical scans like X-rays and MRIs.</a:t>
            </a:r>
          </a:p>
          <a:p>
            <a:pPr indent="0" defTabSz="914400">
              <a:lnSpc>
                <a:spcPct val="90000"/>
              </a:lnSpc>
              <a:spcBef>
                <a:spcPts val="1001"/>
              </a:spcBef>
              <a:buNone/>
              <a:tabLst>
                <a:tab pos="0" algn="l"/>
              </a:tabLst>
            </a:pPr>
            <a:endPar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Each picture is like a piece of information for the computer to learn from. We made sure these pictures were ready for the computer to understand by doing some preparation work. This included making sure all the pictures were the same size and adjusting the colors, so they were easier for the computer to work with. We also made copies of the pictures and changed them slightly to make the computer learn better.</a:t>
            </a:r>
          </a:p>
        </p:txBody>
      </p:sp>
      <p:pic>
        <p:nvPicPr>
          <p:cNvPr id="274" name="Picture 2"/>
          <p:cNvPicPr/>
          <p:nvPr/>
        </p:nvPicPr>
        <p:blipFill>
          <a:blip r:embed="rId3"/>
          <a:stretch/>
        </p:blipFill>
        <p:spPr>
          <a:xfrm>
            <a:off x="10630080" y="-33480"/>
            <a:ext cx="1380600" cy="847440"/>
          </a:xfrm>
          <a:prstGeom prst="rect">
            <a:avLst/>
          </a:prstGeom>
          <a:ln w="0">
            <a:noFill/>
          </a:ln>
        </p:spPr>
      </p:pic>
      <p:sp>
        <p:nvSpPr>
          <p:cNvPr id="275" name="Rectangle 1"/>
          <p:cNvSpPr/>
          <p:nvPr/>
        </p:nvSpPr>
        <p:spPr>
          <a:xfrm>
            <a:off x="294840" y="2635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 name="Picture Placeholder 5"/>
          <p:cNvSpPr/>
          <p:nvPr/>
        </p:nvSpPr>
        <p:spPr>
          <a:xfrm>
            <a:off x="0" y="-23432"/>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77" name="PlaceHolder 1"/>
          <p:cNvSpPr>
            <a:spLocks noGrp="1"/>
          </p:cNvSpPr>
          <p:nvPr>
            <p:ph type="title" idx="4294967295"/>
          </p:nvPr>
        </p:nvSpPr>
        <p:spPr>
          <a:xfrm>
            <a:off x="-218660" y="390606"/>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Exploratory data analytics (</a:t>
            </a:r>
            <a:r>
              <a:rPr lang="en-US" sz="2400" b="0" strike="noStrike" cap="all" spc="-1" dirty="0" err="1">
                <a:solidFill>
                  <a:schemeClr val="accent1"/>
                </a:solidFill>
                <a:latin typeface="Oswald Medium"/>
              </a:rPr>
              <a:t>eda</a:t>
            </a:r>
            <a:r>
              <a:rPr lang="en-US" sz="2400" b="0" strike="noStrike" cap="all" spc="-1" dirty="0">
                <a:solidFill>
                  <a:schemeClr val="accent1"/>
                </a:solidFill>
                <a:latin typeface="Oswald Medium"/>
              </a:rPr>
              <a:t>)</a:t>
            </a:r>
            <a:endParaRPr lang="en-US" sz="2400" b="0" strike="noStrike" spc="-1" dirty="0">
              <a:solidFill>
                <a:schemeClr val="dk1"/>
              </a:solidFill>
              <a:latin typeface="Calibri"/>
            </a:endParaRPr>
          </a:p>
        </p:txBody>
      </p:sp>
      <p:sp>
        <p:nvSpPr>
          <p:cNvPr id="278" name="PlaceHolder 2"/>
          <p:cNvSpPr>
            <a:spLocks noGrp="1"/>
          </p:cNvSpPr>
          <p:nvPr>
            <p:ph type="subTitle" idx="4294967295"/>
          </p:nvPr>
        </p:nvSpPr>
        <p:spPr>
          <a:xfrm>
            <a:off x="705181" y="2001838"/>
            <a:ext cx="6848061" cy="3908425"/>
          </a:xfrm>
          <a:prstGeom prst="rect">
            <a:avLst/>
          </a:prstGeom>
          <a:noFill/>
          <a:ln w="0">
            <a:noFill/>
          </a:ln>
        </p:spPr>
        <p:txBody>
          <a:bodyPr lIns="91440" tIns="45720" rIns="91440" bIns="45720" anchor="t">
            <a:normAutofit fontScale="70000" lnSpcReduction="20000"/>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Data Collection/Extraction:</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Sourced medical imaging data from established health databases.</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Compiled datasets of X-rays and MRIs for various diseases.</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Data Analysis:</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Univariate Analysis: Examined single variables to understand their distribution and statistics.</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Bivariate Analysis: Explored relationships between two variables to find correlations.</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Data Predictions:</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Applied deep learning models to predict disease presence from medical images.</a:t>
            </a:r>
          </a:p>
          <a:p>
            <a:pPr marL="57150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Evaluated model performance using accuracy metrics and validation techniques.</a:t>
            </a:r>
            <a:endParaRPr lang="en-IN" sz="20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79" name="Picture 2"/>
          <p:cNvPicPr/>
          <p:nvPr/>
        </p:nvPicPr>
        <p:blipFill>
          <a:blip r:embed="rId3"/>
          <a:stretch/>
        </p:blipFill>
        <p:spPr>
          <a:xfrm>
            <a:off x="10630080" y="-33480"/>
            <a:ext cx="1380600" cy="847440"/>
          </a:xfrm>
          <a:prstGeom prst="rect">
            <a:avLst/>
          </a:prstGeom>
          <a:ln w="0">
            <a:noFill/>
          </a:ln>
        </p:spPr>
      </p:pic>
      <p:sp>
        <p:nvSpPr>
          <p:cNvPr id="280" name="Rectangle 1"/>
          <p:cNvSpPr/>
          <p:nvPr/>
        </p:nvSpPr>
        <p:spPr>
          <a:xfrm>
            <a:off x="42480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pic>
        <p:nvPicPr>
          <p:cNvPr id="2" name="Picture 1">
            <a:extLst>
              <a:ext uri="{FF2B5EF4-FFF2-40B4-BE49-F238E27FC236}">
                <a16:creationId xmlns:a16="http://schemas.microsoft.com/office/drawing/2014/main" id="{D427CC01-77C1-F412-1382-299F4905EAB1}"/>
              </a:ext>
            </a:extLst>
          </p:cNvPr>
          <p:cNvPicPr>
            <a:picLocks noChangeAspect="1"/>
          </p:cNvPicPr>
          <p:nvPr/>
        </p:nvPicPr>
        <p:blipFill>
          <a:blip r:embed="rId4"/>
          <a:stretch>
            <a:fillRect/>
          </a:stretch>
        </p:blipFill>
        <p:spPr>
          <a:xfrm>
            <a:off x="7346629" y="1385295"/>
            <a:ext cx="3982477" cy="1445872"/>
          </a:xfrm>
          <a:prstGeom prst="rect">
            <a:avLst/>
          </a:prstGeom>
        </p:spPr>
      </p:pic>
      <p:pic>
        <p:nvPicPr>
          <p:cNvPr id="3" name="Picture 2">
            <a:extLst>
              <a:ext uri="{FF2B5EF4-FFF2-40B4-BE49-F238E27FC236}">
                <a16:creationId xmlns:a16="http://schemas.microsoft.com/office/drawing/2014/main" id="{B0F70219-595B-7B9D-513A-33B1DF536088}"/>
              </a:ext>
            </a:extLst>
          </p:cNvPr>
          <p:cNvPicPr>
            <a:picLocks noChangeAspect="1"/>
          </p:cNvPicPr>
          <p:nvPr/>
        </p:nvPicPr>
        <p:blipFill>
          <a:blip r:embed="rId5"/>
          <a:stretch>
            <a:fillRect/>
          </a:stretch>
        </p:blipFill>
        <p:spPr>
          <a:xfrm>
            <a:off x="7346629" y="2783958"/>
            <a:ext cx="3982477" cy="1445873"/>
          </a:xfrm>
          <a:prstGeom prst="rect">
            <a:avLst/>
          </a:prstGeom>
        </p:spPr>
      </p:pic>
      <p:pic>
        <p:nvPicPr>
          <p:cNvPr id="4" name="Picture 3">
            <a:extLst>
              <a:ext uri="{FF2B5EF4-FFF2-40B4-BE49-F238E27FC236}">
                <a16:creationId xmlns:a16="http://schemas.microsoft.com/office/drawing/2014/main" id="{8C0213D3-5B92-28E2-7334-7391BE577C60}"/>
              </a:ext>
            </a:extLst>
          </p:cNvPr>
          <p:cNvPicPr>
            <a:picLocks noChangeAspect="1"/>
          </p:cNvPicPr>
          <p:nvPr/>
        </p:nvPicPr>
        <p:blipFill>
          <a:blip r:embed="rId6"/>
          <a:stretch>
            <a:fillRect/>
          </a:stretch>
        </p:blipFill>
        <p:spPr>
          <a:xfrm>
            <a:off x="7346629" y="4135935"/>
            <a:ext cx="3982477" cy="1445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 name="Picture Placeholder 5"/>
          <p:cNvSpPr/>
          <p:nvPr/>
        </p:nvSpPr>
        <p:spPr>
          <a:xfrm>
            <a:off x="0" y="10048"/>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92" name="PlaceHolder 1"/>
          <p:cNvSpPr>
            <a:spLocks noGrp="1"/>
          </p:cNvSpPr>
          <p:nvPr>
            <p:ph type="title" idx="4294967295"/>
          </p:nvPr>
        </p:nvSpPr>
        <p:spPr>
          <a:xfrm>
            <a:off x="838080" y="538590"/>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Feature engineering </a:t>
            </a:r>
            <a:endParaRPr lang="en-US" sz="2400" b="0" strike="noStrike" spc="-1" dirty="0">
              <a:solidFill>
                <a:schemeClr val="dk1"/>
              </a:solidFill>
              <a:latin typeface="Calibri"/>
            </a:endParaRPr>
          </a:p>
        </p:txBody>
      </p:sp>
      <p:sp>
        <p:nvSpPr>
          <p:cNvPr id="293" name="PlaceHolder 2"/>
          <p:cNvSpPr>
            <a:spLocks noGrp="1"/>
          </p:cNvSpPr>
          <p:nvPr>
            <p:ph type="subTitle" idx="4294967295"/>
          </p:nvPr>
        </p:nvSpPr>
        <p:spPr>
          <a:xfrm>
            <a:off x="931742" y="2108233"/>
            <a:ext cx="10328275" cy="3484562"/>
          </a:xfrm>
          <a:prstGeom prst="rect">
            <a:avLst/>
          </a:prstGeom>
          <a:noFill/>
          <a:ln w="0">
            <a:noFill/>
          </a:ln>
        </p:spPr>
        <p:txBody>
          <a:bodyPr lIns="91440" tIns="45720" rIns="91440" bIns="45720" anchor="t">
            <a:normAutofit fontScale="85000" lnSpcReduction="20000"/>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Features were carefully selected or engineered based on the unique characteristics of medical imaging data.</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To improve the performance of our model, we meticulously selected and engineered features from our medical imaging dataset. Initially, we subjected the images to preprocessing steps like normalization, scaling, and augmentation. </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These techniques standardized the images and reduced variability, making them more suitable for analysis. Then, we employed advanced methods such as edge detection, texture analysis, and region segmentation to extract features directly from the images. This approach allowed us to identify relevant patterns and structures indicative of various diseases. </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Additionally, we incorporated metadata such as patient demographics and clinical history to provide context to the images. Furthermore, dimensionality reduction techniques like Principal Component Analysis (PCA) were applied to handle high-dimensional data and reduce computational complexity. Insights from medical experts guided the selection and engineering of features, ensuring they were clinically meaningful and aligned with our objectives. </a:t>
            </a:r>
            <a:endParaRPr lang="en-IN" sz="20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94" name="Picture 2"/>
          <p:cNvPicPr/>
          <p:nvPr/>
        </p:nvPicPr>
        <p:blipFill>
          <a:blip r:embed="rId3"/>
          <a:stretch/>
        </p:blipFill>
        <p:spPr>
          <a:xfrm>
            <a:off x="10630080" y="-33480"/>
            <a:ext cx="1380600" cy="847440"/>
          </a:xfrm>
          <a:prstGeom prst="rect">
            <a:avLst/>
          </a:prstGeom>
          <a:ln w="0">
            <a:noFill/>
          </a:ln>
        </p:spPr>
      </p:pic>
      <p:sp>
        <p:nvSpPr>
          <p:cNvPr id="295" name="Rectangle 1"/>
          <p:cNvSpPr/>
          <p:nvPr/>
        </p:nvSpPr>
        <p:spPr>
          <a:xfrm>
            <a:off x="2948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97" name="PlaceHolder 1"/>
          <p:cNvSpPr>
            <a:spLocks noGrp="1"/>
          </p:cNvSpPr>
          <p:nvPr>
            <p:ph type="title" idx="4294967295"/>
          </p:nvPr>
        </p:nvSpPr>
        <p:spPr>
          <a:xfrm>
            <a:off x="713433" y="357458"/>
            <a:ext cx="10515600" cy="1325563"/>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Model architecture</a:t>
            </a:r>
            <a:endParaRPr lang="en-US" sz="2400" b="0" strike="noStrike" spc="-1" dirty="0">
              <a:solidFill>
                <a:schemeClr val="dk1"/>
              </a:solidFill>
              <a:latin typeface="Calibri"/>
            </a:endParaRPr>
          </a:p>
        </p:txBody>
      </p:sp>
      <p:sp>
        <p:nvSpPr>
          <p:cNvPr id="298" name="PlaceHolder 2"/>
          <p:cNvSpPr>
            <a:spLocks noGrp="1"/>
          </p:cNvSpPr>
          <p:nvPr>
            <p:ph type="subTitle" idx="4294967295"/>
          </p:nvPr>
        </p:nvSpPr>
        <p:spPr>
          <a:xfrm>
            <a:off x="774580" y="1852219"/>
            <a:ext cx="10642600" cy="3967162"/>
          </a:xfrm>
          <a:prstGeom prst="rect">
            <a:avLst/>
          </a:prstGeom>
          <a:noFill/>
          <a:ln w="0">
            <a:noFill/>
          </a:ln>
        </p:spPr>
        <p:txBody>
          <a:bodyPr lIns="91440" tIns="45720" rIns="91440" bIns="45720" anchor="t">
            <a:normAutofit/>
          </a:bodyPr>
          <a:lstStyle/>
          <a:p>
            <a:pPr marL="62865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DenseNet121, our chosen model, has 121 layers and uses dense connectivity, where each layer is connected to every other layer. </a:t>
            </a:r>
          </a:p>
          <a:p>
            <a:pPr marL="62865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This setup helps in better feature reuse and mitigates the vanishing gradient problem. </a:t>
            </a:r>
          </a:p>
          <a:p>
            <a:pPr marL="62865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 model consists of convolutional and pooling layers for extracting features from input data. </a:t>
            </a:r>
          </a:p>
          <a:p>
            <a:pPr marL="62865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It includes bottleneck layers to compress feature maps and skip connections to facilitate gradient flow. </a:t>
            </a:r>
          </a:p>
          <a:p>
            <a:pPr marL="628650" indent="-342900" defTabSz="914400">
              <a:lnSpc>
                <a:spcPct val="90000"/>
              </a:lnSpc>
              <a:spcBef>
                <a:spcPts val="1001"/>
              </a:spcBef>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DenseNet121 is efficient and effective for tasks like disease detection in medical images.</a:t>
            </a:r>
            <a:endParaRPr lang="en-IN" sz="20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99" name="Picture 2"/>
          <p:cNvPicPr/>
          <p:nvPr/>
        </p:nvPicPr>
        <p:blipFill>
          <a:blip r:embed="rId3"/>
          <a:stretch/>
        </p:blipFill>
        <p:spPr>
          <a:xfrm>
            <a:off x="10630080" y="-33480"/>
            <a:ext cx="1380600" cy="847440"/>
          </a:xfrm>
          <a:prstGeom prst="rect">
            <a:avLst/>
          </a:prstGeom>
          <a:ln w="0">
            <a:noFill/>
          </a:ln>
        </p:spPr>
      </p:pic>
      <p:sp>
        <p:nvSpPr>
          <p:cNvPr id="300" name="Rectangle 1"/>
          <p:cNvSpPr/>
          <p:nvPr/>
        </p:nvSpPr>
        <p:spPr>
          <a:xfrm>
            <a:off x="442800" y="20628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839700" y="151179"/>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Training process</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839700" y="1531483"/>
            <a:ext cx="10231423" cy="3817265"/>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The training process involved splitting the dataset into training, validation, and test sets. The validation set helped prevent overfitting and fine-tuned hyperparameters, while the training set updated model parameters through backpropagation. Model performance was assessed using the held-out test set.</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To optimize the model, the categorical cross-entropy loss function was minimized using classic optimization techniques like Adam or stochastic gradient descent (SGD) with momentum. Regularization techniques such as weight decay and dropout were applied to enhance model generalization and prevent overfitting. Learning rate scheduling was utilized to maximize training efficiency.</a:t>
            </a:r>
          </a:p>
          <a:p>
            <a:pPr indent="0" defTabSz="914400">
              <a:lnSpc>
                <a:spcPct val="90000"/>
              </a:lnSpc>
              <a:spcBef>
                <a:spcPts val="1001"/>
              </a:spcBef>
              <a:buNone/>
              <a:tabLst>
                <a:tab pos="0" algn="l"/>
              </a:tabLst>
            </a:pPr>
            <a:r>
              <a:rPr lang="en-US" sz="20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Various evaluation criteria, including accuracy, precision, recall, F1-score, and ROC curves, were used to assess the model's performance, providing insights into its classification accuracy and reliability on unseen data.</a:t>
            </a:r>
            <a:endParaRPr lang="en-IN" sz="20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Picture Placeholder 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blipFill rotWithShape="0">
            <a:blip r:embed="rId2">
              <a:alphaModFix amt="19000"/>
              <a:extLst>
                <a:ext uri="{BEBA8EAE-BF5A-486C-A8C5-ECC9F3942E4B}">
                  <a14:imgProps xmlns:a14="http://schemas.microsoft.com/office/drawing/2010/main">
                    <a14:imgLayer>
                      <a14:imgEffect>
                        <a14:brightnessContrast contrast="-3000"/>
                      </a14:imgEffect>
                    </a14:imgLayer>
                  </a14:imgProps>
                </a:ext>
              </a:extLst>
            </a:blip>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dirty="0">
              <a:solidFill>
                <a:srgbClr val="000000"/>
              </a:solidFill>
              <a:latin typeface="Arial"/>
            </a:endParaRPr>
          </a:p>
        </p:txBody>
      </p:sp>
      <p:sp>
        <p:nvSpPr>
          <p:cNvPr id="302" name="PlaceHolder 1"/>
          <p:cNvSpPr>
            <a:spLocks noGrp="1"/>
          </p:cNvSpPr>
          <p:nvPr>
            <p:ph type="title" idx="4294967295"/>
          </p:nvPr>
        </p:nvSpPr>
        <p:spPr>
          <a:xfrm>
            <a:off x="0" y="274638"/>
            <a:ext cx="10515600" cy="1325562"/>
          </a:xfrm>
          <a:prstGeom prst="rect">
            <a:avLst/>
          </a:prstGeom>
          <a:noFill/>
          <a:ln w="0">
            <a:noFill/>
          </a:ln>
        </p:spPr>
        <p:txBody>
          <a:bodyPr lIns="91440" tIns="45720" rIns="91440" bIns="45720" anchor="b">
            <a:normAutofit/>
          </a:bodyPr>
          <a:lstStyle/>
          <a:p>
            <a:pPr indent="0" algn="ctr" defTabSz="914400">
              <a:lnSpc>
                <a:spcPct val="90000"/>
              </a:lnSpc>
              <a:buNone/>
            </a:pPr>
            <a:r>
              <a:rPr lang="en-US" sz="2400" b="0" strike="noStrike" cap="all" spc="-1" dirty="0">
                <a:solidFill>
                  <a:schemeClr val="accent1"/>
                </a:solidFill>
                <a:latin typeface="Oswald Medium"/>
              </a:rPr>
              <a:t>Model evaluation</a:t>
            </a:r>
            <a:endParaRPr lang="en-US" sz="2400" b="0" strike="noStrike" spc="-1" dirty="0">
              <a:solidFill>
                <a:schemeClr val="dk1"/>
              </a:solidFill>
              <a:latin typeface="Calibri"/>
            </a:endParaRPr>
          </a:p>
        </p:txBody>
      </p:sp>
      <p:sp>
        <p:nvSpPr>
          <p:cNvPr id="303" name="PlaceHolder 2"/>
          <p:cNvSpPr>
            <a:spLocks noGrp="1"/>
          </p:cNvSpPr>
          <p:nvPr>
            <p:ph type="subTitle" idx="4294967295"/>
          </p:nvPr>
        </p:nvSpPr>
        <p:spPr>
          <a:xfrm>
            <a:off x="1003300" y="1600201"/>
            <a:ext cx="10361386" cy="4388618"/>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In diagnosing pneumonia, both ML classifiers and DL models are utilized, with considerations given to labeled datasets and feature extraction methods. Evaluation metrics include accuracy, sensitivity, and specificity.</a:t>
            </a:r>
          </a:p>
          <a:p>
            <a:pPr indent="0" defTabSz="914400">
              <a:lnSpc>
                <a:spcPct val="90000"/>
              </a:lnSpc>
              <a:spcBef>
                <a:spcPts val="1001"/>
              </a:spcBef>
              <a:buNone/>
              <a:tabLst>
                <a:tab pos="0" algn="l"/>
              </a:tabLst>
            </a:pPr>
            <a:endPar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In lung disease diagnosis, DL models and ML approaches are used, emphasizing data preprocessing and feature selection. Evaluation metrics include AUC, F1 score, and confusion matrix analysis.</a:t>
            </a:r>
          </a:p>
          <a:p>
            <a:pPr indent="0" defTabSz="914400">
              <a:lnSpc>
                <a:spcPct val="90000"/>
              </a:lnSpc>
              <a:spcBef>
                <a:spcPts val="1001"/>
              </a:spcBef>
              <a:buNone/>
              <a:tabLst>
                <a:tab pos="0" algn="l"/>
              </a:tabLst>
            </a:pPr>
            <a:endPar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Malaria detection involves ML classifiers and convolutional networks, analyzing blood smear images for parasite detection. Evaluation metrics include sensitivity, specificity, and positive predictive value (PPV).</a:t>
            </a:r>
          </a:p>
          <a:p>
            <a:pPr indent="0" defTabSz="914400">
              <a:lnSpc>
                <a:spcPct val="90000"/>
              </a:lnSpc>
              <a:spcBef>
                <a:spcPts val="1001"/>
              </a:spcBef>
              <a:buNone/>
              <a:tabLst>
                <a:tab pos="0" algn="l"/>
              </a:tabLst>
            </a:pPr>
            <a:endPar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endParaRPr>
          </a:p>
          <a:p>
            <a:pPr indent="0" defTabSz="914400">
              <a:lnSpc>
                <a:spcPct val="90000"/>
              </a:lnSpc>
              <a:spcBef>
                <a:spcPts val="1001"/>
              </a:spcBef>
              <a:buNone/>
              <a:tabLst>
                <a:tab pos="0" algn="l"/>
              </a:tabLst>
            </a:pPr>
            <a:r>
              <a:rPr lang="en-US" sz="1600" b="0" strike="noStrike" spc="-1" dirty="0">
                <a:solidFill>
                  <a:schemeClr val="dk2"/>
                </a:solidFill>
                <a:latin typeface="Tahoma" panose="020B0604030504040204" pitchFamily="34" charset="0"/>
                <a:ea typeface="Tahoma" panose="020B0604030504040204" pitchFamily="34" charset="0"/>
                <a:cs typeface="Tahoma" panose="020B0604030504040204" pitchFamily="34" charset="0"/>
              </a:rPr>
              <a:t>For detecting multiple diseases, CNN architectures and ML classifiers are utilized on high-dimensional datasets and computer-aided diagnosis (CAD) systems. Evaluation metrics consist of accuracy, positive predictive value (PPV), and negative predictive value (NPV).</a:t>
            </a:r>
            <a:endParaRPr lang="en-IN" sz="16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04" name="Picture 2"/>
          <p:cNvPicPr/>
          <p:nvPr/>
        </p:nvPicPr>
        <p:blipFill>
          <a:blip r:embed="rId3"/>
          <a:stretch/>
        </p:blipFill>
        <p:spPr>
          <a:xfrm>
            <a:off x="10630080" y="-33480"/>
            <a:ext cx="1380600" cy="847440"/>
          </a:xfrm>
          <a:prstGeom prst="rect">
            <a:avLst/>
          </a:prstGeom>
          <a:ln w="0">
            <a:noFill/>
          </a:ln>
        </p:spPr>
      </p:pic>
      <p:sp>
        <p:nvSpPr>
          <p:cNvPr id="305" name="Rectangle 1"/>
          <p:cNvSpPr/>
          <p:nvPr/>
        </p:nvSpPr>
        <p:spPr>
          <a:xfrm>
            <a:off x="478440" y="205920"/>
            <a:ext cx="10864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rgbClr val="FF0000"/>
                </a:solidFill>
                <a:latin typeface="Arial Black"/>
              </a:rPr>
              <a:t>upGrad</a:t>
            </a:r>
            <a:endParaRPr lang="en-IN" sz="1800" b="0" strike="noStrike" spc="-1">
              <a:solidFill>
                <a:srgbClr val="000000"/>
              </a:solidFill>
              <a:latin typeface="Arial"/>
            </a:endParaRPr>
          </a:p>
        </p:txBody>
      </p:sp>
    </p:spTree>
    <p:extLst>
      <p:ext uri="{BB962C8B-B14F-4D97-AF65-F5344CB8AC3E}">
        <p14:creationId xmlns:p14="http://schemas.microsoft.com/office/powerpoint/2010/main" val="27088744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551</TotalTime>
  <Words>1879</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Aptos</vt:lpstr>
      <vt:lpstr>Arial</vt:lpstr>
      <vt:lpstr>Arial Black</vt:lpstr>
      <vt:lpstr>Calibri</vt:lpstr>
      <vt:lpstr>Chivo Light</vt:lpstr>
      <vt:lpstr>Garamond</vt:lpstr>
      <vt:lpstr>Oswald Medium</vt:lpstr>
      <vt:lpstr>Tahoma</vt:lpstr>
      <vt:lpstr>Times New Roman</vt:lpstr>
      <vt:lpstr>Wingdings</vt:lpstr>
      <vt:lpstr>Organic</vt:lpstr>
      <vt:lpstr>Disease Diagnosis using Medical Imaging and Deep Learning</vt:lpstr>
      <vt:lpstr>INTRODUCTION</vt:lpstr>
      <vt:lpstr>PROBLEM STATEMENT</vt:lpstr>
      <vt:lpstr>dAtaset description</vt:lpstr>
      <vt:lpstr>Exploratory data analytics (eda)</vt:lpstr>
      <vt:lpstr>Feature engineering </vt:lpstr>
      <vt:lpstr>Model architecture</vt:lpstr>
      <vt:lpstr>Training process</vt:lpstr>
      <vt:lpstr>Model evaluation</vt:lpstr>
      <vt:lpstr>Results and analysis</vt:lpstr>
      <vt:lpstr>deployment</vt:lpstr>
      <vt:lpstr>Challenges and limitations</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
  <dc:creator>Eshwar Adduri</dc:creator>
  <dc:description/>
  <cp:lastModifiedBy>kasarla</cp:lastModifiedBy>
  <cp:revision>20</cp:revision>
  <dcterms:modified xsi:type="dcterms:W3CDTF">2024-05-12T02:24:25Z</dcterms:modified>
  <dc:language>en-IN</dc:language>
</cp:coreProperties>
</file>