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2"/>
  </p:notesMasterIdLst>
  <p:sldIdLst>
    <p:sldId id="256" r:id="rId6"/>
    <p:sldId id="257" r:id="rId7"/>
    <p:sldId id="258" r:id="rId8"/>
    <p:sldId id="259" r:id="rId9"/>
    <p:sldId id="260" r:id="rId10"/>
    <p:sldId id="261" r:id="rId11"/>
  </p:sldIdLst>
  <p:sldSz cx="18288000" cy="10287000"/>
  <p:notesSz cx="6858000" cy="9144000"/>
  <p:embeddedFontLst>
    <p:embeddedFont>
      <p:font typeface="TT Commons Pro Bold" charset="1" panose="020B0103030102020204"/>
      <p:regular r:id="rId15"/>
    </p:embeddedFont>
    <p:embeddedFont>
      <p:font typeface="Arial Bold" charset="1" panose="020B0802020202020204"/>
      <p:regular r:id="rId17"/>
    </p:embeddedFont>
    <p:embeddedFont>
      <p:font typeface="Arial" charset="1" panose="020B0502020202020204"/>
      <p:regular r:id="rId18"/>
    </p:embeddedFont>
    <p:embeddedFont>
      <p:font typeface="Tahoma Bold" charset="1" panose="020B0804030504040204"/>
      <p:regular r:id="rId20"/>
    </p:embeddedFont>
    <p:embeddedFont>
      <p:font typeface="Tahoma" charset="1" panose="020B060403050404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notesMasters/notesMaster1.xml" Type="http://schemas.openxmlformats.org/officeDocument/2006/relationships/notesMaster"/><Relationship Id="rId13" Target="theme/theme2.xml" Type="http://schemas.openxmlformats.org/officeDocument/2006/relationships/theme"/><Relationship Id="rId14" Target="notesSlides/notesSlide1.xml" Type="http://schemas.openxmlformats.org/officeDocument/2006/relationships/notesSlide"/><Relationship Id="rId15" Target="fonts/font15.fntdata" Type="http://schemas.openxmlformats.org/officeDocument/2006/relationships/font"/><Relationship Id="rId16" Target="notesSlides/notesSlide2.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notesSlides/notesSlide3.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4.xml" Type="http://schemas.openxmlformats.org/officeDocument/2006/relationships/notesSlide"/><Relationship Id="rId23" Target="notesSlides/notesSlide5.xml" Type="http://schemas.openxmlformats.org/officeDocument/2006/relationships/notesSlide"/><Relationship Id="rId24" Target="notesSlides/notesSlide6.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7980" cy="10287000"/>
          </a:xfrm>
          <a:custGeom>
            <a:avLst/>
            <a:gdLst/>
            <a:ahLst/>
            <a:cxnLst/>
            <a:rect r="r" b="b" t="t" l="l"/>
            <a:pathLst>
              <a:path h="10287000" w="18287980">
                <a:moveTo>
                  <a:pt x="0" y="0"/>
                </a:moveTo>
                <a:lnTo>
                  <a:pt x="18287980" y="0"/>
                </a:lnTo>
                <a:lnTo>
                  <a:pt x="1828798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301002" y="9435723"/>
            <a:ext cx="6460627" cy="458352"/>
          </a:xfrm>
          <a:prstGeom prst="rect">
            <a:avLst/>
          </a:prstGeom>
        </p:spPr>
        <p:txBody>
          <a:bodyPr anchor="t" rtlCol="false" tIns="0" lIns="0" bIns="0" rIns="0">
            <a:spAutoFit/>
          </a:bodyPr>
          <a:lstStyle/>
          <a:p>
            <a:pPr algn="ctr">
              <a:lnSpc>
                <a:spcPts val="3782"/>
              </a:lnSpc>
              <a:spcBef>
                <a:spcPct val="0"/>
              </a:spcBef>
            </a:pPr>
            <a:r>
              <a:rPr lang="en-US" b="true" sz="2909">
                <a:solidFill>
                  <a:srgbClr val="EFEFEF"/>
                </a:solidFill>
                <a:latin typeface="TT Commons Pro Bold"/>
                <a:ea typeface="TT Commons Pro Bold"/>
                <a:cs typeface="TT Commons Pro Bold"/>
                <a:sym typeface="TT Commons Pro Bold"/>
              </a:rPr>
              <a:t>Github Link: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14825" y="2301125"/>
            <a:ext cx="16858350" cy="6745200"/>
          </a:xfrm>
          <a:prstGeom prst="rect">
            <a:avLst/>
          </a:prstGeom>
        </p:spPr>
        <p:txBody>
          <a:bodyPr anchor="t" rtlCol="false" tIns="0" lIns="0" bIns="0" rIns="0">
            <a:spAutoFit/>
          </a:bodyPr>
          <a:lstStyle/>
          <a:p>
            <a:pPr algn="l">
              <a:lnSpc>
                <a:spcPts val="3311"/>
              </a:lnSpc>
            </a:pPr>
            <a:r>
              <a:rPr lang="en-US" b="true" sz="2400">
                <a:solidFill>
                  <a:srgbClr val="000000"/>
                </a:solidFill>
                <a:latin typeface="Arial Bold"/>
                <a:ea typeface="Arial Bold"/>
                <a:cs typeface="Arial Bold"/>
                <a:sym typeface="Arial Bold"/>
              </a:rPr>
              <a:t>Team Name: </a:t>
            </a:r>
            <a:r>
              <a:rPr lang="en-US" sz="2400">
                <a:solidFill>
                  <a:srgbClr val="000000"/>
                </a:solidFill>
                <a:latin typeface="Arial"/>
                <a:ea typeface="Arial"/>
                <a:cs typeface="Arial"/>
                <a:sym typeface="Arial"/>
              </a:rPr>
              <a:t>Luffytaro</a:t>
            </a:r>
          </a:p>
          <a:p>
            <a:pPr algn="l">
              <a:lnSpc>
                <a:spcPts val="3311"/>
              </a:lnSpc>
            </a:pPr>
          </a:p>
          <a:p>
            <a:pPr algn="l">
              <a:lnSpc>
                <a:spcPts val="3311"/>
              </a:lnSpc>
            </a:pPr>
            <a:r>
              <a:rPr lang="en-US" b="true" sz="2400">
                <a:solidFill>
                  <a:srgbClr val="000000"/>
                </a:solidFill>
                <a:latin typeface="Arial Bold"/>
                <a:ea typeface="Arial Bold"/>
                <a:cs typeface="Arial Bold"/>
                <a:sym typeface="Arial Bold"/>
              </a:rPr>
              <a:t>Team Members: </a:t>
            </a:r>
          </a:p>
          <a:p>
            <a:pPr algn="l">
              <a:lnSpc>
                <a:spcPts val="3311"/>
              </a:lnSpc>
            </a:pPr>
            <a:r>
              <a:rPr lang="en-US" sz="2400">
                <a:solidFill>
                  <a:srgbClr val="000000"/>
                </a:solidFill>
                <a:latin typeface="Arial"/>
                <a:ea typeface="Arial"/>
                <a:cs typeface="Arial"/>
                <a:sym typeface="Arial"/>
              </a:rPr>
              <a:t> 1.Vishwas kisaniya(ML Model Development and Deploying)</a:t>
            </a:r>
          </a:p>
          <a:p>
            <a:pPr algn="l">
              <a:lnSpc>
                <a:spcPts val="3311"/>
              </a:lnSpc>
            </a:pPr>
            <a:r>
              <a:rPr lang="en-US" sz="2400">
                <a:solidFill>
                  <a:srgbClr val="000000"/>
                </a:solidFill>
                <a:latin typeface="Arial"/>
                <a:ea typeface="Arial"/>
                <a:cs typeface="Arial"/>
                <a:sym typeface="Arial"/>
              </a:rPr>
              <a:t> 2.Prince(ML Developer and Trainer)</a:t>
            </a:r>
          </a:p>
          <a:p>
            <a:pPr algn="l">
              <a:lnSpc>
                <a:spcPts val="3311"/>
              </a:lnSpc>
            </a:pPr>
            <a:r>
              <a:rPr lang="en-US" sz="2400">
                <a:solidFill>
                  <a:srgbClr val="000000"/>
                </a:solidFill>
                <a:latin typeface="Arial"/>
                <a:ea typeface="Arial"/>
                <a:cs typeface="Arial"/>
                <a:sym typeface="Arial"/>
              </a:rPr>
              <a:t> 3.Harnoor kaur saggu(ML Trainer and Presenter)</a:t>
            </a:r>
          </a:p>
          <a:p>
            <a:pPr algn="l">
              <a:lnSpc>
                <a:spcPts val="3311"/>
              </a:lnSpc>
            </a:pPr>
            <a:r>
              <a:rPr lang="en-US" sz="2400">
                <a:solidFill>
                  <a:srgbClr val="000000"/>
                </a:solidFill>
                <a:latin typeface="Arial"/>
                <a:ea typeface="Arial"/>
                <a:cs typeface="Arial"/>
                <a:sym typeface="Arial"/>
              </a:rPr>
              <a:t> 4.Hardik kumar(Model Trainer and Data Collector)</a:t>
            </a:r>
          </a:p>
          <a:p>
            <a:pPr algn="l">
              <a:lnSpc>
                <a:spcPts val="3311"/>
              </a:lnSpc>
            </a:pPr>
          </a:p>
          <a:p>
            <a:pPr algn="l">
              <a:lnSpc>
                <a:spcPts val="3311"/>
              </a:lnSpc>
            </a:pPr>
            <a:r>
              <a:rPr lang="en-US" b="true" sz="2400">
                <a:solidFill>
                  <a:srgbClr val="000000"/>
                </a:solidFill>
                <a:latin typeface="Arial Bold"/>
                <a:ea typeface="Arial Bold"/>
                <a:cs typeface="Arial Bold"/>
                <a:sym typeface="Arial Bold"/>
              </a:rPr>
              <a:t>College/University: </a:t>
            </a:r>
          </a:p>
          <a:p>
            <a:pPr algn="l">
              <a:lnSpc>
                <a:spcPts val="3311"/>
              </a:lnSpc>
            </a:pPr>
            <a:r>
              <a:rPr lang="en-US" sz="2400">
                <a:solidFill>
                  <a:srgbClr val="000000"/>
                </a:solidFill>
                <a:latin typeface="Arial"/>
                <a:ea typeface="Arial"/>
                <a:cs typeface="Arial"/>
                <a:sym typeface="Arial"/>
              </a:rPr>
              <a:t>1.Punjab Engineering College(PEC)</a:t>
            </a:r>
          </a:p>
          <a:p>
            <a:pPr algn="l">
              <a:lnSpc>
                <a:spcPts val="3311"/>
              </a:lnSpc>
            </a:pPr>
            <a:r>
              <a:rPr lang="en-US" sz="2400">
                <a:solidFill>
                  <a:srgbClr val="000000"/>
                </a:solidFill>
                <a:latin typeface="Arial"/>
                <a:ea typeface="Arial"/>
                <a:cs typeface="Arial"/>
                <a:sym typeface="Arial"/>
              </a:rPr>
              <a:t> 2.Chandigarh Cngineering College, Landran</a:t>
            </a:r>
          </a:p>
          <a:p>
            <a:pPr algn="l">
              <a:lnSpc>
                <a:spcPts val="3311"/>
              </a:lnSpc>
            </a:pPr>
            <a:r>
              <a:rPr lang="en-US" sz="2400">
                <a:solidFill>
                  <a:srgbClr val="000000"/>
                </a:solidFill>
                <a:latin typeface="Arial"/>
                <a:ea typeface="Arial"/>
                <a:cs typeface="Arial"/>
                <a:sym typeface="Arial"/>
              </a:rPr>
              <a:t> 3.Sri Sukhmani Institute of Engineering and Technology</a:t>
            </a:r>
          </a:p>
          <a:p>
            <a:pPr algn="l">
              <a:lnSpc>
                <a:spcPts val="3311"/>
              </a:lnSpc>
            </a:pPr>
          </a:p>
          <a:p>
            <a:pPr algn="l">
              <a:lnSpc>
                <a:spcPts val="3311"/>
              </a:lnSpc>
            </a:pPr>
            <a:r>
              <a:rPr lang="en-US" b="true" sz="2400">
                <a:solidFill>
                  <a:srgbClr val="000000"/>
                </a:solidFill>
                <a:latin typeface="Arial Bold"/>
                <a:ea typeface="Arial Bold"/>
                <a:cs typeface="Arial Bold"/>
                <a:sym typeface="Arial Bold"/>
              </a:rPr>
              <a:t>Date: 20-10-2024</a:t>
            </a:r>
          </a:p>
          <a:p>
            <a:pPr algn="l">
              <a:lnSpc>
                <a:spcPts val="3311"/>
              </a:lnSpc>
            </a:pPr>
          </a:p>
        </p:txBody>
      </p:sp>
      <p:sp>
        <p:nvSpPr>
          <p:cNvPr name="Freeform 3" id="3"/>
          <p:cNvSpPr/>
          <p:nvPr/>
        </p:nvSpPr>
        <p:spPr>
          <a:xfrm flipH="false" flipV="false" rot="0">
            <a:off x="313875" y="4468556"/>
            <a:ext cx="17259300" cy="5522976"/>
          </a:xfrm>
          <a:custGeom>
            <a:avLst/>
            <a:gdLst/>
            <a:ahLst/>
            <a:cxnLst/>
            <a:rect r="r" b="b" t="t" l="l"/>
            <a:pathLst>
              <a:path h="5522976" w="17259300">
                <a:moveTo>
                  <a:pt x="0" y="0"/>
                </a:moveTo>
                <a:lnTo>
                  <a:pt x="17259300" y="0"/>
                </a:lnTo>
                <a:lnTo>
                  <a:pt x="17259300" y="5522976"/>
                </a:lnTo>
                <a:lnTo>
                  <a:pt x="0" y="5522976"/>
                </a:lnTo>
                <a:lnTo>
                  <a:pt x="0" y="0"/>
                </a:lnTo>
                <a:close/>
              </a:path>
            </a:pathLst>
          </a:custGeom>
          <a:blipFill>
            <a:blip r:embed="rId3">
              <a:alphaModFix amt="18999"/>
            </a:blip>
            <a:stretch>
              <a:fillRect l="0" t="0" r="0" b="0"/>
            </a:stretch>
          </a:blipFill>
        </p:spPr>
      </p:sp>
      <p:sp>
        <p:nvSpPr>
          <p:cNvPr name="Freeform 4" id="4"/>
          <p:cNvSpPr/>
          <p:nvPr/>
        </p:nvSpPr>
        <p:spPr>
          <a:xfrm flipH="false" flipV="false" rot="0">
            <a:off x="15659089" y="212325"/>
            <a:ext cx="2345436" cy="4114800"/>
          </a:xfrm>
          <a:custGeom>
            <a:avLst/>
            <a:gdLst/>
            <a:ahLst/>
            <a:cxnLst/>
            <a:rect r="r" b="b" t="t" l="l"/>
            <a:pathLst>
              <a:path h="4114800" w="2345436">
                <a:moveTo>
                  <a:pt x="0" y="0"/>
                </a:moveTo>
                <a:lnTo>
                  <a:pt x="2345436" y="0"/>
                </a:lnTo>
                <a:lnTo>
                  <a:pt x="2345436" y="4114800"/>
                </a:lnTo>
                <a:lnTo>
                  <a:pt x="0" y="4114800"/>
                </a:lnTo>
                <a:lnTo>
                  <a:pt x="0" y="0"/>
                </a:lnTo>
                <a:close/>
              </a:path>
            </a:pathLst>
          </a:custGeom>
          <a:blipFill>
            <a:blip r:embed="rId4">
              <a:alphaModFix amt="27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14825" y="743350"/>
            <a:ext cx="16858350" cy="1200675"/>
          </a:xfrm>
          <a:prstGeom prst="rect">
            <a:avLst/>
          </a:prstGeom>
        </p:spPr>
        <p:txBody>
          <a:bodyPr anchor="t" rtlCol="false" tIns="0" lIns="0" bIns="0" rIns="0">
            <a:spAutoFit/>
          </a:bodyPr>
          <a:lstStyle/>
          <a:p>
            <a:pPr algn="ctr">
              <a:lnSpc>
                <a:spcPts val="9190"/>
              </a:lnSpc>
            </a:pPr>
            <a:r>
              <a:rPr lang="en-US" b="true" sz="6660">
                <a:solidFill>
                  <a:srgbClr val="000000"/>
                </a:solidFill>
                <a:latin typeface="Arial Bold"/>
                <a:ea typeface="Arial Bold"/>
                <a:cs typeface="Arial Bold"/>
                <a:sym typeface="Arial Bold"/>
              </a:rPr>
              <a:t>Title: </a:t>
            </a:r>
            <a:r>
              <a:rPr lang="en-US" sz="6660">
                <a:solidFill>
                  <a:srgbClr val="000000"/>
                </a:solidFill>
                <a:latin typeface="Arial"/>
                <a:ea typeface="Arial"/>
                <a:cs typeface="Arial"/>
                <a:sym typeface="Arial"/>
              </a:rPr>
              <a:t>Smart Vision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14995" y="253350"/>
            <a:ext cx="16858010" cy="9709815"/>
          </a:xfrm>
          <a:prstGeom prst="rect">
            <a:avLst/>
          </a:prstGeom>
        </p:spPr>
        <p:txBody>
          <a:bodyPr anchor="t" rtlCol="false" tIns="0" lIns="0" bIns="0" rIns="0">
            <a:spAutoFit/>
          </a:bodyPr>
          <a:lstStyle/>
          <a:p>
            <a:pPr algn="l">
              <a:lnSpc>
                <a:spcPts val="2682"/>
              </a:lnSpc>
            </a:pPr>
            <a:r>
              <a:rPr lang="en-US" b="true" sz="2160">
                <a:solidFill>
                  <a:srgbClr val="000000"/>
                </a:solidFill>
                <a:latin typeface="Tahoma Bold"/>
                <a:ea typeface="Tahoma Bold"/>
                <a:cs typeface="Tahoma Bold"/>
                <a:sym typeface="Tahoma Bold"/>
              </a:rPr>
              <a:t>Objective:</a:t>
            </a:r>
            <a:r>
              <a:rPr lang="en-US" sz="2160">
                <a:solidFill>
                  <a:srgbClr val="000000"/>
                </a:solidFill>
                <a:latin typeface="Tahoma"/>
                <a:ea typeface="Tahoma"/>
                <a:cs typeface="Tahoma"/>
                <a:sym typeface="Tahoma"/>
              </a:rPr>
              <a:t> </a:t>
            </a:r>
          </a:p>
          <a:p>
            <a:pPr algn="l">
              <a:lnSpc>
                <a:spcPts val="2682"/>
              </a:lnSpc>
            </a:pPr>
            <a:r>
              <a:rPr lang="en-US" sz="2160">
                <a:solidFill>
                  <a:srgbClr val="000000"/>
                </a:solidFill>
                <a:latin typeface="Tahoma"/>
                <a:ea typeface="Tahoma"/>
                <a:cs typeface="Tahoma"/>
                <a:sym typeface="Tahoma"/>
              </a:rPr>
              <a:t>We aim to develop a smart quality test system utilizing cutting-edge camera vision technology. This system will automate the quality inspection process for India's leading e-commerce company, ensuring that products meet both quantity and quality standards efficiently.</a:t>
            </a:r>
          </a:p>
          <a:p>
            <a:pPr algn="l">
              <a:lnSpc>
                <a:spcPts val="2682"/>
              </a:lnSpc>
            </a:pPr>
            <a:r>
              <a:rPr lang="en-US" b="true" sz="2160">
                <a:solidFill>
                  <a:srgbClr val="000000"/>
                </a:solidFill>
                <a:latin typeface="Tahoma Bold"/>
                <a:ea typeface="Tahoma Bold"/>
                <a:cs typeface="Tahoma Bold"/>
                <a:sym typeface="Tahoma Bold"/>
              </a:rPr>
              <a:t>Key Features of Our Solution:</a:t>
            </a:r>
          </a:p>
          <a:p>
            <a:pPr algn="l">
              <a:lnSpc>
                <a:spcPts val="2682"/>
              </a:lnSpc>
            </a:pPr>
          </a:p>
          <a:p>
            <a:pPr algn="l">
              <a:lnSpc>
                <a:spcPts val="2682"/>
              </a:lnSpc>
            </a:pPr>
            <a:r>
              <a:rPr lang="en-US" sz="2160">
                <a:solidFill>
                  <a:srgbClr val="000000"/>
                </a:solidFill>
                <a:latin typeface="Tahoma"/>
                <a:ea typeface="Tahoma"/>
                <a:cs typeface="Tahoma"/>
                <a:sym typeface="Tahoma"/>
              </a:rPr>
              <a:t>1.) Advanced Imaging Systems: We employ high-resolution cameras and proper lighting setups to capture clear and consistent images.</a:t>
            </a:r>
          </a:p>
          <a:p>
            <a:pPr algn="l">
              <a:lnSpc>
                <a:spcPts val="2682"/>
              </a:lnSpc>
            </a:pPr>
            <a:r>
              <a:rPr lang="en-US" sz="2160">
                <a:solidFill>
                  <a:srgbClr val="000000"/>
                </a:solidFill>
                <a:latin typeface="Tahoma"/>
                <a:ea typeface="Tahoma"/>
                <a:cs typeface="Tahoma"/>
                <a:sym typeface="Tahoma"/>
              </a:rPr>
              <a:t>2.) Image Preprocessing: Our system normalizes images for brightness and contrast, while applying filters to reduce noise and highlight critical product features.</a:t>
            </a:r>
          </a:p>
          <a:p>
            <a:pPr algn="l">
              <a:lnSpc>
                <a:spcPts val="2682"/>
              </a:lnSpc>
            </a:pPr>
            <a:r>
              <a:rPr lang="en-US" sz="2160">
                <a:solidFill>
                  <a:srgbClr val="000000"/>
                </a:solidFill>
                <a:latin typeface="Tahoma"/>
                <a:ea typeface="Tahoma"/>
                <a:cs typeface="Tahoma"/>
                <a:sym typeface="Tahoma"/>
              </a:rPr>
              <a:t>3.) Feature Extraction: Using OCR, the system will detect text, such as product names, MRP, and serial numbers. Additionally, geometric features like shape and texture will be analyzed to detect defects or inconsistencies.</a:t>
            </a:r>
          </a:p>
          <a:p>
            <a:pPr algn="l">
              <a:lnSpc>
                <a:spcPts val="2682"/>
              </a:lnSpc>
            </a:pPr>
            <a:r>
              <a:rPr lang="en-US" sz="2160">
                <a:solidFill>
                  <a:srgbClr val="000000"/>
                </a:solidFill>
                <a:latin typeface="Tahoma"/>
                <a:ea typeface="Tahoma"/>
                <a:cs typeface="Tahoma"/>
                <a:sym typeface="Tahoma"/>
              </a:rPr>
              <a:t>4.) Classification and Decision-Making: Machine learning models will classify products and detect defects with high accuracy. Deep learning will enhance the system’s ability to recognize products over time.</a:t>
            </a:r>
          </a:p>
          <a:p>
            <a:pPr algn="l">
              <a:lnSpc>
                <a:spcPts val="2682"/>
              </a:lnSpc>
            </a:pPr>
            <a:r>
              <a:rPr lang="en-US" sz="2160">
                <a:solidFill>
                  <a:srgbClr val="000000"/>
                </a:solidFill>
                <a:latin typeface="Tahoma"/>
                <a:ea typeface="Tahoma"/>
                <a:cs typeface="Tahoma"/>
                <a:sym typeface="Tahoma"/>
              </a:rPr>
              <a:t>5.) Real-Time Feedback and Automation: The system provides immediate results to operators, allowing real-time rejection of defective products. Additionally, it integrates seamlessly with existing automated handling systems.</a:t>
            </a:r>
          </a:p>
          <a:p>
            <a:pPr algn="l">
              <a:lnSpc>
                <a:spcPts val="2682"/>
              </a:lnSpc>
            </a:pPr>
          </a:p>
          <a:p>
            <a:pPr algn="l">
              <a:lnSpc>
                <a:spcPts val="2682"/>
              </a:lnSpc>
            </a:pPr>
            <a:r>
              <a:rPr lang="en-US" b="true" sz="2160">
                <a:solidFill>
                  <a:srgbClr val="000000"/>
                </a:solidFill>
                <a:latin typeface="Tahoma Bold"/>
                <a:ea typeface="Tahoma Bold"/>
                <a:cs typeface="Tahoma Bold"/>
                <a:sym typeface="Tahoma Bold"/>
              </a:rPr>
              <a:t>Applications in E-Commerce:</a:t>
            </a:r>
          </a:p>
          <a:p>
            <a:pPr algn="l">
              <a:lnSpc>
                <a:spcPts val="2682"/>
              </a:lnSpc>
            </a:pPr>
            <a:r>
              <a:rPr lang="en-US" sz="2160">
                <a:solidFill>
                  <a:srgbClr val="000000"/>
                </a:solidFill>
                <a:latin typeface="Tahoma"/>
                <a:ea typeface="Tahoma"/>
                <a:cs typeface="Tahoma"/>
                <a:sym typeface="Tahoma"/>
              </a:rPr>
              <a:t>1.) Item Recognition: Ensuring correct product identification and packaging.</a:t>
            </a:r>
          </a:p>
          <a:p>
            <a:pPr algn="l">
              <a:lnSpc>
                <a:spcPts val="2682"/>
              </a:lnSpc>
            </a:pPr>
            <a:r>
              <a:rPr lang="en-US" sz="2160">
                <a:solidFill>
                  <a:srgbClr val="000000"/>
                </a:solidFill>
                <a:latin typeface="Tahoma"/>
                <a:ea typeface="Tahoma"/>
                <a:cs typeface="Tahoma"/>
                <a:sym typeface="Tahoma"/>
              </a:rPr>
              <a:t>2.) Fresh Produce Inspection: Detecting freshness and predicting shelf life based on visual cues.</a:t>
            </a:r>
          </a:p>
          <a:p>
            <a:pPr algn="l">
              <a:lnSpc>
                <a:spcPts val="2682"/>
              </a:lnSpc>
            </a:pPr>
            <a:r>
              <a:rPr lang="en-US" sz="2160">
                <a:solidFill>
                  <a:srgbClr val="000000"/>
                </a:solidFill>
                <a:latin typeface="Tahoma"/>
                <a:ea typeface="Tahoma"/>
                <a:cs typeface="Tahoma"/>
                <a:sym typeface="Tahoma"/>
              </a:rPr>
              <a:t>3.) Expiry Date Validation: Automating the detection of printed expiration dates.</a:t>
            </a:r>
          </a:p>
          <a:p>
            <a:pPr algn="l">
              <a:lnSpc>
                <a:spcPts val="2682"/>
              </a:lnSpc>
            </a:pPr>
            <a:r>
              <a:rPr lang="en-US" sz="2160">
                <a:solidFill>
                  <a:srgbClr val="000000"/>
                </a:solidFill>
                <a:latin typeface="Tahoma"/>
                <a:ea typeface="Tahoma"/>
                <a:cs typeface="Tahoma"/>
                <a:sym typeface="Tahoma"/>
              </a:rPr>
              <a:t>4.) Challenges Addressed: Our solution will overcome challenges such as varying lighting conditions, product diversity, and the cost of integrating the system with existing operations.</a:t>
            </a:r>
          </a:p>
          <a:p>
            <a:pPr algn="l">
              <a:lnSpc>
                <a:spcPts val="2682"/>
              </a:lnSpc>
            </a:pPr>
          </a:p>
          <a:p>
            <a:pPr algn="l">
              <a:lnSpc>
                <a:spcPts val="2682"/>
              </a:lnSpc>
            </a:pPr>
            <a:r>
              <a:rPr lang="en-US" b="true" sz="2160">
                <a:solidFill>
                  <a:srgbClr val="000000"/>
                </a:solidFill>
                <a:latin typeface="Tahoma Bold"/>
                <a:ea typeface="Tahoma Bold"/>
                <a:cs typeface="Tahoma Bold"/>
                <a:sym typeface="Tahoma Bold"/>
              </a:rPr>
              <a:t>Outcome:</a:t>
            </a:r>
            <a:r>
              <a:rPr lang="en-US" sz="2160">
                <a:solidFill>
                  <a:srgbClr val="000000"/>
                </a:solidFill>
                <a:latin typeface="Tahoma"/>
                <a:ea typeface="Tahoma"/>
                <a:cs typeface="Tahoma"/>
                <a:sym typeface="Tahoma"/>
              </a:rPr>
              <a:t> </a:t>
            </a:r>
          </a:p>
          <a:p>
            <a:pPr algn="l">
              <a:lnSpc>
                <a:spcPts val="2682"/>
              </a:lnSpc>
            </a:pPr>
            <a:r>
              <a:rPr lang="en-US" sz="2160">
                <a:solidFill>
                  <a:srgbClr val="000000"/>
                </a:solidFill>
                <a:latin typeface="Tahoma"/>
                <a:ea typeface="Tahoma"/>
                <a:cs typeface="Tahoma"/>
                <a:sym typeface="Tahoma"/>
              </a:rPr>
              <a:t>This smart vision system will enhance the efficiency, accuracy, and cost-effectiveness of quality testing in e-commerce, providing a scalable solution that can handle large volumes while ensuring that only the best products reach the customer.</a:t>
            </a:r>
          </a:p>
          <a:p>
            <a:pPr algn="l">
              <a:lnSpc>
                <a:spcPts val="2682"/>
              </a:lnSpc>
            </a:pPr>
          </a:p>
        </p:txBody>
      </p:sp>
      <p:sp>
        <p:nvSpPr>
          <p:cNvPr name="Freeform 3" id="3"/>
          <p:cNvSpPr/>
          <p:nvPr/>
        </p:nvSpPr>
        <p:spPr>
          <a:xfrm flipH="false" flipV="false" rot="0">
            <a:off x="313875" y="4468556"/>
            <a:ext cx="17259300" cy="5522976"/>
          </a:xfrm>
          <a:custGeom>
            <a:avLst/>
            <a:gdLst/>
            <a:ahLst/>
            <a:cxnLst/>
            <a:rect r="r" b="b" t="t" l="l"/>
            <a:pathLst>
              <a:path h="5522976" w="17259300">
                <a:moveTo>
                  <a:pt x="0" y="0"/>
                </a:moveTo>
                <a:lnTo>
                  <a:pt x="17259300" y="0"/>
                </a:lnTo>
                <a:lnTo>
                  <a:pt x="17259300" y="5522976"/>
                </a:lnTo>
                <a:lnTo>
                  <a:pt x="0" y="5522976"/>
                </a:lnTo>
                <a:lnTo>
                  <a:pt x="0" y="0"/>
                </a:lnTo>
                <a:close/>
              </a:path>
            </a:pathLst>
          </a:custGeom>
          <a:blipFill>
            <a:blip r:embed="rId3">
              <a:alphaModFix amt="18999"/>
            </a:blip>
            <a:stretch>
              <a:fillRect l="0" t="0" r="0" b="0"/>
            </a:stretch>
          </a:blipFill>
        </p:spPr>
      </p:sp>
      <p:sp>
        <p:nvSpPr>
          <p:cNvPr name="Freeform 4" id="4"/>
          <p:cNvSpPr/>
          <p:nvPr/>
        </p:nvSpPr>
        <p:spPr>
          <a:xfrm flipH="false" flipV="false" rot="0">
            <a:off x="15659089" y="212325"/>
            <a:ext cx="2345436" cy="4114800"/>
          </a:xfrm>
          <a:custGeom>
            <a:avLst/>
            <a:gdLst/>
            <a:ahLst/>
            <a:cxnLst/>
            <a:rect r="r" b="b" t="t" l="l"/>
            <a:pathLst>
              <a:path h="4114800" w="2345436">
                <a:moveTo>
                  <a:pt x="0" y="0"/>
                </a:moveTo>
                <a:lnTo>
                  <a:pt x="2345436" y="0"/>
                </a:lnTo>
                <a:lnTo>
                  <a:pt x="2345436" y="4114800"/>
                </a:lnTo>
                <a:lnTo>
                  <a:pt x="0" y="4114800"/>
                </a:lnTo>
                <a:lnTo>
                  <a:pt x="0" y="0"/>
                </a:lnTo>
                <a:close/>
              </a:path>
            </a:pathLst>
          </a:custGeom>
          <a:blipFill>
            <a:blip r:embed="rId4">
              <a:alphaModFix amt="27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14995" y="-40655"/>
            <a:ext cx="16858010" cy="795050"/>
          </a:xfrm>
          <a:prstGeom prst="rect">
            <a:avLst/>
          </a:prstGeom>
        </p:spPr>
        <p:txBody>
          <a:bodyPr anchor="t" rtlCol="false" tIns="0" lIns="0" bIns="0" rIns="0">
            <a:spAutoFit/>
          </a:bodyPr>
          <a:lstStyle/>
          <a:p>
            <a:pPr algn="ctr">
              <a:lnSpc>
                <a:spcPts val="4719"/>
              </a:lnSpc>
            </a:pPr>
            <a:r>
              <a:rPr lang="en-US" b="true" sz="3420" u="sng">
                <a:solidFill>
                  <a:srgbClr val="000000"/>
                </a:solidFill>
                <a:latin typeface="Arial Bold"/>
                <a:ea typeface="Arial Bold"/>
                <a:cs typeface="Arial Bold"/>
                <a:sym typeface="Arial Bold"/>
              </a:rPr>
              <a:t>Technical Approach</a:t>
            </a:r>
          </a:p>
        </p:txBody>
      </p:sp>
      <p:sp>
        <p:nvSpPr>
          <p:cNvPr name="TextBox 3" id="3"/>
          <p:cNvSpPr txBox="true"/>
          <p:nvPr/>
        </p:nvSpPr>
        <p:spPr>
          <a:xfrm rot="0">
            <a:off x="714995" y="716265"/>
            <a:ext cx="16858010" cy="9145300"/>
          </a:xfrm>
          <a:prstGeom prst="rect">
            <a:avLst/>
          </a:prstGeom>
        </p:spPr>
        <p:txBody>
          <a:bodyPr anchor="t" rtlCol="false" tIns="0" lIns="0" bIns="0" rIns="0">
            <a:spAutoFit/>
          </a:bodyPr>
          <a:lstStyle/>
          <a:p>
            <a:pPr algn="l">
              <a:lnSpc>
                <a:spcPts val="3091"/>
              </a:lnSpc>
            </a:pPr>
            <a:r>
              <a:rPr lang="en-US" b="true" sz="2240" u="sng">
                <a:solidFill>
                  <a:srgbClr val="000000"/>
                </a:solidFill>
                <a:latin typeface="Arial Bold"/>
                <a:ea typeface="Arial Bold"/>
                <a:cs typeface="Arial Bold"/>
                <a:sym typeface="Arial Bold"/>
              </a:rPr>
              <a:t>Overview:</a:t>
            </a:r>
            <a:r>
              <a:rPr lang="en-US" b="true" sz="2240">
                <a:solidFill>
                  <a:srgbClr val="000000"/>
                </a:solidFill>
                <a:latin typeface="Arial Bold"/>
                <a:ea typeface="Arial Bold"/>
                <a:cs typeface="Arial Bold"/>
                <a:sym typeface="Arial Bold"/>
              </a:rPr>
              <a:t> </a:t>
            </a:r>
            <a:r>
              <a:rPr lang="en-US" sz="2240">
                <a:solidFill>
                  <a:srgbClr val="000000"/>
                </a:solidFill>
                <a:latin typeface="Arial"/>
                <a:ea typeface="Arial"/>
                <a:cs typeface="Arial"/>
                <a:sym typeface="Arial"/>
              </a:rPr>
              <a:t>The proposed solution leverages advanced machine learning and computer vision techniques to automate the quality control process for an e-commerce company, focusing on detecting textual information, counting objects, and determining the freshness of fruits and vegetables. By integrating Optical Character Recognition (OCR), YOLOv9 for object detection, and VGG16 for freshness assessment, the system ensures precise, efficient, and scalable quality inspections.</a:t>
            </a:r>
          </a:p>
          <a:p>
            <a:pPr algn="l">
              <a:lnSpc>
                <a:spcPts val="3091"/>
              </a:lnSpc>
            </a:pPr>
          </a:p>
          <a:p>
            <a:pPr algn="l">
              <a:lnSpc>
                <a:spcPts val="3091"/>
              </a:lnSpc>
            </a:pPr>
          </a:p>
          <a:p>
            <a:pPr algn="l">
              <a:lnSpc>
                <a:spcPts val="3091"/>
              </a:lnSpc>
            </a:pPr>
            <a:r>
              <a:rPr lang="en-US" b="true" sz="2240" u="sng">
                <a:solidFill>
                  <a:srgbClr val="000000"/>
                </a:solidFill>
                <a:latin typeface="Arial Bold"/>
                <a:ea typeface="Arial Bold"/>
                <a:cs typeface="Arial Bold"/>
                <a:sym typeface="Arial Bold"/>
              </a:rPr>
              <a:t>Component 1: Text Detection and Extraction (OCR)</a:t>
            </a:r>
          </a:p>
          <a:p>
            <a:pPr algn="l">
              <a:lnSpc>
                <a:spcPts val="3091"/>
              </a:lnSpc>
            </a:pPr>
            <a:r>
              <a:rPr lang="en-US" sz="2240">
                <a:solidFill>
                  <a:srgbClr val="000000"/>
                </a:solidFill>
                <a:latin typeface="Arial"/>
                <a:ea typeface="Arial"/>
                <a:cs typeface="Arial"/>
                <a:sym typeface="Arial"/>
              </a:rPr>
              <a:t>We use Tesseract OCR to detect and extract crucial text from product labels in real-time, such as product names, expiration dates, and serial numbers. Images captured using high-resolution cameras are preprocessed (noise reduction, binarization) and passed to the OCR engine. The extracted text is formatted and stored in an XML file for integration into inventory management systems. This enables accurate, automated data collection for tracking and verifying product information.</a:t>
            </a:r>
          </a:p>
          <a:p>
            <a:pPr algn="l">
              <a:lnSpc>
                <a:spcPts val="3091"/>
              </a:lnSpc>
            </a:pPr>
          </a:p>
          <a:p>
            <a:pPr algn="l">
              <a:lnSpc>
                <a:spcPts val="3091"/>
              </a:lnSpc>
            </a:pPr>
            <a:r>
              <a:rPr lang="en-US" b="true" sz="2240" u="sng">
                <a:solidFill>
                  <a:srgbClr val="000000"/>
                </a:solidFill>
                <a:latin typeface="Arial Bold"/>
                <a:ea typeface="Arial Bold"/>
                <a:cs typeface="Arial Bold"/>
                <a:sym typeface="Arial Bold"/>
              </a:rPr>
              <a:t>Component 2: Object Detection and IR based Counting (YOLOv9)</a:t>
            </a:r>
          </a:p>
          <a:p>
            <a:pPr algn="l">
              <a:lnSpc>
                <a:spcPts val="3091"/>
              </a:lnSpc>
            </a:pPr>
            <a:r>
              <a:rPr lang="en-US" sz="2240">
                <a:solidFill>
                  <a:srgbClr val="000000"/>
                </a:solidFill>
                <a:latin typeface="Arial"/>
                <a:ea typeface="Arial"/>
                <a:cs typeface="Arial"/>
                <a:sym typeface="Arial"/>
              </a:rPr>
              <a:t>OThe YOLOv9 model is used to detect and count objects, including fruits, vegetables, and other packaged goods, in real-time. The model is trained on a custom dataset to recognize various products and their quantities, providing accurate detection in dynamic environments like conveyor belts. The real-time object count ensures that the correct number of items is packaged and processed, helping streamline inventory management and reduce human error.</a:t>
            </a:r>
          </a:p>
          <a:p>
            <a:pPr algn="l">
              <a:lnSpc>
                <a:spcPts val="3091"/>
              </a:lnSpc>
            </a:pPr>
          </a:p>
          <a:p>
            <a:pPr algn="l">
              <a:lnSpc>
                <a:spcPts val="3091"/>
              </a:lnSpc>
            </a:pPr>
            <a:r>
              <a:rPr lang="en-US" b="true" sz="2240" u="sng">
                <a:solidFill>
                  <a:srgbClr val="000000"/>
                </a:solidFill>
                <a:latin typeface="Arial Bold"/>
                <a:ea typeface="Arial Bold"/>
                <a:cs typeface="Arial Bold"/>
                <a:sym typeface="Arial Bold"/>
              </a:rPr>
              <a:t>Component 3: Freshness Detection Using CNN (VGG16)</a:t>
            </a:r>
          </a:p>
          <a:p>
            <a:pPr algn="l">
              <a:lnSpc>
                <a:spcPts val="3091"/>
              </a:lnSpc>
            </a:pPr>
            <a:r>
              <a:rPr lang="en-US" sz="2240">
                <a:solidFill>
                  <a:srgbClr val="000000"/>
                </a:solidFill>
                <a:latin typeface="Arial"/>
                <a:ea typeface="Arial"/>
                <a:cs typeface="Arial"/>
                <a:sym typeface="Arial"/>
              </a:rPr>
              <a:t>A VGG16-based CNN is utilized to assess the freshness of fruits and vegetables. The model is fine-tuned to classify whether a product is fresh or rotten by analyzing visual features such as color, texture, and shape. This classification is performed in real-time, allowing the system to sort or reject spoiled products automatically. This component ensures that only fresh, high-quality products are delivered to customers, improving overall quality control.</a:t>
            </a:r>
          </a:p>
        </p:txBody>
      </p:sp>
      <p:sp>
        <p:nvSpPr>
          <p:cNvPr name="Freeform 4" id="4"/>
          <p:cNvSpPr/>
          <p:nvPr/>
        </p:nvSpPr>
        <p:spPr>
          <a:xfrm flipH="false" flipV="false" rot="0">
            <a:off x="313875" y="4468556"/>
            <a:ext cx="17259300" cy="5522976"/>
          </a:xfrm>
          <a:custGeom>
            <a:avLst/>
            <a:gdLst/>
            <a:ahLst/>
            <a:cxnLst/>
            <a:rect r="r" b="b" t="t" l="l"/>
            <a:pathLst>
              <a:path h="5522976" w="17259300">
                <a:moveTo>
                  <a:pt x="0" y="0"/>
                </a:moveTo>
                <a:lnTo>
                  <a:pt x="17259300" y="0"/>
                </a:lnTo>
                <a:lnTo>
                  <a:pt x="17259300" y="5522976"/>
                </a:lnTo>
                <a:lnTo>
                  <a:pt x="0" y="5522976"/>
                </a:lnTo>
                <a:lnTo>
                  <a:pt x="0" y="0"/>
                </a:lnTo>
                <a:close/>
              </a:path>
            </a:pathLst>
          </a:custGeom>
          <a:blipFill>
            <a:blip r:embed="rId3">
              <a:alphaModFix amt="18999"/>
            </a:blip>
            <a:stretch>
              <a:fillRect l="0" t="0" r="0" b="0"/>
            </a:stretch>
          </a:blipFill>
        </p:spPr>
      </p:sp>
      <p:sp>
        <p:nvSpPr>
          <p:cNvPr name="Freeform 5" id="5"/>
          <p:cNvSpPr/>
          <p:nvPr/>
        </p:nvSpPr>
        <p:spPr>
          <a:xfrm flipH="false" flipV="false" rot="0">
            <a:off x="15659089" y="212325"/>
            <a:ext cx="2345436" cy="4114800"/>
          </a:xfrm>
          <a:custGeom>
            <a:avLst/>
            <a:gdLst/>
            <a:ahLst/>
            <a:cxnLst/>
            <a:rect r="r" b="b" t="t" l="l"/>
            <a:pathLst>
              <a:path h="4114800" w="2345436">
                <a:moveTo>
                  <a:pt x="0" y="0"/>
                </a:moveTo>
                <a:lnTo>
                  <a:pt x="2345436" y="0"/>
                </a:lnTo>
                <a:lnTo>
                  <a:pt x="2345436" y="4114800"/>
                </a:lnTo>
                <a:lnTo>
                  <a:pt x="0" y="4114800"/>
                </a:lnTo>
                <a:lnTo>
                  <a:pt x="0" y="0"/>
                </a:lnTo>
                <a:close/>
              </a:path>
            </a:pathLst>
          </a:custGeom>
          <a:blipFill>
            <a:blip r:embed="rId4">
              <a:alphaModFix amt="27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00" y="-102702"/>
            <a:ext cx="18280600" cy="10389702"/>
          </a:xfrm>
          <a:custGeom>
            <a:avLst/>
            <a:gdLst/>
            <a:ahLst/>
            <a:cxnLst/>
            <a:rect r="r" b="b" t="t" l="l"/>
            <a:pathLst>
              <a:path h="10389702" w="18280600">
                <a:moveTo>
                  <a:pt x="0" y="0"/>
                </a:moveTo>
                <a:lnTo>
                  <a:pt x="18280600" y="0"/>
                </a:lnTo>
                <a:lnTo>
                  <a:pt x="18280600" y="10389702"/>
                </a:lnTo>
                <a:lnTo>
                  <a:pt x="0" y="10389702"/>
                </a:lnTo>
                <a:lnTo>
                  <a:pt x="0" y="0"/>
                </a:lnTo>
                <a:close/>
              </a:path>
            </a:pathLst>
          </a:custGeom>
          <a:blipFill>
            <a:blip r:embed="rId3"/>
            <a:stretch>
              <a:fillRect l="-499" t="0" r="-499" b="0"/>
            </a:stretch>
          </a:blipFill>
        </p:spPr>
      </p:sp>
      <p:sp>
        <p:nvSpPr>
          <p:cNvPr name="Freeform 3" id="3"/>
          <p:cNvSpPr/>
          <p:nvPr/>
        </p:nvSpPr>
        <p:spPr>
          <a:xfrm flipH="false" flipV="false" rot="0">
            <a:off x="-29114" y="-249136"/>
            <a:ext cx="18317114" cy="10303377"/>
          </a:xfrm>
          <a:custGeom>
            <a:avLst/>
            <a:gdLst/>
            <a:ahLst/>
            <a:cxnLst/>
            <a:rect r="r" b="b" t="t" l="l"/>
            <a:pathLst>
              <a:path h="10303377" w="18317114">
                <a:moveTo>
                  <a:pt x="0" y="0"/>
                </a:moveTo>
                <a:lnTo>
                  <a:pt x="18317114" y="0"/>
                </a:lnTo>
                <a:lnTo>
                  <a:pt x="18317114" y="10303376"/>
                </a:lnTo>
                <a:lnTo>
                  <a:pt x="0" y="10303376"/>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758"/>
            <a:ext cx="18288000" cy="10296508"/>
          </a:xfrm>
          <a:custGeom>
            <a:avLst/>
            <a:gdLst/>
            <a:ahLst/>
            <a:cxnLst/>
            <a:rect r="r" b="b" t="t" l="l"/>
            <a:pathLst>
              <a:path h="10296508" w="18288000">
                <a:moveTo>
                  <a:pt x="0" y="0"/>
                </a:moveTo>
                <a:lnTo>
                  <a:pt x="18288000" y="0"/>
                </a:lnTo>
                <a:lnTo>
                  <a:pt x="18288000" y="10296508"/>
                </a:lnTo>
                <a:lnTo>
                  <a:pt x="0" y="10296508"/>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DAGUHleeMnE</dc:identifier>
  <dcterms:modified xsi:type="dcterms:W3CDTF">2011-08-01T06:04:30Z</dcterms:modified>
  <cp:revision>1</cp:revision>
  <dc:title>Robotics_Submission Template - GRiD 6.0.pptx</dc:title>
</cp:coreProperties>
</file>