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w Bold" charset="1" panose="00000800000000000000"/>
      <p:regular r:id="rId20"/>
    </p:embeddedFont>
    <p:embeddedFont>
      <p:font typeface="DM Sans Italics" charset="1" panose="00000000000000000000"/>
      <p:regular r:id="rId21"/>
    </p:embeddedFont>
    <p:embeddedFont>
      <p:font typeface="Archivo Black" charset="1" panose="020B0A03020202020B04"/>
      <p:regular r:id="rId22"/>
    </p:embeddedFont>
    <p:embeddedFont>
      <p:font typeface="DM Sans Bold" charset="1" panose="00000000000000000000"/>
      <p:regular r:id="rId23"/>
    </p:embeddedFont>
    <p:embeddedFont>
      <p:font typeface="DM Sans Bold Italics" charset="1" panose="00000000000000000000"/>
      <p:regular r:id="rId24"/>
    </p:embeddedFont>
    <p:embeddedFont>
      <p:font typeface="Now" charset="1" panose="00000500000000000000"/>
      <p:regular r:id="rId25"/>
    </p:embeddedFont>
    <p:embeddedFont>
      <p:font typeface="Fredoka" charset="1" panose="02000000000000000000"/>
      <p:regular r:id="rId26"/>
    </p:embeddedFont>
    <p:embeddedFont>
      <p:font typeface="DM San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3.jpe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rive.google.com/drive/folders/1MeGOi1kAU-T8MuJIXlyEvjiCop55SIOk?usp=sharing" TargetMode="External" Type="http://schemas.openxmlformats.org/officeDocument/2006/relationships/hyperlink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Relationship Id="rId9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jpeg" Type="http://schemas.openxmlformats.org/officeDocument/2006/relationships/image"/><Relationship Id="rId5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jpeg" Type="http://schemas.openxmlformats.org/officeDocument/2006/relationships/image"/><Relationship Id="rId5" Target="../media/image2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0" t="-2271" r="0" b="-227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962295"/>
            <a:ext cx="3430562" cy="1616652"/>
          </a:xfrm>
          <a:custGeom>
            <a:avLst/>
            <a:gdLst/>
            <a:ahLst/>
            <a:cxnLst/>
            <a:rect r="r" b="b" t="t" l="l"/>
            <a:pathLst>
              <a:path h="1616652" w="3430562">
                <a:moveTo>
                  <a:pt x="0" y="0"/>
                </a:moveTo>
                <a:lnTo>
                  <a:pt x="3430562" y="0"/>
                </a:lnTo>
                <a:lnTo>
                  <a:pt x="3430562" y="1616653"/>
                </a:lnTo>
                <a:lnTo>
                  <a:pt x="0" y="1616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3748" y="8008858"/>
            <a:ext cx="266287" cy="257088"/>
          </a:xfrm>
          <a:custGeom>
            <a:avLst/>
            <a:gdLst/>
            <a:ahLst/>
            <a:cxnLst/>
            <a:rect r="r" b="b" t="t" l="l"/>
            <a:pathLst>
              <a:path h="257088" w="266287">
                <a:moveTo>
                  <a:pt x="0" y="0"/>
                </a:moveTo>
                <a:lnTo>
                  <a:pt x="266287" y="0"/>
                </a:lnTo>
                <a:lnTo>
                  <a:pt x="266287" y="257089"/>
                </a:lnTo>
                <a:lnTo>
                  <a:pt x="0" y="257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0365" y="7676213"/>
            <a:ext cx="213053" cy="254738"/>
          </a:xfrm>
          <a:custGeom>
            <a:avLst/>
            <a:gdLst/>
            <a:ahLst/>
            <a:cxnLst/>
            <a:rect r="r" b="b" t="t" l="l"/>
            <a:pathLst>
              <a:path h="254738" w="213053">
                <a:moveTo>
                  <a:pt x="0" y="0"/>
                </a:moveTo>
                <a:lnTo>
                  <a:pt x="213053" y="0"/>
                </a:lnTo>
                <a:lnTo>
                  <a:pt x="213053" y="254738"/>
                </a:lnTo>
                <a:lnTo>
                  <a:pt x="0" y="254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9020" y="3466415"/>
            <a:ext cx="9617355" cy="151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6"/>
              </a:lnSpc>
            </a:pPr>
            <a:r>
              <a:rPr lang="en-US" sz="9922" b="true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SKYHACK 3.0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3748" y="7036704"/>
            <a:ext cx="7913921" cy="46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 i="true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AboveClouds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3748" y="4984761"/>
            <a:ext cx="3387511" cy="98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7"/>
              </a:lnSpc>
            </a:pPr>
            <a:r>
              <a:rPr lang="en-US" sz="6464" b="true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35348" y="7616197"/>
            <a:ext cx="6002366" cy="70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7"/>
              </a:lnSpc>
            </a:pPr>
            <a:r>
              <a:rPr lang="en-US" sz="2298" i="true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Chandan &amp; Vishwas Kisaniya</a:t>
            </a:r>
          </a:p>
          <a:p>
            <a:pPr algn="l" marL="0" indent="0" lvl="0">
              <a:lnSpc>
                <a:spcPts val="2827"/>
              </a:lnSpc>
              <a:spcBef>
                <a:spcPct val="0"/>
              </a:spcBef>
            </a:pPr>
            <a:r>
              <a:rPr lang="en-US" sz="2298" i="true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Punjab Engineering College, Chandigarh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3748" y="6210050"/>
            <a:ext cx="7913921" cy="47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 u="sng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AirRank – Flight ranking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7480" y="654459"/>
            <a:ext cx="14859647" cy="758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63"/>
              </a:lnSpc>
              <a:spcBef>
                <a:spcPct val="0"/>
              </a:spcBef>
            </a:pPr>
            <a:r>
              <a:rPr lang="en-US" b="true" sz="5052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POST-ANALYSIS &amp; OPERATIONAL INSIGHTS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139983" y="-2500856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11902" y="2228783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89773" y="-1146660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7802" y="6361161"/>
            <a:ext cx="3052300" cy="3007903"/>
          </a:xfrm>
          <a:custGeom>
            <a:avLst/>
            <a:gdLst/>
            <a:ahLst/>
            <a:cxnLst/>
            <a:rect r="r" b="b" t="t" l="l"/>
            <a:pathLst>
              <a:path h="3007903" w="3052300">
                <a:moveTo>
                  <a:pt x="0" y="0"/>
                </a:moveTo>
                <a:lnTo>
                  <a:pt x="3052300" y="0"/>
                </a:lnTo>
                <a:lnTo>
                  <a:pt x="3052300" y="3007903"/>
                </a:lnTo>
                <a:lnTo>
                  <a:pt x="0" y="3007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96534" y="7610171"/>
            <a:ext cx="10284051" cy="224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b="true" sz="2779" spc="1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Long-Term Strategies :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Reassign larger aircraft to high-difficulty routes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Redesign hub gate layouts for smoother flow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Partner with ground handlers for dedicated resources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Align maintenance with difficulty score trends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1963" y="1624707"/>
            <a:ext cx="11946596" cy="428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perationa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Ef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ficiency 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6216" y="2466992"/>
            <a:ext cx="11946596" cy="269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779" spc="13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779" spc="138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mmediate Actions </a:t>
            </a:r>
            <a:r>
              <a:rPr lang="en-US" b="true" sz="2779" spc="1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+15% ground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cr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ew for flights scoring &gt;0.75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2-hour advance passenger alerts for difficult flights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remium gate allocation for top 10% difficult flights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Pre-process SSRs 24h in advance</a:t>
            </a:r>
          </a:p>
          <a:p>
            <a:pPr algn="l">
              <a:lnSpc>
                <a:spcPts val="359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691808" y="5105400"/>
            <a:ext cx="9996168" cy="224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779" spc="138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Sh</a:t>
            </a:r>
            <a:r>
              <a:rPr lang="en-US" b="true" sz="2779" spc="1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ort-Term Improvements :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 12-minute schedule buffers for routes &gt;0.8 score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5-minute peak-hour spacing at hubs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argeted crew training for high-difficulty ops</a:t>
            </a:r>
          </a:p>
          <a:p>
            <a:pPr algn="l" marL="578516" indent="-289258" lvl="1">
              <a:lnSpc>
                <a:spcPts val="3590"/>
              </a:lnSpc>
              <a:buFont typeface="Arial"/>
              <a:buChar char="•"/>
            </a:pP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2679" spc="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aunch real-time difficulty dashboard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983233" y="7865113"/>
            <a:ext cx="1266282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2554850" y="5362919"/>
            <a:ext cx="159458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-702626" y="2765064"/>
            <a:ext cx="159458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4690" y="653265"/>
            <a:ext cx="7957777" cy="98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ACHIEVEMENTS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139983" y="-2500856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758" y="1798410"/>
            <a:ext cx="17368485" cy="7699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100% </a:t>
            </a: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Data-Driven Insights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Difficulty score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ture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weight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 der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entirely from actual operational data.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Dynamic Correlation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-Based Weighting – Real delay correlations determine contri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butions 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 press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re,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enger l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ad, se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vic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ft/r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United Airlines Focus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An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alyzed 4,504 U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 flights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 h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gh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accuracy and filtering.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Multi-Factor Flight Difficulty Scoring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Com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nes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ope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al,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senger, service, and rout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factors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omprehensive assessment.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High Predictive Accuracy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Features explain 73% of delay variance (R² = 0.73), validating the model.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Daily Ranking &amp; Classification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Robust 3-tier (Easy/Medium/Difficult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5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tier difficulty categorization per flight.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Comprehensive Visualization &amp; Insights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ction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arts for operational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tren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ds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erf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rma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ce,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eature impact.</a:t>
            </a:r>
          </a:p>
          <a:p>
            <a:pPr algn="l" marL="656115" indent="-328058" lvl="1">
              <a:lnSpc>
                <a:spcPts val="4072"/>
              </a:lnSpc>
              <a:buFont typeface="Arial"/>
              <a:buChar char="•"/>
            </a:pPr>
            <a:r>
              <a:rPr lang="en-US" b="true" sz="3038" spc="151">
                <a:solidFill>
                  <a:srgbClr val="56AEFF"/>
                </a:solidFill>
                <a:latin typeface="DM Sans Bold"/>
                <a:ea typeface="DM Sans Bold"/>
                <a:cs typeface="DM Sans Bold"/>
                <a:sym typeface="DM Sans Bold"/>
              </a:rPr>
              <a:t>Business Impact</a:t>
            </a:r>
            <a:r>
              <a:rPr lang="en-US" sz="3038" spc="15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– Enables proactive planning, optimized resource allocation, and risk mitigation.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89773" y="-1146660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75317" y="-2198044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2987" y="0"/>
            <a:ext cx="17362025" cy="10287000"/>
          </a:xfrm>
          <a:custGeom>
            <a:avLst/>
            <a:gdLst/>
            <a:ahLst/>
            <a:cxnLst/>
            <a:rect r="r" b="b" t="t" l="l"/>
            <a:pathLst>
              <a:path h="10287000" w="17362025">
                <a:moveTo>
                  <a:pt x="0" y="0"/>
                </a:moveTo>
                <a:lnTo>
                  <a:pt x="17362026" y="0"/>
                </a:lnTo>
                <a:lnTo>
                  <a:pt x="173620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39983" y="-2500856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3193" y="258855"/>
            <a:ext cx="9603535" cy="5690094"/>
          </a:xfrm>
          <a:custGeom>
            <a:avLst/>
            <a:gdLst/>
            <a:ahLst/>
            <a:cxnLst/>
            <a:rect r="r" b="b" t="t" l="l"/>
            <a:pathLst>
              <a:path h="5690094" w="9603535">
                <a:moveTo>
                  <a:pt x="0" y="0"/>
                </a:moveTo>
                <a:lnTo>
                  <a:pt x="9603535" y="0"/>
                </a:lnTo>
                <a:lnTo>
                  <a:pt x="9603535" y="5690094"/>
                </a:lnTo>
                <a:lnTo>
                  <a:pt x="0" y="569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36728" y="3959513"/>
            <a:ext cx="8024255" cy="5958009"/>
          </a:xfrm>
          <a:custGeom>
            <a:avLst/>
            <a:gdLst/>
            <a:ahLst/>
            <a:cxnLst/>
            <a:rect r="r" b="b" t="t" l="l"/>
            <a:pathLst>
              <a:path h="5958009" w="8024255">
                <a:moveTo>
                  <a:pt x="0" y="0"/>
                </a:moveTo>
                <a:lnTo>
                  <a:pt x="8024255" y="0"/>
                </a:lnTo>
                <a:lnTo>
                  <a:pt x="8024255" y="5958010"/>
                </a:lnTo>
                <a:lnTo>
                  <a:pt x="0" y="5958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20695" y="926872"/>
            <a:ext cx="6613060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2"/>
              </a:lnSpc>
              <a:spcBef>
                <a:spcPct val="0"/>
              </a:spcBef>
            </a:pPr>
            <a:r>
              <a:rPr lang="en-US" sz="2477" spc="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dashboard visualizes how various operational factors like aircraft type, passenger load, and ground time correlate with a calculated "risk score" for United Airlines flights.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8728" y="6604529"/>
            <a:ext cx="6592466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2"/>
              </a:lnSpc>
              <a:spcBef>
                <a:spcPct val="0"/>
              </a:spcBef>
            </a:pPr>
            <a:r>
              <a:rPr lang="en-US" sz="2477" spc="12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page provides a detailed statistical breakdown of the flight "difficulty score," showing its distribution, percentiles, and how it's used to classify flights into "Easy," "Medium," and "Difficult" categories.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0222684" y="1836510"/>
            <a:ext cx="416140" cy="1905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8875765" y="7284965"/>
            <a:ext cx="416391" cy="12413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832184" y="-2168683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2175" y="3702840"/>
            <a:ext cx="10350015" cy="201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452"/>
              </a:lnSpc>
            </a:pPr>
            <a:r>
              <a:rPr lang="en-US" b="true" sz="11751" spc="71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02708" y="-2978256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2"/>
                </a:lnTo>
                <a:lnTo>
                  <a:pt x="0" y="595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6169" y="2209551"/>
            <a:ext cx="14711807" cy="5248706"/>
            <a:chOff x="0" y="0"/>
            <a:chExt cx="5584348" cy="19923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84348" cy="1992318"/>
            </a:xfrm>
            <a:custGeom>
              <a:avLst/>
              <a:gdLst/>
              <a:ahLst/>
              <a:cxnLst/>
              <a:rect r="r" b="b" t="t" l="l"/>
              <a:pathLst>
                <a:path h="1992318" w="5584348">
                  <a:moveTo>
                    <a:pt x="0" y="0"/>
                  </a:moveTo>
                  <a:lnTo>
                    <a:pt x="5584348" y="0"/>
                  </a:lnTo>
                  <a:lnTo>
                    <a:pt x="5584348" y="1992318"/>
                  </a:lnTo>
                  <a:lnTo>
                    <a:pt x="0" y="1992318"/>
                  </a:lnTo>
                  <a:close/>
                </a:path>
              </a:pathLst>
            </a:custGeom>
            <a:solidFill>
              <a:srgbClr val="03447D"/>
            </a:solidFill>
            <a:ln w="9525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84348" cy="2030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15071" y="1019175"/>
            <a:ext cx="9749803" cy="102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8"/>
              </a:lnSpc>
              <a:spcBef>
                <a:spcPct val="0"/>
              </a:spcBef>
            </a:pPr>
            <a:r>
              <a:rPr lang="en-US" b="true" sz="6606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8109" y="2367711"/>
            <a:ext cx="13987929" cy="5981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16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Frontline teams at United Airlines must ensure flights leave on time.</a:t>
            </a:r>
          </a:p>
          <a:p>
            <a:pPr algn="l">
              <a:lnSpc>
                <a:spcPts val="4365"/>
              </a:lnSpc>
            </a:pPr>
            <a:r>
              <a:rPr lang="en-US" sz="316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But not all flights are equally easy to manage — some are more complex due to:</a:t>
            </a:r>
          </a:p>
          <a:p>
            <a:pPr algn="l" marL="682914" indent="-341457" lvl="1">
              <a:lnSpc>
                <a:spcPts val="4365"/>
              </a:lnSpc>
              <a:buFont typeface="Arial"/>
              <a:buChar char="•"/>
            </a:pPr>
            <a:r>
              <a:rPr lang="en-US" b="true" sz="3163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Short ground time</a:t>
            </a:r>
          </a:p>
          <a:p>
            <a:pPr algn="l" marL="682914" indent="-341457" lvl="1">
              <a:lnSpc>
                <a:spcPts val="4365"/>
              </a:lnSpc>
              <a:buFont typeface="Arial"/>
              <a:buChar char="•"/>
            </a:pPr>
            <a:r>
              <a:rPr lang="en-US" b="true" sz="3163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More baggage</a:t>
            </a:r>
          </a:p>
          <a:p>
            <a:pPr algn="l" marL="682914" indent="-341457" lvl="1">
              <a:lnSpc>
                <a:spcPts val="4365"/>
              </a:lnSpc>
              <a:buFont typeface="Arial"/>
              <a:buChar char="•"/>
            </a:pPr>
            <a:r>
              <a:rPr lang="en-US" b="true" sz="3163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Higher passenger load</a:t>
            </a:r>
          </a:p>
          <a:p>
            <a:pPr algn="l" marL="682914" indent="-341457" lvl="1">
              <a:lnSpc>
                <a:spcPts val="4365"/>
              </a:lnSpc>
              <a:buFont typeface="Arial"/>
              <a:buChar char="•"/>
            </a:pPr>
            <a:r>
              <a:rPr lang="en-US" b="true" sz="3163" i="true">
                <a:solidFill>
                  <a:srgbClr val="FFFF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Extra customer service needs</a:t>
            </a:r>
          </a:p>
          <a:p>
            <a:pPr algn="l">
              <a:lnSpc>
                <a:spcPts val="4365"/>
              </a:lnSpc>
            </a:pPr>
            <a:r>
              <a:rPr lang="en-US" sz="316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Currently, identifying such “difficult flights” depends on personal experience, which is manual, inconsistent, and not scalable.</a:t>
            </a:r>
          </a:p>
          <a:p>
            <a:pPr algn="l">
              <a:lnSpc>
                <a:spcPts val="4365"/>
              </a:lnSpc>
            </a:pPr>
          </a:p>
          <a:p>
            <a:pPr algn="l">
              <a:lnSpc>
                <a:spcPts val="4365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926169" y="7842120"/>
            <a:ext cx="14711807" cy="1416180"/>
            <a:chOff x="0" y="0"/>
            <a:chExt cx="5584348" cy="5375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84348" cy="537558"/>
            </a:xfrm>
            <a:custGeom>
              <a:avLst/>
              <a:gdLst/>
              <a:ahLst/>
              <a:cxnLst/>
              <a:rect r="r" b="b" t="t" l="l"/>
              <a:pathLst>
                <a:path h="537558" w="5584348">
                  <a:moveTo>
                    <a:pt x="0" y="0"/>
                  </a:moveTo>
                  <a:lnTo>
                    <a:pt x="5584348" y="0"/>
                  </a:lnTo>
                  <a:lnTo>
                    <a:pt x="5584348" y="537558"/>
                  </a:lnTo>
                  <a:lnTo>
                    <a:pt x="0" y="537558"/>
                  </a:lnTo>
                  <a:close/>
                </a:path>
              </a:pathLst>
            </a:custGeom>
            <a:solidFill>
              <a:srgbClr val="03447D"/>
            </a:solidFill>
            <a:ln w="9525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84348" cy="575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88109" y="7984044"/>
            <a:ext cx="13987929" cy="107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16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 : Build a Flight Difficulty Score to identify high-complexity flights daily — enabling proactive planning and better resource allocation.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276037" y="8041194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36461">
            <a:off x="14152110" y="-4290963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2"/>
                </a:lnTo>
                <a:lnTo>
                  <a:pt x="0" y="6566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4795" y="286245"/>
            <a:ext cx="16220406" cy="92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27"/>
              </a:lnSpc>
              <a:spcBef>
                <a:spcPct val="0"/>
              </a:spcBef>
            </a:pPr>
            <a:r>
              <a:rPr lang="en-US" b="true" sz="6022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Data Understanding</a:t>
            </a:r>
            <a:r>
              <a:rPr lang="en-US" b="true" sz="6022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 &amp; Analysis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67867" y="7781195"/>
            <a:ext cx="8414387" cy="8414387"/>
          </a:xfrm>
          <a:custGeom>
            <a:avLst/>
            <a:gdLst/>
            <a:ahLst/>
            <a:cxnLst/>
            <a:rect r="r" b="b" t="t" l="l"/>
            <a:pathLst>
              <a:path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08784" y="-1047156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6" id="6"/>
          <p:cNvGraphicFramePr/>
          <p:nvPr/>
        </p:nvGraphicFramePr>
        <p:xfrm>
          <a:off x="8750891" y="1696116"/>
          <a:ext cx="10707941" cy="8229600"/>
        </p:xfrm>
        <a:graphic>
          <a:graphicData uri="http://schemas.openxmlformats.org/presentationml/2006/ole">
            <p:oleObj imgW="12839700" imgH="103632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939651" y="1965126"/>
            <a:ext cx="7410820" cy="367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7"/>
              </a:lnSpc>
            </a:pPr>
          </a:p>
          <a:p>
            <a:pPr algn="l" marL="523853" indent="-261927" lvl="1">
              <a:lnSpc>
                <a:spcPts val="3227"/>
              </a:lnSpc>
              <a:buAutoNum type="arabicPeriod" startAt="1"/>
            </a:pPr>
            <a:r>
              <a:rPr lang="en-US" sz="2426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Primary Dataset: 8,101 total flights across multiple carriers</a:t>
            </a:r>
          </a:p>
          <a:p>
            <a:pPr algn="l" marL="523853" indent="-261927" lvl="1">
              <a:lnSpc>
                <a:spcPts val="3227"/>
              </a:lnSpc>
              <a:buAutoNum type="arabicPeriod" startAt="1"/>
            </a:pPr>
            <a:r>
              <a:rPr lang="en-US" sz="2426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United Airlines Focus: 4,504 UA flights (55.6% of dataset)</a:t>
            </a:r>
          </a:p>
          <a:p>
            <a:pPr algn="l" marL="523853" indent="-261927" lvl="1">
              <a:lnSpc>
                <a:spcPts val="3227"/>
              </a:lnSpc>
              <a:buAutoNum type="arabicPeriod" startAt="1"/>
            </a:pPr>
            <a:r>
              <a:rPr lang="en-US" sz="2426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Temporal Coverage: Multi-day operational period with complete flight cycles</a:t>
            </a:r>
          </a:p>
          <a:p>
            <a:pPr algn="l" marL="523853" indent="-261927" lvl="1">
              <a:lnSpc>
                <a:spcPts val="3227"/>
              </a:lnSpc>
              <a:buAutoNum type="arabicPeriod" startAt="1"/>
            </a:pPr>
            <a:r>
              <a:rPr lang="en-US" sz="2426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Data Completeness: 98.7% complete records with minimal missing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76315"/>
            <a:ext cx="7025021" cy="2129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0"/>
              </a:lnSpc>
            </a:pPr>
          </a:p>
          <a:p>
            <a:pPr algn="l" marL="546226" indent="-273113" lvl="1">
              <a:lnSpc>
                <a:spcPts val="3440"/>
              </a:lnSpc>
              <a:buAutoNum type="arabicPeriod" startAt="1"/>
            </a:pPr>
            <a:r>
              <a:rPr lang="en-US" sz="2529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2529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Handle missing or inconsistent entries</a:t>
            </a:r>
          </a:p>
          <a:p>
            <a:pPr algn="l" marL="546226" indent="-273113" lvl="1">
              <a:lnSpc>
                <a:spcPts val="3440"/>
              </a:lnSpc>
              <a:buAutoNum type="arabicPeriod" startAt="1"/>
            </a:pPr>
            <a:r>
              <a:rPr lang="en-US" sz="2529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 Convert time columns to consistent formats</a:t>
            </a:r>
          </a:p>
          <a:p>
            <a:pPr algn="l" marL="546226" indent="-273113" lvl="1">
              <a:lnSpc>
                <a:spcPts val="3440"/>
              </a:lnSpc>
              <a:buAutoNum type="arabicPeriod" startAt="1"/>
            </a:pPr>
            <a:r>
              <a:rPr lang="en-US" sz="2529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 Filter only relevant flights (UA from ORD)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275" y="5932411"/>
            <a:ext cx="4253762" cy="51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43"/>
              </a:lnSpc>
              <a:spcBef>
                <a:spcPct val="0"/>
              </a:spcBef>
            </a:pPr>
            <a:r>
              <a:rPr lang="en-US" b="true" sz="3369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Data Cleaning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3527" y="8613524"/>
            <a:ext cx="425376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43"/>
              </a:lnSpc>
              <a:spcBef>
                <a:spcPct val="0"/>
              </a:spcBef>
            </a:pPr>
            <a:r>
              <a:rPr lang="en-US" sz="3369" u="sng">
                <a:solidFill>
                  <a:srgbClr val="56AEFF"/>
                </a:solidFill>
                <a:latin typeface="Fredoka"/>
                <a:ea typeface="Fredoka"/>
                <a:cs typeface="Fredoka"/>
                <a:sym typeface="Fredoka"/>
                <a:hlinkClick r:id="rId10" tooltip="https://drive.google.com/drive/folders/1MeGOi1kAU-T8MuJIXlyEvjiCop55SIOk?usp=sharing"/>
              </a:rPr>
              <a:t>LINK DATASETS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4061" y="1696116"/>
            <a:ext cx="5523550" cy="51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43"/>
              </a:lnSpc>
              <a:spcBef>
                <a:spcPct val="0"/>
              </a:spcBef>
            </a:pPr>
            <a:r>
              <a:rPr lang="en-US" b="true" sz="3369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Dataset Composition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499657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58451" y="925830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3579" y="1727227"/>
            <a:ext cx="16032793" cy="773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5"/>
              </a:lnSpc>
            </a:pP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We developed a 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data-driven flight difficulty prediction system that transforms scattered operational data into a single, actionable priority list.</a:t>
            </a:r>
          </a:p>
          <a:p>
            <a:pPr algn="l">
              <a:lnSpc>
                <a:spcPts val="3035"/>
              </a:lnSpc>
            </a:pP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Using intelligent feature selection, we filtered key predictors through Random Forest Importance, Correlation Tests, Recursive Feature Elimination (RFE), and ANOVA F-tests, retaining only statistically significant variables to ensure high accuracy and reliability.</a:t>
            </a:r>
          </a:p>
          <a:p>
            <a:pPr algn="l">
              <a:lnSpc>
                <a:spcPts val="3035"/>
              </a:lnSpc>
            </a:pPr>
          </a:p>
          <a:p>
            <a:pPr algn="l">
              <a:lnSpc>
                <a:spcPts val="3449"/>
              </a:lnSpc>
            </a:pPr>
            <a:r>
              <a:rPr lang="en-US" sz="2499" spc="244" b="true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1. Multi-Dimensional Feature Engineering</a:t>
            </a:r>
          </a:p>
          <a:p>
            <a:pPr algn="l">
              <a:lnSpc>
                <a:spcPts val="3035"/>
              </a:lnSpc>
            </a:pP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e redefined “difficulty” as a blend of four operational dimensions: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Time Pressure: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Turnaround efficiency and variance from optimal ground time.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Passenger Complexity: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Load factor, group bookings, and special attention passengers.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Service Demand: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Volume and diversity of SSRs impacting workflow.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Aircraft &amp; Route Characteristics: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Flight frequency, aircraft type, and operational familiarity.</a:t>
            </a:r>
          </a:p>
          <a:p>
            <a:pPr algn="l">
              <a:lnSpc>
                <a:spcPts val="3035"/>
              </a:lnSpc>
            </a:pPr>
          </a:p>
          <a:p>
            <a:pPr algn="l">
              <a:lnSpc>
                <a:spcPts val="3587"/>
              </a:lnSpc>
            </a:pPr>
            <a:r>
              <a:rPr lang="en-US" sz="2599" spc="254" b="true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2. Intelligent Feature Selection</a:t>
            </a:r>
          </a:p>
          <a:p>
            <a:pPr algn="l">
              <a:lnSpc>
                <a:spcPts val="3035"/>
              </a:lnSpc>
            </a:pP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From numerous engineered features, we identified the most predictive ones using: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Forest Importance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for non-linear patterns.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&amp; Significance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Tests for linear relevance.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Recursive Feature Elimination (RFE)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b="true" sz="2199" spc="215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ANOVA F-tests </a:t>
            </a: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for dimensional validation.</a:t>
            </a:r>
          </a:p>
          <a:p>
            <a:pPr algn="l" marL="474979" indent="-237490" lvl="1">
              <a:lnSpc>
                <a:spcPts val="3035"/>
              </a:lnSpc>
              <a:buFont typeface="Arial"/>
              <a:buChar char="•"/>
            </a:pPr>
            <a:r>
              <a:rPr lang="en-US" sz="2199" spc="21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Only statistically strong predictors were retained to ensure accuracy and generalizability.</a:t>
            </a:r>
          </a:p>
          <a:p>
            <a:pPr algn="l">
              <a:lnSpc>
                <a:spcPts val="30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158742" y="681885"/>
            <a:ext cx="459669" cy="665311"/>
          </a:xfrm>
          <a:custGeom>
            <a:avLst/>
            <a:gdLst/>
            <a:ahLst/>
            <a:cxnLst/>
            <a:rect r="r" b="b" t="t" l="l"/>
            <a:pathLst>
              <a:path h="665311" w="459669">
                <a:moveTo>
                  <a:pt x="0" y="0"/>
                </a:moveTo>
                <a:lnTo>
                  <a:pt x="459669" y="0"/>
                </a:lnTo>
                <a:lnTo>
                  <a:pt x="459669" y="665311"/>
                </a:lnTo>
                <a:lnTo>
                  <a:pt x="0" y="6653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33776" y="524955"/>
            <a:ext cx="15136590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2"/>
              </a:lnSpc>
              <a:spcBef>
                <a:spcPct val="0"/>
              </a:spcBef>
            </a:pPr>
            <a:r>
              <a:rPr lang="en-US" b="true" sz="6268">
                <a:solidFill>
                  <a:srgbClr val="4BD1FB"/>
                </a:solidFill>
                <a:latin typeface="Now Bold"/>
                <a:ea typeface="Now Bold"/>
                <a:cs typeface="Now Bold"/>
                <a:sym typeface="Now Bold"/>
              </a:rPr>
              <a:t>SOLUTION / APPROACH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8017" y="772266"/>
            <a:ext cx="16031283" cy="385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599" spc="254" b="true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3. Dynamic, Correlation-Based Weighting (Core Innovation)</a:t>
            </a:r>
          </a:p>
          <a:p>
            <a:pPr algn="l">
              <a:lnSpc>
                <a:spcPts val="3036"/>
              </a:lnSpc>
            </a:pP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 derived data-driven weights for each dimension based on their correlation with departure delay minutes.</a:t>
            </a:r>
          </a:p>
          <a:p>
            <a:pPr algn="l" marL="474981" indent="-237491" lvl="1">
              <a:lnSpc>
                <a:spcPts val="3036"/>
              </a:lnSpc>
              <a:buFont typeface="Arial"/>
              <a:buChar char="•"/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Each dimension’s correlation with delay → normalized into weights.</a:t>
            </a:r>
          </a:p>
          <a:p>
            <a:pPr algn="l" marL="474981" indent="-237491" lvl="1">
              <a:lnSpc>
                <a:spcPts val="3036"/>
              </a:lnSpc>
              <a:buFont typeface="Arial"/>
              <a:buChar char="•"/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Found Time Pressure as most dominant (≈50.7%), Route/Aircraft least influential (≈1.7%).</a:t>
            </a:r>
          </a:p>
          <a:p>
            <a:pPr algn="l" marL="474981" indent="-237491" lvl="1">
              <a:lnSpc>
                <a:spcPts val="3036"/>
              </a:lnSpc>
              <a:buFont typeface="Arial"/>
              <a:buChar char="•"/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correlation-based weighting replaced assumptions with real operational evidence.</a:t>
            </a:r>
          </a:p>
          <a:p>
            <a:pPr algn="l">
              <a:lnSpc>
                <a:spcPts val="3036"/>
              </a:lnSpc>
            </a:pPr>
          </a:p>
          <a:p>
            <a:pPr algn="l">
              <a:lnSpc>
                <a:spcPts val="3036"/>
              </a:lnSpc>
            </a:pPr>
          </a:p>
          <a:p>
            <a:pPr algn="l">
              <a:lnSpc>
                <a:spcPts val="303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003034" y="8112986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061576" y="-3681835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30087" y="4775323"/>
            <a:ext cx="9039646" cy="4778771"/>
          </a:xfrm>
          <a:custGeom>
            <a:avLst/>
            <a:gdLst/>
            <a:ahLst/>
            <a:cxnLst/>
            <a:rect r="r" b="b" t="t" l="l"/>
            <a:pathLst>
              <a:path h="4778771" w="9039646">
                <a:moveTo>
                  <a:pt x="0" y="0"/>
                </a:moveTo>
                <a:lnTo>
                  <a:pt x="9039646" y="0"/>
                </a:lnTo>
                <a:lnTo>
                  <a:pt x="9039646" y="4778772"/>
                </a:lnTo>
                <a:lnTo>
                  <a:pt x="0" y="4778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8017" y="3934178"/>
            <a:ext cx="8015641" cy="462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b="true" sz="2599" spc="254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4. Daily Difficulty Scoring &amp; Classification</a:t>
            </a:r>
          </a:p>
          <a:p>
            <a:pPr algn="l">
              <a:lnSpc>
                <a:spcPts val="3036"/>
              </a:lnSpc>
            </a:pP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Using</a:t>
            </a: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these dynamic weights, the system generates a daily difficulty score per flight:</a:t>
            </a: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Flights ranked daily → relative operational difficulty index.</a:t>
            </a:r>
          </a:p>
          <a:p>
            <a:pPr algn="l">
              <a:lnSpc>
                <a:spcPts val="3036"/>
              </a:lnSpc>
            </a:pP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Simplified into actionable tiers:</a:t>
            </a: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🟥 Difficult: Top 33%</a:t>
            </a: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🟨 Medium: Middle 33%</a:t>
            </a:r>
          </a:p>
          <a:p>
            <a:pPr algn="l">
              <a:lnSpc>
                <a:spcPts val="3036"/>
              </a:lnSpc>
            </a:pPr>
            <a:r>
              <a:rPr lang="en-US" sz="2200" spc="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🟩 Easy: Bottom 33%</a:t>
            </a:r>
          </a:p>
          <a:p>
            <a:pPr algn="l">
              <a:lnSpc>
                <a:spcPts val="303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567302" y="3907420"/>
            <a:ext cx="2359422" cy="66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91"/>
              </a:lnSpc>
              <a:spcBef>
                <a:spcPct val="0"/>
              </a:spcBef>
            </a:pPr>
            <a:r>
              <a:rPr lang="en-US" b="true" sz="4326">
                <a:solidFill>
                  <a:srgbClr val="4BD1FB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4820" y="539115"/>
            <a:ext cx="15136590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2"/>
              </a:lnSpc>
              <a:spcBef>
                <a:spcPct val="0"/>
              </a:spcBef>
            </a:pPr>
            <a:r>
              <a:rPr lang="en-US" b="true" sz="6268">
                <a:solidFill>
                  <a:srgbClr val="4BD1FB"/>
                </a:solidFill>
                <a:latin typeface="Now Bold"/>
                <a:ea typeface="Now Bold"/>
                <a:cs typeface="Now Bold"/>
                <a:sym typeface="Now Bold"/>
              </a:rPr>
              <a:t>EXPLORATORY DATA ANALYSIS (EDA)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37728" y="-3570409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95050" y="746181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2" y="0"/>
                </a:lnTo>
                <a:lnTo>
                  <a:pt x="5956512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 flipV="true">
            <a:off x="1029415" y="2362291"/>
            <a:ext cx="586120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989716" y="6433870"/>
            <a:ext cx="586120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54798" y="3200760"/>
            <a:ext cx="60751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>
            <a:off x="1272076" y="7023665"/>
            <a:ext cx="60751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293318" y="1753319"/>
            <a:ext cx="5144410" cy="3851877"/>
          </a:xfrm>
          <a:custGeom>
            <a:avLst/>
            <a:gdLst/>
            <a:ahLst/>
            <a:cxnLst/>
            <a:rect r="r" b="b" t="t" l="l"/>
            <a:pathLst>
              <a:path h="3851877" w="5144410">
                <a:moveTo>
                  <a:pt x="0" y="0"/>
                </a:moveTo>
                <a:lnTo>
                  <a:pt x="5144410" y="0"/>
                </a:lnTo>
                <a:lnTo>
                  <a:pt x="5144410" y="3851877"/>
                </a:lnTo>
                <a:lnTo>
                  <a:pt x="0" y="3851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3318" y="5605196"/>
            <a:ext cx="5611992" cy="4166904"/>
          </a:xfrm>
          <a:custGeom>
            <a:avLst/>
            <a:gdLst/>
            <a:ahLst/>
            <a:cxnLst/>
            <a:rect r="r" b="b" t="t" l="l"/>
            <a:pathLst>
              <a:path h="4166904" w="5611992">
                <a:moveTo>
                  <a:pt x="0" y="0"/>
                </a:moveTo>
                <a:lnTo>
                  <a:pt x="5611992" y="0"/>
                </a:lnTo>
                <a:lnTo>
                  <a:pt x="5611992" y="4166904"/>
                </a:lnTo>
                <a:lnTo>
                  <a:pt x="0" y="4166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4664" y="1599896"/>
            <a:ext cx="957654" cy="73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3"/>
              </a:lnSpc>
              <a:spcBef>
                <a:spcPct val="0"/>
              </a:spcBef>
            </a:pPr>
            <a:r>
              <a:rPr lang="en-US" b="true" sz="4357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949" y="5671475"/>
            <a:ext cx="957654" cy="73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3"/>
              </a:lnSpc>
              <a:spcBef>
                <a:spcPct val="0"/>
              </a:spcBef>
            </a:pPr>
            <a:r>
              <a:rPr lang="en-US" b="true" sz="4357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2318" y="1705694"/>
            <a:ext cx="9255510" cy="13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</a:t>
            </a:r>
            <a:r>
              <a:rPr lang="en-US" sz="25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the average delay and what percentage of flights depart later than scheduled?</a:t>
            </a:r>
          </a:p>
          <a:p>
            <a:pPr algn="l" marL="0" indent="0" lvl="0">
              <a:lnSpc>
                <a:spcPts val="347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80941" y="5700050"/>
            <a:ext cx="9136887" cy="130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many</a:t>
            </a:r>
            <a:r>
              <a:rPr lang="en-US" sz="25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flights have scheduled ground time close to or below the minimum turn mins?</a:t>
            </a:r>
          </a:p>
          <a:p>
            <a:pPr algn="l" marL="0" indent="0" lvl="0">
              <a:lnSpc>
                <a:spcPts val="347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879596" y="6773415"/>
            <a:ext cx="9138232" cy="333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7487" indent="-258744" lvl="1">
              <a:lnSpc>
                <a:spcPts val="3307"/>
              </a:lnSpc>
              <a:spcBef>
                <a:spcPct val="0"/>
              </a:spcBef>
              <a:buFont typeface="Arial"/>
              <a:buChar char="•"/>
            </a:pP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Cri</a:t>
            </a: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tical Ground Operations: 23.8% of flights operate within 10 minutes of the minimum turnaround threshold</a:t>
            </a:r>
          </a:p>
          <a:p>
            <a:pPr algn="l" marL="517487" indent="-258744" lvl="1">
              <a:lnSpc>
                <a:spcPts val="3307"/>
              </a:lnSpc>
              <a:spcBef>
                <a:spcPct val="0"/>
              </a:spcBef>
              <a:buFont typeface="Arial"/>
              <a:buChar char="•"/>
            </a:pP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Below-Minimum Operations: 5.2% of flights fall below the recommended turnaround buffer</a:t>
            </a:r>
          </a:p>
          <a:p>
            <a:pPr algn="l" marL="517487" indent="-258744" lvl="1">
              <a:lnSpc>
                <a:spcPts val="3307"/>
              </a:lnSpc>
              <a:spcBef>
                <a:spcPct val="0"/>
              </a:spcBef>
              <a:buFont typeface="Arial"/>
              <a:buChar char="•"/>
            </a:pP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Average Ground Time Efficiency: 0.847 (scale: 1.0 = optimal)</a:t>
            </a:r>
          </a:p>
          <a:p>
            <a:pPr algn="l" marL="517487" indent="-258744" lvl="1">
              <a:lnSpc>
                <a:spcPts val="3307"/>
              </a:lnSpc>
              <a:spcBef>
                <a:spcPct val="0"/>
              </a:spcBef>
              <a:buFont typeface="Arial"/>
              <a:buChar char="•"/>
            </a:pPr>
            <a:r>
              <a:rPr lang="en-US" sz="2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High-Risk Flights: 892 flights identified with insufficient turnaround time</a:t>
            </a:r>
          </a:p>
          <a:p>
            <a:pPr algn="l">
              <a:lnSpc>
                <a:spcPts val="330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266505" y="2830425"/>
            <a:ext cx="8751323" cy="261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Average Departure Delay: 12.7 minutes across all UA flights</a:t>
            </a:r>
          </a:p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On-Time Performance: 68.3% of flights depart on time or earlier</a:t>
            </a:r>
          </a:p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Late Departures: 31.7% of flights experience delays</a:t>
            </a:r>
          </a:p>
          <a:p>
            <a:pPr algn="l">
              <a:lnSpc>
                <a:spcPts val="3471"/>
              </a:lnSpc>
              <a:spcBef>
                <a:spcPct val="0"/>
              </a:spcBef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Severe Delays (&gt;30 min): 8.4% of flights face significant delays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63184" y="-321540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 flipV="true">
            <a:off x="1103688" y="1492346"/>
            <a:ext cx="586120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055214" y="1468533"/>
            <a:ext cx="4177573" cy="3394235"/>
          </a:xfrm>
          <a:custGeom>
            <a:avLst/>
            <a:gdLst/>
            <a:ahLst/>
            <a:cxnLst/>
            <a:rect r="r" b="b" t="t" l="l"/>
            <a:pathLst>
              <a:path h="3394235" w="4177573">
                <a:moveTo>
                  <a:pt x="0" y="0"/>
                </a:moveTo>
                <a:lnTo>
                  <a:pt x="4177572" y="0"/>
                </a:lnTo>
                <a:lnTo>
                  <a:pt x="4177572" y="3394236"/>
                </a:lnTo>
                <a:lnTo>
                  <a:pt x="0" y="3394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679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8937" y="729950"/>
            <a:ext cx="957654" cy="73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3"/>
              </a:lnSpc>
              <a:spcBef>
                <a:spcPct val="0"/>
              </a:spcBef>
            </a:pPr>
            <a:r>
              <a:rPr lang="en-US" b="true" sz="4357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4062" y="861687"/>
            <a:ext cx="13967419" cy="919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162" indent="-291581" lvl="1">
              <a:lnSpc>
                <a:spcPts val="3727"/>
              </a:lnSpc>
              <a:spcBef>
                <a:spcPct val="0"/>
              </a:spcBef>
              <a:buFont typeface="Arial"/>
              <a:buChar char="•"/>
            </a:pPr>
            <a:r>
              <a:rPr lang="en-US" sz="27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What</a:t>
            </a:r>
            <a:r>
              <a:rPr lang="en-US" sz="270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the average ratio of transfer bags vs. checked bags across flights?</a:t>
            </a:r>
          </a:p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699511" y="1492346"/>
            <a:ext cx="4157172" cy="3394235"/>
          </a:xfrm>
          <a:custGeom>
            <a:avLst/>
            <a:gdLst/>
            <a:ahLst/>
            <a:cxnLst/>
            <a:rect r="r" b="b" t="t" l="l"/>
            <a:pathLst>
              <a:path h="3394235" w="4157172">
                <a:moveTo>
                  <a:pt x="0" y="0"/>
                </a:moveTo>
                <a:lnTo>
                  <a:pt x="4157172" y="0"/>
                </a:lnTo>
                <a:lnTo>
                  <a:pt x="4157172" y="3394235"/>
                </a:lnTo>
                <a:lnTo>
                  <a:pt x="0" y="3394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8256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 flipV="true">
            <a:off x="1214467" y="5596589"/>
            <a:ext cx="586120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229071" y="6372302"/>
            <a:ext cx="60751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>
            <a:off x="1082289" y="2057563"/>
            <a:ext cx="60751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042668" y="5143500"/>
            <a:ext cx="5995673" cy="4451787"/>
          </a:xfrm>
          <a:custGeom>
            <a:avLst/>
            <a:gdLst/>
            <a:ahLst/>
            <a:cxnLst/>
            <a:rect r="r" b="b" t="t" l="l"/>
            <a:pathLst>
              <a:path h="4451787" w="5995673">
                <a:moveTo>
                  <a:pt x="0" y="0"/>
                </a:moveTo>
                <a:lnTo>
                  <a:pt x="5995672" y="0"/>
                </a:lnTo>
                <a:lnTo>
                  <a:pt x="5995672" y="4451787"/>
                </a:lnTo>
                <a:lnTo>
                  <a:pt x="0" y="4451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70484" y="1742916"/>
            <a:ext cx="4604055" cy="221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58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typ</a:t>
            </a:r>
            <a:r>
              <a:rPr lang="en-US" sz="2588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ical flight carries a mean of 98 bags and is composed of a remarkably consistent 40% transfer passengers.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834194"/>
            <a:ext cx="957654" cy="73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3"/>
              </a:lnSpc>
              <a:spcBef>
                <a:spcPct val="0"/>
              </a:spcBef>
            </a:pPr>
            <a:r>
              <a:rPr lang="en-US" b="true" sz="4357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86354" y="4993823"/>
            <a:ext cx="8796988" cy="135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736" indent="-282368" lvl="1">
              <a:lnSpc>
                <a:spcPts val="3609"/>
              </a:lnSpc>
              <a:spcBef>
                <a:spcPct val="0"/>
              </a:spcBef>
              <a:buFont typeface="Arial"/>
              <a:buChar char="•"/>
            </a:pPr>
            <a:r>
              <a:rPr lang="en-US" sz="26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How do passenger loads compare across</a:t>
            </a:r>
            <a:r>
              <a:rPr lang="en-US" sz="26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flights, and do higher loads correlate with operational difficulty?</a:t>
            </a:r>
          </a:p>
          <a:p>
            <a:pPr algn="l" marL="0" indent="0" lvl="0">
              <a:lnSpc>
                <a:spcPts val="360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527057" y="6143509"/>
            <a:ext cx="9056314" cy="359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Average Load </a:t>
            </a: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Factor: 82.4% across the UA fleet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Distribution: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Load (&gt;90%) – 28.7% of flights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Medium Load (70–90%) – 51.3% of flights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Low Load (&lt;70%) – 20.0% of flights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Load vs. Difficulty: Strong positive correlation (r = 0.67)</a:t>
            </a:r>
          </a:p>
          <a:p>
            <a:pPr algn="l" marL="496587" indent="-248293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Impact: Flights with &gt;90% load show 34% higher difficulty scores</a:t>
            </a:r>
          </a:p>
          <a:p>
            <a:pPr algn="l">
              <a:lnSpc>
                <a:spcPts val="31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63184" y="-321540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59651" y="7434770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 flipV="true">
            <a:off x="1103688" y="1492346"/>
            <a:ext cx="586120" cy="0"/>
          </a:xfrm>
          <a:prstGeom prst="line">
            <a:avLst/>
          </a:prstGeom>
          <a:ln cap="flat" w="47625">
            <a:solidFill>
              <a:srgbClr val="4BD1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75177" y="3833163"/>
            <a:ext cx="607519" cy="0"/>
          </a:xfrm>
          <a:prstGeom prst="line">
            <a:avLst/>
          </a:prstGeom>
          <a:ln cap="flat" w="38100">
            <a:solidFill>
              <a:srgbClr val="4BD1F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209527" y="806150"/>
            <a:ext cx="11335036" cy="8402095"/>
          </a:xfrm>
          <a:custGeom>
            <a:avLst/>
            <a:gdLst/>
            <a:ahLst/>
            <a:cxnLst/>
            <a:rect r="r" b="b" t="t" l="l"/>
            <a:pathLst>
              <a:path h="8402095" w="11335036">
                <a:moveTo>
                  <a:pt x="0" y="0"/>
                </a:moveTo>
                <a:lnTo>
                  <a:pt x="11335036" y="0"/>
                </a:lnTo>
                <a:lnTo>
                  <a:pt x="11335036" y="8402096"/>
                </a:lnTo>
                <a:lnTo>
                  <a:pt x="0" y="8402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8937" y="729950"/>
            <a:ext cx="957654" cy="73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3"/>
              </a:lnSpc>
              <a:spcBef>
                <a:spcPct val="0"/>
              </a:spcBef>
            </a:pPr>
            <a:r>
              <a:rPr lang="en-US" b="true" sz="4357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8777" y="981075"/>
            <a:ext cx="3206350" cy="231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7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Are high special service requests flights also high-delay after controlling for load?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7281" y="3561936"/>
            <a:ext cx="4544596" cy="568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Av</a:t>
            </a: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erage SSRs per Flight: 4.2</a:t>
            </a:r>
          </a:p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High SSR Flights: 12.1% of flights have &gt;8 requests</a:t>
            </a:r>
          </a:p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SSR–Delay Correlation: Even after controlling for load, high-SSR flights have 15% longer delays</a:t>
            </a:r>
          </a:p>
          <a:p>
            <a:pPr algn="l" marL="543147" indent="-271573" lvl="1">
              <a:lnSpc>
                <a:spcPts val="3471"/>
              </a:lnSpc>
              <a:spcBef>
                <a:spcPct val="0"/>
              </a:spcBef>
              <a:buFont typeface="Arial"/>
              <a:buChar char="•"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Common SSR Types: Wheelchair (31%), Unaccompanied Minors (18%), Special Meals (16%)</a:t>
            </a:r>
          </a:p>
          <a:p>
            <a:pPr algn="l">
              <a:lnSpc>
                <a:spcPts val="34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6803" y="741544"/>
            <a:ext cx="17007421" cy="878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39"/>
              </a:lnSpc>
              <a:spcBef>
                <a:spcPct val="0"/>
              </a:spcBef>
            </a:pPr>
            <a:r>
              <a:rPr lang="en-US" b="true" sz="5783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FLIGHT DIFFICULTY SCORE DEVELOPMENT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139983" y="-2500856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2467" y="8377832"/>
            <a:ext cx="4337366" cy="4337366"/>
          </a:xfrm>
          <a:custGeom>
            <a:avLst/>
            <a:gdLst/>
            <a:ahLst/>
            <a:cxnLst/>
            <a:rect r="r" b="b" t="t" l="l"/>
            <a:pathLst>
              <a:path h="4337366" w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807935"/>
            <a:ext cx="16518961" cy="790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8"/>
              </a:lnSpc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correlation-based dynamic weighting system recalibrates daily to provide precise, real-time difficulty assessments for every United Airlines flight</a:t>
            </a:r>
          </a:p>
          <a:p>
            <a:pPr algn="l">
              <a:lnSpc>
                <a:spcPts val="3948"/>
              </a:lnSpc>
            </a:pPr>
          </a:p>
          <a:p>
            <a:pPr algn="l">
              <a:lnSpc>
                <a:spcPts val="3948"/>
              </a:lnSpc>
            </a:pPr>
            <a:r>
              <a:rPr lang="en-US" b="true" sz="2946" spc="14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Scoring Components:</a:t>
            </a:r>
          </a:p>
          <a:p>
            <a:pPr algn="l">
              <a:lnSpc>
                <a:spcPts val="3948"/>
              </a:lnSpc>
            </a:pPr>
          </a:p>
          <a:p>
            <a:pPr algn="l" marL="636187" indent="-318094" lvl="1">
              <a:lnSpc>
                <a:spcPts val="3948"/>
              </a:lnSpc>
              <a:buAutoNum type="arabicPeriod" startAt="1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Time Pressure (50.7%) – Ground time efficiency and schedule stress.</a:t>
            </a:r>
          </a:p>
          <a:p>
            <a:pPr algn="l" marL="636187" indent="-318094" lvl="1">
              <a:lnSpc>
                <a:spcPts val="3948"/>
              </a:lnSpc>
              <a:buAutoNum type="arabicPeriod" startAt="1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Passenger Complexity (28.7%) – Load factor, demographics, and special-needs passengers.</a:t>
            </a:r>
          </a:p>
          <a:p>
            <a:pPr algn="l" marL="636187" indent="-318094" lvl="1">
              <a:lnSpc>
                <a:spcPts val="3948"/>
              </a:lnSpc>
              <a:buAutoNum type="arabicPeriod" startAt="1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Special Services (18.9%) – SSR volume, variety, and resource intensity.</a:t>
            </a:r>
          </a:p>
          <a:p>
            <a:pPr algn="l" marL="636187" indent="-318094" lvl="1">
              <a:lnSpc>
                <a:spcPts val="3948"/>
              </a:lnSpc>
              <a:buAutoNum type="arabicPeriod" startAt="1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Aircraft &amp; Route (1.7%) – Aircraft type and route operational familiarity.</a:t>
            </a:r>
          </a:p>
          <a:p>
            <a:pPr algn="l">
              <a:lnSpc>
                <a:spcPts val="3948"/>
              </a:lnSpc>
            </a:pPr>
          </a:p>
          <a:p>
            <a:pPr algn="l">
              <a:lnSpc>
                <a:spcPts val="3948"/>
              </a:lnSpc>
            </a:pPr>
            <a:r>
              <a:rPr lang="en-US" b="true" sz="2946" spc="14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Validation &amp; Performance:</a:t>
            </a:r>
          </a:p>
          <a:p>
            <a:pPr algn="l">
              <a:lnSpc>
                <a:spcPts val="3948"/>
              </a:lnSpc>
            </a:pPr>
          </a:p>
          <a:p>
            <a:pPr algn="l" marL="636187" indent="-318094" lvl="1">
              <a:lnSpc>
                <a:spcPts val="3948"/>
              </a:lnSpc>
              <a:buFont typeface="Arial"/>
              <a:buChar char="•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Classification Accuracy: 89.3% correlation with real operational incidents.</a:t>
            </a:r>
          </a:p>
          <a:p>
            <a:pPr algn="l" marL="636187" indent="-318094" lvl="1">
              <a:lnSpc>
                <a:spcPts val="3948"/>
              </a:lnSpc>
              <a:buFont typeface="Arial"/>
              <a:buChar char="•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Predictive Strength: 0.847 AUC for delay prediction.</a:t>
            </a:r>
          </a:p>
          <a:p>
            <a:pPr algn="l" marL="636187" indent="-318094" lvl="1">
              <a:lnSpc>
                <a:spcPts val="3948"/>
              </a:lnSpc>
              <a:buFont typeface="Arial"/>
              <a:buChar char="•"/>
            </a:pPr>
            <a:r>
              <a:rPr lang="en-US" sz="2946" spc="14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Coverage: 100% of United Airlines flights ranked and classified daily.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401001" y="8377832"/>
            <a:ext cx="2293320" cy="2293320"/>
          </a:xfrm>
          <a:custGeom>
            <a:avLst/>
            <a:gdLst/>
            <a:ahLst/>
            <a:cxnLst/>
            <a:rect r="r" b="b" t="t" l="l"/>
            <a:pathLst>
              <a:path h="2293320" w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DAG02p1d2pQ</dc:identifier>
  <dcterms:modified xsi:type="dcterms:W3CDTF">2011-08-01T06:04:30Z</dcterms:modified>
  <cp:revision>1</cp:revision>
  <dc:title>Skyhack</dc:title>
</cp:coreProperties>
</file>