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76" r:id="rId7"/>
    <p:sldId id="261" r:id="rId8"/>
    <p:sldId id="277" r:id="rId9"/>
    <p:sldId id="272" r:id="rId10"/>
    <p:sldId id="278" r:id="rId11"/>
    <p:sldId id="288" r:id="rId12"/>
    <p:sldId id="289" r:id="rId13"/>
    <p:sldId id="265" r:id="rId14"/>
    <p:sldId id="266" r:id="rId15"/>
    <p:sldId id="274" r:id="rId16"/>
    <p:sldId id="279" r:id="rId17"/>
    <p:sldId id="285" r:id="rId18"/>
    <p:sldId id="273" r:id="rId19"/>
    <p:sldId id="287" r:id="rId20"/>
    <p:sldId id="270" r:id="rId21"/>
    <p:sldId id="271" r:id="rId2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8" autoAdjust="0"/>
  </p:normalViewPr>
  <p:slideViewPr>
    <p:cSldViewPr snapToGrid="0">
      <p:cViewPr varScale="1">
        <p:scale>
          <a:sx n="68" d="100"/>
          <a:sy n="68" d="100"/>
        </p:scale>
        <p:origin x="63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AEA38-0A42-4F3C-A138-D9EA00282201}" type="datetimeFigureOut">
              <a:rPr lang="en-IN" smtClean="0"/>
              <a:pPr/>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68FB9-A7F1-4552-84D6-43BB65A2D13F}" type="slidenum">
              <a:rPr lang="en-IN" smtClean="0"/>
              <a:pPr/>
              <a:t>‹#›</a:t>
            </a:fld>
            <a:endParaRPr lang="en-IN"/>
          </a:p>
        </p:txBody>
      </p:sp>
    </p:spTree>
    <p:extLst>
      <p:ext uri="{BB962C8B-B14F-4D97-AF65-F5344CB8AC3E}">
        <p14:creationId xmlns:p14="http://schemas.microsoft.com/office/powerpoint/2010/main" val="298348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F568FB9-A7F1-4552-84D6-43BB65A2D13F}"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35D996B-1D73-490F-8D15-B56FF3A37CAF}" type="datetime1">
              <a:rPr lang="en-IN" smtClean="0"/>
              <a:pPr/>
              <a:t>28-04-2023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9E210A-5164-42C3-AE1F-F23C0BE54F5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E214F3-D9AA-4AB2-8C03-E249AAEFA108}" type="datetime1">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DF4488-1743-4E0B-AF4C-161E6D9155F4}" type="datetime1">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B4A185-6CA3-4B90-B071-784998567D8A}" type="datetime1">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57169AE-7F55-4BAB-B79A-E8B5BDFED340}" type="datetime1">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546F3F-3DCA-4159-98D2-AA8DD6ED24A6}" type="datetime1">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E210A-5164-42C3-AE1F-F23C0BE54F5A}"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517FFB-4F69-44B5-B56F-A96F482EEC7F}" type="datetime1">
              <a:rPr lang="en-IN" smtClean="0"/>
              <a:pPr/>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9E210A-5164-42C3-AE1F-F23C0BE54F5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A882C8-B2C1-42D2-B460-9688EDFAD3C1}" type="datetime1">
              <a:rPr lang="en-IN" smtClean="0"/>
              <a:pPr/>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9E210A-5164-42C3-AE1F-F23C0BE54F5A}"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65867-F95C-4CCC-9606-7BA8F0520964}" type="datetime1">
              <a:rPr lang="en-IN" smtClean="0"/>
              <a:pPr/>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9E210A-5164-42C3-AE1F-F23C0BE54F5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79F0D08-D4D8-4909-B9E8-8B3B71A2CF86}" type="datetime1">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E210A-5164-42C3-AE1F-F23C0BE54F5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B1E5895-4456-41E2-B858-6073D8DC69C4}" type="datetime1">
              <a:rPr lang="en-IN" smtClean="0"/>
              <a:pPr/>
              <a:t>28-04-2023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9E210A-5164-42C3-AE1F-F23C0BE54F5A}"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F3D929E-A905-4590-9A41-1A781C3AD86B}" type="datetime1">
              <a:rPr lang="en-IN" smtClean="0"/>
              <a:pPr/>
              <a:t>28-04-2023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99E210A-5164-42C3-AE1F-F23C0BE54F5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ADCE04-F69A-4142-B0F2-CA9E010F8CB8}"/>
              </a:ext>
            </a:extLst>
          </p:cNvPr>
          <p:cNvSpPr/>
          <p:nvPr/>
        </p:nvSpPr>
        <p:spPr>
          <a:xfrm>
            <a:off x="1649896" y="264241"/>
            <a:ext cx="8915400" cy="1477328"/>
          </a:xfrm>
          <a:prstGeom prst="rect">
            <a:avLst/>
          </a:prstGeom>
        </p:spPr>
        <p:txBody>
          <a:bodyPr wrap="square">
            <a:spAutoFit/>
          </a:bodyPr>
          <a:lstStyle/>
          <a:p>
            <a:pPr algn="ctr"/>
            <a:r>
              <a:rPr lang="en-IN" dirty="0">
                <a:solidFill>
                  <a:srgbClr val="FF0000"/>
                </a:solidFill>
                <a:latin typeface="Times New Roman" panose="02020603050405020304" pitchFamily="18" charset="0"/>
                <a:cs typeface="Times New Roman" panose="02020603050405020304" pitchFamily="18" charset="0"/>
              </a:rPr>
              <a:t>Kammavari Sangham (R) 1952, K.S.Group of Institutions</a:t>
            </a:r>
          </a:p>
          <a:p>
            <a:pPr algn="ctr"/>
            <a:r>
              <a:rPr lang="en-IN" b="1" dirty="0">
                <a:solidFill>
                  <a:srgbClr val="171973"/>
                </a:solidFill>
                <a:latin typeface="Times New Roman" panose="02020603050405020304" pitchFamily="18" charset="0"/>
                <a:cs typeface="Times New Roman" panose="02020603050405020304" pitchFamily="18" charset="0"/>
              </a:rPr>
              <a:t>K. S SCHOOL OF ENGINEERING AND MANAGEMENT, BENGALURU-560109</a:t>
            </a:r>
            <a:endParaRPr lang="en-IN" dirty="0">
              <a:solidFill>
                <a:srgbClr val="333333"/>
              </a:solidFill>
              <a:latin typeface="Times New Roman" panose="02020603050405020304" pitchFamily="18" charset="0"/>
              <a:cs typeface="Times New Roman" panose="02020603050405020304" pitchFamily="18" charset="0"/>
            </a:endParaRPr>
          </a:p>
          <a:p>
            <a:pPr algn="ctr"/>
            <a:r>
              <a:rPr lang="en-IN" b="1" dirty="0">
                <a:solidFill>
                  <a:srgbClr val="808080"/>
                </a:solidFill>
                <a:latin typeface="Times New Roman" panose="02020603050405020304" pitchFamily="18" charset="0"/>
                <a:cs typeface="Times New Roman" panose="02020603050405020304" pitchFamily="18" charset="0"/>
              </a:rPr>
              <a:t>(Affiliated to VTU, Belagavi &amp; Approved by AICTE, New Delhi, </a:t>
            </a:r>
            <a:r>
              <a:rPr lang="en-IN" b="1" dirty="0">
                <a:solidFill>
                  <a:srgbClr val="FF0000"/>
                </a:solidFill>
                <a:latin typeface="Times New Roman" panose="02020603050405020304" pitchFamily="18" charset="0"/>
                <a:cs typeface="Times New Roman" panose="02020603050405020304" pitchFamily="18" charset="0"/>
              </a:rPr>
              <a:t>Accredited by NAAC</a:t>
            </a:r>
            <a:r>
              <a:rPr lang="en-IN" b="1" dirty="0">
                <a:solidFill>
                  <a:srgbClr val="808080"/>
                </a:solidFill>
                <a:latin typeface="Times New Roman" panose="02020603050405020304" pitchFamily="18" charset="0"/>
                <a:cs typeface="Times New Roman" panose="02020603050405020304" pitchFamily="18" charset="0"/>
              </a:rPr>
              <a:t>)</a:t>
            </a:r>
          </a:p>
          <a:p>
            <a:pPr algn="ct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3E957A0-5C9F-4E05-81CB-5EF01C69FBF0}"/>
              </a:ext>
            </a:extLst>
          </p:cNvPr>
          <p:cNvSpPr/>
          <p:nvPr/>
        </p:nvSpPr>
        <p:spPr>
          <a:xfrm>
            <a:off x="238538" y="2369794"/>
            <a:ext cx="11115261" cy="1427570"/>
          </a:xfrm>
          <a:prstGeom prst="rect">
            <a:avLst/>
          </a:prstGeom>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a:t>
            </a:r>
            <a:r>
              <a:rPr lang="en-US" sz="2400" b="1" spc="158" dirty="0">
                <a:solidFill>
                  <a:schemeClr val="tx1">
                    <a:lumMod val="95000"/>
                    <a:lumOff val="5000"/>
                  </a:schemeClr>
                </a:solidFill>
                <a:latin typeface="Agrandir Medium"/>
              </a:rPr>
              <a:t>Smart Traffic Management For Ambulance</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p>
          <a:p>
            <a:pPr algn="ctr">
              <a:lnSpc>
                <a:spcPct val="150000"/>
              </a:lnSpc>
            </a:pPr>
            <a:r>
              <a:rPr lang="en-IN" b="1" dirty="0">
                <a:latin typeface="Times New Roman" panose="02020603050405020304" pitchFamily="18" charset="0"/>
                <a:cs typeface="Times New Roman" panose="02020603050405020304" pitchFamily="18" charset="0"/>
              </a:rPr>
              <a:t>Batch No: B_02</a:t>
            </a:r>
          </a:p>
          <a:p>
            <a:pPr algn="ctr">
              <a:lnSpc>
                <a:spcPct val="150000"/>
              </a:lnSpc>
            </a:pPr>
            <a:r>
              <a:rPr lang="en-IN" b="1" dirty="0">
                <a:latin typeface="Times New Roman" panose="02020603050405020304" pitchFamily="18" charset="0"/>
                <a:cs typeface="Times New Roman" panose="02020603050405020304" pitchFamily="18" charset="0"/>
              </a:rPr>
              <a:t>  Group No: G4</a:t>
            </a:r>
            <a:endParaRPr lang="en-IN"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C3E27FE-641C-41A3-8A47-446E699C7B67}"/>
              </a:ext>
            </a:extLst>
          </p:cNvPr>
          <p:cNvGraphicFramePr>
            <a:graphicFrameLocks noGrp="1"/>
          </p:cNvGraphicFramePr>
          <p:nvPr>
            <p:extLst>
              <p:ext uri="{D42A27DB-BD31-4B8C-83A1-F6EECF244321}">
                <p14:modId xmlns:p14="http://schemas.microsoft.com/office/powerpoint/2010/main" val="1455410223"/>
              </p:ext>
            </p:extLst>
          </p:nvPr>
        </p:nvGraphicFramePr>
        <p:xfrm>
          <a:off x="720168" y="4007762"/>
          <a:ext cx="5076000" cy="2418369"/>
        </p:xfrm>
        <a:graphic>
          <a:graphicData uri="http://schemas.openxmlformats.org/drawingml/2006/table">
            <a:tbl>
              <a:tblPr firstRow="1" bandRow="1">
                <a:tableStyleId>{5C22544A-7EE6-4342-B048-85BDC9FD1C3A}</a:tableStyleId>
              </a:tblPr>
              <a:tblGrid>
                <a:gridCol w="2771119">
                  <a:extLst>
                    <a:ext uri="{9D8B030D-6E8A-4147-A177-3AD203B41FA5}">
                      <a16:colId xmlns:a16="http://schemas.microsoft.com/office/drawing/2014/main" val="2557355922"/>
                    </a:ext>
                  </a:extLst>
                </a:gridCol>
                <a:gridCol w="2304881">
                  <a:extLst>
                    <a:ext uri="{9D8B030D-6E8A-4147-A177-3AD203B41FA5}">
                      <a16:colId xmlns:a16="http://schemas.microsoft.com/office/drawing/2014/main" val="1873333579"/>
                    </a:ext>
                  </a:extLst>
                </a:gridCol>
              </a:tblGrid>
              <a:tr h="347575">
                <a:tc>
                  <a:txBody>
                    <a:bodyPr/>
                    <a:lstStyle/>
                    <a:p>
                      <a:r>
                        <a:rPr lang="en-IN" dirty="0"/>
                        <a:t>         </a:t>
                      </a:r>
                      <a:r>
                        <a:rPr lang="en-IN"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IN" dirty="0">
                          <a:solidFill>
                            <a:schemeClr val="tx1"/>
                          </a:solidFill>
                        </a:rPr>
                        <a:t>             USN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32326588"/>
                  </a:ext>
                </a:extLst>
              </a:tr>
              <a:tr h="427627">
                <a:tc>
                  <a:txBody>
                    <a:bodyPr/>
                    <a:lstStyle/>
                    <a:p>
                      <a:pPr algn="ctr"/>
                      <a:r>
                        <a:rPr lang="en-US" sz="1800" dirty="0"/>
                        <a:t>SUNIL M</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t>1KG19CS102</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0159036"/>
                  </a:ext>
                </a:extLst>
              </a:tr>
              <a:tr h="769728">
                <a:tc>
                  <a:txBody>
                    <a:bodyPr/>
                    <a:lstStyle/>
                    <a:p>
                      <a:pPr algn="ctr"/>
                      <a:r>
                        <a:rPr lang="en-US" sz="1800" dirty="0"/>
                        <a:t>V YASHASWINI NAIDU</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1KG19CS108</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480993"/>
                  </a:ext>
                </a:extLst>
              </a:tr>
              <a:tr h="427627">
                <a:tc>
                  <a:txBody>
                    <a:bodyPr/>
                    <a:lstStyle/>
                    <a:p>
                      <a:pPr algn="ctr"/>
                      <a:r>
                        <a:rPr lang="en-US" sz="1800" dirty="0"/>
                        <a:t>VIGNESH R</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1KG19CS115</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1093518"/>
                  </a:ext>
                </a:extLst>
              </a:tr>
              <a:tr h="427627">
                <a:tc>
                  <a:txBody>
                    <a:bodyPr/>
                    <a:lstStyle/>
                    <a:p>
                      <a:pPr algn="ctr"/>
                      <a:r>
                        <a:rPr lang="en-US" sz="1800" dirty="0"/>
                        <a:t>VISHWAS P</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1KG19CS117</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9346198"/>
                  </a:ext>
                </a:extLst>
              </a:tr>
            </a:tbl>
          </a:graphicData>
        </a:graphic>
      </p:graphicFrame>
      <p:sp>
        <p:nvSpPr>
          <p:cNvPr id="8" name="Rectangle 7">
            <a:extLst>
              <a:ext uri="{FF2B5EF4-FFF2-40B4-BE49-F238E27FC236}">
                <a16:creationId xmlns:a16="http://schemas.microsoft.com/office/drawing/2014/main" id="{2F451886-7ED7-4C71-8B78-164F9A11509B}"/>
              </a:ext>
            </a:extLst>
          </p:cNvPr>
          <p:cNvSpPr/>
          <p:nvPr/>
        </p:nvSpPr>
        <p:spPr>
          <a:xfrm>
            <a:off x="6769768" y="4302573"/>
            <a:ext cx="5117432" cy="1200329"/>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Under the Guidance of </a:t>
            </a:r>
          </a:p>
          <a:p>
            <a:pPr algn="ctr"/>
            <a:r>
              <a:rPr lang="en-US" dirty="0">
                <a:latin typeface="Times New Roman" panose="02020603050405020304" pitchFamily="18" charset="0"/>
                <a:cs typeface="Times New Roman" panose="02020603050405020304" pitchFamily="18" charset="0"/>
              </a:rPr>
              <a:t>Mrs. Amitha S</a:t>
            </a:r>
            <a:endParaRPr lang="en-IN"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Assistant Professor</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AC219A15-38A9-4B61-ACB5-D78A5CF5656C}"/>
              </a:ext>
            </a:extLst>
          </p:cNvPr>
          <p:cNvSpPr>
            <a:spLocks noGrp="1"/>
          </p:cNvSpPr>
          <p:nvPr>
            <p:ph type="sldNum" sz="quarter" idx="12"/>
          </p:nvPr>
        </p:nvSpPr>
        <p:spPr/>
        <p:txBody>
          <a:bodyPr/>
          <a:lstStyle/>
          <a:p>
            <a:r>
              <a:rPr lang="en-IN" dirty="0">
                <a:latin typeface="Times New Roman" panose="02020603050405020304" pitchFamily="18" charset="0"/>
                <a:cs typeface="Times New Roman" panose="02020603050405020304" pitchFamily="18" charset="0"/>
              </a:rPr>
              <a:t>1</a:t>
            </a:r>
          </a:p>
        </p:txBody>
      </p:sp>
      <p:sp>
        <p:nvSpPr>
          <p:cNvPr id="2" name="Rectangle 1">
            <a:extLst>
              <a:ext uri="{FF2B5EF4-FFF2-40B4-BE49-F238E27FC236}">
                <a16:creationId xmlns:a16="http://schemas.microsoft.com/office/drawing/2014/main" id="{84BBE77F-5E91-4018-973F-D32A561AB026}"/>
              </a:ext>
            </a:extLst>
          </p:cNvPr>
          <p:cNvSpPr/>
          <p:nvPr/>
        </p:nvSpPr>
        <p:spPr>
          <a:xfrm>
            <a:off x="1988034" y="1522413"/>
            <a:ext cx="8189494" cy="707886"/>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DEPARTMENT OF COMPUTER SCIENCE AND ENGINEERING                   Project Work </a:t>
            </a:r>
            <a:r>
              <a:rPr lang="en-IN" b="1" dirty="0">
                <a:latin typeface="Times New Roman" panose="02020603050405020304" pitchFamily="18" charset="0"/>
                <a:cs typeface="Times New Roman" panose="02020603050405020304" pitchFamily="18" charset="0"/>
              </a:rPr>
              <a:t>Phase-2</a:t>
            </a:r>
            <a:r>
              <a:rPr lang="en-IN" sz="2000" b="1" dirty="0">
                <a:latin typeface="Times New Roman" panose="02020603050405020304" pitchFamily="18" charset="0"/>
                <a:cs typeface="Times New Roman" panose="02020603050405020304" pitchFamily="18" charset="0"/>
              </a:rPr>
              <a:t> (18CSP83) : Review-1</a:t>
            </a:r>
          </a:p>
        </p:txBody>
      </p:sp>
      <p:pic>
        <p:nvPicPr>
          <p:cNvPr id="10" name="image1.jpg" descr="http://www.ksit.ac.in/imgs/logo.jpg"/>
          <p:cNvPicPr/>
          <p:nvPr/>
        </p:nvPicPr>
        <p:blipFill>
          <a:blip r:embed="rId3"/>
          <a:srcRect/>
          <a:stretch>
            <a:fillRect/>
          </a:stretch>
        </p:blipFill>
        <p:spPr>
          <a:xfrm>
            <a:off x="409237" y="264241"/>
            <a:ext cx="775018" cy="847382"/>
          </a:xfrm>
          <a:prstGeom prst="rect">
            <a:avLst/>
          </a:prstGeom>
        </p:spPr>
      </p:pic>
    </p:spTree>
    <p:extLst>
      <p:ext uri="{BB962C8B-B14F-4D97-AF65-F5344CB8AC3E}">
        <p14:creationId xmlns:p14="http://schemas.microsoft.com/office/powerpoint/2010/main" val="3256362598"/>
      </p:ext>
    </p:extLst>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9E210A-5164-42C3-AE1F-F23C0BE54F5A}" type="slidenum">
              <a:rPr lang="en-IN" smtClean="0"/>
              <a:pPr/>
              <a:t>10</a:t>
            </a:fld>
            <a:endParaRPr lang="en-IN"/>
          </a:p>
        </p:txBody>
      </p:sp>
      <p:sp>
        <p:nvSpPr>
          <p:cNvPr id="4" name="Title 3"/>
          <p:cNvSpPr>
            <a:spLocks noGrp="1"/>
          </p:cNvSpPr>
          <p:nvPr>
            <p:ph type="title"/>
          </p:nvPr>
        </p:nvSpPr>
        <p:spPr>
          <a:xfrm>
            <a:off x="556896" y="303938"/>
            <a:ext cx="10972800" cy="677917"/>
          </a:xfrm>
        </p:spPr>
        <p:txBody>
          <a:bodyPr>
            <a:normAutofit/>
          </a:bodyPr>
          <a:lstStyle/>
          <a:p>
            <a:pPr algn="ctr"/>
            <a:r>
              <a:rPr lang="en-IN" sz="2400" dirty="0">
                <a:solidFill>
                  <a:schemeClr val="tx1"/>
                </a:solidFill>
                <a:effectLst/>
                <a:latin typeface="Times New Roman" pitchFamily="18" charset="0"/>
                <a:cs typeface="Times New Roman" pitchFamily="18" charset="0"/>
              </a:rPr>
              <a:t>DESIGN </a:t>
            </a:r>
          </a:p>
        </p:txBody>
      </p:sp>
      <p:sp>
        <p:nvSpPr>
          <p:cNvPr id="7" name="Oval 6"/>
          <p:cNvSpPr/>
          <p:nvPr/>
        </p:nvSpPr>
        <p:spPr>
          <a:xfrm>
            <a:off x="3267856" y="779489"/>
            <a:ext cx="374754" cy="40473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0AE3EE9-8AD1-4A00-8B85-F86008463171}"/>
              </a:ext>
            </a:extLst>
          </p:cNvPr>
          <p:cNvPicPr>
            <a:picLocks noChangeAspect="1"/>
          </p:cNvPicPr>
          <p:nvPr/>
        </p:nvPicPr>
        <p:blipFill>
          <a:blip r:embed="rId2"/>
          <a:stretch>
            <a:fillRect/>
          </a:stretch>
        </p:blipFill>
        <p:spPr>
          <a:xfrm>
            <a:off x="1050715" y="981855"/>
            <a:ext cx="10626023" cy="4577115"/>
          </a:xfrm>
          <a:prstGeom prst="rect">
            <a:avLst/>
          </a:prstGeom>
        </p:spPr>
      </p:pic>
      <p:sp>
        <p:nvSpPr>
          <p:cNvPr id="21" name="TextBox 20">
            <a:extLst>
              <a:ext uri="{FF2B5EF4-FFF2-40B4-BE49-F238E27FC236}">
                <a16:creationId xmlns:a16="http://schemas.microsoft.com/office/drawing/2014/main" id="{F4F9DB47-274D-41E6-96CA-0907293C418D}"/>
              </a:ext>
            </a:extLst>
          </p:cNvPr>
          <p:cNvSpPr txBox="1"/>
          <p:nvPr/>
        </p:nvSpPr>
        <p:spPr>
          <a:xfrm>
            <a:off x="4433815" y="5235804"/>
            <a:ext cx="2880000" cy="360000"/>
          </a:xfrm>
          <a:prstGeom prst="rect">
            <a:avLst/>
          </a:prstGeom>
          <a:noFill/>
        </p:spPr>
        <p:txBody>
          <a:bodyPr wrap="square" rtlCol="0">
            <a:spAutoFit/>
          </a:bodyPr>
          <a:lstStyle/>
          <a:p>
            <a:pPr algn="ctr"/>
            <a:r>
              <a:rPr lang="en-IN" b="1" dirty="0">
                <a:latin typeface="Times New Roman" pitchFamily="18" charset="0"/>
                <a:cs typeface="Times New Roman" pitchFamily="18" charset="0"/>
              </a:rPr>
              <a:t>Fig 1 : </a:t>
            </a:r>
            <a:r>
              <a:rPr lang="en-IN" dirty="0">
                <a:latin typeface="Times New Roman" pitchFamily="18" charset="0"/>
                <a:cs typeface="Times New Roman" pitchFamily="18" charset="0"/>
              </a:rPr>
              <a:t>Interface Design</a:t>
            </a:r>
          </a:p>
          <a:p>
            <a:pPr algn="ctr"/>
            <a:endParaRPr lang="en-IN" dirty="0"/>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9E210A-5164-42C3-AE1F-F23C0BE54F5A}" type="slidenum">
              <a:rPr lang="en-IN" smtClean="0"/>
              <a:pPr/>
              <a:t>11</a:t>
            </a:fld>
            <a:endParaRPr lang="en-IN"/>
          </a:p>
        </p:txBody>
      </p:sp>
      <p:sp>
        <p:nvSpPr>
          <p:cNvPr id="4" name="Title 3"/>
          <p:cNvSpPr>
            <a:spLocks noGrp="1"/>
          </p:cNvSpPr>
          <p:nvPr>
            <p:ph type="title"/>
          </p:nvPr>
        </p:nvSpPr>
        <p:spPr>
          <a:xfrm>
            <a:off x="609600" y="0"/>
            <a:ext cx="10972800" cy="677917"/>
          </a:xfrm>
        </p:spPr>
        <p:txBody>
          <a:bodyPr>
            <a:normAutofit/>
          </a:bodyPr>
          <a:lstStyle/>
          <a:p>
            <a:pPr algn="ctr"/>
            <a:r>
              <a:rPr lang="en-IN" sz="2400" dirty="0">
                <a:solidFill>
                  <a:schemeClr val="tx1"/>
                </a:solidFill>
                <a:effectLst/>
                <a:latin typeface="Times New Roman" pitchFamily="18" charset="0"/>
                <a:cs typeface="Times New Roman" pitchFamily="18" charset="0"/>
              </a:rPr>
              <a:t>FLOWCHART </a:t>
            </a:r>
          </a:p>
        </p:txBody>
      </p:sp>
      <p:sp>
        <p:nvSpPr>
          <p:cNvPr id="7" name="Oval 6"/>
          <p:cNvSpPr/>
          <p:nvPr/>
        </p:nvSpPr>
        <p:spPr>
          <a:xfrm>
            <a:off x="3267856" y="779489"/>
            <a:ext cx="374754" cy="40473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F31C7514-9B85-46C1-BF29-332B4AF485FD}"/>
              </a:ext>
            </a:extLst>
          </p:cNvPr>
          <p:cNvPicPr>
            <a:picLocks noChangeAspect="1"/>
          </p:cNvPicPr>
          <p:nvPr/>
        </p:nvPicPr>
        <p:blipFill>
          <a:blip r:embed="rId2"/>
          <a:stretch>
            <a:fillRect/>
          </a:stretch>
        </p:blipFill>
        <p:spPr>
          <a:xfrm>
            <a:off x="2271025" y="779489"/>
            <a:ext cx="7649950" cy="4694609"/>
          </a:xfrm>
          <a:prstGeom prst="rect">
            <a:avLst/>
          </a:prstGeom>
        </p:spPr>
      </p:pic>
      <p:sp>
        <p:nvSpPr>
          <p:cNvPr id="6" name="Rectangle 5">
            <a:extLst>
              <a:ext uri="{FF2B5EF4-FFF2-40B4-BE49-F238E27FC236}">
                <a16:creationId xmlns:a16="http://schemas.microsoft.com/office/drawing/2014/main" id="{2771E37D-D0C9-4A0E-92F1-1E7675962C5A}"/>
              </a:ext>
            </a:extLst>
          </p:cNvPr>
          <p:cNvSpPr/>
          <p:nvPr/>
        </p:nvSpPr>
        <p:spPr>
          <a:xfrm>
            <a:off x="3048000" y="5575670"/>
            <a:ext cx="5580000" cy="360000"/>
          </a:xfrm>
          <a:prstGeom prst="rect">
            <a:avLst/>
          </a:prstGeom>
        </p:spPr>
        <p:txBody>
          <a:bodyPr>
            <a:spAutoFit/>
          </a:bodyPr>
          <a:lstStyle/>
          <a:p>
            <a:pPr algn="ctr"/>
            <a:r>
              <a:rPr lang="en-IN" b="1" dirty="0">
                <a:latin typeface="Times New Roman" pitchFamily="18" charset="0"/>
                <a:cs typeface="Times New Roman" pitchFamily="18" charset="0"/>
              </a:rPr>
              <a:t>Fig 2 : </a:t>
            </a:r>
            <a:r>
              <a:rPr lang="en-IN" dirty="0">
                <a:latin typeface="Times New Roman" pitchFamily="18" charset="0"/>
                <a:cs typeface="Times New Roman" pitchFamily="18" charset="0"/>
              </a:rPr>
              <a:t>Flow Chart</a:t>
            </a:r>
          </a:p>
          <a:p>
            <a:pPr algn="ctr"/>
            <a:endParaRPr lang="en-IN" dirty="0"/>
          </a:p>
        </p:txBody>
      </p:sp>
    </p:spTree>
    <p:extLst>
      <p:ext uri="{BB962C8B-B14F-4D97-AF65-F5344CB8AC3E}">
        <p14:creationId xmlns:p14="http://schemas.microsoft.com/office/powerpoint/2010/main" val="226823554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9E210A-5164-42C3-AE1F-F23C0BE54F5A}" type="slidenum">
              <a:rPr lang="en-IN" smtClean="0"/>
              <a:pPr/>
              <a:t>12</a:t>
            </a:fld>
            <a:endParaRPr lang="en-IN"/>
          </a:p>
        </p:txBody>
      </p:sp>
      <p:sp>
        <p:nvSpPr>
          <p:cNvPr id="4" name="Title 3"/>
          <p:cNvSpPr>
            <a:spLocks noGrp="1"/>
          </p:cNvSpPr>
          <p:nvPr>
            <p:ph type="title"/>
          </p:nvPr>
        </p:nvSpPr>
        <p:spPr>
          <a:xfrm>
            <a:off x="609600" y="0"/>
            <a:ext cx="10972800" cy="677917"/>
          </a:xfrm>
        </p:spPr>
        <p:txBody>
          <a:bodyPr>
            <a:normAutofit/>
          </a:bodyPr>
          <a:lstStyle/>
          <a:p>
            <a:pPr algn="ctr"/>
            <a:r>
              <a:rPr lang="en-IN" sz="2400" dirty="0">
                <a:solidFill>
                  <a:schemeClr val="tx1"/>
                </a:solidFill>
                <a:effectLst/>
                <a:latin typeface="Times New Roman" pitchFamily="18" charset="0"/>
                <a:cs typeface="Times New Roman" pitchFamily="18" charset="0"/>
              </a:rPr>
              <a:t>CNN-DESIGN </a:t>
            </a:r>
          </a:p>
        </p:txBody>
      </p:sp>
      <p:sp>
        <p:nvSpPr>
          <p:cNvPr id="7" name="Oval 6"/>
          <p:cNvSpPr/>
          <p:nvPr/>
        </p:nvSpPr>
        <p:spPr>
          <a:xfrm>
            <a:off x="3267856" y="779489"/>
            <a:ext cx="374754" cy="40473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149EC6E-37C4-42FB-A063-C6B556ECB97E}"/>
              </a:ext>
            </a:extLst>
          </p:cNvPr>
          <p:cNvPicPr>
            <a:picLocks noChangeAspect="1"/>
          </p:cNvPicPr>
          <p:nvPr/>
        </p:nvPicPr>
        <p:blipFill>
          <a:blip r:embed="rId2"/>
          <a:stretch>
            <a:fillRect/>
          </a:stretch>
        </p:blipFill>
        <p:spPr>
          <a:xfrm>
            <a:off x="968509" y="985485"/>
            <a:ext cx="10254982" cy="4345748"/>
          </a:xfrm>
          <a:prstGeom prst="rect">
            <a:avLst/>
          </a:prstGeom>
        </p:spPr>
      </p:pic>
      <p:sp>
        <p:nvSpPr>
          <p:cNvPr id="5" name="Rectangle 4">
            <a:extLst>
              <a:ext uri="{FF2B5EF4-FFF2-40B4-BE49-F238E27FC236}">
                <a16:creationId xmlns:a16="http://schemas.microsoft.com/office/drawing/2014/main" id="{1B0160D7-2F1D-4B7B-BC1D-E8DF7A658CB5}"/>
              </a:ext>
            </a:extLst>
          </p:cNvPr>
          <p:cNvSpPr/>
          <p:nvPr/>
        </p:nvSpPr>
        <p:spPr>
          <a:xfrm>
            <a:off x="3048000" y="5432180"/>
            <a:ext cx="6096000" cy="646331"/>
          </a:xfrm>
          <a:prstGeom prst="rect">
            <a:avLst/>
          </a:prstGeom>
        </p:spPr>
        <p:txBody>
          <a:bodyPr>
            <a:spAutoFit/>
          </a:bodyPr>
          <a:lstStyle/>
          <a:p>
            <a:pPr algn="ctr"/>
            <a:r>
              <a:rPr lang="en-IN" b="1" dirty="0">
                <a:latin typeface="Times New Roman" pitchFamily="18" charset="0"/>
                <a:cs typeface="Times New Roman" pitchFamily="18" charset="0"/>
              </a:rPr>
              <a:t>Fig 3 : </a:t>
            </a:r>
            <a:r>
              <a:rPr lang="en-IN" dirty="0">
                <a:latin typeface="Times New Roman" pitchFamily="18" charset="0"/>
                <a:cs typeface="Times New Roman" pitchFamily="18" charset="0"/>
              </a:rPr>
              <a:t>Working Of CNN</a:t>
            </a:r>
          </a:p>
          <a:p>
            <a:pPr algn="ctr"/>
            <a:endParaRPr lang="en-IN" dirty="0"/>
          </a:p>
        </p:txBody>
      </p:sp>
    </p:spTree>
    <p:extLst>
      <p:ext uri="{BB962C8B-B14F-4D97-AF65-F5344CB8AC3E}">
        <p14:creationId xmlns:p14="http://schemas.microsoft.com/office/powerpoint/2010/main" val="260985425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A6B73-D6FF-4451-88A3-379A86EDF905}"/>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pPr/>
              <a:t>13</a:t>
            </a:fld>
            <a:endParaRPr lang="en-IN">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5815D82-EA27-4351-8B5C-E8C4BB792C12}"/>
              </a:ext>
            </a:extLst>
          </p:cNvPr>
          <p:cNvSpPr/>
          <p:nvPr/>
        </p:nvSpPr>
        <p:spPr>
          <a:xfrm>
            <a:off x="3513147" y="181386"/>
            <a:ext cx="5165710" cy="587148"/>
          </a:xfrm>
          <a:prstGeom prst="rect">
            <a:avLst/>
          </a:prstGeom>
        </p:spPr>
        <p:txBody>
          <a:bodyPr wrap="non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TECHNOLOGY AND TOOLS USED</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3125349-0409-40EE-9E5C-B370596132F6}"/>
              </a:ext>
            </a:extLst>
          </p:cNvPr>
          <p:cNvSpPr/>
          <p:nvPr/>
        </p:nvSpPr>
        <p:spPr>
          <a:xfrm>
            <a:off x="1188203" y="1551142"/>
            <a:ext cx="6096000" cy="3078535"/>
          </a:xfrm>
          <a:prstGeom prst="rect">
            <a:avLst/>
          </a:prstGeom>
        </p:spPr>
        <p:txBody>
          <a:bodyPr wrap="square">
            <a:spAutoFit/>
          </a:bodyPr>
          <a:lstStyle/>
          <a:p>
            <a:pPr>
              <a:lnSpc>
                <a:spcPct val="150000"/>
              </a:lnSpc>
              <a:buClr>
                <a:schemeClr val="tx1"/>
              </a:buClr>
            </a:pPr>
            <a:r>
              <a:rPr lang="en-IN" sz="2200" b="1" dirty="0">
                <a:latin typeface="Times New Roman" panose="02020603050405020304" pitchFamily="18" charset="0"/>
                <a:cs typeface="Times New Roman" panose="02020603050405020304" pitchFamily="18" charset="0"/>
              </a:rPr>
              <a:t>Software Requirements</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Python</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TensorFlow</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Pandas</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Arduino</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USB Camera</a:t>
            </a:r>
          </a:p>
        </p:txBody>
      </p:sp>
    </p:spTree>
    <p:extLst>
      <p:ext uri="{BB962C8B-B14F-4D97-AF65-F5344CB8AC3E}">
        <p14:creationId xmlns:p14="http://schemas.microsoft.com/office/powerpoint/2010/main" val="3896998500"/>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FC97AC-C0A7-4CF5-85EC-27CD2FB3F112}"/>
              </a:ext>
            </a:extLst>
          </p:cNvPr>
          <p:cNvSpPr>
            <a:spLocks noGrp="1"/>
          </p:cNvSpPr>
          <p:nvPr>
            <p:ph type="sldNum" sz="quarter" idx="12"/>
          </p:nvPr>
        </p:nvSpPr>
        <p:spPr/>
        <p:txBody>
          <a:bodyPr/>
          <a:lstStyle/>
          <a:p>
            <a:fld id="{699E210A-5164-42C3-AE1F-F23C0BE54F5A}" type="slidenum">
              <a:rPr lang="en-IN" smtClean="0"/>
              <a:pPr/>
              <a:t>14</a:t>
            </a:fld>
            <a:endParaRPr lang="en-IN"/>
          </a:p>
        </p:txBody>
      </p:sp>
      <p:sp>
        <p:nvSpPr>
          <p:cNvPr id="3" name="Rectangle 2">
            <a:extLst>
              <a:ext uri="{FF2B5EF4-FFF2-40B4-BE49-F238E27FC236}">
                <a16:creationId xmlns:a16="http://schemas.microsoft.com/office/drawing/2014/main" id="{35AF7E39-150D-45B2-8511-A92700A3EA88}"/>
              </a:ext>
            </a:extLst>
          </p:cNvPr>
          <p:cNvSpPr/>
          <p:nvPr/>
        </p:nvSpPr>
        <p:spPr>
          <a:xfrm>
            <a:off x="4442803" y="0"/>
            <a:ext cx="3080523" cy="600164"/>
          </a:xfrm>
          <a:prstGeom prst="rect">
            <a:avLst/>
          </a:prstGeom>
        </p:spPr>
        <p:txBody>
          <a:bodyPr wrap="non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IMPLEMENTATION</a:t>
            </a:r>
            <a:endParaRPr lang="en-IN" sz="2400" dirty="0"/>
          </a:p>
        </p:txBody>
      </p:sp>
      <p:sp>
        <p:nvSpPr>
          <p:cNvPr id="7" name="Title 7"/>
          <p:cNvSpPr txBox="1">
            <a:spLocks/>
          </p:cNvSpPr>
          <p:nvPr/>
        </p:nvSpPr>
        <p:spPr>
          <a:xfrm>
            <a:off x="4807863" y="6041024"/>
            <a:ext cx="3017003" cy="45378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Fig 4  : </a:t>
            </a:r>
            <a:r>
              <a:rPr kumimoji="0" lang="en-IN" sz="20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Dataset Loader </a:t>
            </a:r>
          </a:p>
        </p:txBody>
      </p:sp>
      <p:pic>
        <p:nvPicPr>
          <p:cNvPr id="4" name="Picture 3">
            <a:extLst>
              <a:ext uri="{FF2B5EF4-FFF2-40B4-BE49-F238E27FC236}">
                <a16:creationId xmlns:a16="http://schemas.microsoft.com/office/drawing/2014/main" id="{8D42D4A0-F678-471F-9F41-7C2AEDC20BA6}"/>
              </a:ext>
            </a:extLst>
          </p:cNvPr>
          <p:cNvPicPr>
            <a:picLocks noChangeAspect="1"/>
          </p:cNvPicPr>
          <p:nvPr/>
        </p:nvPicPr>
        <p:blipFill>
          <a:blip r:embed="rId2"/>
          <a:stretch>
            <a:fillRect/>
          </a:stretch>
        </p:blipFill>
        <p:spPr>
          <a:xfrm>
            <a:off x="1911653" y="691491"/>
            <a:ext cx="8368693" cy="5258205"/>
          </a:xfrm>
          <a:prstGeom prst="rect">
            <a:avLst/>
          </a:prstGeom>
        </p:spPr>
      </p:pic>
    </p:spTree>
    <p:extLst>
      <p:ext uri="{BB962C8B-B14F-4D97-AF65-F5344CB8AC3E}">
        <p14:creationId xmlns:p14="http://schemas.microsoft.com/office/powerpoint/2010/main" val="59163826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15</a:t>
            </a:fld>
            <a:endParaRPr lang="en-IN"/>
          </a:p>
        </p:txBody>
      </p:sp>
      <p:sp>
        <p:nvSpPr>
          <p:cNvPr id="6" name="Title 7"/>
          <p:cNvSpPr txBox="1">
            <a:spLocks/>
          </p:cNvSpPr>
          <p:nvPr/>
        </p:nvSpPr>
        <p:spPr>
          <a:xfrm>
            <a:off x="4807863" y="6041024"/>
            <a:ext cx="3017003" cy="45378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Fig 5  :</a:t>
            </a:r>
            <a:r>
              <a:rPr kumimoji="0" lang="en-IN" sz="20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Prediction  </a:t>
            </a:r>
          </a:p>
        </p:txBody>
      </p:sp>
      <p:pic>
        <p:nvPicPr>
          <p:cNvPr id="3" name="Picture 2">
            <a:extLst>
              <a:ext uri="{FF2B5EF4-FFF2-40B4-BE49-F238E27FC236}">
                <a16:creationId xmlns:a16="http://schemas.microsoft.com/office/drawing/2014/main" id="{2BCCD982-4BD9-44EC-BE0C-9A47235563A7}"/>
              </a:ext>
            </a:extLst>
          </p:cNvPr>
          <p:cNvPicPr>
            <a:picLocks noChangeAspect="1"/>
          </p:cNvPicPr>
          <p:nvPr/>
        </p:nvPicPr>
        <p:blipFill rotWithShape="1">
          <a:blip r:embed="rId2"/>
          <a:srcRect b="2659"/>
          <a:stretch/>
        </p:blipFill>
        <p:spPr>
          <a:xfrm>
            <a:off x="1830719" y="537602"/>
            <a:ext cx="8953395" cy="5309818"/>
          </a:xfrm>
          <a:prstGeom prst="rect">
            <a:avLst/>
          </a:prstGeom>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16</a:t>
            </a:fld>
            <a:endParaRPr lang="en-IN"/>
          </a:p>
        </p:txBody>
      </p:sp>
      <p:sp>
        <p:nvSpPr>
          <p:cNvPr id="4" name="Title 7"/>
          <p:cNvSpPr txBox="1">
            <a:spLocks/>
          </p:cNvSpPr>
          <p:nvPr/>
        </p:nvSpPr>
        <p:spPr>
          <a:xfrm>
            <a:off x="4587498" y="5908569"/>
            <a:ext cx="3017003" cy="45378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Fig 6 : </a:t>
            </a:r>
            <a:r>
              <a:rPr kumimoji="0" lang="en-IN" sz="200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Detection</a:t>
            </a:r>
            <a:endParaRPr kumimoji="0" lang="en-IN" sz="20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5" name="Picture 4">
            <a:extLst>
              <a:ext uri="{FF2B5EF4-FFF2-40B4-BE49-F238E27FC236}">
                <a16:creationId xmlns:a16="http://schemas.microsoft.com/office/drawing/2014/main" id="{80F28128-624A-4614-8B89-44E55693F7EB}"/>
              </a:ext>
            </a:extLst>
          </p:cNvPr>
          <p:cNvPicPr>
            <a:picLocks noChangeAspect="1"/>
          </p:cNvPicPr>
          <p:nvPr/>
        </p:nvPicPr>
        <p:blipFill>
          <a:blip r:embed="rId2"/>
          <a:stretch>
            <a:fillRect/>
          </a:stretch>
        </p:blipFill>
        <p:spPr>
          <a:xfrm>
            <a:off x="1756230" y="495649"/>
            <a:ext cx="8069941" cy="5070494"/>
          </a:xfrm>
          <a:prstGeom prst="rect">
            <a:avLst/>
          </a:prstGeom>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17</a:t>
            </a:fld>
            <a:endParaRPr lang="en-IN"/>
          </a:p>
        </p:txBody>
      </p:sp>
      <p:sp>
        <p:nvSpPr>
          <p:cNvPr id="4" name="Title 7"/>
          <p:cNvSpPr txBox="1">
            <a:spLocks/>
          </p:cNvSpPr>
          <p:nvPr/>
        </p:nvSpPr>
        <p:spPr>
          <a:xfrm>
            <a:off x="4807863" y="6041024"/>
            <a:ext cx="3017003" cy="45378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p>
        </p:txBody>
      </p:sp>
      <p:sp>
        <p:nvSpPr>
          <p:cNvPr id="6" name="Rectangle 5">
            <a:extLst>
              <a:ext uri="{FF2B5EF4-FFF2-40B4-BE49-F238E27FC236}">
                <a16:creationId xmlns:a16="http://schemas.microsoft.com/office/drawing/2014/main" id="{35AF7E39-150D-45B2-8511-A92700A3EA88}"/>
              </a:ext>
            </a:extLst>
          </p:cNvPr>
          <p:cNvSpPr/>
          <p:nvPr/>
        </p:nvSpPr>
        <p:spPr>
          <a:xfrm>
            <a:off x="4937478" y="0"/>
            <a:ext cx="2015295" cy="600164"/>
          </a:xfrm>
          <a:prstGeom prst="rect">
            <a:avLst/>
          </a:prstGeom>
        </p:spPr>
        <p:txBody>
          <a:bodyPr wrap="non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SNAPSHOTS</a:t>
            </a:r>
            <a:endParaRPr lang="en-IN" sz="2400" dirty="0"/>
          </a:p>
        </p:txBody>
      </p:sp>
      <p:sp>
        <p:nvSpPr>
          <p:cNvPr id="3" name="Rectangle 2">
            <a:extLst>
              <a:ext uri="{FF2B5EF4-FFF2-40B4-BE49-F238E27FC236}">
                <a16:creationId xmlns:a16="http://schemas.microsoft.com/office/drawing/2014/main" id="{F856FC7E-4466-4698-AD4F-7CAF33945236}"/>
              </a:ext>
            </a:extLst>
          </p:cNvPr>
          <p:cNvSpPr/>
          <p:nvPr/>
        </p:nvSpPr>
        <p:spPr>
          <a:xfrm>
            <a:off x="1213767" y="1270390"/>
            <a:ext cx="1906804" cy="369332"/>
          </a:xfrm>
          <a:prstGeom prst="rect">
            <a:avLst/>
          </a:prstGeom>
        </p:spPr>
        <p:txBody>
          <a:bodyPr wrap="square">
            <a:spAutoFit/>
          </a:bodyPr>
          <a:lstStyle/>
          <a:p>
            <a:r>
              <a:rPr lang="en-US" dirty="0">
                <a:solidFill>
                  <a:srgbClr val="4E67C8"/>
                </a:solidFill>
                <a:latin typeface="Times New Roman"/>
                <a:ea typeface="Times New Roman"/>
                <a:cs typeface="Times New Roman"/>
                <a:sym typeface="Times New Roman"/>
              </a:rPr>
              <a:t>Sample Data Set</a:t>
            </a:r>
            <a:endParaRPr lang="en-IN" dirty="0"/>
          </a:p>
        </p:txBody>
      </p:sp>
      <p:pic>
        <p:nvPicPr>
          <p:cNvPr id="7" name="Picture 6">
            <a:extLst>
              <a:ext uri="{FF2B5EF4-FFF2-40B4-BE49-F238E27FC236}">
                <a16:creationId xmlns:a16="http://schemas.microsoft.com/office/drawing/2014/main" id="{BF029764-9332-4E8D-B921-2A620BA82208}"/>
              </a:ext>
            </a:extLst>
          </p:cNvPr>
          <p:cNvPicPr>
            <a:picLocks noChangeAspect="1"/>
          </p:cNvPicPr>
          <p:nvPr/>
        </p:nvPicPr>
        <p:blipFill>
          <a:blip r:embed="rId2"/>
          <a:stretch>
            <a:fillRect/>
          </a:stretch>
        </p:blipFill>
        <p:spPr>
          <a:xfrm>
            <a:off x="763170" y="1874655"/>
            <a:ext cx="4509116" cy="1554345"/>
          </a:xfrm>
          <a:prstGeom prst="rect">
            <a:avLst/>
          </a:prstGeom>
        </p:spPr>
      </p:pic>
      <p:pic>
        <p:nvPicPr>
          <p:cNvPr id="8" name="Picture 7">
            <a:extLst>
              <a:ext uri="{FF2B5EF4-FFF2-40B4-BE49-F238E27FC236}">
                <a16:creationId xmlns:a16="http://schemas.microsoft.com/office/drawing/2014/main" id="{24C322E0-20F8-4B26-8A58-AA14E3726FAA}"/>
              </a:ext>
            </a:extLst>
          </p:cNvPr>
          <p:cNvPicPr>
            <a:picLocks noChangeAspect="1"/>
          </p:cNvPicPr>
          <p:nvPr/>
        </p:nvPicPr>
        <p:blipFill>
          <a:blip r:embed="rId3"/>
          <a:stretch>
            <a:fillRect/>
          </a:stretch>
        </p:blipFill>
        <p:spPr>
          <a:xfrm>
            <a:off x="6096001" y="1449340"/>
            <a:ext cx="4727787" cy="2122157"/>
          </a:xfrm>
          <a:prstGeom prst="rect">
            <a:avLst/>
          </a:prstGeom>
        </p:spPr>
      </p:pic>
      <p:pic>
        <p:nvPicPr>
          <p:cNvPr id="9" name="Picture 8">
            <a:extLst>
              <a:ext uri="{FF2B5EF4-FFF2-40B4-BE49-F238E27FC236}">
                <a16:creationId xmlns:a16="http://schemas.microsoft.com/office/drawing/2014/main" id="{C46F1D5A-C3CF-40EA-AA43-036051A94176}"/>
              </a:ext>
            </a:extLst>
          </p:cNvPr>
          <p:cNvPicPr>
            <a:picLocks noChangeAspect="1"/>
          </p:cNvPicPr>
          <p:nvPr/>
        </p:nvPicPr>
        <p:blipFill>
          <a:blip r:embed="rId4"/>
          <a:stretch>
            <a:fillRect/>
          </a:stretch>
        </p:blipFill>
        <p:spPr>
          <a:xfrm>
            <a:off x="2927610" y="4109249"/>
            <a:ext cx="5532284" cy="21221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18</a:t>
            </a:fld>
            <a:endParaRPr lang="en-IN"/>
          </a:p>
        </p:txBody>
      </p:sp>
      <p:sp>
        <p:nvSpPr>
          <p:cNvPr id="7" name="Rectangle 6"/>
          <p:cNvSpPr/>
          <p:nvPr/>
        </p:nvSpPr>
        <p:spPr>
          <a:xfrm>
            <a:off x="2628900" y="1082488"/>
            <a:ext cx="2205318" cy="127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91A089C-23D2-47AE-98B8-584D6993E88A}"/>
              </a:ext>
            </a:extLst>
          </p:cNvPr>
          <p:cNvPicPr>
            <a:picLocks noChangeAspect="1"/>
          </p:cNvPicPr>
          <p:nvPr/>
        </p:nvPicPr>
        <p:blipFill>
          <a:blip r:embed="rId2"/>
          <a:stretch>
            <a:fillRect/>
          </a:stretch>
        </p:blipFill>
        <p:spPr>
          <a:xfrm>
            <a:off x="1631690" y="875053"/>
            <a:ext cx="8671640" cy="5107893"/>
          </a:xfrm>
          <a:prstGeom prst="rect">
            <a:avLst/>
          </a:prstGeom>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Times New Roman" pitchFamily="18" charset="0"/>
                <a:cs typeface="Times New Roman" pitchFamily="18" charset="0"/>
              </a:rPr>
              <a:t>CONCLUSION: </a:t>
            </a:r>
            <a:r>
              <a:rPr lang="en-US" sz="2400" dirty="0">
                <a:latin typeface="Times New Roman" pitchFamily="18" charset="0"/>
                <a:ea typeface="Times New Roman" panose="02020603050405020304"/>
                <a:cs typeface="Times New Roman" pitchFamily="18" charset="0"/>
                <a:sym typeface="Times New Roman" panose="02020603050405020304"/>
              </a:rPr>
              <a:t>With the remarkable potential of object detection will be implemented with the help of CNN, the proposed system can recognize vehicle of all type. </a:t>
            </a:r>
            <a:r>
              <a:rPr lang="en-US" sz="2400" dirty="0">
                <a:latin typeface="Times New Roman" pitchFamily="18" charset="0"/>
                <a:cs typeface="Times New Roman" pitchFamily="18" charset="0"/>
              </a:rPr>
              <a:t>The experimental results verified that the proposed vehicle detection method for Traffic surveillance  scenes has good performance and practicability. </a:t>
            </a:r>
          </a:p>
          <a:p>
            <a:pPr algn="just"/>
            <a:endParaRPr lang="en-IN" sz="22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FUTURE ENHANCEMENTS:</a:t>
            </a:r>
          </a:p>
          <a:p>
            <a:pPr algn="just">
              <a:buFont typeface="Wingdings" pitchFamily="2" charset="2"/>
              <a:buChar char="§"/>
            </a:pPr>
            <a:r>
              <a:rPr lang="en-IN" sz="2200" dirty="0">
                <a:latin typeface="Times New Roman" pitchFamily="18" charset="0"/>
                <a:cs typeface="Times New Roman" pitchFamily="18" charset="0"/>
              </a:rPr>
              <a:t>This system can be implemented to all other emergency vehicles in future like fire engine, police, cars etc., in future.</a:t>
            </a:r>
          </a:p>
          <a:p>
            <a:pPr algn="just">
              <a:buFont typeface="Wingdings" pitchFamily="2" charset="2"/>
              <a:buChar char="§"/>
            </a:pPr>
            <a:r>
              <a:rPr lang="en-IN" sz="2200" dirty="0">
                <a:latin typeface="Times New Roman" pitchFamily="18" charset="0"/>
                <a:cs typeface="Times New Roman" pitchFamily="18" charset="0"/>
              </a:rPr>
              <a:t>The patient information can be shared to the hospital to which it is headed so that they get ready with the required medicines or infrastructure to treat that patient. </a:t>
            </a:r>
          </a:p>
          <a:p>
            <a:pPr algn="just">
              <a:buFont typeface="Wingdings" pitchFamily="2" charset="2"/>
              <a:buChar char="§"/>
            </a:pPr>
            <a:r>
              <a:rPr lang="en-IN" sz="2200" dirty="0">
                <a:latin typeface="Times New Roman" pitchFamily="18" charset="0"/>
                <a:cs typeface="Times New Roman" pitchFamily="18" charset="0"/>
              </a:rPr>
              <a:t>Traffic signal timer can be controlled dependent on number of vehicles present in front of the ambulance</a:t>
            </a:r>
            <a:r>
              <a:rPr lang="en-US" sz="2200" dirty="0">
                <a:latin typeface="Times New Roman" pitchFamily="18" charset="0"/>
                <a:cs typeface="Times New Roman" pitchFamily="18" charset="0"/>
                <a:sym typeface="Times New Roman" panose="02020603050405020304"/>
              </a:rPr>
              <a:t> </a:t>
            </a:r>
          </a:p>
          <a:p>
            <a:pPr marL="109728" indent="0" algn="just">
              <a:buNone/>
            </a:pPr>
            <a:endParaRPr lang="en-IN" sz="22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9E210A-5164-42C3-AE1F-F23C0BE54F5A}" type="slidenum">
              <a:rPr lang="en-IN" smtClean="0"/>
              <a:pPr/>
              <a:t>19</a:t>
            </a:fld>
            <a:endParaRPr lang="en-IN"/>
          </a:p>
        </p:txBody>
      </p:sp>
      <p:sp>
        <p:nvSpPr>
          <p:cNvPr id="4" name="Title 3"/>
          <p:cNvSpPr>
            <a:spLocks noGrp="1"/>
          </p:cNvSpPr>
          <p:nvPr>
            <p:ph type="title"/>
          </p:nvPr>
        </p:nvSpPr>
        <p:spPr/>
        <p:txBody>
          <a:bodyPr>
            <a:normAutofit/>
          </a:bodyPr>
          <a:lstStyle/>
          <a:p>
            <a:pPr algn="ctr"/>
            <a:r>
              <a:rPr lang="en-IN" sz="2500" dirty="0">
                <a:solidFill>
                  <a:schemeClr val="tx1"/>
                </a:solidFill>
                <a:effectLst/>
                <a:latin typeface="Times New Roman" pitchFamily="18" charset="0"/>
                <a:cs typeface="Times New Roman" pitchFamily="18" charset="0"/>
              </a:rPr>
              <a:t>CONCLUSION AND FUTURE ENHANCEMENTS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93DAB0-A833-4253-92E6-09BCD2593252}"/>
              </a:ext>
            </a:extLst>
          </p:cNvPr>
          <p:cNvSpPr/>
          <p:nvPr/>
        </p:nvSpPr>
        <p:spPr>
          <a:xfrm>
            <a:off x="3987731" y="308629"/>
            <a:ext cx="4065406" cy="461665"/>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AGENDA</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184B5AF-E276-4A53-93E6-8188A11B24F9}"/>
              </a:ext>
            </a:extLst>
          </p:cNvPr>
          <p:cNvSpPr/>
          <p:nvPr/>
        </p:nvSpPr>
        <p:spPr>
          <a:xfrm>
            <a:off x="705853" y="121920"/>
            <a:ext cx="10545243" cy="6555641"/>
          </a:xfrm>
          <a:prstGeom prst="rect">
            <a:avLst/>
          </a:prstGeom>
        </p:spPr>
        <p:txBody>
          <a:bodyPr wrap="square">
            <a:spAutoFit/>
          </a:bodyPr>
          <a:lstStyle/>
          <a:p>
            <a:pPr>
              <a:lnSpc>
                <a:spcPct val="150000"/>
              </a:lnSpc>
              <a:buClr>
                <a:schemeClr val="tx1"/>
              </a:buClr>
            </a:pP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pP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Introduction</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Literature survey</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Problem Statement</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Objectives</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Methodology  </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High level design(For Ex- Sequence/ Use case / Data flow diagram)</a:t>
            </a:r>
          </a:p>
          <a:p>
            <a:pPr>
              <a:lnSpc>
                <a:spcPct val="150000"/>
              </a:lnSpc>
              <a:buClr>
                <a:schemeClr val="tx1"/>
              </a:buClr>
              <a:buFont typeface="Wingdings" pitchFamily="2" charset="2"/>
              <a:buChar char="§"/>
            </a:pPr>
            <a:r>
              <a:rPr lang="en-GB" sz="2000" dirty="0">
                <a:latin typeface="Times New Roman" panose="02020603050405020304" pitchFamily="18" charset="0"/>
                <a:cs typeface="Times New Roman" panose="02020603050405020304" pitchFamily="18" charset="0"/>
              </a:rPr>
              <a:t> Technology  &amp; Tools Used</a:t>
            </a:r>
            <a:endParaRPr lang="en-IN" sz="20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Implementation / Snapshots</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Conclusion and future enhancements</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References</a:t>
            </a:r>
          </a:p>
          <a:p>
            <a:pPr>
              <a:buFont typeface="Wingdings" pitchFamily="2" charset="2"/>
              <a:buChar char="§"/>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F913F31-7C30-46BC-B829-0E55F6C524B9}"/>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p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147101"/>
      </p:ext>
    </p:extLst>
  </p:cSld>
  <p:clrMapOvr>
    <a:masterClrMapping/>
  </p:clrMapOvr>
  <p:transition advClick="0" advTm="3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8BA9AA-F2E5-47D8-B07A-D3623FE31C04}"/>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pPr/>
              <a:t>20</a:t>
            </a:fld>
            <a:endParaRPr lang="en-IN">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CE2DC1C-DFD3-415B-AECC-6C5FF1E97164}"/>
              </a:ext>
            </a:extLst>
          </p:cNvPr>
          <p:cNvSpPr/>
          <p:nvPr/>
        </p:nvSpPr>
        <p:spPr>
          <a:xfrm>
            <a:off x="5227813" y="284566"/>
            <a:ext cx="2255746"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1AE0040-D189-465C-8911-F296E89CD2E6}"/>
              </a:ext>
            </a:extLst>
          </p:cNvPr>
          <p:cNvSpPr/>
          <p:nvPr/>
        </p:nvSpPr>
        <p:spPr>
          <a:xfrm>
            <a:off x="697832" y="1048161"/>
            <a:ext cx="10655968" cy="4755148"/>
          </a:xfrm>
          <a:prstGeom prst="rect">
            <a:avLst/>
          </a:prstGeom>
        </p:spPr>
        <p:txBody>
          <a:bodyPr wrap="square">
            <a:spAutoFit/>
          </a:bodyPr>
          <a:lstStyle/>
          <a:p>
            <a:pPr algn="just"/>
            <a:endParaRPr lang="en-IN" sz="2100" dirty="0">
              <a:latin typeface="Times New Roman" pitchFamily="18" charset="0"/>
              <a:cs typeface="Times New Roman" pitchFamily="18" charset="0"/>
            </a:endParaRPr>
          </a:p>
          <a:p>
            <a:pPr indent="0" algn="just">
              <a:lnSpc>
                <a:spcPct val="100000"/>
              </a:lnSpc>
              <a:buClr>
                <a:srgbClr val="202122"/>
              </a:buClr>
              <a:buSzPts val="1400"/>
              <a:buNone/>
            </a:pPr>
            <a:r>
              <a:rPr lang="en-US" sz="2000" dirty="0">
                <a:latin typeface="Times New Roman" pitchFamily="18" charset="0"/>
                <a:cs typeface="Times New Roman" pitchFamily="18" charset="0"/>
                <a:sym typeface="Nunito"/>
              </a:rPr>
              <a:t>[1]. Pandiaraj, K., et al. "RFID Based Automatic Lane Clearance for Ambulance." 2021 International Conference on Advance Computing and Innovative Technologies in Engineering (ICACITE). IEEE, 2021.</a:t>
            </a:r>
          </a:p>
          <a:p>
            <a:pPr indent="0" algn="just">
              <a:lnSpc>
                <a:spcPct val="100000"/>
              </a:lnSpc>
              <a:buClr>
                <a:srgbClr val="202122"/>
              </a:buClr>
              <a:buSzPts val="1400"/>
              <a:buNone/>
            </a:pPr>
            <a:r>
              <a:rPr lang="en-US" sz="2000" dirty="0">
                <a:latin typeface="Times New Roman" pitchFamily="18" charset="0"/>
                <a:cs typeface="Times New Roman" pitchFamily="18" charset="0"/>
                <a:sym typeface="Nunito"/>
              </a:rPr>
              <a:t> [2]. Kamdar, Arihant, and Jigarkumar Shah. "Smart traffic system using traffic flow models." 2021 International Conference on Artificial Intelligence and Smart Systems (ICAIS). IEEE, 2021.</a:t>
            </a:r>
          </a:p>
          <a:p>
            <a:pPr indent="0" algn="just">
              <a:lnSpc>
                <a:spcPct val="100000"/>
              </a:lnSpc>
              <a:buClr>
                <a:srgbClr val="202122"/>
              </a:buClr>
              <a:buSzPts val="1400"/>
              <a:buNone/>
            </a:pPr>
            <a:r>
              <a:rPr lang="en-US" sz="2000" dirty="0">
                <a:latin typeface="Times New Roman" pitchFamily="18" charset="0"/>
                <a:cs typeface="Times New Roman" pitchFamily="18" charset="0"/>
                <a:sym typeface="Nunito"/>
              </a:rPr>
              <a:t>[3]. Rachana K P, Aravind R, Ranjitha M, Spoorthi Jwanita, Soumya K, 2021, IOT Based Smart Traffic Management System, INTERNATIONAL JOURNAL OF ENGINEERING RESEARCH &amp; TECHNOLOGY (IJERT) NCCDS – 2021 (Volume 09 – Issue 12),</a:t>
            </a:r>
          </a:p>
          <a:p>
            <a:pPr indent="0" algn="just">
              <a:lnSpc>
                <a:spcPct val="100000"/>
              </a:lnSpc>
              <a:buClr>
                <a:srgbClr val="202122"/>
              </a:buClr>
              <a:buSzPts val="1400"/>
              <a:buNone/>
            </a:pPr>
            <a:r>
              <a:rPr lang="en-US" sz="2000" dirty="0">
                <a:latin typeface="Times New Roman" pitchFamily="18" charset="0"/>
                <a:cs typeface="Times New Roman" pitchFamily="18" charset="0"/>
                <a:sym typeface="Nunito"/>
              </a:rPr>
              <a:t>[4]. Lingani, Guy M., Danda B. Rawat, and Moses Garuba. "Smart traffic management system using deep learning for  smart city applications." 2019 IEEE 9th annual computing and communication workshop and conference (CCWC). IEEE, 2019.</a:t>
            </a:r>
          </a:p>
          <a:p>
            <a:pPr indent="0" algn="just">
              <a:lnSpc>
                <a:spcPct val="100000"/>
              </a:lnSpc>
              <a:buClr>
                <a:srgbClr val="202122"/>
              </a:buClr>
              <a:buSzPts val="1400"/>
              <a:buNone/>
            </a:pPr>
            <a:r>
              <a:rPr lang="en-US" sz="2000" dirty="0">
                <a:latin typeface="Times New Roman" pitchFamily="18" charset="0"/>
                <a:cs typeface="Times New Roman" pitchFamily="18" charset="0"/>
                <a:sym typeface="Nunito"/>
              </a:rPr>
              <a:t>[5]. Javaid, Sabeen, et al. "Smart traffic management system using Internet of Things." 2018 20th international conference on advanced communication technology (ICACT). IEEE, 2018.</a:t>
            </a:r>
          </a:p>
          <a:p>
            <a:pPr lvl="0"/>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64559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9CDC7-881C-4A03-A5E7-03C643D8E6F1}"/>
              </a:ext>
            </a:extLst>
          </p:cNvPr>
          <p:cNvSpPr>
            <a:spLocks noGrp="1"/>
          </p:cNvSpPr>
          <p:nvPr>
            <p:ph type="sldNum" sz="quarter" idx="12"/>
          </p:nvPr>
        </p:nvSpPr>
        <p:spPr/>
        <p:txBody>
          <a:bodyPr/>
          <a:lstStyle/>
          <a:p>
            <a:fld id="{699E210A-5164-42C3-AE1F-F23C0BE54F5A}" type="slidenum">
              <a:rPr lang="en-IN" smtClean="0"/>
              <a:pPr/>
              <a:t>21</a:t>
            </a:fld>
            <a:endParaRPr lang="en-IN"/>
          </a:p>
        </p:txBody>
      </p:sp>
      <p:sp>
        <p:nvSpPr>
          <p:cNvPr id="3" name="Rectangle 2">
            <a:extLst>
              <a:ext uri="{FF2B5EF4-FFF2-40B4-BE49-F238E27FC236}">
                <a16:creationId xmlns:a16="http://schemas.microsoft.com/office/drawing/2014/main" id="{D60F1985-F9D4-44C0-9D37-80CB1CB22809}"/>
              </a:ext>
            </a:extLst>
          </p:cNvPr>
          <p:cNvSpPr/>
          <p:nvPr/>
        </p:nvSpPr>
        <p:spPr>
          <a:xfrm>
            <a:off x="2638636" y="2434706"/>
            <a:ext cx="6382901" cy="1200329"/>
          </a:xfrm>
          <a:prstGeom prst="rect">
            <a:avLst/>
          </a:prstGeom>
        </p:spPr>
        <p:txBody>
          <a:bodyPr wrap="none">
            <a:spAutoFit/>
          </a:bodyPr>
          <a:lstStyle/>
          <a:p>
            <a:r>
              <a:rPr lang="en-IN" sz="4400" dirty="0">
                <a:latin typeface="Times New Roman" panose="02020603050405020304" pitchFamily="18" charset="0"/>
                <a:cs typeface="Times New Roman" panose="02020603050405020304" pitchFamily="18" charset="0"/>
              </a:rPr>
              <a:t>    </a:t>
            </a:r>
            <a:r>
              <a:rPr lang="en-IN" sz="72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131820"/>
      </p:ext>
    </p:extLst>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BE694-A45A-463D-BB13-2122A73285E8}"/>
              </a:ext>
            </a:extLst>
          </p:cNvPr>
          <p:cNvSpPr/>
          <p:nvPr/>
        </p:nvSpPr>
        <p:spPr>
          <a:xfrm>
            <a:off x="1213013" y="1292471"/>
            <a:ext cx="9430003" cy="4082143"/>
          </a:xfrm>
          <a:prstGeom prst="rect">
            <a:avLst/>
          </a:prstGeom>
        </p:spPr>
        <p:txBody>
          <a:bodyPr wrap="square">
            <a:spAutoFit/>
          </a:bodyPr>
          <a:lstStyle/>
          <a:p>
            <a:pPr marL="355600" indent="-342900" algn="just">
              <a:lnSpc>
                <a:spcPct val="150000"/>
              </a:lnSpc>
              <a:spcBef>
                <a:spcPts val="1455"/>
              </a:spcBef>
              <a:buClr>
                <a:srgbClr val="585858"/>
              </a:buClr>
              <a:buFont typeface="Segoe UI Symbol"/>
              <a:buChar char="⮚"/>
              <a:tabLst>
                <a:tab pos="355600" algn="l"/>
              </a:tabLst>
            </a:pPr>
            <a:r>
              <a:rPr lang="en-US" sz="2200" dirty="0">
                <a:latin typeface="Times New Roman" panose="02020803070505020304"/>
                <a:cs typeface="Times New Roman" panose="02020803070505020304"/>
              </a:rPr>
              <a:t>With the increased vehicles, the road traffic in many parts of the country is very bad. </a:t>
            </a:r>
          </a:p>
          <a:p>
            <a:pPr marL="355600" indent="-342900" algn="just">
              <a:lnSpc>
                <a:spcPct val="150000"/>
              </a:lnSpc>
              <a:spcBef>
                <a:spcPts val="1455"/>
              </a:spcBef>
              <a:buClr>
                <a:srgbClr val="585858"/>
              </a:buClr>
              <a:buFont typeface="Segoe UI Symbol"/>
              <a:buChar char="⮚"/>
              <a:tabLst>
                <a:tab pos="355600" algn="l"/>
              </a:tabLst>
            </a:pPr>
            <a:r>
              <a:rPr lang="en-US" sz="2200" dirty="0">
                <a:latin typeface="Times New Roman" panose="02020803070505020304"/>
                <a:cs typeface="Times New Roman" panose="02020803070505020304"/>
              </a:rPr>
              <a:t>The vehicular movement during the peak hours or daytime will be dead slow. </a:t>
            </a:r>
          </a:p>
          <a:p>
            <a:pPr marL="355600" indent="-342900" algn="just">
              <a:lnSpc>
                <a:spcPct val="150000"/>
              </a:lnSpc>
              <a:spcBef>
                <a:spcPts val="1455"/>
              </a:spcBef>
              <a:buClr>
                <a:srgbClr val="585858"/>
              </a:buClr>
              <a:buFont typeface="Segoe UI Symbol"/>
              <a:buChar char="⮚"/>
              <a:tabLst>
                <a:tab pos="355600" algn="l"/>
              </a:tabLst>
            </a:pPr>
            <a:r>
              <a:rPr lang="en-US" sz="2200" dirty="0">
                <a:latin typeface="Times New Roman" panose="02020803070505020304"/>
                <a:cs typeface="Times New Roman" panose="02020803070505020304"/>
              </a:rPr>
              <a:t>We will be hearing sirens of the Ambulances which get stuck in busy traffic. </a:t>
            </a:r>
          </a:p>
          <a:p>
            <a:pPr marL="355600" indent="-342900" algn="just">
              <a:lnSpc>
                <a:spcPct val="150000"/>
              </a:lnSpc>
              <a:spcBef>
                <a:spcPts val="1455"/>
              </a:spcBef>
              <a:buClr>
                <a:srgbClr val="585858"/>
              </a:buClr>
              <a:buFont typeface="Segoe UI Symbol"/>
              <a:buChar char="⮚"/>
              <a:tabLst>
                <a:tab pos="355600" algn="l"/>
              </a:tabLst>
            </a:pPr>
            <a:r>
              <a:rPr lang="en-US" sz="2200" dirty="0">
                <a:latin typeface="Times New Roman" panose="02020803070505020304"/>
                <a:cs typeface="Times New Roman" panose="02020803070505020304"/>
              </a:rPr>
              <a:t>The journey which would take 5-10 minutes, will take more than 30 Minutes due to traffic</a:t>
            </a:r>
            <a:endParaRPr lang="en-IN" sz="2200" dirty="0">
              <a:latin typeface="Times New Roman" panose="02020803070505020304"/>
              <a:cs typeface="Times New Roman" panose="02020803070505020304"/>
            </a:endParaRPr>
          </a:p>
          <a:p>
            <a:pPr marL="285750" indent="-28575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13E985-FB79-4AB4-A9EA-72F4AC0EED31}"/>
              </a:ext>
            </a:extLst>
          </p:cNvPr>
          <p:cNvSpPr/>
          <p:nvPr/>
        </p:nvSpPr>
        <p:spPr>
          <a:xfrm>
            <a:off x="1804738" y="474345"/>
            <a:ext cx="7852610" cy="461665"/>
          </a:xfrm>
          <a:prstGeom prst="rect">
            <a:avLst/>
          </a:prstGeom>
        </p:spPr>
        <p:txBody>
          <a:bodyPr wrap="square">
            <a:sp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INTRODUCTION</a:t>
            </a:r>
            <a:endParaRPr lang="en-IN" sz="2400" dirty="0"/>
          </a:p>
        </p:txBody>
      </p:sp>
      <p:sp>
        <p:nvSpPr>
          <p:cNvPr id="7" name="Slide Number Placeholder 6">
            <a:extLst>
              <a:ext uri="{FF2B5EF4-FFF2-40B4-BE49-F238E27FC236}">
                <a16:creationId xmlns:a16="http://schemas.microsoft.com/office/drawing/2014/main" id="{10845C10-3EE0-4060-ABB3-D82493D41B74}"/>
              </a:ext>
            </a:extLst>
          </p:cNvPr>
          <p:cNvSpPr>
            <a:spLocks noGrp="1"/>
          </p:cNvSpPr>
          <p:nvPr>
            <p:ph type="sldNum" sz="quarter" idx="12"/>
          </p:nvPr>
        </p:nvSpPr>
        <p:spPr/>
        <p:txBody>
          <a:bodyPr/>
          <a:lstStyle/>
          <a:p>
            <a:fld id="{699E210A-5164-42C3-AE1F-F23C0BE54F5A}" type="slidenum">
              <a:rPr lang="en-IN" smtClean="0"/>
              <a:pPr/>
              <a:t>3</a:t>
            </a:fld>
            <a:endParaRPr lang="en-IN"/>
          </a:p>
        </p:txBody>
      </p:sp>
    </p:spTree>
    <p:extLst>
      <p:ext uri="{BB962C8B-B14F-4D97-AF65-F5344CB8AC3E}">
        <p14:creationId xmlns:p14="http://schemas.microsoft.com/office/powerpoint/2010/main" val="342193300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31FE6B-AAAD-4A5C-B8CA-0BE5BC8C3779}"/>
              </a:ext>
            </a:extLst>
          </p:cNvPr>
          <p:cNvSpPr/>
          <p:nvPr/>
        </p:nvSpPr>
        <p:spPr>
          <a:xfrm>
            <a:off x="6665495" y="2788805"/>
            <a:ext cx="6096000" cy="369332"/>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DF76A7D-AC98-4D45-9F7A-4ECAF2B7E29E}"/>
              </a:ext>
            </a:extLst>
          </p:cNvPr>
          <p:cNvSpPr/>
          <p:nvPr/>
        </p:nvSpPr>
        <p:spPr>
          <a:xfrm>
            <a:off x="1085216" y="746144"/>
            <a:ext cx="10052476" cy="3506344"/>
          </a:xfrm>
          <a:prstGeom prst="rect">
            <a:avLst/>
          </a:prstGeom>
        </p:spPr>
        <p:txBody>
          <a:bodyPr wrap="square">
            <a:spAutoFit/>
          </a:bodyPr>
          <a:lstStyle/>
          <a:p>
            <a:pPr marL="355600" marR="5080" indent="-343535">
              <a:lnSpc>
                <a:spcPct val="115000"/>
              </a:lnSpc>
              <a:spcBef>
                <a:spcPts val="100"/>
              </a:spcBef>
              <a:buClr>
                <a:srgbClr val="585858"/>
              </a:buClr>
              <a:tabLst>
                <a:tab pos="356235" algn="l"/>
                <a:tab pos="1741805" algn="l"/>
                <a:tab pos="2087880" algn="l"/>
                <a:tab pos="2955925" algn="l"/>
                <a:tab pos="4160520" algn="l"/>
                <a:tab pos="5612130" algn="l"/>
                <a:tab pos="6139815" algn="l"/>
                <a:tab pos="7357745" algn="l"/>
                <a:tab pos="8433435" algn="l"/>
              </a:tabLst>
            </a:pPr>
            <a:endParaRPr lang="en-IN" sz="2200" dirty="0">
              <a:latin typeface="Times New Roman" panose="02020803070505020304"/>
              <a:cs typeface="Times New Roman" panose="02020803070505020304"/>
            </a:endParaRPr>
          </a:p>
          <a:p>
            <a:pPr marL="355600" marR="5080" indent="-343535" algn="just">
              <a:lnSpc>
                <a:spcPct val="150000"/>
              </a:lnSpc>
              <a:spcBef>
                <a:spcPts val="100"/>
              </a:spcBef>
              <a:buClr>
                <a:srgbClr val="585858"/>
              </a:buClr>
              <a:buFont typeface="Segoe UI Symbol"/>
              <a:buChar char="⮚"/>
              <a:tabLst>
                <a:tab pos="356235" algn="l"/>
                <a:tab pos="1741805" algn="l"/>
                <a:tab pos="2087880" algn="l"/>
                <a:tab pos="2955925" algn="l"/>
                <a:tab pos="4160520" algn="l"/>
                <a:tab pos="5612130" algn="l"/>
                <a:tab pos="6139815" algn="l"/>
                <a:tab pos="7357745" algn="l"/>
                <a:tab pos="8433435" algn="l"/>
              </a:tabLst>
            </a:pPr>
            <a:r>
              <a:rPr lang="en-US" sz="2200" dirty="0">
                <a:latin typeface="Times New Roman" panose="02020803070505020304"/>
                <a:cs typeface="Times New Roman" panose="02020803070505020304"/>
              </a:rPr>
              <a:t>With the ever increasing number of vehicles on the road, the Traffic Monitoring Authority has to find new methods of overcoming such a problem. </a:t>
            </a:r>
          </a:p>
          <a:p>
            <a:pPr marL="355600" marR="5080" indent="-343535" algn="just">
              <a:lnSpc>
                <a:spcPct val="150000"/>
              </a:lnSpc>
              <a:spcBef>
                <a:spcPts val="100"/>
              </a:spcBef>
              <a:buClr>
                <a:srgbClr val="585858"/>
              </a:buClr>
              <a:buFont typeface="Segoe UI Symbol"/>
              <a:buChar char="⮚"/>
              <a:tabLst>
                <a:tab pos="356235" algn="l"/>
                <a:tab pos="1741805" algn="l"/>
                <a:tab pos="2087880" algn="l"/>
                <a:tab pos="2955925" algn="l"/>
                <a:tab pos="4160520" algn="l"/>
                <a:tab pos="5612130" algn="l"/>
                <a:tab pos="6139815" algn="l"/>
                <a:tab pos="7357745" algn="l"/>
                <a:tab pos="8433435" algn="l"/>
              </a:tabLst>
            </a:pPr>
            <a:r>
              <a:rPr lang="en-US" sz="2200" dirty="0">
                <a:latin typeface="Times New Roman" panose="02020803070505020304"/>
                <a:cs typeface="Times New Roman" panose="02020803070505020304"/>
              </a:rPr>
              <a:t>One way to improve traffic flow and safety of the current transportation system is to apply automation and intelligent control methods.</a:t>
            </a:r>
          </a:p>
          <a:p>
            <a:pPr marL="355600" marR="5080" indent="-343535" algn="just">
              <a:lnSpc>
                <a:spcPct val="150000"/>
              </a:lnSpc>
              <a:spcBef>
                <a:spcPts val="100"/>
              </a:spcBef>
              <a:buClr>
                <a:srgbClr val="585858"/>
              </a:buClr>
              <a:buFont typeface="Segoe UI Symbol"/>
              <a:buChar char="⮚"/>
              <a:tabLst>
                <a:tab pos="356235" algn="l"/>
                <a:tab pos="1741805" algn="l"/>
                <a:tab pos="2087880" algn="l"/>
                <a:tab pos="2955925" algn="l"/>
                <a:tab pos="4160520" algn="l"/>
                <a:tab pos="5612130" algn="l"/>
                <a:tab pos="6139815" algn="l"/>
                <a:tab pos="7357745" algn="l"/>
                <a:tab pos="8433435" algn="l"/>
              </a:tabLst>
            </a:pPr>
            <a:r>
              <a:rPr lang="en-US" sz="2200" dirty="0">
                <a:latin typeface="Times New Roman" panose="02020803070505020304"/>
                <a:cs typeface="Times New Roman" panose="02020803070505020304"/>
              </a:rPr>
              <a:t>In this system traffic light is changed of particular lane with priority given to ambulance.</a:t>
            </a:r>
          </a:p>
        </p:txBody>
      </p:sp>
      <p:sp>
        <p:nvSpPr>
          <p:cNvPr id="3" name="Slide Number Placeholder 2">
            <a:extLst>
              <a:ext uri="{FF2B5EF4-FFF2-40B4-BE49-F238E27FC236}">
                <a16:creationId xmlns:a16="http://schemas.microsoft.com/office/drawing/2014/main" id="{E2750647-1B2A-42B0-B670-6D6A3B417A44}"/>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pPr/>
              <a:t>4</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939152"/>
      </p:ext>
    </p:extLst>
  </p:cSld>
  <p:clrMapOvr>
    <a:masterClrMapping/>
  </p:clrMapOvr>
  <p:transition advClick="0" advTm="2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F89790-4CBA-4E1F-861B-155ABFD37BCB}"/>
              </a:ext>
            </a:extLst>
          </p:cNvPr>
          <p:cNvSpPr>
            <a:spLocks noGrp="1"/>
          </p:cNvSpPr>
          <p:nvPr>
            <p:ph type="sldNum" sz="quarter" idx="12"/>
          </p:nvPr>
        </p:nvSpPr>
        <p:spPr/>
        <p:txBody>
          <a:bodyPr/>
          <a:lstStyle/>
          <a:p>
            <a:fld id="{699E210A-5164-42C3-AE1F-F23C0BE54F5A}" type="slidenum">
              <a:rPr lang="en-IN" smtClean="0"/>
              <a:pPr/>
              <a:t>5</a:t>
            </a:fld>
            <a:endParaRPr lang="en-IN"/>
          </a:p>
        </p:txBody>
      </p:sp>
      <p:sp>
        <p:nvSpPr>
          <p:cNvPr id="3" name="Rectangle 2">
            <a:extLst>
              <a:ext uri="{FF2B5EF4-FFF2-40B4-BE49-F238E27FC236}">
                <a16:creationId xmlns:a16="http://schemas.microsoft.com/office/drawing/2014/main" id="{A2F7999D-08BE-4BFB-A6C0-A71861528F06}"/>
              </a:ext>
            </a:extLst>
          </p:cNvPr>
          <p:cNvSpPr/>
          <p:nvPr/>
        </p:nvSpPr>
        <p:spPr>
          <a:xfrm>
            <a:off x="4462771" y="222352"/>
            <a:ext cx="2570768" cy="830997"/>
          </a:xfrm>
          <a:prstGeom prst="rect">
            <a:avLst/>
          </a:prstGeom>
        </p:spPr>
        <p:txBody>
          <a:bodyPr wrap="none">
            <a:spAutoFit/>
          </a:bodyPr>
          <a:lstStyle/>
          <a:p>
            <a:pPr algn="ct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Literature survey</a:t>
            </a:r>
          </a:p>
          <a:p>
            <a:pPr lvl="0" algn="ctr"/>
            <a:endParaRPr lang="en-IN" sz="2400" dirty="0">
              <a:solidFill>
                <a:prstClr val="black"/>
              </a:solidFill>
            </a:endParaRPr>
          </a:p>
        </p:txBody>
      </p:sp>
      <p:sp>
        <p:nvSpPr>
          <p:cNvPr id="6" name="Rectangle 5"/>
          <p:cNvSpPr/>
          <p:nvPr/>
        </p:nvSpPr>
        <p:spPr>
          <a:xfrm>
            <a:off x="1311427" y="928092"/>
            <a:ext cx="10329029" cy="5227393"/>
          </a:xfrm>
          <a:prstGeom prst="rect">
            <a:avLst/>
          </a:prstGeom>
        </p:spPr>
        <p:txBody>
          <a:bodyPr wrap="square">
            <a:spAutoFit/>
          </a:bodyPr>
          <a:lstStyle/>
          <a:p>
            <a:pPr marL="355600" marR="5715" indent="-343535" algn="just">
              <a:lnSpc>
                <a:spcPts val="3600"/>
              </a:lnSpc>
              <a:spcBef>
                <a:spcPts val="420"/>
              </a:spcBef>
              <a:buClr>
                <a:srgbClr val="585858"/>
              </a:buClr>
              <a:buSzPct val="140000"/>
              <a:buFont typeface="Segoe UI Symbol"/>
              <a:buChar char="❑"/>
              <a:tabLst>
                <a:tab pos="356235" algn="l"/>
                <a:tab pos="1044575" algn="l"/>
                <a:tab pos="2520950" algn="l"/>
                <a:tab pos="3108325" algn="l"/>
                <a:tab pos="4812030" algn="l"/>
                <a:tab pos="6673215" algn="l"/>
              </a:tabLst>
            </a:pPr>
            <a:r>
              <a:rPr lang="en-US" sz="2400" b="1" dirty="0"/>
              <a:t>IOT Based Smart Traffic Management System</a:t>
            </a:r>
            <a:endParaRPr lang="en-IN" sz="2200" b="1" spc="-5" dirty="0">
              <a:latin typeface="Times New Roman" panose="02020803070505020304"/>
              <a:cs typeface="Times New Roman" panose="02020803070505020304"/>
            </a:endParaRPr>
          </a:p>
          <a:p>
            <a:pPr marL="756285" marR="5080" lvl="1" indent="-287020" algn="just">
              <a:lnSpc>
                <a:spcPct val="150000"/>
              </a:lnSpc>
              <a:spcBef>
                <a:spcPts val="840"/>
              </a:spcBef>
              <a:buClr>
                <a:srgbClr val="585858"/>
              </a:buClr>
              <a:buSzPct val="111000"/>
              <a:buFont typeface="Segoe UI Symbol"/>
              <a:buChar char="⮚"/>
              <a:tabLst>
                <a:tab pos="756920" algn="l"/>
              </a:tabLst>
            </a:pPr>
            <a:r>
              <a:rPr lang="en-US" sz="2400" dirty="0">
                <a:latin typeface="Times New Roman" pitchFamily="18" charset="0"/>
                <a:cs typeface="Times New Roman" pitchFamily="18" charset="0"/>
              </a:rPr>
              <a:t>The Canny Edge Detector is one of the maximum typically used photo processing gear detecting edges in a totally strong manner. </a:t>
            </a:r>
          </a:p>
          <a:p>
            <a:pPr marL="756285" marR="5080" lvl="1" indent="-287020" algn="just">
              <a:lnSpc>
                <a:spcPct val="150000"/>
              </a:lnSpc>
              <a:spcBef>
                <a:spcPts val="840"/>
              </a:spcBef>
              <a:buClr>
                <a:srgbClr val="585858"/>
              </a:buClr>
              <a:buSzPct val="111000"/>
              <a:buFont typeface="Segoe UI Symbol"/>
              <a:buChar char="⮚"/>
              <a:tabLst>
                <a:tab pos="756920" algn="l"/>
              </a:tabLst>
            </a:pPr>
            <a:r>
              <a:rPr lang="en-US" sz="2400" dirty="0">
                <a:latin typeface="Times New Roman" pitchFamily="18" charset="0"/>
                <a:cs typeface="Times New Roman" pitchFamily="18" charset="0"/>
              </a:rPr>
              <a:t>The structure takes traffic solidity as input from cameras which is abstracted from Digital Image Processing technique and sensors data, resultantly giving output as signal data.</a:t>
            </a:r>
          </a:p>
          <a:p>
            <a:pPr marL="756285" marR="5080" lvl="1" indent="-287020" algn="just">
              <a:lnSpc>
                <a:spcPct val="150000"/>
              </a:lnSpc>
              <a:spcBef>
                <a:spcPts val="840"/>
              </a:spcBef>
              <a:buClr>
                <a:srgbClr val="585858"/>
              </a:buClr>
              <a:buSzPct val="111000"/>
              <a:buFont typeface="Segoe UI Symbol"/>
              <a:buChar char="⮚"/>
              <a:tabLst>
                <a:tab pos="756920" algn="l"/>
              </a:tabLst>
            </a:pPr>
            <a:r>
              <a:rPr lang="en-US" sz="2400" dirty="0">
                <a:latin typeface="Times New Roman" pitchFamily="18" charset="0"/>
                <a:cs typeface="Times New Roman" pitchFamily="18" charset="0"/>
              </a:rPr>
              <a:t> An algorithm is given to predict the traffic solidity for future to minimize the traffic congestion. Development of IOT based traffic management system</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82678464"/>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6</a:t>
            </a:fld>
            <a:endParaRPr lang="en-IN"/>
          </a:p>
        </p:txBody>
      </p:sp>
      <p:sp>
        <p:nvSpPr>
          <p:cNvPr id="3" name="object 2"/>
          <p:cNvSpPr txBox="1"/>
          <p:nvPr/>
        </p:nvSpPr>
        <p:spPr>
          <a:xfrm>
            <a:off x="1699754" y="841427"/>
            <a:ext cx="9829941" cy="5924571"/>
          </a:xfrm>
          <a:prstGeom prst="rect">
            <a:avLst/>
          </a:prstGeom>
        </p:spPr>
        <p:txBody>
          <a:bodyPr vert="horz" wrap="square" lIns="0" tIns="53340" rIns="0" bIns="0" rtlCol="0">
            <a:spAutoFit/>
          </a:bodyPr>
          <a:lstStyle/>
          <a:p>
            <a:pPr marL="355600" marR="6985" indent="-342900">
              <a:lnSpc>
                <a:spcPts val="3600"/>
              </a:lnSpc>
              <a:spcBef>
                <a:spcPts val="420"/>
              </a:spcBef>
              <a:buClr>
                <a:srgbClr val="585858"/>
              </a:buClr>
              <a:buSzPct val="140000"/>
              <a:buFont typeface="Segoe UI Symbol"/>
              <a:buChar char="❑"/>
              <a:tabLst>
                <a:tab pos="355600" algn="l"/>
              </a:tabLst>
            </a:pPr>
            <a:r>
              <a:rPr lang="en-US" sz="2200" b="1" dirty="0">
                <a:latin typeface="Times New Roman" panose="02020803070505020304"/>
                <a:cs typeface="Times New Roman" panose="02020803070505020304"/>
              </a:rPr>
              <a:t> </a:t>
            </a:r>
            <a:r>
              <a:rPr lang="en-US" sz="2200" b="1" dirty="0" err="1">
                <a:latin typeface="Times New Roman" panose="02020803070505020304"/>
                <a:cs typeface="Times New Roman" panose="02020803070505020304"/>
              </a:rPr>
              <a:t>Rfid</a:t>
            </a:r>
            <a:r>
              <a:rPr lang="en-US" sz="2200" b="1" dirty="0">
                <a:latin typeface="Times New Roman" panose="02020803070505020304"/>
                <a:cs typeface="Times New Roman" panose="02020803070505020304"/>
              </a:rPr>
              <a:t> based automatic lane clearance for ambulance</a:t>
            </a:r>
          </a:p>
          <a:p>
            <a:pPr marL="756285" marR="5080" lvl="1" indent="-287020" algn="just">
              <a:lnSpc>
                <a:spcPct val="150000"/>
              </a:lnSpc>
              <a:spcBef>
                <a:spcPts val="840"/>
              </a:spcBef>
              <a:buClr>
                <a:srgbClr val="585858"/>
              </a:buClr>
              <a:buSzPct val="111000"/>
              <a:buFont typeface="Segoe UI Symbol"/>
              <a:buChar char="⮚"/>
              <a:tabLst>
                <a:tab pos="756920" algn="l"/>
              </a:tabLst>
            </a:pPr>
            <a:r>
              <a:rPr lang="en-US" sz="2200" dirty="0">
                <a:latin typeface="Times New Roman" pitchFamily="18" charset="0"/>
                <a:cs typeface="Times New Roman" pitchFamily="18" charset="0"/>
              </a:rPr>
              <a:t>This project presents an intelligent traffic control system to pass an ambulance smoothly by implementing RFID system. </a:t>
            </a:r>
          </a:p>
          <a:p>
            <a:pPr marL="756285" marR="5080" lvl="1" indent="-287020" algn="just">
              <a:lnSpc>
                <a:spcPct val="150000"/>
              </a:lnSpc>
              <a:spcBef>
                <a:spcPts val="840"/>
              </a:spcBef>
              <a:buClr>
                <a:srgbClr val="585858"/>
              </a:buClr>
              <a:buSzPct val="111000"/>
              <a:buFont typeface="Segoe UI Symbol"/>
              <a:buChar char="⮚"/>
              <a:tabLst>
                <a:tab pos="756920" algn="l"/>
              </a:tabLst>
            </a:pPr>
            <a:r>
              <a:rPr lang="en-US" sz="2200" dirty="0">
                <a:latin typeface="Times New Roman" pitchFamily="18" charset="0"/>
                <a:cs typeface="Times New Roman" pitchFamily="18" charset="0"/>
              </a:rPr>
              <a:t>Every vehicle is equipped with a WI-FI module which acts as a receiver and the hotspot in ambulance act as a transmitter the power is measured by the received signal denoted by RSSI. </a:t>
            </a:r>
          </a:p>
          <a:p>
            <a:pPr marL="756285" marR="5080" lvl="1" indent="-287020" algn="just">
              <a:lnSpc>
                <a:spcPct val="150000"/>
              </a:lnSpc>
              <a:spcBef>
                <a:spcPts val="840"/>
              </a:spcBef>
              <a:buClr>
                <a:srgbClr val="585858"/>
              </a:buClr>
              <a:buSzPct val="111000"/>
              <a:buFont typeface="Segoe UI Symbol"/>
              <a:buChar char="⮚"/>
              <a:tabLst>
                <a:tab pos="756920" algn="l"/>
              </a:tabLst>
            </a:pPr>
            <a:r>
              <a:rPr lang="en-US" sz="2200" dirty="0">
                <a:latin typeface="Times New Roman" pitchFamily="18" charset="0"/>
                <a:cs typeface="Times New Roman" pitchFamily="18" charset="0"/>
              </a:rPr>
              <a:t>This system is automatic switching of signals in order to help ambulance to reach the hospital on time during emergency situation and to intimate the vehicle drivers who are nearby to the ambulance.</a:t>
            </a:r>
            <a:r>
              <a:rPr lang="en-IN" sz="2200" dirty="0">
                <a:latin typeface="Times New Roman" pitchFamily="18" charset="0"/>
                <a:cs typeface="Times New Roman" pitchFamily="18" charset="0"/>
              </a:rPr>
              <a:t> </a:t>
            </a:r>
          </a:p>
          <a:p>
            <a:pPr marL="756285" marR="5080" lvl="1" indent="-287020" algn="just">
              <a:lnSpc>
                <a:spcPct val="150000"/>
              </a:lnSpc>
              <a:spcBef>
                <a:spcPts val="840"/>
              </a:spcBef>
              <a:buClr>
                <a:srgbClr val="585858"/>
              </a:buClr>
              <a:buSzPct val="111000"/>
              <a:buFont typeface="Segoe UI Symbol"/>
              <a:buChar char="⮚"/>
              <a:tabLst>
                <a:tab pos="756920" algn="l"/>
              </a:tabLst>
            </a:pPr>
            <a:endParaRPr lang="en-IN" sz="2200" dirty="0">
              <a:latin typeface="Times New Roman" pitchFamily="18" charset="0"/>
              <a:cs typeface="Times New Roman" pitchFamily="18" charset="0"/>
            </a:endParaRPr>
          </a:p>
          <a:p>
            <a:pPr marL="756285" marR="5080" indent="-287020" algn="just">
              <a:lnSpc>
                <a:spcPct val="143000"/>
              </a:lnSpc>
              <a:spcBef>
                <a:spcPts val="575"/>
              </a:spcBef>
            </a:pPr>
            <a:endParaRPr sz="1800" dirty="0">
              <a:latin typeface="Times New Roman" panose="02020803070505020304"/>
              <a:cs typeface="Times New Roman" panose="02020803070505020304"/>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B3788A-3F4E-46A6-A6B1-0C5A9CB55B14}"/>
              </a:ext>
            </a:extLst>
          </p:cNvPr>
          <p:cNvSpPr/>
          <p:nvPr/>
        </p:nvSpPr>
        <p:spPr>
          <a:xfrm>
            <a:off x="2783840" y="676871"/>
            <a:ext cx="7396480" cy="461665"/>
          </a:xfrm>
          <a:prstGeom prst="rect">
            <a:avLst/>
          </a:prstGeom>
        </p:spPr>
        <p:txBody>
          <a:bodyPr wrap="square">
            <a:spAutoFit/>
          </a:bodyPr>
          <a:lstStyle/>
          <a:p>
            <a:r>
              <a:rPr lang="en-IN" sz="2400" b="1" dirty="0">
                <a:solidFill>
                  <a:schemeClr val="tx1"/>
                </a:solidFill>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31176C0-C54F-4BF2-937B-3773DEB4406D}"/>
              </a:ext>
            </a:extLst>
          </p:cNvPr>
          <p:cNvSpPr/>
          <p:nvPr/>
        </p:nvSpPr>
        <p:spPr>
          <a:xfrm>
            <a:off x="1734685" y="1528917"/>
            <a:ext cx="9796053" cy="2478371"/>
          </a:xfrm>
          <a:prstGeom prst="rect">
            <a:avLst/>
          </a:prstGeom>
        </p:spPr>
        <p:txBody>
          <a:bodyPr wrap="square">
            <a:sp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a:t>
            </a:r>
            <a:r>
              <a:rPr lang="en-US" sz="2000" b="1" dirty="0">
                <a:latin typeface="Times New Roman" pitchFamily="18" charset="0"/>
                <a:cs typeface="Times New Roman" pitchFamily="18" charset="0"/>
              </a:rPr>
              <a:t>To design, develop and implement a system which detects Ambulance struck in traffic and frees the signal from red to green”</a:t>
            </a: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b="1" dirty="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en-IN" sz="2200" b="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39CFB1-6A9C-4AE5-9385-47C3D36DAA0C}"/>
              </a:ext>
            </a:extLst>
          </p:cNvPr>
          <p:cNvSpPr>
            <a:spLocks noGrp="1"/>
          </p:cNvSpPr>
          <p:nvPr>
            <p:ph type="sldNum" sz="quarter" idx="12"/>
          </p:nvPr>
        </p:nvSpPr>
        <p:spPr/>
        <p:txBody>
          <a:bodyPr/>
          <a:lstStyle/>
          <a:p>
            <a:fld id="{699E210A-5164-42C3-AE1F-F23C0BE54F5A}" type="slidenum">
              <a:rPr lang="en-IN" smtClean="0"/>
              <a:pPr/>
              <a:t>7</a:t>
            </a:fld>
            <a:endParaRPr lang="en-IN"/>
          </a:p>
        </p:txBody>
      </p:sp>
    </p:spTree>
    <p:extLst>
      <p:ext uri="{BB962C8B-B14F-4D97-AF65-F5344CB8AC3E}">
        <p14:creationId xmlns:p14="http://schemas.microsoft.com/office/powerpoint/2010/main" val="88792491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8</a:t>
            </a:fld>
            <a:endParaRPr lang="en-IN"/>
          </a:p>
        </p:txBody>
      </p:sp>
      <p:sp>
        <p:nvSpPr>
          <p:cNvPr id="3" name="Rectangle 2"/>
          <p:cNvSpPr/>
          <p:nvPr/>
        </p:nvSpPr>
        <p:spPr>
          <a:xfrm>
            <a:off x="991891" y="371959"/>
            <a:ext cx="9066509" cy="5473614"/>
          </a:xfrm>
          <a:prstGeom prst="rect">
            <a:avLst/>
          </a:prstGeom>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OBJECTIVES</a:t>
            </a:r>
            <a:endParaRPr lang="en-IN" sz="2400" dirty="0">
              <a:latin typeface="Times New Roman" pitchFamily="18" charset="0"/>
              <a:cs typeface="Times New Roman"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a:p>
            <a:pPr lvl="0">
              <a:lnSpc>
                <a:spcPct val="150000"/>
              </a:lnSpc>
              <a:buFont typeface="Wingdings" pitchFamily="2" charset="2"/>
              <a:buChar char="q"/>
            </a:pPr>
            <a:r>
              <a:rPr lang="en-US" sz="2400" dirty="0">
                <a:latin typeface="Times New Roman" pitchFamily="18" charset="0"/>
                <a:cs typeface="Times New Roman" pitchFamily="18" charset="0"/>
              </a:rPr>
              <a:t> To collect and store the datasets.</a:t>
            </a:r>
          </a:p>
          <a:p>
            <a:pPr lvl="0">
              <a:lnSpc>
                <a:spcPct val="150000"/>
              </a:lnSpc>
              <a:buFont typeface="Wingdings" pitchFamily="2" charset="2"/>
              <a:buChar char="q"/>
            </a:pPr>
            <a:r>
              <a:rPr lang="en-US" sz="2400" dirty="0">
                <a:latin typeface="Times New Roman" pitchFamily="18" charset="0"/>
                <a:cs typeface="Times New Roman" pitchFamily="18" charset="0"/>
              </a:rPr>
              <a:t> To provide the live stream of the video as the input to the program</a:t>
            </a:r>
          </a:p>
          <a:p>
            <a:pPr indent="-342900">
              <a:lnSpc>
                <a:spcPct val="150000"/>
              </a:lnSpc>
              <a:buFont typeface="Wingdings" pitchFamily="2" charset="2"/>
              <a:buChar char="q"/>
            </a:pPr>
            <a:r>
              <a:rPr lang="en-US" sz="2400" dirty="0">
                <a:latin typeface="Times New Roman" pitchFamily="18" charset="0"/>
                <a:cs typeface="Times New Roman" pitchFamily="18" charset="0"/>
              </a:rPr>
              <a:t>To crop or extract images of each and every ambulance from each  frame extracted.</a:t>
            </a:r>
            <a:endParaRPr lang="ko-KR" altLang="en-US" sz="2400" dirty="0">
              <a:latin typeface="Times New Roman" pitchFamily="18" charset="0"/>
              <a:cs typeface="Times New Roman" pitchFamily="18" charset="0"/>
            </a:endParaRPr>
          </a:p>
          <a:p>
            <a:pPr indent="-342900">
              <a:lnSpc>
                <a:spcPct val="150000"/>
              </a:lnSpc>
              <a:buFont typeface="Wingdings" pitchFamily="2" charset="2"/>
              <a:buChar char="q"/>
            </a:pPr>
            <a:r>
              <a:rPr lang="en-US" sz="2400" dirty="0">
                <a:latin typeface="Times New Roman" pitchFamily="18" charset="0"/>
                <a:cs typeface="Times New Roman" pitchFamily="18" charset="0"/>
              </a:rPr>
              <a:t>To release the signal after the ambulance is detected from the extracted frame.</a:t>
            </a:r>
          </a:p>
          <a:p>
            <a:pPr indent="-342900">
              <a:lnSpc>
                <a:spcPct val="150000"/>
              </a:lnSpc>
              <a:buFont typeface="Wingdings" pitchFamily="2" charset="2"/>
              <a:buChar char="q"/>
            </a:pPr>
            <a:r>
              <a:rPr lang="en-US" sz="2400" dirty="0">
                <a:latin typeface="Times New Roman" pitchFamily="18" charset="0"/>
                <a:cs typeface="Times New Roman" pitchFamily="18" charset="0"/>
              </a:rPr>
              <a:t>Enable easy movement of ambulance in traffic to help get medical care at the earliest.</a:t>
            </a:r>
            <a:endParaRPr lang="en-IN" sz="2400" dirty="0">
              <a:latin typeface="Times New Roman" pitchFamily="18" charset="0"/>
              <a:cs typeface="Times New Roman" pitchFamily="18" charset="0"/>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4626" y="1060298"/>
            <a:ext cx="10662745" cy="5115173"/>
          </a:xfrm>
        </p:spPr>
        <p:txBody>
          <a:bodyPr>
            <a:normAutofit lnSpcReduction="10000"/>
          </a:bodyPr>
          <a:lstStyle/>
          <a:p>
            <a:pPr marL="355600" marR="5080" indent="-342900" algn="just">
              <a:lnSpc>
                <a:spcPct val="142000"/>
              </a:lnSpc>
              <a:spcBef>
                <a:spcPts val="175"/>
              </a:spcBef>
              <a:buClr>
                <a:schemeClr val="tx1"/>
              </a:buClr>
              <a:buSzPct val="133000"/>
              <a:buFont typeface="Wingdings" pitchFamily="2" charset="2"/>
              <a:buChar char="q"/>
              <a:tabLst>
                <a:tab pos="355600" algn="l"/>
                <a:tab pos="10137775" algn="l"/>
              </a:tabLst>
            </a:pPr>
            <a:r>
              <a:rPr lang="en-IN" sz="2200" b="1" spc="-5" dirty="0">
                <a:latin typeface="Times New Roman" panose="02020803070505020304"/>
                <a:cs typeface="Times New Roman" panose="02020803070505020304"/>
              </a:rPr>
              <a:t> Methodology </a:t>
            </a:r>
            <a:r>
              <a:rPr lang="en-IN" sz="2200" b="1" dirty="0">
                <a:latin typeface="Times New Roman" panose="02020803070505020304"/>
                <a:cs typeface="Times New Roman" panose="02020803070505020304"/>
              </a:rPr>
              <a:t>of objective-1: </a:t>
            </a:r>
            <a:r>
              <a:rPr lang="en-US" sz="2200" dirty="0">
                <a:latin typeface="Times New Roman" panose="02020603050405020304" pitchFamily="18" charset="0"/>
                <a:ea typeface="Times New Roman" panose="02020603050405020304" pitchFamily="18" charset="0"/>
              </a:rPr>
              <a:t>The data set used are images of ambulance, ambulance word, red and blue light present on the ambulance</a:t>
            </a:r>
            <a:r>
              <a:rPr lang="en-US" sz="2000" dirty="0">
                <a:latin typeface="Times New Roman" panose="02020603050405020304" pitchFamily="18" charset="0"/>
                <a:ea typeface="Times New Roman" panose="02020603050405020304" pitchFamily="18" charset="0"/>
              </a:rPr>
              <a:t>.</a:t>
            </a:r>
          </a:p>
          <a:p>
            <a:pPr marL="355600" marR="5080" indent="-342900" algn="just">
              <a:lnSpc>
                <a:spcPct val="142000"/>
              </a:lnSpc>
              <a:spcBef>
                <a:spcPts val="175"/>
              </a:spcBef>
              <a:buClr>
                <a:schemeClr val="tx1"/>
              </a:buClr>
              <a:buSzPct val="133000"/>
              <a:buFont typeface="Wingdings" pitchFamily="2" charset="2"/>
              <a:buChar char="q"/>
              <a:tabLst>
                <a:tab pos="355600" algn="l"/>
                <a:tab pos="10137775" algn="l"/>
              </a:tabLst>
            </a:pPr>
            <a:r>
              <a:rPr lang="en-US" sz="2000" b="1" spc="-5" dirty="0">
                <a:latin typeface="Times New Roman" panose="02020603050405020304" pitchFamily="18" charset="0"/>
                <a:cs typeface="Times New Roman" panose="02020803070505020304"/>
              </a:rPr>
              <a:t> </a:t>
            </a:r>
            <a:r>
              <a:rPr lang="en-IN" sz="2200" b="1" spc="-5" dirty="0">
                <a:latin typeface="Times New Roman" panose="02020803070505020304"/>
                <a:cs typeface="Times New Roman" panose="02020803070505020304"/>
              </a:rPr>
              <a:t>Methodology </a:t>
            </a:r>
            <a:r>
              <a:rPr lang="en-IN" sz="2200" b="1" dirty="0">
                <a:latin typeface="Times New Roman" panose="02020803070505020304"/>
                <a:cs typeface="Times New Roman" panose="02020803070505020304"/>
              </a:rPr>
              <a:t>of objective-2: </a:t>
            </a:r>
            <a:r>
              <a:rPr lang="en-US" sz="2200" dirty="0">
                <a:latin typeface="Times New Roman" pitchFamily="18" charset="0"/>
                <a:cs typeface="Times New Roman" pitchFamily="18" charset="0"/>
              </a:rPr>
              <a:t>The input should be a live stream video containing the images of</a:t>
            </a:r>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ambulance to be analyzed.</a:t>
            </a:r>
          </a:p>
          <a:p>
            <a:pPr marL="355600" marR="248920" indent="-342900" algn="just">
              <a:lnSpc>
                <a:spcPct val="142000"/>
              </a:lnSpc>
              <a:spcBef>
                <a:spcPts val="70"/>
              </a:spcBef>
              <a:buClr>
                <a:schemeClr val="tx1"/>
              </a:buClr>
              <a:buSzPct val="133000"/>
              <a:buFont typeface="Wingdings" pitchFamily="2" charset="2"/>
              <a:buChar char="q"/>
              <a:tabLst>
                <a:tab pos="355600" algn="l"/>
              </a:tabLst>
            </a:pPr>
            <a:r>
              <a:rPr lang="en-US" sz="2000" b="1" spc="-5" dirty="0">
                <a:latin typeface="Times New Roman" panose="02020603050405020304" pitchFamily="18" charset="0"/>
                <a:cs typeface="Times New Roman" panose="02020803070505020304"/>
              </a:rPr>
              <a:t> </a:t>
            </a:r>
            <a:r>
              <a:rPr lang="en-IN" sz="2200" b="1" spc="-5" dirty="0">
                <a:latin typeface="Times New Roman" panose="02020803070505020304"/>
                <a:cs typeface="Times New Roman" panose="02020803070505020304"/>
              </a:rPr>
              <a:t>Methodology </a:t>
            </a:r>
            <a:r>
              <a:rPr lang="en-IN" sz="2200" b="1" dirty="0">
                <a:latin typeface="Times New Roman" panose="02020803070505020304"/>
                <a:cs typeface="Times New Roman" panose="02020803070505020304"/>
              </a:rPr>
              <a:t>of objective-3: </a:t>
            </a:r>
            <a:r>
              <a:rPr lang="en-US" sz="2200" dirty="0">
                <a:latin typeface="Times New Roman" panose="02020603050405020304" pitchFamily="18" charset="0"/>
                <a:ea typeface="Times New Roman" panose="02020603050405020304" pitchFamily="18" charset="0"/>
              </a:rPr>
              <a:t>For frame extraction a separate set of commands are defined using OpenCV library which allows the system to extract out frames from the real time video</a:t>
            </a:r>
            <a:r>
              <a:rPr lang="en-US" sz="2200" dirty="0">
                <a:solidFill>
                  <a:schemeClr val="bg2"/>
                </a:solidFill>
                <a:latin typeface="Times New Roman" panose="02020603050405020304" pitchFamily="18" charset="0"/>
                <a:ea typeface="Times New Roman" panose="02020603050405020304" pitchFamily="18" charset="0"/>
              </a:rPr>
              <a:t>.</a:t>
            </a:r>
          </a:p>
          <a:p>
            <a:pPr marL="355600" marR="248920" indent="-342900" algn="just">
              <a:lnSpc>
                <a:spcPct val="142000"/>
              </a:lnSpc>
              <a:spcBef>
                <a:spcPts val="70"/>
              </a:spcBef>
              <a:buClr>
                <a:schemeClr val="tx1"/>
              </a:buClr>
              <a:buSzPct val="133000"/>
              <a:buFont typeface="Wingdings" pitchFamily="2" charset="2"/>
              <a:buChar char="q"/>
              <a:tabLst>
                <a:tab pos="355600" algn="l"/>
              </a:tabLst>
            </a:pPr>
            <a:r>
              <a:rPr lang="en-IN" sz="2200" b="1" spc="-5" dirty="0">
                <a:latin typeface="Times New Roman" panose="02020803070505020304"/>
                <a:cs typeface="Times New Roman" panose="02020803070505020304"/>
              </a:rPr>
              <a:t>Methodology </a:t>
            </a:r>
            <a:r>
              <a:rPr lang="en-IN" sz="2200" b="1" dirty="0">
                <a:latin typeface="Times New Roman" panose="02020803070505020304"/>
                <a:cs typeface="Times New Roman" panose="02020803070505020304"/>
              </a:rPr>
              <a:t>of objective-4: </a:t>
            </a:r>
            <a:r>
              <a:rPr lang="en-US" sz="2200" dirty="0">
                <a:latin typeface="Times New Roman" panose="02020603050405020304" pitchFamily="18" charset="0"/>
                <a:ea typeface="Times New Roman" panose="02020603050405020304" pitchFamily="18" charset="0"/>
              </a:rPr>
              <a:t>The Arduino camera collects data of the real-time density of vehicles present on the road and detects the ambulance.</a:t>
            </a:r>
          </a:p>
          <a:p>
            <a:pPr marL="355600" marR="248920" indent="-342900" algn="just">
              <a:lnSpc>
                <a:spcPct val="142000"/>
              </a:lnSpc>
              <a:spcBef>
                <a:spcPts val="70"/>
              </a:spcBef>
              <a:buClr>
                <a:schemeClr val="tx1"/>
              </a:buClr>
              <a:buSzPct val="133000"/>
              <a:buFont typeface="Wingdings" pitchFamily="2" charset="2"/>
              <a:buChar char="q"/>
              <a:tabLst>
                <a:tab pos="355600" algn="l"/>
              </a:tabLst>
            </a:pPr>
            <a:r>
              <a:rPr lang="en-IN" sz="2200" b="1" spc="-5" dirty="0">
                <a:latin typeface="Times New Roman" panose="02020803070505020304"/>
                <a:cs typeface="Times New Roman" panose="02020803070505020304"/>
              </a:rPr>
              <a:t>Methodology </a:t>
            </a:r>
            <a:r>
              <a:rPr lang="en-IN" sz="2200" b="1" dirty="0">
                <a:latin typeface="Times New Roman" panose="02020803070505020304"/>
                <a:cs typeface="Times New Roman" panose="02020803070505020304"/>
              </a:rPr>
              <a:t>of objective-5: </a:t>
            </a:r>
            <a:r>
              <a:rPr lang="en-US" sz="2200" dirty="0">
                <a:latin typeface="Times New Roman" panose="02020603050405020304" pitchFamily="18" charset="0"/>
                <a:ea typeface="Times New Roman" panose="02020603050405020304" pitchFamily="18" charset="0"/>
              </a:rPr>
              <a:t>This information is fed to the Arduino microcontroller which determines the change in signal.</a:t>
            </a:r>
            <a:endParaRPr lang="en-IN" sz="2200" dirty="0">
              <a:latin typeface="Calibri" panose="020F0502020204030204" pitchFamily="34" charset="0"/>
              <a:ea typeface="Calibri" panose="020F0502020204030204" pitchFamily="34" charset="0"/>
            </a:endParaRPr>
          </a:p>
          <a:p>
            <a:pPr marL="355600" marR="248920" indent="-342900" algn="just">
              <a:lnSpc>
                <a:spcPct val="142000"/>
              </a:lnSpc>
              <a:spcBef>
                <a:spcPts val="70"/>
              </a:spcBef>
              <a:buClr>
                <a:schemeClr val="tx1"/>
              </a:buClr>
              <a:buSzPct val="133000"/>
              <a:buFont typeface="Wingdings" pitchFamily="2" charset="2"/>
              <a:buChar char="q"/>
              <a:tabLst>
                <a:tab pos="355600" algn="l"/>
              </a:tabLst>
            </a:pPr>
            <a:endParaRPr lang="en-US" sz="22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9E210A-5164-42C3-AE1F-F23C0BE54F5A}" type="slidenum">
              <a:rPr lang="en-IN" smtClean="0"/>
              <a:pPr/>
              <a:t>9</a:t>
            </a:fld>
            <a:endParaRPr lang="en-IN"/>
          </a:p>
        </p:txBody>
      </p:sp>
      <p:sp>
        <p:nvSpPr>
          <p:cNvPr id="4" name="Title 3"/>
          <p:cNvSpPr>
            <a:spLocks noGrp="1"/>
          </p:cNvSpPr>
          <p:nvPr>
            <p:ph type="title"/>
          </p:nvPr>
        </p:nvSpPr>
        <p:spPr>
          <a:xfrm>
            <a:off x="609599" y="84930"/>
            <a:ext cx="10972800" cy="1143000"/>
          </a:xfrm>
        </p:spPr>
        <p:txBody>
          <a:bodyPr>
            <a:normAutofit/>
          </a:bodyPr>
          <a:lstStyle/>
          <a:p>
            <a:pPr algn="ctr"/>
            <a:r>
              <a:rPr lang="en-IN" sz="2400" dirty="0">
                <a:solidFill>
                  <a:schemeClr val="tx1"/>
                </a:solidFill>
                <a:effectLst/>
                <a:latin typeface="Times New Roman" panose="02020603050405020304" pitchFamily="18" charset="0"/>
                <a:cs typeface="Times New Roman" panose="02020603050405020304" pitchFamily="18" charset="0"/>
              </a:rPr>
              <a:t>METHODOLOGY</a:t>
            </a:r>
            <a:endParaRPr lang="en-IN" sz="2400" dirty="0">
              <a:solidFill>
                <a:schemeClr val="tx1"/>
              </a:solidFill>
              <a:effectLst/>
            </a:endParaRPr>
          </a:p>
        </p:txBody>
      </p:sp>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1096</Words>
  <Application>Microsoft Office PowerPoint</Application>
  <PresentationFormat>Widescreen</PresentationFormat>
  <Paragraphs>130</Paragraphs>
  <Slides>21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맑은 고딕</vt:lpstr>
      <vt:lpstr>Agrandir Medium</vt:lpstr>
      <vt:lpstr>Calibri</vt:lpstr>
      <vt:lpstr>Lucida Sans Unicode</vt:lpstr>
      <vt:lpstr>Nunito</vt:lpstr>
      <vt:lpstr>Segoe UI Symbol</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DESIGN </vt:lpstr>
      <vt:lpstr>FLOWCHART </vt:lpstr>
      <vt:lpstr>CNN-DESIGN </vt:lpstr>
      <vt:lpstr>PowerPoint Presentation</vt:lpstr>
      <vt:lpstr>PowerPoint Presentation</vt:lpstr>
      <vt:lpstr>PowerPoint Presentation</vt:lpstr>
      <vt:lpstr>PowerPoint Presentation</vt:lpstr>
      <vt:lpstr>PowerPoint Presentation</vt:lpstr>
      <vt:lpstr>PowerPoint Presentation</vt:lpstr>
      <vt:lpstr>CONCLUSION AND 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ADITHI M C</dc:creator>
  <cp:lastModifiedBy>Vishwas Prabhakara</cp:lastModifiedBy>
  <cp:revision>96</cp:revision>
  <dcterms:modified xsi:type="dcterms:W3CDTF">2023-04-28T10:20:49Z</dcterms:modified>
</cp:coreProperties>
</file>