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4jM3YuVN1VZcmZikBvO8P4BmJ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CB3C88-76AA-483F-B55B-E70D97021F7D}">
  <a:tblStyle styleId="{92CB3C88-76AA-483F-B55B-E70D97021F7D}" styleName="Table_0">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9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3"/>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2"/>
          <p:cNvSpPr txBox="1">
            <a:spLocks noGrp="1"/>
          </p:cNvSpPr>
          <p:nvPr>
            <p:ph type="body" idx="1"/>
          </p:nvPr>
        </p:nvSpPr>
        <p:spPr>
          <a:xfrm rot="5400000">
            <a:off x="3902965" y="-1812035"/>
            <a:ext cx="4386071" cy="109728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32"/>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rot="5400000">
            <a:off x="7513950" y="1886041"/>
            <a:ext cx="5592761" cy="236996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3"/>
          <p:cNvSpPr txBox="1">
            <a:spLocks noGrp="1"/>
          </p:cNvSpPr>
          <p:nvPr>
            <p:ph type="body" idx="1"/>
          </p:nvPr>
        </p:nvSpPr>
        <p:spPr>
          <a:xfrm rot="5400000">
            <a:off x="2029620" y="-1145379"/>
            <a:ext cx="5592760" cy="84328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33"/>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4"/>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5" name="Google Shape;25;p24"/>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28" name="Google Shape;28;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25"/>
          <p:cNvSpPr/>
          <p:nvPr/>
        </p:nvSpPr>
        <p:spPr>
          <a:xfrm>
            <a:off x="-2" y="4664147"/>
            <a:ext cx="12201452"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31" name="Google Shape;31;p25"/>
          <p:cNvSpPr txBox="1">
            <a:spLocks noGrp="1"/>
          </p:cNvSpPr>
          <p:nvPr>
            <p:ph type="ctrTitle"/>
          </p:nvPr>
        </p:nvSpPr>
        <p:spPr>
          <a:xfrm>
            <a:off x="914400" y="1752602"/>
            <a:ext cx="103632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5"/>
          <p:cNvSpPr txBox="1">
            <a:spLocks noGrp="1"/>
          </p:cNvSpPr>
          <p:nvPr>
            <p:ph type="subTitle" idx="1"/>
          </p:nvPr>
        </p:nvSpPr>
        <p:spPr>
          <a:xfrm>
            <a:off x="914400" y="3611607"/>
            <a:ext cx="103632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33" name="Google Shape;33;p25"/>
          <p:cNvGrpSpPr/>
          <p:nvPr/>
        </p:nvGrpSpPr>
        <p:grpSpPr>
          <a:xfrm>
            <a:off x="-5019" y="4953000"/>
            <a:ext cx="12197020" cy="1912088"/>
            <a:chOff x="-3765" y="4832896"/>
            <a:chExt cx="9147765" cy="2032192"/>
          </a:xfrm>
        </p:grpSpPr>
        <p:sp>
          <p:nvSpPr>
            <p:cNvPr id="34" name="Google Shape;34;p25"/>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35" name="Google Shape;35;p25"/>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36" name="Google Shape;36;p25"/>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37" name="Google Shape;37;p25"/>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38" name="Google Shape;38;p25"/>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963168" y="1059712"/>
            <a:ext cx="103632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5230284" y="2931712"/>
            <a:ext cx="6096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26"/>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7" name="Google Shape;47;p26"/>
          <p:cNvSpPr/>
          <p:nvPr/>
        </p:nvSpPr>
        <p:spPr>
          <a:xfrm>
            <a:off x="4848907" y="3005472"/>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8" name="Google Shape;48;p26"/>
          <p:cNvSpPr/>
          <p:nvPr/>
        </p:nvSpPr>
        <p:spPr>
          <a:xfrm>
            <a:off x="4600352" y="3005472"/>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9"/>
        <p:cNvGrpSpPr/>
        <p:nvPr/>
      </p:nvGrpSpPr>
      <p:grpSpPr>
        <a:xfrm>
          <a:off x="0" y="0"/>
          <a:ext cx="0" cy="0"/>
          <a:chOff x="0" y="0"/>
          <a:chExt cx="0" cy="0"/>
        </a:xfrm>
      </p:grpSpPr>
      <p:sp>
        <p:nvSpPr>
          <p:cNvPr id="50" name="Google Shape;50;p27"/>
          <p:cNvSpPr txBox="1">
            <a:spLocks noGrp="1"/>
          </p:cNvSpPr>
          <p:nvPr>
            <p:ph type="body" idx="1"/>
          </p:nvPr>
        </p:nvSpPr>
        <p:spPr>
          <a:xfrm>
            <a:off x="609600" y="1481329"/>
            <a:ext cx="53848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27"/>
          <p:cNvSpPr txBox="1">
            <a:spLocks noGrp="1"/>
          </p:cNvSpPr>
          <p:nvPr>
            <p:ph type="body" idx="2"/>
          </p:nvPr>
        </p:nvSpPr>
        <p:spPr>
          <a:xfrm>
            <a:off x="6197600" y="1481329"/>
            <a:ext cx="53848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27"/>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5" name="Google Shape;55;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609600" y="273050"/>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609600" y="5410200"/>
            <a:ext cx="5386917"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9" name="Google Shape;59;p28"/>
          <p:cNvSpPr txBox="1">
            <a:spLocks noGrp="1"/>
          </p:cNvSpPr>
          <p:nvPr>
            <p:ph type="body" idx="2"/>
          </p:nvPr>
        </p:nvSpPr>
        <p:spPr>
          <a:xfrm>
            <a:off x="6193369" y="5410200"/>
            <a:ext cx="5389033"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0" name="Google Shape;60;p28"/>
          <p:cNvSpPr txBox="1">
            <a:spLocks noGrp="1"/>
          </p:cNvSpPr>
          <p:nvPr>
            <p:ph type="body" idx="3"/>
          </p:nvPr>
        </p:nvSpPr>
        <p:spPr>
          <a:xfrm>
            <a:off x="609600" y="1444295"/>
            <a:ext cx="5386917"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1" name="Google Shape;61;p28"/>
          <p:cNvSpPr txBox="1">
            <a:spLocks noGrp="1"/>
          </p:cNvSpPr>
          <p:nvPr>
            <p:ph type="body" idx="4"/>
          </p:nvPr>
        </p:nvSpPr>
        <p:spPr>
          <a:xfrm>
            <a:off x="6193368" y="1444295"/>
            <a:ext cx="5389033"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2" name="Google Shape;62;p28"/>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5"/>
        <p:cNvGrpSpPr/>
        <p:nvPr/>
      </p:nvGrpSpPr>
      <p:grpSpPr>
        <a:xfrm>
          <a:off x="0" y="0"/>
          <a:ext cx="0" cy="0"/>
          <a:chOff x="0" y="0"/>
          <a:chExt cx="0" cy="0"/>
        </a:xfrm>
      </p:grpSpPr>
      <p:sp>
        <p:nvSpPr>
          <p:cNvPr id="66" name="Google Shape;66;p29"/>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9" name="Google Shape;69;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1219200" y="4876800"/>
            <a:ext cx="9975701"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0"/>
          <p:cNvSpPr txBox="1">
            <a:spLocks noGrp="1"/>
          </p:cNvSpPr>
          <p:nvPr>
            <p:ph type="body" idx="1"/>
          </p:nvPr>
        </p:nvSpPr>
        <p:spPr>
          <a:xfrm>
            <a:off x="5892800" y="5355102"/>
            <a:ext cx="5299456"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30"/>
          <p:cNvSpPr txBox="1">
            <a:spLocks noGrp="1"/>
          </p:cNvSpPr>
          <p:nvPr>
            <p:ph type="body" idx="2"/>
          </p:nvPr>
        </p:nvSpPr>
        <p:spPr>
          <a:xfrm>
            <a:off x="1219200" y="274320"/>
            <a:ext cx="9973056"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30"/>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31"/>
          <p:cNvSpPr txBox="1">
            <a:spLocks noGrp="1"/>
          </p:cNvSpPr>
          <p:nvPr>
            <p:ph type="body" idx="1"/>
          </p:nvPr>
        </p:nvSpPr>
        <p:spPr>
          <a:xfrm>
            <a:off x="1521643" y="5443402"/>
            <a:ext cx="95504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31"/>
          <p:cNvSpPr>
            <a:spLocks noGrp="1"/>
          </p:cNvSpPr>
          <p:nvPr>
            <p:ph type="pic" idx="2"/>
          </p:nvPr>
        </p:nvSpPr>
        <p:spPr>
          <a:xfrm>
            <a:off x="304800" y="189968"/>
            <a:ext cx="11582400" cy="4389120"/>
          </a:xfrm>
          <a:prstGeom prst="rect">
            <a:avLst/>
          </a:prstGeom>
          <a:solidFill>
            <a:schemeClr val="dk2"/>
          </a:solidFill>
          <a:ln w="9525" cap="flat" cmpd="sng">
            <a:solidFill>
              <a:schemeClr val="dk1"/>
            </a:solidFill>
            <a:prstDash val="solid"/>
            <a:round/>
            <a:headEnd type="none" w="sm" len="sm"/>
            <a:tailEnd type="none" w="sm" len="sm"/>
          </a:ln>
        </p:spPr>
      </p:sp>
      <p:sp>
        <p:nvSpPr>
          <p:cNvPr id="80" name="Google Shape;80;p31"/>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
        <p:nvSpPr>
          <p:cNvPr id="83" name="Google Shape;83;p31"/>
          <p:cNvSpPr txBox="1">
            <a:spLocks noGrp="1"/>
          </p:cNvSpPr>
          <p:nvPr>
            <p:ph type="title"/>
          </p:nvPr>
        </p:nvSpPr>
        <p:spPr>
          <a:xfrm>
            <a:off x="304800" y="4865122"/>
            <a:ext cx="10767243"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1"/>
          <p:cNvSpPr/>
          <p:nvPr/>
        </p:nvSpPr>
        <p:spPr>
          <a:xfrm>
            <a:off x="665697" y="5944936"/>
            <a:ext cx="6587499"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31"/>
          <p:cNvSpPr/>
          <p:nvPr/>
        </p:nvSpPr>
        <p:spPr>
          <a:xfrm>
            <a:off x="647623" y="5939011"/>
            <a:ext cx="492060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31"/>
          <p:cNvSpPr/>
          <p:nvPr/>
        </p:nvSpPr>
        <p:spPr>
          <a:xfrm>
            <a:off x="-8056" y="5791253"/>
            <a:ext cx="4536419"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31"/>
          <p:cNvCxnSpPr/>
          <p:nvPr/>
        </p:nvCxnSpPr>
        <p:spPr>
          <a:xfrm>
            <a:off x="-12316" y="5787739"/>
            <a:ext cx="454067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31"/>
          <p:cNvSpPr/>
          <p:nvPr/>
        </p:nvSpPr>
        <p:spPr>
          <a:xfrm>
            <a:off x="11552149" y="4988440"/>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31"/>
          <p:cNvSpPr/>
          <p:nvPr/>
        </p:nvSpPr>
        <p:spPr>
          <a:xfrm>
            <a:off x="11303595" y="4988440"/>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665697" y="5944936"/>
            <a:ext cx="6587499"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22"/>
          <p:cNvSpPr/>
          <p:nvPr/>
        </p:nvSpPr>
        <p:spPr>
          <a:xfrm>
            <a:off x="647623" y="5939011"/>
            <a:ext cx="492060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22"/>
          <p:cNvSpPr/>
          <p:nvPr/>
        </p:nvSpPr>
        <p:spPr>
          <a:xfrm>
            <a:off x="-8056" y="5791253"/>
            <a:ext cx="4536419"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22"/>
          <p:cNvCxnSpPr/>
          <p:nvPr/>
        </p:nvCxnSpPr>
        <p:spPr>
          <a:xfrm>
            <a:off x="-12316" y="5787739"/>
            <a:ext cx="454067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2"/>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22"/>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22"/>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2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p:nvPr/>
        </p:nvSpPr>
        <p:spPr>
          <a:xfrm>
            <a:off x="1649896" y="264241"/>
            <a:ext cx="8915400" cy="147732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rgbClr val="FF0000"/>
                </a:solidFill>
                <a:latin typeface="Times New Roman"/>
                <a:ea typeface="Times New Roman"/>
                <a:cs typeface="Times New Roman"/>
                <a:sym typeface="Times New Roman"/>
              </a:rPr>
              <a:t>Kammavari Sangham (R) 1952, K.S.Group of Institutions</a:t>
            </a:r>
            <a:endParaRPr/>
          </a:p>
          <a:p>
            <a:pPr marL="0" marR="0" lvl="0" indent="0" algn="ctr" rtl="0">
              <a:spcBef>
                <a:spcPts val="0"/>
              </a:spcBef>
              <a:spcAft>
                <a:spcPts val="0"/>
              </a:spcAft>
              <a:buNone/>
            </a:pPr>
            <a:r>
              <a:rPr lang="en-IN" sz="1800" b="1">
                <a:solidFill>
                  <a:srgbClr val="171973"/>
                </a:solidFill>
                <a:latin typeface="Times New Roman"/>
                <a:ea typeface="Times New Roman"/>
                <a:cs typeface="Times New Roman"/>
                <a:sym typeface="Times New Roman"/>
              </a:rPr>
              <a:t>K. S SCHOOL OF ENGINEERING AND MANAGEMENT, BENGALURU-560109</a:t>
            </a:r>
            <a:endParaRPr sz="1800">
              <a:solidFill>
                <a:srgbClr val="333333"/>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b="1">
                <a:solidFill>
                  <a:srgbClr val="808080"/>
                </a:solidFill>
                <a:latin typeface="Times New Roman"/>
                <a:ea typeface="Times New Roman"/>
                <a:cs typeface="Times New Roman"/>
                <a:sym typeface="Times New Roman"/>
              </a:rPr>
              <a:t>(Affiliated to VTU, Belagavi &amp; Approved by AICTE, New Delhi, </a:t>
            </a:r>
            <a:r>
              <a:rPr lang="en-IN" sz="1800" b="1">
                <a:solidFill>
                  <a:srgbClr val="FF0000"/>
                </a:solidFill>
                <a:latin typeface="Times New Roman"/>
                <a:ea typeface="Times New Roman"/>
                <a:cs typeface="Times New Roman"/>
                <a:sym typeface="Times New Roman"/>
              </a:rPr>
              <a:t>Accredited by NAAC</a:t>
            </a:r>
            <a:r>
              <a:rPr lang="en-IN" sz="1800" b="1">
                <a:solidFill>
                  <a:srgbClr val="808080"/>
                </a:solidFill>
                <a:latin typeface="Times New Roman"/>
                <a:ea typeface="Times New Roman"/>
                <a:cs typeface="Times New Roman"/>
                <a:sym typeface="Times New Roman"/>
              </a:rPr>
              <a:t>)</a:t>
            </a:r>
            <a:endParaRPr/>
          </a:p>
          <a:p>
            <a:pPr marL="0" marR="0" lvl="0" indent="0" algn="ctr" rtl="0">
              <a:spcBef>
                <a:spcPts val="0"/>
              </a:spcBef>
              <a:spcAft>
                <a:spcPts val="0"/>
              </a:spcAft>
              <a:buNone/>
            </a:pP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
        <p:nvSpPr>
          <p:cNvPr id="108" name="Google Shape;108;p1"/>
          <p:cNvSpPr/>
          <p:nvPr/>
        </p:nvSpPr>
        <p:spPr>
          <a:xfrm>
            <a:off x="238538" y="2369794"/>
            <a:ext cx="11115261" cy="142757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a:t>
            </a:r>
            <a:r>
              <a:rPr lang="en-IN" sz="2400" b="1">
                <a:solidFill>
                  <a:srgbClr val="0C0C0C"/>
                </a:solidFill>
                <a:latin typeface="Arial"/>
                <a:ea typeface="Arial"/>
                <a:cs typeface="Arial"/>
                <a:sym typeface="Arial"/>
              </a:rPr>
              <a:t>Smart Traffic Management For Ambulance</a:t>
            </a:r>
            <a:r>
              <a:rPr lang="en-IN" sz="2400" b="1">
                <a:solidFill>
                  <a:srgbClr val="0C0C0C"/>
                </a:solidFill>
                <a:latin typeface="Times New Roman"/>
                <a:ea typeface="Times New Roman"/>
                <a:cs typeface="Times New Roman"/>
                <a:sym typeface="Times New Roman"/>
              </a:rPr>
              <a:t> </a:t>
            </a:r>
            <a:r>
              <a:rPr lang="en-IN" sz="2400" b="1">
                <a:solidFill>
                  <a:schemeClr val="dk1"/>
                </a:solidFill>
                <a:latin typeface="Times New Roman"/>
                <a:ea typeface="Times New Roman"/>
                <a:cs typeface="Times New Roman"/>
                <a:sym typeface="Times New Roman"/>
              </a:rPr>
              <a:t>”</a:t>
            </a:r>
            <a:endParaRPr/>
          </a:p>
          <a:p>
            <a:pPr marL="0" marR="0" lvl="0" indent="0" algn="ctr" rtl="0">
              <a:lnSpc>
                <a:spcPct val="150000"/>
              </a:lnSpc>
              <a:spcBef>
                <a:spcPts val="0"/>
              </a:spcBef>
              <a:spcAft>
                <a:spcPts val="0"/>
              </a:spcAft>
              <a:buNone/>
            </a:pPr>
            <a:r>
              <a:rPr lang="en-IN" sz="1800" b="1">
                <a:solidFill>
                  <a:schemeClr val="dk1"/>
                </a:solidFill>
                <a:latin typeface="Times New Roman"/>
                <a:ea typeface="Times New Roman"/>
                <a:cs typeface="Times New Roman"/>
                <a:sym typeface="Times New Roman"/>
              </a:rPr>
              <a:t>Batch No: B_02</a:t>
            </a:r>
            <a:endParaRPr/>
          </a:p>
          <a:p>
            <a:pPr marL="0" marR="0" lvl="0" indent="0" algn="ctr" rtl="0">
              <a:lnSpc>
                <a:spcPct val="150000"/>
              </a:lnSpc>
              <a:spcBef>
                <a:spcPts val="0"/>
              </a:spcBef>
              <a:spcAft>
                <a:spcPts val="0"/>
              </a:spcAft>
              <a:buNone/>
            </a:pPr>
            <a:r>
              <a:rPr lang="en-IN" sz="1800" b="1">
                <a:solidFill>
                  <a:schemeClr val="dk1"/>
                </a:solidFill>
                <a:latin typeface="Times New Roman"/>
                <a:ea typeface="Times New Roman"/>
                <a:cs typeface="Times New Roman"/>
                <a:sym typeface="Times New Roman"/>
              </a:rPr>
              <a:t>  Group No: G4</a:t>
            </a:r>
            <a:endParaRPr sz="1800">
              <a:solidFill>
                <a:schemeClr val="dk1"/>
              </a:solidFill>
              <a:latin typeface="Times New Roman"/>
              <a:ea typeface="Times New Roman"/>
              <a:cs typeface="Times New Roman"/>
              <a:sym typeface="Times New Roman"/>
            </a:endParaRPr>
          </a:p>
        </p:txBody>
      </p:sp>
      <p:graphicFrame>
        <p:nvGraphicFramePr>
          <p:cNvPr id="109" name="Google Shape;109;p1"/>
          <p:cNvGraphicFramePr/>
          <p:nvPr/>
        </p:nvGraphicFramePr>
        <p:xfrm>
          <a:off x="720168" y="4007762"/>
          <a:ext cx="5076000" cy="2418370"/>
        </p:xfrm>
        <a:graphic>
          <a:graphicData uri="http://schemas.openxmlformats.org/drawingml/2006/table">
            <a:tbl>
              <a:tblPr firstRow="1" bandRow="1">
                <a:noFill/>
                <a:tableStyleId>{92CB3C88-76AA-483F-B55B-E70D97021F7D}</a:tableStyleId>
              </a:tblPr>
              <a:tblGrid>
                <a:gridCol w="2771125">
                  <a:extLst>
                    <a:ext uri="{9D8B030D-6E8A-4147-A177-3AD203B41FA5}">
                      <a16:colId xmlns:a16="http://schemas.microsoft.com/office/drawing/2014/main" val="20000"/>
                    </a:ext>
                  </a:extLst>
                </a:gridCol>
                <a:gridCol w="2304875">
                  <a:extLst>
                    <a:ext uri="{9D8B030D-6E8A-4147-A177-3AD203B41FA5}">
                      <a16:colId xmlns:a16="http://schemas.microsoft.com/office/drawing/2014/main" val="20001"/>
                    </a:ext>
                  </a:extLst>
                </a:gridCol>
              </a:tblGrid>
              <a:tr h="347575">
                <a:tc>
                  <a:txBody>
                    <a:bodyPr/>
                    <a:lstStyle/>
                    <a:p>
                      <a:pPr marL="0" marR="0" lvl="0" indent="0" algn="l" rtl="0">
                        <a:spcBef>
                          <a:spcPts val="0"/>
                        </a:spcBef>
                        <a:spcAft>
                          <a:spcPts val="0"/>
                        </a:spcAft>
                        <a:buNone/>
                      </a:pPr>
                      <a:r>
                        <a:rPr lang="en-IN" sz="1800" u="none" strike="noStrike" cap="none"/>
                        <a:t>         </a:t>
                      </a:r>
                      <a:r>
                        <a:rPr lang="en-IN" sz="1800" u="none" strike="noStrike" cap="none">
                          <a:solidFill>
                            <a:schemeClr val="dk1"/>
                          </a:solidFill>
                        </a:rPr>
                        <a:t>Name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5B5B5"/>
                    </a:solidFill>
                  </a:tcPr>
                </a:tc>
                <a:tc>
                  <a:txBody>
                    <a:bodyPr/>
                    <a:lstStyle/>
                    <a:p>
                      <a:pPr marL="0" marR="0" lvl="0" indent="0" algn="l" rtl="0">
                        <a:spcBef>
                          <a:spcPts val="0"/>
                        </a:spcBef>
                        <a:spcAft>
                          <a:spcPts val="0"/>
                        </a:spcAft>
                        <a:buNone/>
                      </a:pPr>
                      <a:r>
                        <a:rPr lang="en-IN" sz="1800">
                          <a:solidFill>
                            <a:schemeClr val="dk1"/>
                          </a:solidFill>
                        </a:rPr>
                        <a:t>             USN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5B5B5"/>
                    </a:solidFill>
                  </a:tcPr>
                </a:tc>
                <a:extLst>
                  <a:ext uri="{0D108BD9-81ED-4DB2-BD59-A6C34878D82A}">
                    <a16:rowId xmlns:a16="http://schemas.microsoft.com/office/drawing/2014/main" val="10000"/>
                  </a:ext>
                </a:extLst>
              </a:tr>
              <a:tr h="427625">
                <a:tc>
                  <a:txBody>
                    <a:bodyPr/>
                    <a:lstStyle/>
                    <a:p>
                      <a:pPr marL="0" marR="0" lvl="0" indent="0" algn="ctr" rtl="0">
                        <a:spcBef>
                          <a:spcPts val="0"/>
                        </a:spcBef>
                        <a:spcAft>
                          <a:spcPts val="0"/>
                        </a:spcAft>
                        <a:buNone/>
                      </a:pPr>
                      <a:r>
                        <a:rPr lang="en-IN" sz="1800"/>
                        <a:t>SUNIL M</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a:t>1KG19CS102</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69725">
                <a:tc>
                  <a:txBody>
                    <a:bodyPr/>
                    <a:lstStyle/>
                    <a:p>
                      <a:pPr marL="0" marR="0" lvl="0" indent="0" algn="ctr" rtl="0">
                        <a:spcBef>
                          <a:spcPts val="0"/>
                        </a:spcBef>
                        <a:spcAft>
                          <a:spcPts val="0"/>
                        </a:spcAft>
                        <a:buNone/>
                      </a:pPr>
                      <a:r>
                        <a:rPr lang="en-IN" sz="1800"/>
                        <a:t>V YASHASWINI NAIDU</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Lucida Sans"/>
                        <a:buNone/>
                      </a:pPr>
                      <a:r>
                        <a:rPr lang="en-IN" sz="1800"/>
                        <a:t>1KG19CS108</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27625">
                <a:tc>
                  <a:txBody>
                    <a:bodyPr/>
                    <a:lstStyle/>
                    <a:p>
                      <a:pPr marL="0" marR="0" lvl="0" indent="0" algn="ctr" rtl="0">
                        <a:spcBef>
                          <a:spcPts val="0"/>
                        </a:spcBef>
                        <a:spcAft>
                          <a:spcPts val="0"/>
                        </a:spcAft>
                        <a:buNone/>
                      </a:pPr>
                      <a:r>
                        <a:rPr lang="en-IN" sz="1800"/>
                        <a:t>VIGNESH R</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Lucida Sans"/>
                        <a:buNone/>
                      </a:pPr>
                      <a:r>
                        <a:rPr lang="en-IN" sz="1800"/>
                        <a:t>1KG19CS115</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27625">
                <a:tc>
                  <a:txBody>
                    <a:bodyPr/>
                    <a:lstStyle/>
                    <a:p>
                      <a:pPr marL="0" marR="0" lvl="0" indent="0" algn="ctr" rtl="0">
                        <a:spcBef>
                          <a:spcPts val="0"/>
                        </a:spcBef>
                        <a:spcAft>
                          <a:spcPts val="0"/>
                        </a:spcAft>
                        <a:buNone/>
                      </a:pPr>
                      <a:r>
                        <a:rPr lang="en-IN" sz="1800"/>
                        <a:t>VISHWAS P</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Lucida Sans"/>
                        <a:buNone/>
                      </a:pPr>
                      <a:r>
                        <a:rPr lang="en-IN" sz="1800"/>
                        <a:t>1KG19CS117</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10" name="Google Shape;110;p1"/>
          <p:cNvSpPr/>
          <p:nvPr/>
        </p:nvSpPr>
        <p:spPr>
          <a:xfrm>
            <a:off x="6769768" y="4302573"/>
            <a:ext cx="511743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Under the Guidance of </a:t>
            </a:r>
            <a:endParaRPr/>
          </a:p>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Mrs. Amitha S</a:t>
            </a:r>
            <a:endParaRPr sz="1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Assistant Professor</a:t>
            </a:r>
            <a:endParaRPr sz="1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Department of Computer Science and Engineering</a:t>
            </a:r>
            <a:endParaRPr/>
          </a:p>
        </p:txBody>
      </p:sp>
      <p:sp>
        <p:nvSpPr>
          <p:cNvPr id="111" name="Google Shape;111;p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latin typeface="Times New Roman"/>
                <a:ea typeface="Times New Roman"/>
                <a:cs typeface="Times New Roman"/>
                <a:sym typeface="Times New Roman"/>
              </a:rPr>
              <a:t>1</a:t>
            </a:r>
            <a:endParaRPr/>
          </a:p>
        </p:txBody>
      </p:sp>
      <p:sp>
        <p:nvSpPr>
          <p:cNvPr id="112" name="Google Shape;112;p1"/>
          <p:cNvSpPr/>
          <p:nvPr/>
        </p:nvSpPr>
        <p:spPr>
          <a:xfrm>
            <a:off x="1988034" y="1522413"/>
            <a:ext cx="818949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chemeClr val="dk1"/>
                </a:solidFill>
                <a:latin typeface="Times New Roman"/>
                <a:ea typeface="Times New Roman"/>
                <a:cs typeface="Times New Roman"/>
                <a:sym typeface="Times New Roman"/>
              </a:rPr>
              <a:t>DEPARTMENT OF COMPUTER SCIENCE AND ENGINEERING                   Project Work </a:t>
            </a:r>
            <a:r>
              <a:rPr lang="en-IN" sz="1800" b="1">
                <a:solidFill>
                  <a:schemeClr val="dk1"/>
                </a:solidFill>
                <a:latin typeface="Times New Roman"/>
                <a:ea typeface="Times New Roman"/>
                <a:cs typeface="Times New Roman"/>
                <a:sym typeface="Times New Roman"/>
              </a:rPr>
              <a:t>Phase-2</a:t>
            </a:r>
            <a:r>
              <a:rPr lang="en-IN" sz="2000" b="1">
                <a:solidFill>
                  <a:schemeClr val="dk1"/>
                </a:solidFill>
                <a:latin typeface="Times New Roman"/>
                <a:ea typeface="Times New Roman"/>
                <a:cs typeface="Times New Roman"/>
                <a:sym typeface="Times New Roman"/>
              </a:rPr>
              <a:t> (18CSP83) : Review-2</a:t>
            </a:r>
            <a:endParaRPr/>
          </a:p>
        </p:txBody>
      </p:sp>
      <p:pic>
        <p:nvPicPr>
          <p:cNvPr id="113" name="Google Shape;113;p1" descr="http://www.ksit.ac.in/imgs/logo.jpg"/>
          <p:cNvPicPr preferRelativeResize="0"/>
          <p:nvPr/>
        </p:nvPicPr>
        <p:blipFill rotWithShape="1">
          <a:blip r:embed="rId3">
            <a:alphaModFix/>
          </a:blip>
          <a:srcRect/>
          <a:stretch/>
        </p:blipFill>
        <p:spPr>
          <a:xfrm>
            <a:off x="409237" y="264241"/>
            <a:ext cx="775018" cy="847382"/>
          </a:xfrm>
          <a:prstGeom prst="rect">
            <a:avLst/>
          </a:prstGeom>
          <a:noFill/>
          <a:ln>
            <a:noFill/>
          </a:ln>
        </p:spPr>
      </p:pic>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
        <p:nvSpPr>
          <p:cNvPr id="173" name="Google Shape;173;p10"/>
          <p:cNvSpPr txBox="1">
            <a:spLocks noGrp="1"/>
          </p:cNvSpPr>
          <p:nvPr>
            <p:ph type="title"/>
          </p:nvPr>
        </p:nvSpPr>
        <p:spPr>
          <a:xfrm>
            <a:off x="556896" y="303938"/>
            <a:ext cx="10972800" cy="67791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DESIGN </a:t>
            </a:r>
            <a:endParaRPr/>
          </a:p>
        </p:txBody>
      </p:sp>
      <p:sp>
        <p:nvSpPr>
          <p:cNvPr id="174" name="Google Shape;174;p10"/>
          <p:cNvSpPr/>
          <p:nvPr/>
        </p:nvSpPr>
        <p:spPr>
          <a:xfrm>
            <a:off x="3267856" y="779489"/>
            <a:ext cx="374754" cy="404734"/>
          </a:xfrm>
          <a:prstGeom prst="ellipse">
            <a:avLst/>
          </a:prstGeom>
          <a:solidFill>
            <a:schemeClr val="lt1"/>
          </a:solidFill>
          <a:ln w="55000" cap="flat" cmpd="thickThin">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pic>
        <p:nvPicPr>
          <p:cNvPr id="175" name="Google Shape;175;p10"/>
          <p:cNvPicPr preferRelativeResize="0"/>
          <p:nvPr/>
        </p:nvPicPr>
        <p:blipFill rotWithShape="1">
          <a:blip r:embed="rId3">
            <a:alphaModFix/>
          </a:blip>
          <a:srcRect/>
          <a:stretch/>
        </p:blipFill>
        <p:spPr>
          <a:xfrm>
            <a:off x="1050715" y="981855"/>
            <a:ext cx="10626023" cy="4577115"/>
          </a:xfrm>
          <a:prstGeom prst="rect">
            <a:avLst/>
          </a:prstGeom>
          <a:noFill/>
          <a:ln>
            <a:noFill/>
          </a:ln>
        </p:spPr>
      </p:pic>
      <p:sp>
        <p:nvSpPr>
          <p:cNvPr id="176" name="Google Shape;176;p10"/>
          <p:cNvSpPr txBox="1"/>
          <p:nvPr/>
        </p:nvSpPr>
        <p:spPr>
          <a:xfrm>
            <a:off x="4433815" y="5235804"/>
            <a:ext cx="2880000" cy="360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Fig 1 : </a:t>
            </a:r>
            <a:r>
              <a:rPr lang="en-IN" sz="1800">
                <a:solidFill>
                  <a:schemeClr val="dk1"/>
                </a:solidFill>
                <a:latin typeface="Times New Roman"/>
                <a:ea typeface="Times New Roman"/>
                <a:cs typeface="Times New Roman"/>
                <a:sym typeface="Times New Roman"/>
              </a:rPr>
              <a:t>Interface Design</a:t>
            </a:r>
            <a:endParaRPr/>
          </a:p>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
        <p:nvSpPr>
          <p:cNvPr id="182" name="Google Shape;182;p11"/>
          <p:cNvSpPr txBox="1">
            <a:spLocks noGrp="1"/>
          </p:cNvSpPr>
          <p:nvPr>
            <p:ph type="title"/>
          </p:nvPr>
        </p:nvSpPr>
        <p:spPr>
          <a:xfrm>
            <a:off x="609600" y="0"/>
            <a:ext cx="10972800" cy="67791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FLOWCHART </a:t>
            </a:r>
            <a:endParaRPr/>
          </a:p>
        </p:txBody>
      </p:sp>
      <p:sp>
        <p:nvSpPr>
          <p:cNvPr id="183" name="Google Shape;183;p11"/>
          <p:cNvSpPr/>
          <p:nvPr/>
        </p:nvSpPr>
        <p:spPr>
          <a:xfrm>
            <a:off x="3267856" y="779489"/>
            <a:ext cx="374754" cy="404734"/>
          </a:xfrm>
          <a:prstGeom prst="ellipse">
            <a:avLst/>
          </a:prstGeom>
          <a:solidFill>
            <a:schemeClr val="lt1"/>
          </a:solidFill>
          <a:ln w="55000" cap="flat" cmpd="thickThin">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pic>
        <p:nvPicPr>
          <p:cNvPr id="184" name="Google Shape;184;p11"/>
          <p:cNvPicPr preferRelativeResize="0"/>
          <p:nvPr/>
        </p:nvPicPr>
        <p:blipFill rotWithShape="1">
          <a:blip r:embed="rId3">
            <a:alphaModFix/>
          </a:blip>
          <a:srcRect/>
          <a:stretch/>
        </p:blipFill>
        <p:spPr>
          <a:xfrm>
            <a:off x="2271025" y="779489"/>
            <a:ext cx="7649950" cy="4694609"/>
          </a:xfrm>
          <a:prstGeom prst="rect">
            <a:avLst/>
          </a:prstGeom>
          <a:noFill/>
          <a:ln>
            <a:noFill/>
          </a:ln>
        </p:spPr>
      </p:pic>
      <p:sp>
        <p:nvSpPr>
          <p:cNvPr id="185" name="Google Shape;185;p11"/>
          <p:cNvSpPr/>
          <p:nvPr/>
        </p:nvSpPr>
        <p:spPr>
          <a:xfrm>
            <a:off x="3048000" y="5575670"/>
            <a:ext cx="5580000" cy="360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Fig 2 : </a:t>
            </a:r>
            <a:r>
              <a:rPr lang="en-IN" sz="1800">
                <a:solidFill>
                  <a:schemeClr val="dk1"/>
                </a:solidFill>
                <a:latin typeface="Times New Roman"/>
                <a:ea typeface="Times New Roman"/>
                <a:cs typeface="Times New Roman"/>
                <a:sym typeface="Times New Roman"/>
              </a:rPr>
              <a:t>Flow Chart</a:t>
            </a:r>
            <a:endParaRPr/>
          </a:p>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
        <p:nvSpPr>
          <p:cNvPr id="191" name="Google Shape;191;p12"/>
          <p:cNvSpPr txBox="1">
            <a:spLocks noGrp="1"/>
          </p:cNvSpPr>
          <p:nvPr>
            <p:ph type="title"/>
          </p:nvPr>
        </p:nvSpPr>
        <p:spPr>
          <a:xfrm>
            <a:off x="609600" y="0"/>
            <a:ext cx="10972800" cy="67791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CNN-DESIGN </a:t>
            </a:r>
            <a:endParaRPr/>
          </a:p>
        </p:txBody>
      </p:sp>
      <p:sp>
        <p:nvSpPr>
          <p:cNvPr id="192" name="Google Shape;192;p12"/>
          <p:cNvSpPr/>
          <p:nvPr/>
        </p:nvSpPr>
        <p:spPr>
          <a:xfrm>
            <a:off x="3267856" y="779489"/>
            <a:ext cx="374754" cy="404734"/>
          </a:xfrm>
          <a:prstGeom prst="ellipse">
            <a:avLst/>
          </a:prstGeom>
          <a:solidFill>
            <a:schemeClr val="lt1"/>
          </a:solidFill>
          <a:ln w="55000" cap="flat" cmpd="thickThin">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pic>
        <p:nvPicPr>
          <p:cNvPr id="193" name="Google Shape;193;p12"/>
          <p:cNvPicPr preferRelativeResize="0"/>
          <p:nvPr/>
        </p:nvPicPr>
        <p:blipFill rotWithShape="1">
          <a:blip r:embed="rId3">
            <a:alphaModFix/>
          </a:blip>
          <a:srcRect/>
          <a:stretch/>
        </p:blipFill>
        <p:spPr>
          <a:xfrm>
            <a:off x="968509" y="985485"/>
            <a:ext cx="10254982" cy="4345748"/>
          </a:xfrm>
          <a:prstGeom prst="rect">
            <a:avLst/>
          </a:prstGeom>
          <a:noFill/>
          <a:ln>
            <a:noFill/>
          </a:ln>
        </p:spPr>
      </p:pic>
      <p:sp>
        <p:nvSpPr>
          <p:cNvPr id="194" name="Google Shape;194;p12"/>
          <p:cNvSpPr/>
          <p:nvPr/>
        </p:nvSpPr>
        <p:spPr>
          <a:xfrm>
            <a:off x="3048000" y="5432180"/>
            <a:ext cx="6096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Fig 3 : </a:t>
            </a:r>
            <a:r>
              <a:rPr lang="en-IN" sz="1800">
                <a:solidFill>
                  <a:schemeClr val="dk1"/>
                </a:solidFill>
                <a:latin typeface="Times New Roman"/>
                <a:ea typeface="Times New Roman"/>
                <a:cs typeface="Times New Roman"/>
                <a:sym typeface="Times New Roman"/>
              </a:rPr>
              <a:t>Working Of CNN</a:t>
            </a:r>
            <a:endParaRPr/>
          </a:p>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13</a:t>
            </a:fld>
            <a:endParaRPr>
              <a:latin typeface="Times New Roman"/>
              <a:ea typeface="Times New Roman"/>
              <a:cs typeface="Times New Roman"/>
              <a:sym typeface="Times New Roman"/>
            </a:endParaRPr>
          </a:p>
        </p:txBody>
      </p:sp>
      <p:sp>
        <p:nvSpPr>
          <p:cNvPr id="200" name="Google Shape;200;p13"/>
          <p:cNvSpPr/>
          <p:nvPr/>
        </p:nvSpPr>
        <p:spPr>
          <a:xfrm>
            <a:off x="3513147" y="181386"/>
            <a:ext cx="5165710" cy="58714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TECHNOLOGY AND TOOLS USED</a:t>
            </a:r>
            <a:endParaRPr sz="2400">
              <a:solidFill>
                <a:schemeClr val="dk1"/>
              </a:solidFill>
              <a:latin typeface="Times New Roman"/>
              <a:ea typeface="Times New Roman"/>
              <a:cs typeface="Times New Roman"/>
              <a:sym typeface="Times New Roman"/>
            </a:endParaRPr>
          </a:p>
        </p:txBody>
      </p:sp>
      <p:sp>
        <p:nvSpPr>
          <p:cNvPr id="201" name="Google Shape;201;p13"/>
          <p:cNvSpPr/>
          <p:nvPr/>
        </p:nvSpPr>
        <p:spPr>
          <a:xfrm>
            <a:off x="1188203" y="1551142"/>
            <a:ext cx="6096000" cy="30785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200" b="1">
                <a:solidFill>
                  <a:schemeClr val="dk1"/>
                </a:solidFill>
                <a:latin typeface="Times New Roman"/>
                <a:ea typeface="Times New Roman"/>
                <a:cs typeface="Times New Roman"/>
                <a:sym typeface="Times New Roman"/>
              </a:rPr>
              <a:t>Software Requirements</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Python</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TensorFlow</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Pandas</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Arduino</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USB Camera</a:t>
            </a:r>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
        <p:nvSpPr>
          <p:cNvPr id="207" name="Google Shape;207;p14"/>
          <p:cNvSpPr/>
          <p:nvPr/>
        </p:nvSpPr>
        <p:spPr>
          <a:xfrm>
            <a:off x="4442803" y="0"/>
            <a:ext cx="3080523" cy="60016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IMPLEMENTATION</a:t>
            </a:r>
            <a:endParaRPr sz="2400">
              <a:solidFill>
                <a:schemeClr val="dk1"/>
              </a:solidFill>
              <a:latin typeface="Lucida Sans"/>
              <a:ea typeface="Lucida Sans"/>
              <a:cs typeface="Lucida Sans"/>
              <a:sym typeface="Lucida Sans"/>
            </a:endParaRPr>
          </a:p>
        </p:txBody>
      </p:sp>
      <p:sp>
        <p:nvSpPr>
          <p:cNvPr id="208" name="Google Shape;208;p14"/>
          <p:cNvSpPr txBox="1"/>
          <p:nvPr/>
        </p:nvSpPr>
        <p:spPr>
          <a:xfrm>
            <a:off x="4807863" y="6041024"/>
            <a:ext cx="3017003" cy="4537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Fig 4  : </a:t>
            </a:r>
            <a:r>
              <a:rPr lang="en-IN" sz="2000" i="0" u="none" strike="noStrike" cap="none">
                <a:solidFill>
                  <a:schemeClr val="dk1"/>
                </a:solidFill>
                <a:latin typeface="Times New Roman"/>
                <a:ea typeface="Times New Roman"/>
                <a:cs typeface="Times New Roman"/>
                <a:sym typeface="Times New Roman"/>
              </a:rPr>
              <a:t>Dataset Loader </a:t>
            </a:r>
            <a:endParaRPr/>
          </a:p>
        </p:txBody>
      </p:sp>
      <p:pic>
        <p:nvPicPr>
          <p:cNvPr id="209" name="Google Shape;209;p14"/>
          <p:cNvPicPr preferRelativeResize="0"/>
          <p:nvPr/>
        </p:nvPicPr>
        <p:blipFill rotWithShape="1">
          <a:blip r:embed="rId3">
            <a:alphaModFix/>
          </a:blip>
          <a:srcRect/>
          <a:stretch/>
        </p:blipFill>
        <p:spPr>
          <a:xfrm>
            <a:off x="1911653" y="691491"/>
            <a:ext cx="8368693" cy="5258205"/>
          </a:xfrm>
          <a:prstGeom prst="rect">
            <a:avLst/>
          </a:prstGeom>
          <a:noFill/>
          <a:ln>
            <a:noFill/>
          </a:ln>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
        <p:nvSpPr>
          <p:cNvPr id="215" name="Google Shape;215;p15"/>
          <p:cNvSpPr txBox="1"/>
          <p:nvPr/>
        </p:nvSpPr>
        <p:spPr>
          <a:xfrm>
            <a:off x="4807863" y="6041024"/>
            <a:ext cx="3017003" cy="4537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Fig 5  :</a:t>
            </a:r>
            <a:r>
              <a:rPr lang="en-IN" sz="2000" i="0" u="none" strike="noStrike" cap="none">
                <a:solidFill>
                  <a:schemeClr val="dk1"/>
                </a:solidFill>
                <a:latin typeface="Times New Roman"/>
                <a:ea typeface="Times New Roman"/>
                <a:cs typeface="Times New Roman"/>
                <a:sym typeface="Times New Roman"/>
              </a:rPr>
              <a:t> Prediction  </a:t>
            </a:r>
            <a:endParaRPr/>
          </a:p>
        </p:txBody>
      </p:sp>
      <p:pic>
        <p:nvPicPr>
          <p:cNvPr id="216" name="Google Shape;216;p15"/>
          <p:cNvPicPr preferRelativeResize="0"/>
          <p:nvPr/>
        </p:nvPicPr>
        <p:blipFill rotWithShape="1">
          <a:blip r:embed="rId3">
            <a:alphaModFix/>
          </a:blip>
          <a:srcRect b="2658"/>
          <a:stretch/>
        </p:blipFill>
        <p:spPr>
          <a:xfrm>
            <a:off x="1830719" y="537602"/>
            <a:ext cx="8953395" cy="5309818"/>
          </a:xfrm>
          <a:prstGeom prst="rect">
            <a:avLst/>
          </a:prstGeom>
          <a:noFill/>
          <a:ln>
            <a:noFill/>
          </a:ln>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
        <p:nvSpPr>
          <p:cNvPr id="223" name="Google Shape;223;p16"/>
          <p:cNvSpPr txBox="1"/>
          <p:nvPr/>
        </p:nvSpPr>
        <p:spPr>
          <a:xfrm>
            <a:off x="4807863" y="6041024"/>
            <a:ext cx="3017003" cy="45378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lnSpc>
                <a:spcPct val="100000"/>
              </a:lnSpc>
              <a:spcBef>
                <a:spcPts val="0"/>
              </a:spcBef>
              <a:spcAft>
                <a:spcPts val="0"/>
              </a:spcAft>
              <a:buClr>
                <a:schemeClr val="dk1"/>
              </a:buClr>
              <a:buSzPct val="100000"/>
              <a:buFont typeface="Times New Roman"/>
              <a:buNone/>
            </a:pPr>
            <a:r>
              <a:rPr lang="en-IN" sz="2000" b="1" i="0" u="none" strike="noStrike" cap="none">
                <a:solidFill>
                  <a:schemeClr val="dk1"/>
                </a:solidFill>
                <a:latin typeface="Times New Roman"/>
                <a:ea typeface="Times New Roman"/>
                <a:cs typeface="Times New Roman"/>
                <a:sym typeface="Times New Roman"/>
              </a:rPr>
              <a:t>Fig 5  :</a:t>
            </a:r>
            <a:r>
              <a:rPr lang="en-IN" sz="2000" i="0" u="none" strike="noStrike" cap="none">
                <a:solidFill>
                  <a:schemeClr val="dk1"/>
                </a:solidFill>
                <a:latin typeface="Times New Roman"/>
                <a:ea typeface="Times New Roman"/>
                <a:cs typeface="Times New Roman"/>
                <a:sym typeface="Times New Roman"/>
              </a:rPr>
              <a:t> Prediction from Grids  </a:t>
            </a:r>
            <a:endParaRPr/>
          </a:p>
        </p:txBody>
      </p:sp>
      <p:pic>
        <p:nvPicPr>
          <p:cNvPr id="224" name="Google Shape;224;p16"/>
          <p:cNvPicPr preferRelativeResize="0"/>
          <p:nvPr/>
        </p:nvPicPr>
        <p:blipFill rotWithShape="1">
          <a:blip r:embed="rId3">
            <a:alphaModFix/>
          </a:blip>
          <a:srcRect l="5625" t="5296" r="37500" b="8610"/>
          <a:stretch/>
        </p:blipFill>
        <p:spPr>
          <a:xfrm>
            <a:off x="1543049" y="136768"/>
            <a:ext cx="9629775" cy="59042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
        <p:nvSpPr>
          <p:cNvPr id="230" name="Google Shape;230;p17"/>
          <p:cNvSpPr txBox="1"/>
          <p:nvPr/>
        </p:nvSpPr>
        <p:spPr>
          <a:xfrm>
            <a:off x="4852674" y="5954163"/>
            <a:ext cx="3017003" cy="45378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lnSpc>
                <a:spcPct val="100000"/>
              </a:lnSpc>
              <a:spcBef>
                <a:spcPts val="0"/>
              </a:spcBef>
              <a:spcAft>
                <a:spcPts val="0"/>
              </a:spcAft>
              <a:buClr>
                <a:schemeClr val="dk1"/>
              </a:buClr>
              <a:buSzPct val="100000"/>
              <a:buFont typeface="Times New Roman"/>
              <a:buNone/>
            </a:pPr>
            <a:r>
              <a:rPr lang="en-IN" sz="2000" b="1" i="0" u="none" strike="noStrike" cap="none">
                <a:solidFill>
                  <a:schemeClr val="dk1"/>
                </a:solidFill>
                <a:latin typeface="Times New Roman"/>
                <a:ea typeface="Times New Roman"/>
                <a:cs typeface="Times New Roman"/>
                <a:sym typeface="Times New Roman"/>
              </a:rPr>
              <a:t>Fig 6 : </a:t>
            </a:r>
            <a:r>
              <a:rPr lang="en-IN" sz="2000">
                <a:solidFill>
                  <a:schemeClr val="dk1"/>
                </a:solidFill>
                <a:latin typeface="Times New Roman"/>
                <a:ea typeface="Times New Roman"/>
                <a:cs typeface="Times New Roman"/>
                <a:sym typeface="Times New Roman"/>
              </a:rPr>
              <a:t>Arduino implementation</a:t>
            </a:r>
            <a:endParaRPr sz="2000" i="0" u="none" strike="noStrike" cap="none">
              <a:solidFill>
                <a:schemeClr val="dk1"/>
              </a:solidFill>
              <a:latin typeface="Times New Roman"/>
              <a:ea typeface="Times New Roman"/>
              <a:cs typeface="Times New Roman"/>
              <a:sym typeface="Times New Roman"/>
            </a:endParaRPr>
          </a:p>
        </p:txBody>
      </p:sp>
      <p:pic>
        <p:nvPicPr>
          <p:cNvPr id="231" name="Google Shape;231;p17" descr="Screen Clipping"/>
          <p:cNvPicPr preferRelativeResize="0"/>
          <p:nvPr/>
        </p:nvPicPr>
        <p:blipFill rotWithShape="1">
          <a:blip r:embed="rId3">
            <a:alphaModFix/>
          </a:blip>
          <a:srcRect/>
          <a:stretch/>
        </p:blipFill>
        <p:spPr>
          <a:xfrm>
            <a:off x="3508247" y="301139"/>
            <a:ext cx="5705856" cy="5510149"/>
          </a:xfrm>
          <a:prstGeom prst="rect">
            <a:avLst/>
          </a:prstGeom>
          <a:solidFill>
            <a:schemeClr val="lt1"/>
          </a:solidFill>
          <a:ln w="9525" cap="flat" cmpd="sng">
            <a:solidFill>
              <a:schemeClr val="lt1"/>
            </a:solidFill>
            <a:prstDash val="solid"/>
            <a:round/>
            <a:headEnd type="none" w="sm" len="sm"/>
            <a:tailEnd type="none" w="sm" len="sm"/>
          </a:ln>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
        <p:nvSpPr>
          <p:cNvPr id="238" name="Google Shape;238;p18"/>
          <p:cNvSpPr/>
          <p:nvPr/>
        </p:nvSpPr>
        <p:spPr>
          <a:xfrm>
            <a:off x="2628900" y="1082488"/>
            <a:ext cx="2205318" cy="12774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39" name="Google Shape;239;p18"/>
          <p:cNvSpPr txBox="1"/>
          <p:nvPr/>
        </p:nvSpPr>
        <p:spPr>
          <a:xfrm>
            <a:off x="2336291" y="4626863"/>
            <a:ext cx="16165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Lucida Sans"/>
                <a:ea typeface="Lucida Sans"/>
                <a:cs typeface="Lucida Sans"/>
                <a:sym typeface="Lucida Sans"/>
              </a:rPr>
              <a:t>        (a)</a:t>
            </a:r>
            <a:endParaRPr sz="1800">
              <a:solidFill>
                <a:schemeClr val="dk1"/>
              </a:solidFill>
              <a:latin typeface="Lucida Sans"/>
              <a:ea typeface="Lucida Sans"/>
              <a:cs typeface="Lucida Sans"/>
              <a:sym typeface="Lucida Sans"/>
            </a:endParaRPr>
          </a:p>
        </p:txBody>
      </p:sp>
      <p:sp>
        <p:nvSpPr>
          <p:cNvPr id="240" name="Google Shape;240;p18"/>
          <p:cNvSpPr txBox="1"/>
          <p:nvPr/>
        </p:nvSpPr>
        <p:spPr>
          <a:xfrm>
            <a:off x="10231736" y="5657350"/>
            <a:ext cx="841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Lucida Sans"/>
                <a:ea typeface="Lucida Sans"/>
                <a:cs typeface="Lucida Sans"/>
                <a:sym typeface="Lucida Sans"/>
              </a:rPr>
              <a:t>(b)</a:t>
            </a:r>
            <a:endParaRPr sz="1800">
              <a:solidFill>
                <a:schemeClr val="dk1"/>
              </a:solidFill>
              <a:latin typeface="Lucida Sans"/>
              <a:ea typeface="Lucida Sans"/>
              <a:cs typeface="Lucida Sans"/>
              <a:sym typeface="Lucida Sans"/>
            </a:endParaRPr>
          </a:p>
        </p:txBody>
      </p:sp>
      <p:sp>
        <p:nvSpPr>
          <p:cNvPr id="241" name="Google Shape;241;p18"/>
          <p:cNvSpPr txBox="1"/>
          <p:nvPr/>
        </p:nvSpPr>
        <p:spPr>
          <a:xfrm>
            <a:off x="5172900" y="5657350"/>
            <a:ext cx="2517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Fig 7:  Final result </a:t>
            </a:r>
            <a:endParaRPr sz="1800">
              <a:solidFill>
                <a:schemeClr val="dk1"/>
              </a:solidFill>
              <a:latin typeface="Times New Roman"/>
              <a:ea typeface="Times New Roman"/>
              <a:cs typeface="Times New Roman"/>
              <a:sym typeface="Times New Roman"/>
            </a:endParaRPr>
          </a:p>
        </p:txBody>
      </p:sp>
      <p:pic>
        <p:nvPicPr>
          <p:cNvPr id="242" name="Google Shape;242;p18"/>
          <p:cNvPicPr preferRelativeResize="0"/>
          <p:nvPr/>
        </p:nvPicPr>
        <p:blipFill rotWithShape="1">
          <a:blip r:embed="rId3">
            <a:alphaModFix/>
          </a:blip>
          <a:srcRect l="4141" t="7499" r="40234" b="7858"/>
          <a:stretch/>
        </p:blipFill>
        <p:spPr>
          <a:xfrm>
            <a:off x="914735" y="349548"/>
            <a:ext cx="4847890" cy="4143734"/>
          </a:xfrm>
          <a:prstGeom prst="rect">
            <a:avLst/>
          </a:prstGeom>
          <a:noFill/>
          <a:ln>
            <a:noFill/>
          </a:ln>
        </p:spPr>
      </p:pic>
      <p:pic>
        <p:nvPicPr>
          <p:cNvPr id="243" name="Google Shape;243;p18"/>
          <p:cNvPicPr preferRelativeResize="0"/>
          <p:nvPr/>
        </p:nvPicPr>
        <p:blipFill rotWithShape="1">
          <a:blip r:embed="rId4">
            <a:alphaModFix/>
          </a:blip>
          <a:srcRect l="37186" t="12459" r="33282" b="24165"/>
          <a:stretch/>
        </p:blipFill>
        <p:spPr>
          <a:xfrm>
            <a:off x="8055483" y="596841"/>
            <a:ext cx="3600450" cy="4346277"/>
          </a:xfrm>
          <a:prstGeom prst="rect">
            <a:avLst/>
          </a:prstGeom>
          <a:noFill/>
          <a:ln>
            <a:noFill/>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IN" sz="2400">
                <a:latin typeface="Times New Roman"/>
                <a:ea typeface="Times New Roman"/>
                <a:cs typeface="Times New Roman"/>
                <a:sym typeface="Times New Roman"/>
              </a:rPr>
              <a:t>CONCLUSION: With the remarkable potential of object detection will be implemented with the help of CNN, the proposed system can recognize vehicle of all type. The experimental results verified that the proposed vehicle detection method for Traffic surveillance  scenes has good performance and practicability. </a:t>
            </a:r>
            <a:endParaRPr/>
          </a:p>
          <a:p>
            <a:pPr marL="365760" lvl="0" indent="-161035" algn="just" rtl="0">
              <a:spcBef>
                <a:spcPts val="400"/>
              </a:spcBef>
              <a:spcAft>
                <a:spcPts val="0"/>
              </a:spcAft>
              <a:buSzPts val="1496"/>
              <a:buNone/>
            </a:pPr>
            <a:endParaRPr sz="2200">
              <a:latin typeface="Times New Roman"/>
              <a:ea typeface="Times New Roman"/>
              <a:cs typeface="Times New Roman"/>
              <a:sym typeface="Times New Roman"/>
            </a:endParaRPr>
          </a:p>
          <a:p>
            <a:pPr marL="365760" lvl="0" indent="-256032" algn="just" rtl="0">
              <a:spcBef>
                <a:spcPts val="400"/>
              </a:spcBef>
              <a:spcAft>
                <a:spcPts val="0"/>
              </a:spcAft>
              <a:buSzPts val="1632"/>
              <a:buChar char="🞂"/>
            </a:pPr>
            <a:r>
              <a:rPr lang="en-IN" sz="2400">
                <a:latin typeface="Times New Roman"/>
                <a:ea typeface="Times New Roman"/>
                <a:cs typeface="Times New Roman"/>
                <a:sym typeface="Times New Roman"/>
              </a:rPr>
              <a:t>FUTURE ENHANCEMENTS:</a:t>
            </a:r>
            <a:endParaRPr/>
          </a:p>
          <a:p>
            <a:pPr marL="365760" lvl="0" indent="-256031" algn="just" rtl="0">
              <a:spcBef>
                <a:spcPts val="400"/>
              </a:spcBef>
              <a:spcAft>
                <a:spcPts val="0"/>
              </a:spcAft>
              <a:buSzPts val="1496"/>
              <a:buFont typeface="Noto Sans Symbols"/>
              <a:buChar char="▪"/>
            </a:pPr>
            <a:r>
              <a:rPr lang="en-IN" sz="2200">
                <a:latin typeface="Times New Roman"/>
                <a:ea typeface="Times New Roman"/>
                <a:cs typeface="Times New Roman"/>
                <a:sym typeface="Times New Roman"/>
              </a:rPr>
              <a:t>This system can be implemented to all other emergency vehicles in future like fire engine, police, cars etc., in future.</a:t>
            </a:r>
            <a:endParaRPr/>
          </a:p>
          <a:p>
            <a:pPr marL="365760" lvl="0" indent="-256031" algn="just" rtl="0">
              <a:spcBef>
                <a:spcPts val="400"/>
              </a:spcBef>
              <a:spcAft>
                <a:spcPts val="0"/>
              </a:spcAft>
              <a:buSzPts val="1496"/>
              <a:buFont typeface="Noto Sans Symbols"/>
              <a:buChar char="▪"/>
            </a:pPr>
            <a:r>
              <a:rPr lang="en-IN" sz="2200">
                <a:latin typeface="Times New Roman"/>
                <a:ea typeface="Times New Roman"/>
                <a:cs typeface="Times New Roman"/>
                <a:sym typeface="Times New Roman"/>
              </a:rPr>
              <a:t>The patient information can be shared to the hospital to which it is headed so that they get ready with the required medicines or infrastructure to treat that patient. </a:t>
            </a:r>
            <a:endParaRPr/>
          </a:p>
          <a:p>
            <a:pPr marL="365760" lvl="0" indent="-256031" algn="just" rtl="0">
              <a:spcBef>
                <a:spcPts val="400"/>
              </a:spcBef>
              <a:spcAft>
                <a:spcPts val="0"/>
              </a:spcAft>
              <a:buSzPts val="1496"/>
              <a:buFont typeface="Noto Sans Symbols"/>
              <a:buChar char="▪"/>
            </a:pPr>
            <a:r>
              <a:rPr lang="en-IN" sz="2200">
                <a:latin typeface="Times New Roman"/>
                <a:ea typeface="Times New Roman"/>
                <a:cs typeface="Times New Roman"/>
                <a:sym typeface="Times New Roman"/>
              </a:rPr>
              <a:t>Traffic signal timer can be controlled dependent on number of vehicles present in front of the ambulance </a:t>
            </a:r>
            <a:endParaRPr/>
          </a:p>
          <a:p>
            <a:pPr marL="109728" lvl="0" indent="0" algn="just" rtl="0">
              <a:spcBef>
                <a:spcPts val="400"/>
              </a:spcBef>
              <a:spcAft>
                <a:spcPts val="0"/>
              </a:spcAft>
              <a:buSzPts val="1496"/>
              <a:buNone/>
            </a:pPr>
            <a:endParaRPr sz="2200">
              <a:latin typeface="Times New Roman"/>
              <a:ea typeface="Times New Roman"/>
              <a:cs typeface="Times New Roman"/>
              <a:sym typeface="Times New Roman"/>
            </a:endParaRPr>
          </a:p>
        </p:txBody>
      </p:sp>
      <p:sp>
        <p:nvSpPr>
          <p:cNvPr id="249" name="Google Shape;249;p19"/>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
        <p:nvSpPr>
          <p:cNvPr id="250" name="Google Shape;250;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500"/>
              <a:buFont typeface="Times New Roman"/>
              <a:buNone/>
            </a:pPr>
            <a:r>
              <a:rPr lang="en-IN" sz="2500">
                <a:solidFill>
                  <a:schemeClr val="dk1"/>
                </a:solidFill>
                <a:latin typeface="Times New Roman"/>
                <a:ea typeface="Times New Roman"/>
                <a:cs typeface="Times New Roman"/>
                <a:sym typeface="Times New Roman"/>
              </a:rPr>
              <a:t>CONCLUSION AND FUTURE ENHANCEMENTS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p:nvPr/>
        </p:nvSpPr>
        <p:spPr>
          <a:xfrm>
            <a:off x="3987731" y="308629"/>
            <a:ext cx="40654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r>
              <a:rPr lang="en-IN" sz="2400" b="1">
                <a:solidFill>
                  <a:schemeClr val="dk1"/>
                </a:solidFill>
                <a:latin typeface="Times New Roman"/>
                <a:ea typeface="Times New Roman"/>
                <a:cs typeface="Times New Roman"/>
                <a:sym typeface="Times New Roman"/>
              </a:rPr>
              <a:t>AGENDA</a:t>
            </a:r>
            <a:endParaRPr sz="2400">
              <a:solidFill>
                <a:schemeClr val="dk1"/>
              </a:solidFill>
              <a:latin typeface="Times New Roman"/>
              <a:ea typeface="Times New Roman"/>
              <a:cs typeface="Times New Roman"/>
              <a:sym typeface="Times New Roman"/>
            </a:endParaRPr>
          </a:p>
        </p:txBody>
      </p:sp>
      <p:sp>
        <p:nvSpPr>
          <p:cNvPr id="119" name="Google Shape;119;p2"/>
          <p:cNvSpPr/>
          <p:nvPr/>
        </p:nvSpPr>
        <p:spPr>
          <a:xfrm>
            <a:off x="705853" y="121920"/>
            <a:ext cx="10545243" cy="65556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Introduction</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Literature survey</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Problem Statement</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Objectives</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Methodology  </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High level design(For Ex- Sequence/ Use case / Data flow diagram)</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Technology  &amp; Tools Used</a:t>
            </a:r>
            <a:endParaRPr sz="2000">
              <a:solidFill>
                <a:schemeClr val="dk1"/>
              </a:solidFill>
              <a:latin typeface="Times New Roman"/>
              <a:ea typeface="Times New Roman"/>
              <a:cs typeface="Times New Roman"/>
              <a:sym typeface="Times New Roman"/>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Implementation / Snapshots</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Conclusion and future enhancements</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References</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p:txBody>
      </p:sp>
      <p:sp>
        <p:nvSpPr>
          <p:cNvPr id="120" name="Google Shape;120;p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20</a:t>
            </a:fld>
            <a:endParaRPr>
              <a:latin typeface="Times New Roman"/>
              <a:ea typeface="Times New Roman"/>
              <a:cs typeface="Times New Roman"/>
              <a:sym typeface="Times New Roman"/>
            </a:endParaRPr>
          </a:p>
        </p:txBody>
      </p:sp>
      <p:sp>
        <p:nvSpPr>
          <p:cNvPr id="256" name="Google Shape;256;p20"/>
          <p:cNvSpPr/>
          <p:nvPr/>
        </p:nvSpPr>
        <p:spPr>
          <a:xfrm>
            <a:off x="5227813" y="284566"/>
            <a:ext cx="225574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REFERENCES</a:t>
            </a:r>
            <a:endParaRPr sz="2400">
              <a:solidFill>
                <a:schemeClr val="dk1"/>
              </a:solidFill>
              <a:latin typeface="Times New Roman"/>
              <a:ea typeface="Times New Roman"/>
              <a:cs typeface="Times New Roman"/>
              <a:sym typeface="Times New Roman"/>
            </a:endParaRPr>
          </a:p>
        </p:txBody>
      </p:sp>
      <p:sp>
        <p:nvSpPr>
          <p:cNvPr id="257" name="Google Shape;257;p20"/>
          <p:cNvSpPr/>
          <p:nvPr/>
        </p:nvSpPr>
        <p:spPr>
          <a:xfrm>
            <a:off x="697832" y="1048161"/>
            <a:ext cx="10655968" cy="47551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[1]. Pandiaraj, K., et al. "RFID Based Automatic Lane Clearance for Ambulance." 2021 International Conference on Advance Computing and Innovative Technologies in Engineering (ICACITE). IEEE, 2021.</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 [2]. Kamdar, Arihant, and Jigarkumar Shah. "Smart traffic system using traffic flow models." 2021 International Conference on Artificial Intelligence and Smart Systems (ICAIS). IEEE, 2021.</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[3]. Rachana K P, Aravind R, Ranjitha M, Spoorthi Jwanita, Soumya K, 2021, IOT Based Smart Traffic Management System, INTERNATIONAL JOURNAL OF ENGINEERING RESEARCH &amp; TECHNOLOGY (IJERT) NCCDS – 2021 (Volume 09 – Issue 12),</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[4]. Lingani, Guy M., Danda B. Rawat, and Moses Garuba. "Smart traffic management system using deep learning for  smart city applications." 2019 IEEE 9th annual computing and communication workshop and conference (CCWC). IEEE, 2019.</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[5]. Javaid, Sabeen, et al. "Smart traffic management system using Internet of Things." 2018 20th international conference on advanced communication technology (ICACT). IEEE, 2018.</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
        <p:nvSpPr>
          <p:cNvPr id="263" name="Google Shape;263;p21"/>
          <p:cNvSpPr/>
          <p:nvPr/>
        </p:nvSpPr>
        <p:spPr>
          <a:xfrm>
            <a:off x="2638636" y="2434706"/>
            <a:ext cx="638290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a:solidFill>
                  <a:schemeClr val="dk1"/>
                </a:solidFill>
                <a:latin typeface="Times New Roman"/>
                <a:ea typeface="Times New Roman"/>
                <a:cs typeface="Times New Roman"/>
                <a:sym typeface="Times New Roman"/>
              </a:rPr>
              <a:t>    </a:t>
            </a:r>
            <a:r>
              <a:rPr lang="en-IN" sz="7200" b="1">
                <a:solidFill>
                  <a:schemeClr val="dk1"/>
                </a:solidFill>
                <a:latin typeface="Times New Roman"/>
                <a:ea typeface="Times New Roman"/>
                <a:cs typeface="Times New Roman"/>
                <a:sym typeface="Times New Roman"/>
              </a:rPr>
              <a:t>THANK YOU</a:t>
            </a:r>
            <a:endParaRPr sz="4400" b="1">
              <a:solidFill>
                <a:schemeClr val="dk1"/>
              </a:solidFill>
              <a:latin typeface="Times New Roman"/>
              <a:ea typeface="Times New Roman"/>
              <a:cs typeface="Times New Roman"/>
              <a:sym typeface="Times New Roman"/>
            </a:endParaRPr>
          </a:p>
        </p:txBody>
      </p:sp>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1213013" y="1292471"/>
            <a:ext cx="9430003" cy="4082143"/>
          </a:xfrm>
          <a:prstGeom prst="rect">
            <a:avLst/>
          </a:prstGeom>
          <a:noFill/>
          <a:ln>
            <a:noFill/>
          </a:ln>
        </p:spPr>
        <p:txBody>
          <a:bodyPr spcFirstLastPara="1" wrap="square" lIns="91425" tIns="45700" rIns="91425" bIns="45700" anchor="t" anchorCtr="0">
            <a:spAutoFit/>
          </a:bodyPr>
          <a:lstStyle/>
          <a:p>
            <a:pPr marL="355600" marR="0" lvl="0" indent="-342900" algn="just" rtl="0">
              <a:lnSpc>
                <a:spcPct val="150000"/>
              </a:lnSpc>
              <a:spcBef>
                <a:spcPts val="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With the increased vehicles, the road traffic in many parts of the country is very bad. </a:t>
            </a:r>
            <a:endParaRPr/>
          </a:p>
          <a:p>
            <a:pPr marL="355600" marR="0" lvl="0" indent="-342900" algn="just" rtl="0">
              <a:lnSpc>
                <a:spcPct val="150000"/>
              </a:lnSpc>
              <a:spcBef>
                <a:spcPts val="1455"/>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The vehicular movement during the peak hours or daytime will be dead slow. </a:t>
            </a:r>
            <a:endParaRPr/>
          </a:p>
          <a:p>
            <a:pPr marL="355600" marR="0" lvl="0" indent="-342900" algn="just" rtl="0">
              <a:lnSpc>
                <a:spcPct val="150000"/>
              </a:lnSpc>
              <a:spcBef>
                <a:spcPts val="1455"/>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We will be hearing sirens of the Ambulances which get stuck in busy traffic. </a:t>
            </a:r>
            <a:endParaRPr/>
          </a:p>
          <a:p>
            <a:pPr marL="355600" marR="0" lvl="0" indent="-342900" algn="just" rtl="0">
              <a:lnSpc>
                <a:spcPct val="150000"/>
              </a:lnSpc>
              <a:spcBef>
                <a:spcPts val="1455"/>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The journey which would take 5-10 minutes, will take more than 30 Minutes due to traffic</a:t>
            </a:r>
            <a:endParaRPr sz="22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6" name="Google Shape;126;p3"/>
          <p:cNvSpPr/>
          <p:nvPr/>
        </p:nvSpPr>
        <p:spPr>
          <a:xfrm>
            <a:off x="1804738" y="474345"/>
            <a:ext cx="785261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a:solidFill>
                  <a:schemeClr val="dk1"/>
                </a:solidFill>
                <a:latin typeface="Times New Roman"/>
                <a:ea typeface="Times New Roman"/>
                <a:cs typeface="Times New Roman"/>
                <a:sym typeface="Times New Roman"/>
              </a:rPr>
              <a:t>INTRODUCTION</a:t>
            </a:r>
            <a:endParaRPr sz="2400">
              <a:solidFill>
                <a:schemeClr val="dk1"/>
              </a:solidFill>
              <a:latin typeface="Lucida Sans"/>
              <a:ea typeface="Lucida Sans"/>
              <a:cs typeface="Lucida Sans"/>
              <a:sym typeface="Lucida Sans"/>
            </a:endParaRPr>
          </a:p>
        </p:txBody>
      </p:sp>
      <p:sp>
        <p:nvSpPr>
          <p:cNvPr id="127" name="Google Shape;127;p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665495" y="2788805"/>
            <a:ext cx="609600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133" name="Google Shape;133;p4"/>
          <p:cNvSpPr/>
          <p:nvPr/>
        </p:nvSpPr>
        <p:spPr>
          <a:xfrm>
            <a:off x="1085216" y="746144"/>
            <a:ext cx="10052476" cy="3506344"/>
          </a:xfrm>
          <a:prstGeom prst="rect">
            <a:avLst/>
          </a:prstGeom>
          <a:noFill/>
          <a:ln>
            <a:noFill/>
          </a:ln>
        </p:spPr>
        <p:txBody>
          <a:bodyPr spcFirstLastPara="1" wrap="square" lIns="91425" tIns="45700" rIns="91425" bIns="45700" anchor="t" anchorCtr="0">
            <a:spAutoFit/>
          </a:bodyPr>
          <a:lstStyle/>
          <a:p>
            <a:pPr marL="355600" marR="5080" lvl="0" indent="-343535" algn="l" rtl="0">
              <a:lnSpc>
                <a:spcPct val="115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355600" marR="5080" lvl="0" indent="-343535" algn="just" rtl="0">
              <a:lnSpc>
                <a:spcPct val="150000"/>
              </a:lnSpc>
              <a:spcBef>
                <a:spcPts val="10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With the ever increasing number of vehicles on the road, the Traffic Monitoring Authority has to find new methods of overcoming such a problem. </a:t>
            </a:r>
            <a:endParaRPr/>
          </a:p>
          <a:p>
            <a:pPr marL="355600" marR="5080" lvl="0" indent="-343535" algn="just" rtl="0">
              <a:lnSpc>
                <a:spcPct val="150000"/>
              </a:lnSpc>
              <a:spcBef>
                <a:spcPts val="10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One way to improve traffic flow and safety of the current transportation system is to apply automation and intelligent control methods.</a:t>
            </a:r>
            <a:endParaRPr/>
          </a:p>
          <a:p>
            <a:pPr marL="355600" marR="5080" lvl="0" indent="-343535" algn="just" rtl="0">
              <a:lnSpc>
                <a:spcPct val="150000"/>
              </a:lnSpc>
              <a:spcBef>
                <a:spcPts val="10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In this system traffic light is changed of particular lane with priority given to ambulance.</a:t>
            </a:r>
            <a:endParaRPr/>
          </a:p>
        </p:txBody>
      </p:sp>
      <p:sp>
        <p:nvSpPr>
          <p:cNvPr id="134" name="Google Shape;134;p4"/>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transition advClick="0" advTm="2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
        <p:nvSpPr>
          <p:cNvPr id="140" name="Google Shape;140;p5"/>
          <p:cNvSpPr/>
          <p:nvPr/>
        </p:nvSpPr>
        <p:spPr>
          <a:xfrm>
            <a:off x="4462771" y="222352"/>
            <a:ext cx="257076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Times New Roman"/>
                <a:ea typeface="Times New Roman"/>
                <a:cs typeface="Times New Roman"/>
                <a:sym typeface="Times New Roman"/>
              </a:rPr>
              <a:t> </a:t>
            </a:r>
            <a:r>
              <a:rPr lang="en-IN" sz="2400" b="1">
                <a:solidFill>
                  <a:schemeClr val="dk1"/>
                </a:solidFill>
                <a:latin typeface="Times New Roman"/>
                <a:ea typeface="Times New Roman"/>
                <a:cs typeface="Times New Roman"/>
                <a:sym typeface="Times New Roman"/>
              </a:rPr>
              <a:t>Literature survey</a:t>
            </a:r>
            <a:endParaRPr/>
          </a:p>
          <a:p>
            <a:pPr marL="0" marR="0" lvl="0" indent="0" algn="ctr" rtl="0">
              <a:spcBef>
                <a:spcPts val="0"/>
              </a:spcBef>
              <a:spcAft>
                <a:spcPts val="0"/>
              </a:spcAft>
              <a:buNone/>
            </a:pPr>
            <a:endParaRPr sz="2400">
              <a:solidFill>
                <a:srgbClr val="000000"/>
              </a:solidFill>
              <a:latin typeface="Lucida Sans"/>
              <a:ea typeface="Lucida Sans"/>
              <a:cs typeface="Lucida Sans"/>
              <a:sym typeface="Lucida Sans"/>
            </a:endParaRPr>
          </a:p>
        </p:txBody>
      </p:sp>
      <p:sp>
        <p:nvSpPr>
          <p:cNvPr id="141" name="Google Shape;141;p5"/>
          <p:cNvSpPr/>
          <p:nvPr/>
        </p:nvSpPr>
        <p:spPr>
          <a:xfrm>
            <a:off x="1311427" y="928092"/>
            <a:ext cx="10329029" cy="5227393"/>
          </a:xfrm>
          <a:prstGeom prst="rect">
            <a:avLst/>
          </a:prstGeom>
          <a:noFill/>
          <a:ln>
            <a:noFill/>
          </a:ln>
        </p:spPr>
        <p:txBody>
          <a:bodyPr spcFirstLastPara="1" wrap="square" lIns="91425" tIns="45700" rIns="91425" bIns="45700" anchor="t" anchorCtr="0">
            <a:spAutoFit/>
          </a:bodyPr>
          <a:lstStyle/>
          <a:p>
            <a:pPr marL="355600" marR="5715" lvl="0" indent="-343535" algn="just" rtl="0">
              <a:lnSpc>
                <a:spcPct val="150000"/>
              </a:lnSpc>
              <a:spcBef>
                <a:spcPts val="0"/>
              </a:spcBef>
              <a:spcAft>
                <a:spcPts val="0"/>
              </a:spcAft>
              <a:buClr>
                <a:srgbClr val="585858"/>
              </a:buClr>
              <a:buSzPts val="3360"/>
              <a:buFont typeface="Quattrocento Sans"/>
              <a:buChar char="❑"/>
            </a:pPr>
            <a:r>
              <a:rPr lang="en-IN" sz="2400" b="1">
                <a:solidFill>
                  <a:schemeClr val="dk1"/>
                </a:solidFill>
                <a:latin typeface="Lucida Sans"/>
                <a:ea typeface="Lucida Sans"/>
                <a:cs typeface="Lucida Sans"/>
                <a:sym typeface="Lucida Sans"/>
              </a:rPr>
              <a:t>IOT Based Smart Traffic Management System</a:t>
            </a:r>
            <a:endParaRPr sz="2200" b="1">
              <a:solidFill>
                <a:schemeClr val="dk1"/>
              </a:solidFill>
              <a:latin typeface="Times New Roman"/>
              <a:ea typeface="Times New Roman"/>
              <a:cs typeface="Times New Roman"/>
              <a:sym typeface="Times New Roman"/>
            </a:endParaRPr>
          </a:p>
          <a:p>
            <a:pPr marL="756285" marR="5080" lvl="1" indent="-287019" algn="just" rtl="0">
              <a:lnSpc>
                <a:spcPct val="150000"/>
              </a:lnSpc>
              <a:spcBef>
                <a:spcPts val="840"/>
              </a:spcBef>
              <a:spcAft>
                <a:spcPts val="0"/>
              </a:spcAft>
              <a:buClr>
                <a:srgbClr val="585858"/>
              </a:buClr>
              <a:buSzPts val="2664"/>
              <a:buFont typeface="Quattrocento Sans"/>
              <a:buChar char="⮚"/>
            </a:pPr>
            <a:r>
              <a:rPr lang="en-IN" sz="2400" b="0" i="0" u="none" strike="noStrike" cap="none">
                <a:solidFill>
                  <a:schemeClr val="dk1"/>
                </a:solidFill>
                <a:latin typeface="Times New Roman"/>
                <a:ea typeface="Times New Roman"/>
                <a:cs typeface="Times New Roman"/>
                <a:sym typeface="Times New Roman"/>
              </a:rPr>
              <a:t>The Canny Edge Detector is one of the maximum typically used photo processing gear detecting edges in a totally strong manner. </a:t>
            </a:r>
            <a:endParaRPr/>
          </a:p>
          <a:p>
            <a:pPr marL="756285" marR="5080" lvl="1" indent="-287019" algn="just" rtl="0">
              <a:lnSpc>
                <a:spcPct val="150000"/>
              </a:lnSpc>
              <a:spcBef>
                <a:spcPts val="840"/>
              </a:spcBef>
              <a:spcAft>
                <a:spcPts val="0"/>
              </a:spcAft>
              <a:buClr>
                <a:srgbClr val="585858"/>
              </a:buClr>
              <a:buSzPts val="2664"/>
              <a:buFont typeface="Quattrocento Sans"/>
              <a:buChar char="⮚"/>
            </a:pPr>
            <a:r>
              <a:rPr lang="en-IN" sz="2400" b="0" i="0" u="none" strike="noStrike" cap="none">
                <a:solidFill>
                  <a:schemeClr val="dk1"/>
                </a:solidFill>
                <a:latin typeface="Times New Roman"/>
                <a:ea typeface="Times New Roman"/>
                <a:cs typeface="Times New Roman"/>
                <a:sym typeface="Times New Roman"/>
              </a:rPr>
              <a:t>The structure takes traffic solidity as input from cameras which is abstracted from Digital Image Processing technique and sensors data, resultantly giving output as signal data.</a:t>
            </a:r>
            <a:endParaRPr/>
          </a:p>
          <a:p>
            <a:pPr marL="756285" marR="5080" lvl="1" indent="-287019" algn="just" rtl="0">
              <a:lnSpc>
                <a:spcPct val="150000"/>
              </a:lnSpc>
              <a:spcBef>
                <a:spcPts val="840"/>
              </a:spcBef>
              <a:spcAft>
                <a:spcPts val="0"/>
              </a:spcAft>
              <a:buClr>
                <a:srgbClr val="585858"/>
              </a:buClr>
              <a:buSzPts val="2664"/>
              <a:buFont typeface="Quattrocento Sans"/>
              <a:buChar char="⮚"/>
            </a:pPr>
            <a:r>
              <a:rPr lang="en-IN" sz="2400" b="0" i="0" u="none" strike="noStrike" cap="none">
                <a:solidFill>
                  <a:schemeClr val="dk1"/>
                </a:solidFill>
                <a:latin typeface="Times New Roman"/>
                <a:ea typeface="Times New Roman"/>
                <a:cs typeface="Times New Roman"/>
                <a:sym typeface="Times New Roman"/>
              </a:rPr>
              <a:t> An algorithm is given to predict the traffic solidity for future to minimize the traffic congestion. Development of IOT based traffic management system</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
        <p:nvSpPr>
          <p:cNvPr id="147" name="Google Shape;147;p6"/>
          <p:cNvSpPr txBox="1"/>
          <p:nvPr/>
        </p:nvSpPr>
        <p:spPr>
          <a:xfrm>
            <a:off x="1699754" y="841427"/>
            <a:ext cx="9829941" cy="5924571"/>
          </a:xfrm>
          <a:prstGeom prst="rect">
            <a:avLst/>
          </a:prstGeom>
          <a:noFill/>
          <a:ln>
            <a:noFill/>
          </a:ln>
        </p:spPr>
        <p:txBody>
          <a:bodyPr spcFirstLastPara="1" wrap="square" lIns="0" tIns="53325" rIns="0" bIns="0" anchor="t" anchorCtr="0">
            <a:spAutoFit/>
          </a:bodyPr>
          <a:lstStyle/>
          <a:p>
            <a:pPr marL="355600" marR="6985" lvl="0" indent="-342900" algn="l" rtl="0">
              <a:lnSpc>
                <a:spcPct val="163636"/>
              </a:lnSpc>
              <a:spcBef>
                <a:spcPts val="0"/>
              </a:spcBef>
              <a:spcAft>
                <a:spcPts val="0"/>
              </a:spcAft>
              <a:buClr>
                <a:srgbClr val="585858"/>
              </a:buClr>
              <a:buSzPts val="3080"/>
              <a:buFont typeface="Quattrocento Sans"/>
              <a:buChar char="❑"/>
            </a:pPr>
            <a:r>
              <a:rPr lang="en-IN" sz="2200" b="1">
                <a:solidFill>
                  <a:schemeClr val="dk1"/>
                </a:solidFill>
                <a:latin typeface="Times New Roman"/>
                <a:ea typeface="Times New Roman"/>
                <a:cs typeface="Times New Roman"/>
                <a:sym typeface="Times New Roman"/>
              </a:rPr>
              <a:t> RFID based automatic lane clearance for ambulance</a:t>
            </a:r>
            <a:endParaRPr/>
          </a:p>
          <a:p>
            <a:pPr marL="756285" marR="5080" lvl="1" indent="-287019" algn="just" rtl="0">
              <a:lnSpc>
                <a:spcPct val="150000"/>
              </a:lnSpc>
              <a:spcBef>
                <a:spcPts val="840"/>
              </a:spcBef>
              <a:spcAft>
                <a:spcPts val="0"/>
              </a:spcAft>
              <a:buClr>
                <a:srgbClr val="585858"/>
              </a:buClr>
              <a:buSzPts val="2442"/>
              <a:buFont typeface="Quattrocento Sans"/>
              <a:buChar char="⮚"/>
            </a:pPr>
            <a:r>
              <a:rPr lang="en-IN" sz="2200" b="0" i="0" u="none" strike="noStrike" cap="none">
                <a:solidFill>
                  <a:schemeClr val="dk1"/>
                </a:solidFill>
                <a:latin typeface="Times New Roman"/>
                <a:ea typeface="Times New Roman"/>
                <a:cs typeface="Times New Roman"/>
                <a:sym typeface="Times New Roman"/>
              </a:rPr>
              <a:t>This project presents an intelligent traffic control system to pass an ambulance smoothly by implementing RFID system. </a:t>
            </a:r>
            <a:endParaRPr/>
          </a:p>
          <a:p>
            <a:pPr marL="756285" marR="5080" lvl="1" indent="-287019" algn="just" rtl="0">
              <a:lnSpc>
                <a:spcPct val="150000"/>
              </a:lnSpc>
              <a:spcBef>
                <a:spcPts val="840"/>
              </a:spcBef>
              <a:spcAft>
                <a:spcPts val="0"/>
              </a:spcAft>
              <a:buClr>
                <a:srgbClr val="585858"/>
              </a:buClr>
              <a:buSzPts val="2442"/>
              <a:buFont typeface="Quattrocento Sans"/>
              <a:buChar char="⮚"/>
            </a:pPr>
            <a:r>
              <a:rPr lang="en-IN" sz="2200" b="0" i="0" u="none" strike="noStrike" cap="none">
                <a:solidFill>
                  <a:schemeClr val="dk1"/>
                </a:solidFill>
                <a:latin typeface="Times New Roman"/>
                <a:ea typeface="Times New Roman"/>
                <a:cs typeface="Times New Roman"/>
                <a:sym typeface="Times New Roman"/>
              </a:rPr>
              <a:t>Every vehicle is equipped with a WI-FI module which acts as a receiver and the hotspot in ambulance act as a transmitter the power is measured by the received signal denoted by RSSI. </a:t>
            </a:r>
            <a:endParaRPr/>
          </a:p>
          <a:p>
            <a:pPr marL="756285" marR="5080" lvl="1" indent="-287019" algn="just" rtl="0">
              <a:lnSpc>
                <a:spcPct val="150000"/>
              </a:lnSpc>
              <a:spcBef>
                <a:spcPts val="840"/>
              </a:spcBef>
              <a:spcAft>
                <a:spcPts val="0"/>
              </a:spcAft>
              <a:buClr>
                <a:srgbClr val="585858"/>
              </a:buClr>
              <a:buSzPts val="2442"/>
              <a:buFont typeface="Quattrocento Sans"/>
              <a:buChar char="⮚"/>
            </a:pPr>
            <a:r>
              <a:rPr lang="en-IN" sz="2200" b="0" i="0" u="none" strike="noStrike" cap="none">
                <a:solidFill>
                  <a:schemeClr val="dk1"/>
                </a:solidFill>
                <a:latin typeface="Times New Roman"/>
                <a:ea typeface="Times New Roman"/>
                <a:cs typeface="Times New Roman"/>
                <a:sym typeface="Times New Roman"/>
              </a:rPr>
              <a:t>This system is automatic switching of signals in order to help ambulance to reach the hospital on time during emergency situation and to intimate the vehicle drivers who are nearby to the ambulance. </a:t>
            </a:r>
            <a:endParaRPr/>
          </a:p>
          <a:p>
            <a:pPr marL="756285" marR="5080" lvl="1" indent="-131953" algn="just" rtl="0">
              <a:lnSpc>
                <a:spcPct val="150000"/>
              </a:lnSpc>
              <a:spcBef>
                <a:spcPts val="840"/>
              </a:spcBef>
              <a:spcAft>
                <a:spcPts val="0"/>
              </a:spcAft>
              <a:buClr>
                <a:srgbClr val="585858"/>
              </a:buClr>
              <a:buSzPts val="2442"/>
              <a:buFont typeface="Quattrocento Sans"/>
              <a:buNone/>
            </a:pPr>
            <a:endParaRPr sz="2200" b="0" i="0" u="none" strike="noStrike" cap="none">
              <a:solidFill>
                <a:schemeClr val="dk1"/>
              </a:solidFill>
              <a:latin typeface="Times New Roman"/>
              <a:ea typeface="Times New Roman"/>
              <a:cs typeface="Times New Roman"/>
              <a:sym typeface="Times New Roman"/>
            </a:endParaRPr>
          </a:p>
          <a:p>
            <a:pPr marL="756285" marR="5080" lvl="0" indent="-287019" algn="just" rtl="0">
              <a:lnSpc>
                <a:spcPct val="143000"/>
              </a:lnSpc>
              <a:spcBef>
                <a:spcPts val="575"/>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p:nvPr/>
        </p:nvSpPr>
        <p:spPr>
          <a:xfrm>
            <a:off x="2783840" y="676871"/>
            <a:ext cx="739648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                     PROBLEM STATEMENT</a:t>
            </a:r>
            <a:endParaRPr sz="2400" b="1">
              <a:solidFill>
                <a:schemeClr val="dk1"/>
              </a:solidFill>
              <a:latin typeface="Times New Roman"/>
              <a:ea typeface="Times New Roman"/>
              <a:cs typeface="Times New Roman"/>
              <a:sym typeface="Times New Roman"/>
            </a:endParaRPr>
          </a:p>
        </p:txBody>
      </p:sp>
      <p:sp>
        <p:nvSpPr>
          <p:cNvPr id="153" name="Google Shape;153;p7"/>
          <p:cNvSpPr/>
          <p:nvPr/>
        </p:nvSpPr>
        <p:spPr>
          <a:xfrm>
            <a:off x="1734685" y="1528917"/>
            <a:ext cx="9796053" cy="247837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b="1">
                <a:solidFill>
                  <a:schemeClr val="dk1"/>
                </a:solidFill>
                <a:latin typeface="Times New Roman"/>
                <a:ea typeface="Times New Roman"/>
                <a:cs typeface="Times New Roman"/>
                <a:sym typeface="Times New Roman"/>
              </a:rPr>
              <a:t>“To design, develop and implement a system which detects Ambulance struck in traffic and frees the signal from red to green”</a:t>
            </a:r>
            <a:endParaRPr/>
          </a:p>
          <a:p>
            <a:pPr marL="0" marR="0" lvl="0" indent="0" algn="just" rtl="0">
              <a:lnSpc>
                <a:spcPct val="15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IN" sz="2200" b="1">
                <a:solidFill>
                  <a:schemeClr val="dk1"/>
                </a:solidFill>
                <a:latin typeface="Times New Roman"/>
                <a:ea typeface="Times New Roman"/>
                <a:cs typeface="Times New Roman"/>
                <a:sym typeface="Times New Roman"/>
              </a:rPr>
              <a:t>    </a:t>
            </a:r>
            <a:endParaRPr/>
          </a:p>
          <a:p>
            <a:pPr marL="0" marR="0" lvl="0" indent="0" algn="just" rtl="0">
              <a:lnSpc>
                <a:spcPct val="150000"/>
              </a:lnSpc>
              <a:spcBef>
                <a:spcPts val="0"/>
              </a:spcBef>
              <a:spcAft>
                <a:spcPts val="0"/>
              </a:spcAft>
              <a:buNone/>
            </a:pPr>
            <a:r>
              <a:rPr lang="en-IN" sz="2200" b="1">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
        <p:nvSpPr>
          <p:cNvPr id="154" name="Google Shape;154;p7"/>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
        <p:nvSpPr>
          <p:cNvPr id="160" name="Google Shape;160;p8"/>
          <p:cNvSpPr/>
          <p:nvPr/>
        </p:nvSpPr>
        <p:spPr>
          <a:xfrm>
            <a:off x="991891" y="371959"/>
            <a:ext cx="9066509" cy="547361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OBJECTIVES</a:t>
            </a:r>
            <a:endParaRPr sz="24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1524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 To collect and store the datasets.</a:t>
            </a:r>
            <a:endParaRPr/>
          </a:p>
          <a:p>
            <a:pPr marL="0" marR="0" lvl="0" indent="-1524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 To provide the live stream of the video as the input to the program</a:t>
            </a:r>
            <a:endParaRPr/>
          </a:p>
          <a:p>
            <a:pPr marL="0" marR="0" lvl="0" indent="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To crop or extract images of each and every ambulance from each  frame extracted.</a:t>
            </a:r>
            <a:endParaRPr sz="24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To release the signal after the ambulance is detected from the extracted frame.</a:t>
            </a:r>
            <a:endParaRPr/>
          </a:p>
          <a:p>
            <a:pPr marL="0" marR="0" lvl="0" indent="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Enable easy movement of ambulance in traffic to help get medical care at the earliest.</a:t>
            </a:r>
            <a:endParaRPr sz="240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body" idx="1"/>
          </p:nvPr>
        </p:nvSpPr>
        <p:spPr>
          <a:xfrm>
            <a:off x="764626" y="1060298"/>
            <a:ext cx="10662745" cy="5115173"/>
          </a:xfrm>
          <a:prstGeom prst="rect">
            <a:avLst/>
          </a:prstGeom>
          <a:noFill/>
          <a:ln>
            <a:noFill/>
          </a:ln>
        </p:spPr>
        <p:txBody>
          <a:bodyPr spcFirstLastPara="1" wrap="square" lIns="91425" tIns="45700" rIns="91425" bIns="45700" anchor="t" anchorCtr="0">
            <a:normAutofit lnSpcReduction="10000"/>
          </a:bodyPr>
          <a:lstStyle/>
          <a:p>
            <a:pPr marL="355600" marR="5080" lvl="0" indent="-342900" algn="just" rtl="0">
              <a:lnSpc>
                <a:spcPct val="142000"/>
              </a:lnSpc>
              <a:spcBef>
                <a:spcPts val="0"/>
              </a:spcBef>
              <a:spcAft>
                <a:spcPts val="0"/>
              </a:spcAft>
              <a:buClr>
                <a:schemeClr val="dk1"/>
              </a:buClr>
              <a:buSzPts val="2926"/>
              <a:buFont typeface="Noto Sans Symbols"/>
              <a:buChar char="❑"/>
            </a:pPr>
            <a:r>
              <a:rPr lang="en-IN" sz="2200" b="1">
                <a:latin typeface="Times New Roman"/>
                <a:ea typeface="Times New Roman"/>
                <a:cs typeface="Times New Roman"/>
                <a:sym typeface="Times New Roman"/>
              </a:rPr>
              <a:t> Methodology of objective-1: </a:t>
            </a:r>
            <a:r>
              <a:rPr lang="en-IN" sz="2200">
                <a:latin typeface="Times New Roman"/>
                <a:ea typeface="Times New Roman"/>
                <a:cs typeface="Times New Roman"/>
                <a:sym typeface="Times New Roman"/>
              </a:rPr>
              <a:t>The data set used are images of ambulance, ambulance word, red and blue light present on the ambulance</a:t>
            </a:r>
            <a:r>
              <a:rPr lang="en-IN" sz="2000">
                <a:latin typeface="Times New Roman"/>
                <a:ea typeface="Times New Roman"/>
                <a:cs typeface="Times New Roman"/>
                <a:sym typeface="Times New Roman"/>
              </a:rPr>
              <a:t>.</a:t>
            </a:r>
            <a:endParaRPr/>
          </a:p>
          <a:p>
            <a:pPr marL="355600" marR="5080" lvl="0" indent="-342900" algn="just" rtl="0">
              <a:lnSpc>
                <a:spcPct val="142000"/>
              </a:lnSpc>
              <a:spcBef>
                <a:spcPts val="175"/>
              </a:spcBef>
              <a:spcAft>
                <a:spcPts val="0"/>
              </a:spcAft>
              <a:buClr>
                <a:schemeClr val="dk1"/>
              </a:buClr>
              <a:buSzPts val="2660"/>
              <a:buFont typeface="Noto Sans Symbols"/>
              <a:buChar char="❑"/>
            </a:pPr>
            <a:r>
              <a:rPr lang="en-IN" sz="2000" b="1">
                <a:latin typeface="Times New Roman"/>
                <a:ea typeface="Times New Roman"/>
                <a:cs typeface="Times New Roman"/>
                <a:sym typeface="Times New Roman"/>
              </a:rPr>
              <a:t> </a:t>
            </a:r>
            <a:r>
              <a:rPr lang="en-IN" sz="2200" b="1">
                <a:latin typeface="Times New Roman"/>
                <a:ea typeface="Times New Roman"/>
                <a:cs typeface="Times New Roman"/>
                <a:sym typeface="Times New Roman"/>
              </a:rPr>
              <a:t>Methodology of objective-2: </a:t>
            </a:r>
            <a:r>
              <a:rPr lang="en-IN" sz="2200">
                <a:latin typeface="Times New Roman"/>
                <a:ea typeface="Times New Roman"/>
                <a:cs typeface="Times New Roman"/>
                <a:sym typeface="Times New Roman"/>
              </a:rPr>
              <a:t>The input should be a live stream video containing the images of ambulance to be analyzed.</a:t>
            </a:r>
            <a:endParaRPr/>
          </a:p>
          <a:p>
            <a:pPr marL="355600" marR="248920" lvl="0" indent="-342900" algn="just" rtl="0">
              <a:lnSpc>
                <a:spcPct val="142000"/>
              </a:lnSpc>
              <a:spcBef>
                <a:spcPts val="70"/>
              </a:spcBef>
              <a:spcAft>
                <a:spcPts val="0"/>
              </a:spcAft>
              <a:buClr>
                <a:schemeClr val="dk1"/>
              </a:buClr>
              <a:buSzPts val="2660"/>
              <a:buFont typeface="Noto Sans Symbols"/>
              <a:buChar char="❑"/>
            </a:pPr>
            <a:r>
              <a:rPr lang="en-IN" sz="2000" b="1">
                <a:latin typeface="Times New Roman"/>
                <a:ea typeface="Times New Roman"/>
                <a:cs typeface="Times New Roman"/>
                <a:sym typeface="Times New Roman"/>
              </a:rPr>
              <a:t> </a:t>
            </a:r>
            <a:r>
              <a:rPr lang="en-IN" sz="2200" b="1">
                <a:latin typeface="Times New Roman"/>
                <a:ea typeface="Times New Roman"/>
                <a:cs typeface="Times New Roman"/>
                <a:sym typeface="Times New Roman"/>
              </a:rPr>
              <a:t>Methodology of objective-3: </a:t>
            </a:r>
            <a:r>
              <a:rPr lang="en-IN" sz="2200">
                <a:latin typeface="Times New Roman"/>
                <a:ea typeface="Times New Roman"/>
                <a:cs typeface="Times New Roman"/>
                <a:sym typeface="Times New Roman"/>
              </a:rPr>
              <a:t>For frame extraction a separate set of commands are defined using OpenCV library which allows the system to extract out frames from the real time video</a:t>
            </a:r>
            <a:r>
              <a:rPr lang="en-IN" sz="2200">
                <a:solidFill>
                  <a:schemeClr val="lt2"/>
                </a:solidFill>
                <a:latin typeface="Times New Roman"/>
                <a:ea typeface="Times New Roman"/>
                <a:cs typeface="Times New Roman"/>
                <a:sym typeface="Times New Roman"/>
              </a:rPr>
              <a:t>.</a:t>
            </a:r>
            <a:endParaRPr/>
          </a:p>
          <a:p>
            <a:pPr marL="355600" marR="248920" lvl="0" indent="-342900" algn="just" rtl="0">
              <a:lnSpc>
                <a:spcPct val="142000"/>
              </a:lnSpc>
              <a:spcBef>
                <a:spcPts val="70"/>
              </a:spcBef>
              <a:spcAft>
                <a:spcPts val="0"/>
              </a:spcAft>
              <a:buClr>
                <a:schemeClr val="dk1"/>
              </a:buClr>
              <a:buSzPts val="2926"/>
              <a:buFont typeface="Noto Sans Symbols"/>
              <a:buChar char="❑"/>
            </a:pPr>
            <a:r>
              <a:rPr lang="en-IN" sz="2200" b="1">
                <a:latin typeface="Times New Roman"/>
                <a:ea typeface="Times New Roman"/>
                <a:cs typeface="Times New Roman"/>
                <a:sym typeface="Times New Roman"/>
              </a:rPr>
              <a:t>Methodology of objective-4: </a:t>
            </a:r>
            <a:r>
              <a:rPr lang="en-IN" sz="2200">
                <a:latin typeface="Times New Roman"/>
                <a:ea typeface="Times New Roman"/>
                <a:cs typeface="Times New Roman"/>
                <a:sym typeface="Times New Roman"/>
              </a:rPr>
              <a:t>The camera collects data of the real-time density of vehicles present on the road and detects the ambulance.</a:t>
            </a:r>
            <a:endParaRPr/>
          </a:p>
          <a:p>
            <a:pPr marL="355600" marR="248920" lvl="0" indent="-342900" algn="just" rtl="0">
              <a:lnSpc>
                <a:spcPct val="142000"/>
              </a:lnSpc>
              <a:spcBef>
                <a:spcPts val="70"/>
              </a:spcBef>
              <a:spcAft>
                <a:spcPts val="0"/>
              </a:spcAft>
              <a:buClr>
                <a:schemeClr val="dk1"/>
              </a:buClr>
              <a:buSzPts val="2926"/>
              <a:buFont typeface="Noto Sans Symbols"/>
              <a:buChar char="❑"/>
            </a:pPr>
            <a:r>
              <a:rPr lang="en-IN" sz="2200" b="1">
                <a:latin typeface="Times New Roman"/>
                <a:ea typeface="Times New Roman"/>
                <a:cs typeface="Times New Roman"/>
                <a:sym typeface="Times New Roman"/>
              </a:rPr>
              <a:t>Methodology of objective-5: </a:t>
            </a:r>
            <a:r>
              <a:rPr lang="en-IN" sz="2200">
                <a:latin typeface="Times New Roman"/>
                <a:ea typeface="Times New Roman"/>
                <a:cs typeface="Times New Roman"/>
                <a:sym typeface="Times New Roman"/>
              </a:rPr>
              <a:t>This information is fed to the Arduino controller which determines the change in signal.</a:t>
            </a:r>
            <a:endParaRPr sz="2200">
              <a:latin typeface="Calibri"/>
              <a:ea typeface="Calibri"/>
              <a:cs typeface="Calibri"/>
              <a:sym typeface="Calibri"/>
            </a:endParaRPr>
          </a:p>
          <a:p>
            <a:pPr marL="355600" marR="248920" lvl="0" indent="-157099" algn="just" rtl="0">
              <a:lnSpc>
                <a:spcPct val="142000"/>
              </a:lnSpc>
              <a:spcBef>
                <a:spcPts val="70"/>
              </a:spcBef>
              <a:spcAft>
                <a:spcPts val="0"/>
              </a:spcAft>
              <a:buClr>
                <a:schemeClr val="dk1"/>
              </a:buClr>
              <a:buSzPts val="2926"/>
              <a:buFont typeface="Noto Sans Symbols"/>
              <a:buNone/>
            </a:pPr>
            <a:endParaRPr sz="2200">
              <a:latin typeface="Times New Roman"/>
              <a:ea typeface="Times New Roman"/>
              <a:cs typeface="Times New Roman"/>
              <a:sym typeface="Times New Roman"/>
            </a:endParaRPr>
          </a:p>
        </p:txBody>
      </p:sp>
      <p:sp>
        <p:nvSpPr>
          <p:cNvPr id="166" name="Google Shape;166;p9"/>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
        <p:nvSpPr>
          <p:cNvPr id="167" name="Google Shape;167;p9"/>
          <p:cNvSpPr txBox="1">
            <a:spLocks noGrp="1"/>
          </p:cNvSpPr>
          <p:nvPr>
            <p:ph type="title"/>
          </p:nvPr>
        </p:nvSpPr>
        <p:spPr>
          <a:xfrm>
            <a:off x="609599" y="8493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METHODOLOGY</a:t>
            </a:r>
            <a:endParaRPr sz="2400">
              <a:solidFill>
                <a:schemeClr val="dk1"/>
              </a:solidFill>
            </a:endParaRPr>
          </a:p>
        </p:txBody>
      </p:sp>
    </p:spTree>
  </p:cSld>
  <p:clrMapOvr>
    <a:masterClrMapping/>
  </p:clrMapOvr>
  <p:transition>
    <p:wipe dir="r"/>
  </p:transition>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Widescreen</PresentationFormat>
  <Paragraphs>133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Lucida Sans</vt:lpstr>
      <vt:lpstr>Lucida Sans Unicode</vt:lpstr>
      <vt:lpstr>Noto Sans Symbols</vt:lpstr>
      <vt:lpstr>Quattrocento Sans</vt:lpstr>
      <vt:lpstr>Times New Roman</vt:lpstr>
      <vt:lpstr>Verdana</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DESIGN </vt:lpstr>
      <vt:lpstr>FLOWCHART </vt:lpstr>
      <vt:lpstr>CNN-DESIGN </vt:lpstr>
      <vt:lpstr>PowerPoint Presentation</vt:lpstr>
      <vt:lpstr>PowerPoint Presentation</vt:lpstr>
      <vt:lpstr>PowerPoint Presentation</vt:lpstr>
      <vt:lpstr>PowerPoint Presentation</vt:lpstr>
      <vt:lpstr>PowerPoint Presentation</vt:lpstr>
      <vt:lpstr>PowerPoint Presentation</vt:lpstr>
      <vt:lpstr>CONCLUSION AND 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ADITHI M C</dc:creator>
  <cp:lastModifiedBy>Vishwas Prabhakara</cp:lastModifiedBy>
  <cp:revision>2</cp:revision>
  <dcterms:modified xsi:type="dcterms:W3CDTF">2023-04-28T10:19:11Z</dcterms:modified>
</cp:coreProperties>
</file>