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71" r:id="rId5"/>
    <p:sldId id="259" r:id="rId6"/>
    <p:sldId id="260" r:id="rId7"/>
    <p:sldId id="261" r:id="rId8"/>
    <p:sldId id="273" r:id="rId9"/>
    <p:sldId id="304" r:id="rId10"/>
    <p:sldId id="262" r:id="rId11"/>
    <p:sldId id="265" r:id="rId12"/>
    <p:sldId id="266" r:id="rId13"/>
    <p:sldId id="267" r:id="rId14"/>
    <p:sldId id="268" r:id="rId15"/>
    <p:sldId id="274" r:id="rId16"/>
    <p:sldId id="263" r:id="rId17"/>
    <p:sldId id="264" r:id="rId18"/>
    <p:sldId id="312" r:id="rId19"/>
    <p:sldId id="313" r:id="rId20"/>
    <p:sldId id="314" r:id="rId21"/>
    <p:sldId id="315" r:id="rId22"/>
    <p:sldId id="316" r:id="rId23"/>
    <p:sldId id="275" r:id="rId24"/>
    <p:sldId id="276" r:id="rId25"/>
    <p:sldId id="277" r:id="rId26"/>
    <p:sldId id="278" r:id="rId27"/>
    <p:sldId id="279" r:id="rId28"/>
    <p:sldId id="280" r:id="rId29"/>
    <p:sldId id="281" r:id="rId30"/>
    <p:sldId id="294" r:id="rId31"/>
    <p:sldId id="282" r:id="rId32"/>
    <p:sldId id="283" r:id="rId33"/>
    <p:sldId id="284" r:id="rId34"/>
    <p:sldId id="295" r:id="rId35"/>
    <p:sldId id="285" r:id="rId36"/>
    <p:sldId id="286" r:id="rId37"/>
    <p:sldId id="287" r:id="rId38"/>
    <p:sldId id="288" r:id="rId39"/>
    <p:sldId id="289" r:id="rId40"/>
    <p:sldId id="290" r:id="rId41"/>
    <p:sldId id="303" r:id="rId42"/>
    <p:sldId id="292" r:id="rId43"/>
    <p:sldId id="293" r:id="rId44"/>
    <p:sldId id="296" r:id="rId45"/>
    <p:sldId id="297" r:id="rId46"/>
    <p:sldId id="298" r:id="rId47"/>
    <p:sldId id="299" r:id="rId48"/>
    <p:sldId id="300" r:id="rId49"/>
    <p:sldId id="301" r:id="rId50"/>
    <p:sldId id="302" r:id="rId51"/>
    <p:sldId id="308" r:id="rId52"/>
    <p:sldId id="309" r:id="rId53"/>
    <p:sldId id="310" r:id="rId54"/>
    <p:sldId id="311" r:id="rId55"/>
    <p:sldId id="31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AB0FB5-3FC0-4067-A41E-85909C11E91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37944817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B0FB5-3FC0-4067-A41E-85909C11E91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28438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B0FB5-3FC0-4067-A41E-85909C11E91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25166555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B0FB5-3FC0-4067-A41E-85909C11E91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138478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B0FB5-3FC0-4067-A41E-85909C11E91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36498073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AB0FB5-3FC0-4067-A41E-85909C11E91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5459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AB0FB5-3FC0-4067-A41E-85909C11E91F}" type="datetimeFigureOut">
              <a:rPr lang="en-US" smtClean="0"/>
              <a:t>12/17/2016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148960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AB0FB5-3FC0-4067-A41E-85909C11E91F}" type="datetimeFigureOut">
              <a:rPr lang="en-US" smtClean="0"/>
              <a:t>12/17/2016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343937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B0FB5-3FC0-4067-A41E-85909C11E91F}" type="datetimeFigureOut">
              <a:rPr lang="en-US" smtClean="0"/>
              <a:t>12/17/2016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2558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B0FB5-3FC0-4067-A41E-85909C11E91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173674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B0FB5-3FC0-4067-A41E-85909C11E91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1D65D-8B87-44C4-A405-DDA5AAA7D46F}" type="slidenum">
              <a:rPr lang="en-US" smtClean="0"/>
              <a:t>‹#›</a:t>
            </a:fld>
            <a:endParaRPr lang="en-US"/>
          </a:p>
        </p:txBody>
      </p:sp>
    </p:spTree>
    <p:extLst>
      <p:ext uri="{BB962C8B-B14F-4D97-AF65-F5344CB8AC3E}">
        <p14:creationId xmlns:p14="http://schemas.microsoft.com/office/powerpoint/2010/main" val="314422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B0FB5-3FC0-4067-A41E-85909C11E91F}" type="datetimeFigureOut">
              <a:rPr lang="en-US" smtClean="0"/>
              <a:t>12/17/2016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1D65D-8B87-44C4-A405-DDA5AAA7D46F}" type="slidenum">
              <a:rPr lang="en-US" smtClean="0"/>
              <a:t>‹#›</a:t>
            </a:fld>
            <a:endParaRPr lang="en-US"/>
          </a:p>
        </p:txBody>
      </p:sp>
    </p:spTree>
    <p:extLst>
      <p:ext uri="{BB962C8B-B14F-4D97-AF65-F5344CB8AC3E}">
        <p14:creationId xmlns:p14="http://schemas.microsoft.com/office/powerpoint/2010/main" val="386552829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t>4+1 View Model of Software Architecture</a:t>
            </a:r>
            <a:endParaRPr lang="en-US" sz="8000" b="1" dirty="0"/>
          </a:p>
        </p:txBody>
      </p:sp>
      <p:sp>
        <p:nvSpPr>
          <p:cNvPr id="3" name="Subtitle 2"/>
          <p:cNvSpPr>
            <a:spLocks noGrp="1"/>
          </p:cNvSpPr>
          <p:nvPr>
            <p:ph type="subTitle" idx="1"/>
          </p:nvPr>
        </p:nvSpPr>
        <p:spPr/>
        <p:txBody>
          <a:bodyPr anchor="b"/>
          <a:lstStyle/>
          <a:p>
            <a:pPr algn="r"/>
            <a:r>
              <a:rPr lang="en-US" dirty="0" smtClean="0"/>
              <a:t>Basharat Hussain</a:t>
            </a:r>
          </a:p>
          <a:p>
            <a:pPr algn="r"/>
            <a:r>
              <a:rPr lang="en-US" dirty="0" smtClean="0"/>
              <a:t>23</a:t>
            </a:r>
            <a:r>
              <a:rPr lang="en-US" baseline="30000" dirty="0" smtClean="0"/>
              <a:t>rd</a:t>
            </a:r>
            <a:r>
              <a:rPr lang="en-US" dirty="0" smtClean="0"/>
              <a:t> Nov. </a:t>
            </a:r>
            <a:r>
              <a:rPr lang="en-US" dirty="0" smtClean="0"/>
              <a:t>2016</a:t>
            </a:r>
          </a:p>
          <a:p>
            <a:pPr algn="r"/>
            <a:r>
              <a:rPr lang="en-US" dirty="0" smtClean="0"/>
              <a:t>COMSTAS IIT - WAH</a:t>
            </a:r>
            <a:endParaRPr lang="en-US" dirty="0"/>
          </a:p>
        </p:txBody>
      </p:sp>
    </p:spTree>
    <p:extLst>
      <p:ext uri="{BB962C8B-B14F-4D97-AF65-F5344CB8AC3E}">
        <p14:creationId xmlns:p14="http://schemas.microsoft.com/office/powerpoint/2010/main" val="764972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Logical View </a:t>
            </a:r>
            <a:r>
              <a:rPr lang="en-US" sz="2400" dirty="0" smtClean="0"/>
              <a:t>= (The Object-oriented </a:t>
            </a:r>
            <a:r>
              <a:rPr lang="en-US" sz="2400" dirty="0"/>
              <a:t>Decomposition</a:t>
            </a:r>
            <a:r>
              <a:rPr lang="en-US" sz="2400"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smtClean="0"/>
              <a:t>Viewer</a:t>
            </a:r>
            <a:r>
              <a:rPr lang="en-US" b="1" dirty="0"/>
              <a:t>: </a:t>
            </a:r>
            <a:r>
              <a:rPr lang="en-US" dirty="0" smtClean="0"/>
              <a:t>	End-user</a:t>
            </a:r>
            <a:endParaRPr lang="en-US" dirty="0"/>
          </a:p>
          <a:p>
            <a:r>
              <a:rPr lang="en-US" b="1" dirty="0" smtClean="0"/>
              <a:t>Considers</a:t>
            </a:r>
            <a:r>
              <a:rPr lang="en-US" b="1" dirty="0"/>
              <a:t>: </a:t>
            </a:r>
            <a:r>
              <a:rPr lang="en-US" b="1" dirty="0" smtClean="0"/>
              <a:t>	</a:t>
            </a:r>
            <a:r>
              <a:rPr lang="en-US" dirty="0" smtClean="0">
                <a:solidFill>
                  <a:srgbClr val="C00000"/>
                </a:solidFill>
              </a:rPr>
              <a:t>Functional Requirements-</a:t>
            </a:r>
            <a:r>
              <a:rPr lang="en-US" dirty="0" smtClean="0"/>
              <a:t> </a:t>
            </a:r>
            <a:r>
              <a:rPr lang="en-US" dirty="0"/>
              <a:t>What </a:t>
            </a:r>
            <a:r>
              <a:rPr lang="en-US" dirty="0" smtClean="0"/>
              <a:t>the system </a:t>
            </a:r>
            <a:r>
              <a:rPr lang="en-US" dirty="0"/>
              <a:t>should provide in terms of services </a:t>
            </a:r>
            <a:r>
              <a:rPr lang="en-US" dirty="0" smtClean="0"/>
              <a:t>to its users.</a:t>
            </a:r>
            <a:endParaRPr lang="en-US" dirty="0"/>
          </a:p>
          <a:p>
            <a:endParaRPr lang="en-US" b="1" dirty="0" smtClean="0"/>
          </a:p>
          <a:p>
            <a:r>
              <a:rPr lang="en-US" b="1" dirty="0" smtClean="0"/>
              <a:t>What this view shows? </a:t>
            </a:r>
          </a:p>
          <a:p>
            <a:r>
              <a:rPr lang="en-US" i="1" dirty="0" smtClean="0"/>
              <a:t>“This view shows the components (objects) of the system as well as their interaction/relationship”.</a:t>
            </a:r>
            <a:endParaRPr lang="en-US" i="1" dirty="0"/>
          </a:p>
          <a:p>
            <a:r>
              <a:rPr lang="en-US" dirty="0"/>
              <a:t>Notation: </a:t>
            </a:r>
            <a:r>
              <a:rPr lang="en-US" dirty="0" smtClean="0"/>
              <a:t> Object and dynamic models </a:t>
            </a:r>
            <a:endParaRPr lang="en-US" dirty="0"/>
          </a:p>
          <a:p>
            <a:r>
              <a:rPr lang="en-US" b="1" dirty="0" smtClean="0"/>
              <a:t>UML diagrams: </a:t>
            </a:r>
            <a:r>
              <a:rPr lang="en-US" dirty="0" smtClean="0"/>
              <a:t>Class, Object, State Machine, Composite Structure diagrams</a:t>
            </a:r>
            <a:endParaRPr lang="en-US" dirty="0"/>
          </a:p>
        </p:txBody>
      </p:sp>
      <p:pic>
        <p:nvPicPr>
          <p:cNvPr id="4" name="Picture 3"/>
          <p:cNvPicPr>
            <a:picLocks noChangeAspect="1"/>
          </p:cNvPicPr>
          <p:nvPr/>
        </p:nvPicPr>
        <p:blipFill>
          <a:blip r:embed="rId2"/>
          <a:stretch>
            <a:fillRect/>
          </a:stretch>
        </p:blipFill>
        <p:spPr>
          <a:xfrm>
            <a:off x="9439275" y="5805488"/>
            <a:ext cx="1200150" cy="742950"/>
          </a:xfrm>
          <a:prstGeom prst="rect">
            <a:avLst/>
          </a:prstGeom>
        </p:spPr>
      </p:pic>
    </p:spTree>
    <p:extLst>
      <p:ext uri="{BB962C8B-B14F-4D97-AF65-F5344CB8AC3E}">
        <p14:creationId xmlns:p14="http://schemas.microsoft.com/office/powerpoint/2010/main" val="2831760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dirty="0" smtClean="0"/>
              <a:t>. Process View </a:t>
            </a:r>
            <a:r>
              <a:rPr lang="en-US" sz="2400" dirty="0" smtClean="0"/>
              <a:t>= (The Process Decomposition)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Viewer</a:t>
            </a:r>
            <a:r>
              <a:rPr lang="en-US" b="1" dirty="0"/>
              <a:t>: </a:t>
            </a:r>
            <a:r>
              <a:rPr lang="en-US" dirty="0" smtClean="0"/>
              <a:t>	Integrator(s)</a:t>
            </a:r>
            <a:endParaRPr lang="en-US" dirty="0"/>
          </a:p>
          <a:p>
            <a:r>
              <a:rPr lang="en-US" b="1" dirty="0" smtClean="0"/>
              <a:t>Considers</a:t>
            </a:r>
            <a:r>
              <a:rPr lang="en-US" b="1" dirty="0"/>
              <a:t>: </a:t>
            </a:r>
            <a:r>
              <a:rPr lang="en-US" b="1" dirty="0" smtClean="0"/>
              <a:t>	</a:t>
            </a:r>
            <a:r>
              <a:rPr lang="en-US" dirty="0" smtClean="0">
                <a:solidFill>
                  <a:srgbClr val="C00000"/>
                </a:solidFill>
              </a:rPr>
              <a:t>Non-Functional Requirements -</a:t>
            </a:r>
            <a:r>
              <a:rPr lang="en-US" dirty="0" smtClean="0"/>
              <a:t> </a:t>
            </a:r>
            <a:r>
              <a:rPr lang="en-US" dirty="0"/>
              <a:t>(concurrency, performance, </a:t>
            </a:r>
            <a:r>
              <a:rPr lang="en-US" dirty="0" smtClean="0"/>
              <a:t>scalability, usability, resilience, re-use, comprehensibility, economic and technology constraints, trade-offs,  and cross-cutting concerns - like security and transaction management)</a:t>
            </a:r>
            <a:endParaRPr lang="en-US" dirty="0"/>
          </a:p>
          <a:p>
            <a:endParaRPr lang="en-US" b="1" dirty="0" smtClean="0"/>
          </a:p>
          <a:p>
            <a:r>
              <a:rPr lang="en-US" b="1" dirty="0" smtClean="0"/>
              <a:t>What this view shows? </a:t>
            </a:r>
          </a:p>
          <a:p>
            <a:r>
              <a:rPr lang="en-US" i="1" dirty="0" smtClean="0"/>
              <a:t>“This view shows the processes (workflow rules) of the system and how those processes communicate with each other”.</a:t>
            </a:r>
          </a:p>
          <a:p>
            <a:r>
              <a:rPr lang="en-US" i="1" dirty="0" smtClean="0"/>
              <a:t> </a:t>
            </a:r>
            <a:r>
              <a:rPr lang="en-US" b="1" dirty="0" smtClean="0"/>
              <a:t>UML diagrams: </a:t>
            </a:r>
            <a:r>
              <a:rPr lang="en-US" dirty="0" smtClean="0"/>
              <a:t>Sequence, Communication, Activity, Timing, Interaction Overview  diagrams</a:t>
            </a:r>
            <a:endParaRPr lang="en-US" dirty="0"/>
          </a:p>
        </p:txBody>
      </p:sp>
      <p:pic>
        <p:nvPicPr>
          <p:cNvPr id="4" name="Picture 3"/>
          <p:cNvPicPr>
            <a:picLocks noChangeAspect="1"/>
          </p:cNvPicPr>
          <p:nvPr/>
        </p:nvPicPr>
        <p:blipFill>
          <a:blip r:embed="rId2"/>
          <a:stretch>
            <a:fillRect/>
          </a:stretch>
        </p:blipFill>
        <p:spPr>
          <a:xfrm>
            <a:off x="9458325" y="5663406"/>
            <a:ext cx="1409700" cy="790575"/>
          </a:xfrm>
          <a:prstGeom prst="rect">
            <a:avLst/>
          </a:prstGeom>
        </p:spPr>
      </p:pic>
    </p:spTree>
    <p:extLst>
      <p:ext uri="{BB962C8B-B14F-4D97-AF65-F5344CB8AC3E}">
        <p14:creationId xmlns:p14="http://schemas.microsoft.com/office/powerpoint/2010/main" val="3756180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a:t>
            </a:r>
            <a:r>
              <a:rPr lang="en-US" dirty="0"/>
              <a:t>. </a:t>
            </a:r>
            <a:r>
              <a:rPr lang="en-US" dirty="0" smtClean="0"/>
              <a:t>Development/Implementation View </a:t>
            </a:r>
            <a:br>
              <a:rPr lang="en-US" dirty="0" smtClean="0"/>
            </a:br>
            <a:r>
              <a:rPr lang="en-US" dirty="0"/>
              <a:t>	</a:t>
            </a:r>
            <a:r>
              <a:rPr lang="en-US" dirty="0" smtClean="0"/>
              <a:t>					</a:t>
            </a:r>
            <a:r>
              <a:rPr lang="en-US" sz="2400" dirty="0" smtClean="0"/>
              <a:t>= (</a:t>
            </a:r>
            <a:r>
              <a:rPr lang="en-US" sz="2400" dirty="0"/>
              <a:t>The </a:t>
            </a:r>
            <a:r>
              <a:rPr lang="en-US" sz="2400" dirty="0" smtClean="0"/>
              <a:t>Subsystem Decomposition)</a:t>
            </a:r>
            <a:endParaRPr lang="en-US" dirty="0"/>
          </a:p>
        </p:txBody>
      </p:sp>
      <p:sp>
        <p:nvSpPr>
          <p:cNvPr id="3" name="Content Placeholder 2"/>
          <p:cNvSpPr>
            <a:spLocks noGrp="1"/>
          </p:cNvSpPr>
          <p:nvPr>
            <p:ph idx="1"/>
          </p:nvPr>
        </p:nvSpPr>
        <p:spPr/>
        <p:txBody>
          <a:bodyPr>
            <a:normAutofit/>
          </a:bodyPr>
          <a:lstStyle/>
          <a:p>
            <a:r>
              <a:rPr lang="en-US" b="1" dirty="0" smtClean="0"/>
              <a:t>Viewer</a:t>
            </a:r>
            <a:r>
              <a:rPr lang="en-US" b="1" dirty="0"/>
              <a:t>: </a:t>
            </a:r>
            <a:r>
              <a:rPr lang="en-US" dirty="0"/>
              <a:t>	Programmers and Software </a:t>
            </a:r>
            <a:r>
              <a:rPr lang="en-US" dirty="0" smtClean="0"/>
              <a:t>Managers</a:t>
            </a:r>
            <a:endParaRPr lang="en-US" dirty="0"/>
          </a:p>
          <a:p>
            <a:r>
              <a:rPr lang="en-US" b="1" dirty="0" smtClean="0"/>
              <a:t>Considers</a:t>
            </a:r>
            <a:r>
              <a:rPr lang="en-US" b="1" dirty="0"/>
              <a:t>: </a:t>
            </a:r>
            <a:r>
              <a:rPr lang="en-US" b="1" dirty="0" smtClean="0"/>
              <a:t>	</a:t>
            </a:r>
            <a:r>
              <a:rPr lang="en-US" dirty="0" smtClean="0">
                <a:solidFill>
                  <a:srgbClr val="C00000"/>
                </a:solidFill>
              </a:rPr>
              <a:t>Software </a:t>
            </a:r>
            <a:r>
              <a:rPr lang="en-US" dirty="0">
                <a:solidFill>
                  <a:srgbClr val="C00000"/>
                </a:solidFill>
              </a:rPr>
              <a:t>module organization </a:t>
            </a:r>
            <a:r>
              <a:rPr lang="en-US" dirty="0"/>
              <a:t>(Hierarchy of layers, software management, reuse, constraints of tools)</a:t>
            </a:r>
            <a:endParaRPr lang="en-US" b="1" dirty="0" smtClean="0"/>
          </a:p>
          <a:p>
            <a:r>
              <a:rPr lang="en-US" b="1" dirty="0" smtClean="0"/>
              <a:t>What this view shows? </a:t>
            </a:r>
          </a:p>
          <a:p>
            <a:r>
              <a:rPr lang="en-US" i="1" dirty="0" smtClean="0"/>
              <a:t>“This view shows the building blocks of the system”.</a:t>
            </a:r>
          </a:p>
          <a:p>
            <a:r>
              <a:rPr lang="en-US" i="1" dirty="0" smtClean="0"/>
              <a:t> </a:t>
            </a:r>
            <a:r>
              <a:rPr lang="en-US" b="1" dirty="0" smtClean="0"/>
              <a:t>UML diagrams: </a:t>
            </a:r>
            <a:r>
              <a:rPr lang="en-US" dirty="0" smtClean="0"/>
              <a:t>Component, Package diagrams </a:t>
            </a:r>
          </a:p>
          <a:p>
            <a:pPr lvl="1"/>
            <a:r>
              <a:rPr lang="en-US" sz="1800" dirty="0" smtClean="0"/>
              <a:t>Package Details, Execution Environments, Class Libraries, Layers, Sub-system design</a:t>
            </a:r>
            <a:r>
              <a:rPr lang="en-US" sz="1400" dirty="0" smtClean="0"/>
              <a:t> </a:t>
            </a:r>
          </a:p>
          <a:p>
            <a:endParaRPr lang="en-US" dirty="0"/>
          </a:p>
        </p:txBody>
      </p:sp>
      <p:pic>
        <p:nvPicPr>
          <p:cNvPr id="4" name="Picture 3"/>
          <p:cNvPicPr>
            <a:picLocks noChangeAspect="1"/>
          </p:cNvPicPr>
          <p:nvPr/>
        </p:nvPicPr>
        <p:blipFill>
          <a:blip r:embed="rId2"/>
          <a:stretch>
            <a:fillRect/>
          </a:stretch>
        </p:blipFill>
        <p:spPr>
          <a:xfrm>
            <a:off x="8848725" y="5181600"/>
            <a:ext cx="1409700" cy="381000"/>
          </a:xfrm>
          <a:prstGeom prst="rect">
            <a:avLst/>
          </a:prstGeom>
        </p:spPr>
      </p:pic>
    </p:spTree>
    <p:extLst>
      <p:ext uri="{BB962C8B-B14F-4D97-AF65-F5344CB8AC3E}">
        <p14:creationId xmlns:p14="http://schemas.microsoft.com/office/powerpoint/2010/main" val="1101453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Physical/Deployment </a:t>
            </a:r>
            <a:r>
              <a:rPr lang="en-US" dirty="0"/>
              <a:t>View </a:t>
            </a:r>
            <a:r>
              <a:rPr lang="en-US" dirty="0" smtClean="0"/>
              <a:t/>
            </a:r>
            <a:br>
              <a:rPr lang="en-US" dirty="0" smtClean="0"/>
            </a:br>
            <a:r>
              <a:rPr lang="en-US" dirty="0"/>
              <a:t>	</a:t>
            </a:r>
            <a:r>
              <a:rPr lang="en-US" dirty="0" smtClean="0"/>
              <a:t>					</a:t>
            </a:r>
            <a:r>
              <a:rPr lang="en-US" sz="2400" dirty="0" smtClean="0"/>
              <a:t>= (Software to Hardware Mapping)</a:t>
            </a:r>
            <a:endParaRPr lang="en-US" dirty="0"/>
          </a:p>
        </p:txBody>
      </p:sp>
      <p:sp>
        <p:nvSpPr>
          <p:cNvPr id="3" name="Content Placeholder 2"/>
          <p:cNvSpPr>
            <a:spLocks noGrp="1"/>
          </p:cNvSpPr>
          <p:nvPr>
            <p:ph idx="1"/>
          </p:nvPr>
        </p:nvSpPr>
        <p:spPr/>
        <p:txBody>
          <a:bodyPr/>
          <a:lstStyle/>
          <a:p>
            <a:r>
              <a:rPr lang="en-US" b="1" dirty="0" smtClean="0"/>
              <a:t>Viewer</a:t>
            </a:r>
            <a:r>
              <a:rPr lang="en-US" b="1" dirty="0"/>
              <a:t>: </a:t>
            </a:r>
            <a:r>
              <a:rPr lang="en-US" dirty="0"/>
              <a:t>	System Engineers</a:t>
            </a:r>
          </a:p>
          <a:p>
            <a:r>
              <a:rPr lang="en-US" b="1" dirty="0" smtClean="0"/>
              <a:t>Considers</a:t>
            </a:r>
            <a:r>
              <a:rPr lang="en-US" b="1" dirty="0"/>
              <a:t>: </a:t>
            </a:r>
            <a:r>
              <a:rPr lang="en-US" b="1" dirty="0" smtClean="0"/>
              <a:t>	</a:t>
            </a:r>
            <a:r>
              <a:rPr lang="en-US" dirty="0">
                <a:solidFill>
                  <a:srgbClr val="C00000"/>
                </a:solidFill>
              </a:rPr>
              <a:t>Non-functional </a:t>
            </a:r>
            <a:r>
              <a:rPr lang="en-US" dirty="0" smtClean="0">
                <a:solidFill>
                  <a:srgbClr val="C00000"/>
                </a:solidFill>
              </a:rPr>
              <a:t>Requirements for hardware </a:t>
            </a:r>
            <a:r>
              <a:rPr lang="en-US" dirty="0" smtClean="0"/>
              <a:t>(Topology, Communication)</a:t>
            </a:r>
            <a:endParaRPr lang="en-US" b="1" dirty="0" smtClean="0"/>
          </a:p>
          <a:p>
            <a:r>
              <a:rPr lang="en-US" b="1" dirty="0" smtClean="0"/>
              <a:t>What this view shows? </a:t>
            </a:r>
          </a:p>
          <a:p>
            <a:r>
              <a:rPr lang="en-US" i="1" dirty="0" smtClean="0"/>
              <a:t>“This view shows the system execution environment”.</a:t>
            </a:r>
          </a:p>
          <a:p>
            <a:r>
              <a:rPr lang="en-US" i="1" dirty="0"/>
              <a:t> </a:t>
            </a:r>
            <a:r>
              <a:rPr lang="en-US" b="1" dirty="0"/>
              <a:t>UML diagrams: </a:t>
            </a:r>
            <a:r>
              <a:rPr lang="en-US" dirty="0"/>
              <a:t>Deployment diagrams</a:t>
            </a:r>
          </a:p>
          <a:p>
            <a:r>
              <a:rPr lang="en-US" b="1" dirty="0" smtClean="0"/>
              <a:t>Non-UML </a:t>
            </a:r>
            <a:r>
              <a:rPr lang="en-US" b="1" dirty="0"/>
              <a:t>diagrams: </a:t>
            </a:r>
            <a:r>
              <a:rPr lang="en-US" dirty="0" smtClean="0"/>
              <a:t>Network Topology (not in UML)</a:t>
            </a:r>
            <a:endParaRPr lang="en-US" dirty="0"/>
          </a:p>
          <a:p>
            <a:endParaRPr lang="en-US" dirty="0" smtClean="0"/>
          </a:p>
        </p:txBody>
      </p:sp>
      <p:sp>
        <p:nvSpPr>
          <p:cNvPr id="4" name="Rectangle 3"/>
          <p:cNvSpPr/>
          <p:nvPr/>
        </p:nvSpPr>
        <p:spPr>
          <a:xfrm>
            <a:off x="5297544" y="3244334"/>
            <a:ext cx="1596912" cy="369332"/>
          </a:xfrm>
          <a:prstGeom prst="rect">
            <a:avLst/>
          </a:prstGeom>
        </p:spPr>
        <p:txBody>
          <a:bodyPr wrap="none">
            <a:spAutoFit/>
          </a:bodyPr>
          <a:lstStyle/>
          <a:p>
            <a:r>
              <a:rPr lang="en-US" dirty="0" smtClean="0"/>
              <a:t>Non-functional</a:t>
            </a:r>
            <a:endParaRPr lang="en-US" dirty="0"/>
          </a:p>
        </p:txBody>
      </p:sp>
      <p:pic>
        <p:nvPicPr>
          <p:cNvPr id="5" name="Picture 4"/>
          <p:cNvPicPr>
            <a:picLocks noChangeAspect="1"/>
          </p:cNvPicPr>
          <p:nvPr/>
        </p:nvPicPr>
        <p:blipFill>
          <a:blip r:embed="rId2"/>
          <a:stretch>
            <a:fillRect/>
          </a:stretch>
        </p:blipFill>
        <p:spPr>
          <a:xfrm>
            <a:off x="9563100" y="4305300"/>
            <a:ext cx="1009650" cy="733425"/>
          </a:xfrm>
          <a:prstGeom prst="rect">
            <a:avLst/>
          </a:prstGeom>
        </p:spPr>
      </p:pic>
    </p:spTree>
    <p:extLst>
      <p:ext uri="{BB962C8B-B14F-4D97-AF65-F5344CB8AC3E}">
        <p14:creationId xmlns:p14="http://schemas.microsoft.com/office/powerpoint/2010/main" val="2054620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Use-case View/Scenarios </a:t>
            </a:r>
            <a:r>
              <a:rPr lang="en-US" sz="2400" dirty="0" smtClean="0"/>
              <a:t>= (putting it altogether)</a:t>
            </a:r>
            <a:endParaRPr lang="en-US" dirty="0"/>
          </a:p>
        </p:txBody>
      </p:sp>
      <p:sp>
        <p:nvSpPr>
          <p:cNvPr id="3" name="Content Placeholder 2"/>
          <p:cNvSpPr>
            <a:spLocks noGrp="1"/>
          </p:cNvSpPr>
          <p:nvPr>
            <p:ph idx="1"/>
          </p:nvPr>
        </p:nvSpPr>
        <p:spPr/>
        <p:txBody>
          <a:bodyPr/>
          <a:lstStyle/>
          <a:p>
            <a:r>
              <a:rPr lang="en-US" b="1" dirty="0" smtClean="0"/>
              <a:t>Viewer</a:t>
            </a:r>
            <a:r>
              <a:rPr lang="en-US" b="1" dirty="0"/>
              <a:t>: </a:t>
            </a:r>
            <a:r>
              <a:rPr lang="en-US" dirty="0"/>
              <a:t>	All users of other views and Evaluators</a:t>
            </a:r>
          </a:p>
          <a:p>
            <a:r>
              <a:rPr lang="en-US" b="1" dirty="0" smtClean="0"/>
              <a:t>Considers</a:t>
            </a:r>
            <a:r>
              <a:rPr lang="en-US" b="1" dirty="0"/>
              <a:t>: </a:t>
            </a:r>
            <a:r>
              <a:rPr lang="en-US" b="1" dirty="0" smtClean="0"/>
              <a:t>	</a:t>
            </a:r>
            <a:r>
              <a:rPr lang="en-US" dirty="0">
                <a:solidFill>
                  <a:srgbClr val="C00000"/>
                </a:solidFill>
              </a:rPr>
              <a:t>System consistency, validity </a:t>
            </a:r>
            <a:r>
              <a:rPr lang="en-US" dirty="0" smtClean="0"/>
              <a:t> </a:t>
            </a:r>
            <a:endParaRPr lang="en-US" b="1" dirty="0" smtClean="0"/>
          </a:p>
          <a:p>
            <a:r>
              <a:rPr lang="en-US" b="1" dirty="0" smtClean="0"/>
              <a:t>What this view shows? </a:t>
            </a:r>
          </a:p>
          <a:p>
            <a:r>
              <a:rPr lang="en-US" i="1" dirty="0" smtClean="0"/>
              <a:t>“This view shows the Validation and </a:t>
            </a:r>
            <a:r>
              <a:rPr lang="en-US" i="1" dirty="0"/>
              <a:t>I</a:t>
            </a:r>
            <a:r>
              <a:rPr lang="en-US" i="1" dirty="0" smtClean="0"/>
              <a:t>llustration of system completeness. This view is redundant with other views.”.</a:t>
            </a:r>
          </a:p>
          <a:p>
            <a:r>
              <a:rPr lang="en-US" i="1" dirty="0" smtClean="0"/>
              <a:t> </a:t>
            </a:r>
            <a:r>
              <a:rPr lang="en-US" b="1" dirty="0" smtClean="0"/>
              <a:t>UML diagrams: </a:t>
            </a:r>
            <a:r>
              <a:rPr lang="en-US" dirty="0" smtClean="0"/>
              <a:t>Use-case diagram, User stories</a:t>
            </a:r>
          </a:p>
        </p:txBody>
      </p:sp>
      <p:pic>
        <p:nvPicPr>
          <p:cNvPr id="4" name="Picture 3"/>
          <p:cNvPicPr>
            <a:picLocks noChangeAspect="1"/>
          </p:cNvPicPr>
          <p:nvPr/>
        </p:nvPicPr>
        <p:blipFill>
          <a:blip r:embed="rId2"/>
          <a:stretch>
            <a:fillRect/>
          </a:stretch>
        </p:blipFill>
        <p:spPr>
          <a:xfrm>
            <a:off x="8786812" y="4557712"/>
            <a:ext cx="1190625" cy="742950"/>
          </a:xfrm>
          <a:prstGeom prst="rect">
            <a:avLst/>
          </a:prstGeom>
        </p:spPr>
      </p:pic>
    </p:spTree>
    <p:extLst>
      <p:ext uri="{BB962C8B-B14F-4D97-AF65-F5344CB8AC3E}">
        <p14:creationId xmlns:p14="http://schemas.microsoft.com/office/powerpoint/2010/main" val="4058609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between Views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i="1" dirty="0" smtClean="0">
                <a:solidFill>
                  <a:srgbClr val="92D050"/>
                </a:solidFill>
              </a:rPr>
              <a:t>Logical</a:t>
            </a:r>
            <a:r>
              <a:rPr lang="en-US" i="1" dirty="0" smtClean="0"/>
              <a:t> View </a:t>
            </a:r>
            <a:r>
              <a:rPr lang="en-US" dirty="0" smtClean="0"/>
              <a:t>and the </a:t>
            </a:r>
            <a:r>
              <a:rPr lang="en-US" i="1" dirty="0" smtClean="0"/>
              <a:t>Process View </a:t>
            </a:r>
            <a:r>
              <a:rPr lang="en-US" dirty="0" smtClean="0"/>
              <a:t>are at a </a:t>
            </a:r>
            <a:r>
              <a:rPr lang="en-US" dirty="0" smtClean="0">
                <a:solidFill>
                  <a:srgbClr val="C00000"/>
                </a:solidFill>
              </a:rPr>
              <a:t>conceptual level</a:t>
            </a:r>
            <a:r>
              <a:rPr lang="en-US" dirty="0" smtClean="0"/>
              <a:t> and are used from analysis to design. </a:t>
            </a:r>
          </a:p>
          <a:p>
            <a:r>
              <a:rPr lang="en-US" dirty="0" smtClean="0"/>
              <a:t>The </a:t>
            </a:r>
            <a:r>
              <a:rPr lang="en-US" i="1" dirty="0" smtClean="0">
                <a:solidFill>
                  <a:srgbClr val="92D050"/>
                </a:solidFill>
              </a:rPr>
              <a:t>Development</a:t>
            </a:r>
            <a:r>
              <a:rPr lang="en-US" i="1" dirty="0" smtClean="0"/>
              <a:t> View </a:t>
            </a:r>
            <a:r>
              <a:rPr lang="en-US" dirty="0" smtClean="0"/>
              <a:t>and the </a:t>
            </a:r>
            <a:r>
              <a:rPr lang="en-US" i="1" dirty="0" smtClean="0"/>
              <a:t>Deployment View </a:t>
            </a:r>
            <a:r>
              <a:rPr lang="en-US" dirty="0" smtClean="0"/>
              <a:t>are at the </a:t>
            </a:r>
            <a:r>
              <a:rPr lang="en-US" dirty="0" smtClean="0">
                <a:solidFill>
                  <a:srgbClr val="C00000"/>
                </a:solidFill>
              </a:rPr>
              <a:t>physical level</a:t>
            </a:r>
            <a:r>
              <a:rPr lang="en-US" dirty="0" smtClean="0"/>
              <a:t> and represent the actual application components built and deployed.</a:t>
            </a:r>
          </a:p>
          <a:p>
            <a:r>
              <a:rPr lang="en-US" dirty="0" smtClean="0"/>
              <a:t> The </a:t>
            </a:r>
            <a:r>
              <a:rPr lang="en-US" i="1" dirty="0">
                <a:solidFill>
                  <a:srgbClr val="92D050"/>
                </a:solidFill>
              </a:rPr>
              <a:t>Logical</a:t>
            </a:r>
            <a:r>
              <a:rPr lang="en-US" dirty="0" smtClean="0"/>
              <a:t> View and the Development View are tied closer to functionality </a:t>
            </a:r>
            <a:r>
              <a:rPr lang="en-US" dirty="0" smtClean="0">
                <a:solidFill>
                  <a:srgbClr val="C00000"/>
                </a:solidFill>
              </a:rPr>
              <a:t>(functional aspect) </a:t>
            </a:r>
            <a:r>
              <a:rPr lang="en-US" dirty="0" smtClean="0"/>
              <a:t>. They depict how functionality is modeled and implemented.</a:t>
            </a:r>
          </a:p>
          <a:p>
            <a:r>
              <a:rPr lang="en-US" dirty="0" smtClean="0"/>
              <a:t> The </a:t>
            </a:r>
            <a:r>
              <a:rPr lang="en-US" i="1" dirty="0">
                <a:solidFill>
                  <a:srgbClr val="92D050"/>
                </a:solidFill>
              </a:rPr>
              <a:t>Process</a:t>
            </a:r>
            <a:r>
              <a:rPr lang="en-US" dirty="0" smtClean="0"/>
              <a:t> View and Deployment View realizes the </a:t>
            </a:r>
            <a:r>
              <a:rPr lang="en-US" dirty="0" smtClean="0">
                <a:solidFill>
                  <a:srgbClr val="C00000"/>
                </a:solidFill>
              </a:rPr>
              <a:t>non-functional aspects</a:t>
            </a:r>
            <a:r>
              <a:rPr lang="en-US" dirty="0" smtClean="0"/>
              <a:t> using behavioral and physical modeling. </a:t>
            </a:r>
          </a:p>
          <a:p>
            <a:r>
              <a:rPr lang="en-US" i="1" dirty="0">
                <a:solidFill>
                  <a:srgbClr val="92D050"/>
                </a:solidFill>
              </a:rPr>
              <a:t>Use Case </a:t>
            </a:r>
            <a:r>
              <a:rPr lang="en-US" dirty="0" smtClean="0"/>
              <a:t>View leads to </a:t>
            </a:r>
            <a:r>
              <a:rPr lang="en-US" dirty="0" smtClean="0">
                <a:solidFill>
                  <a:srgbClr val="C00000"/>
                </a:solidFill>
              </a:rPr>
              <a:t>structural elements</a:t>
            </a:r>
            <a:r>
              <a:rPr lang="en-US" dirty="0" smtClean="0"/>
              <a:t> being </a:t>
            </a:r>
            <a:r>
              <a:rPr lang="en-US" b="1" i="1" u="sng" dirty="0" smtClean="0">
                <a:effectLst>
                  <a:outerShdw blurRad="38100" dist="38100" dir="2700000" algn="tl">
                    <a:srgbClr val="000000">
                      <a:alpha val="43137"/>
                    </a:srgbClr>
                  </a:outerShdw>
                </a:effectLst>
              </a:rPr>
              <a:t>analyzed</a:t>
            </a:r>
            <a:r>
              <a:rPr lang="en-US" dirty="0" smtClean="0"/>
              <a:t> in the Logical View and </a:t>
            </a:r>
            <a:r>
              <a:rPr lang="en-US" b="1" i="1" u="sng" dirty="0" smtClean="0">
                <a:effectLst>
                  <a:outerShdw blurRad="38100" dist="38100" dir="2700000" algn="tl">
                    <a:srgbClr val="000000">
                      <a:alpha val="43137"/>
                    </a:srgbClr>
                  </a:outerShdw>
                </a:effectLst>
              </a:rPr>
              <a:t>implemented</a:t>
            </a:r>
            <a:r>
              <a:rPr lang="en-US" dirty="0" smtClean="0">
                <a:effectLst>
                  <a:outerShdw blurRad="38100" dist="38100" dir="2700000" algn="tl">
                    <a:srgbClr val="000000">
                      <a:alpha val="43137"/>
                    </a:srgbClr>
                  </a:outerShdw>
                </a:effectLst>
              </a:rPr>
              <a:t> </a:t>
            </a:r>
            <a:r>
              <a:rPr lang="en-US" dirty="0" smtClean="0"/>
              <a:t>in the Development View. The scenarios in the Use Case View are </a:t>
            </a:r>
            <a:r>
              <a:rPr lang="en-US" b="1" i="1" u="sng" dirty="0" smtClean="0">
                <a:effectLst>
                  <a:outerShdw blurRad="38100" dist="38100" dir="2700000" algn="tl">
                    <a:srgbClr val="000000">
                      <a:alpha val="43137"/>
                    </a:srgbClr>
                  </a:outerShdw>
                </a:effectLst>
              </a:rPr>
              <a:t>realized</a:t>
            </a:r>
            <a:r>
              <a:rPr lang="en-US" dirty="0" smtClean="0"/>
              <a:t> in the Process View and </a:t>
            </a:r>
            <a:r>
              <a:rPr lang="en-US" b="1" i="1" u="sng" dirty="0" smtClean="0">
                <a:effectLst>
                  <a:outerShdw blurRad="38100" dist="38100" dir="2700000" algn="tl">
                    <a:srgbClr val="000000">
                      <a:alpha val="43137"/>
                    </a:srgbClr>
                  </a:outerShdw>
                </a:effectLst>
              </a:rPr>
              <a:t>deployed</a:t>
            </a:r>
            <a:r>
              <a:rPr lang="en-US" dirty="0" smtClean="0">
                <a:effectLst>
                  <a:outerShdw blurRad="38100" dist="38100" dir="2700000" algn="tl">
                    <a:srgbClr val="000000">
                      <a:alpha val="43137"/>
                    </a:srgbClr>
                  </a:outerShdw>
                </a:effectLst>
              </a:rPr>
              <a:t> </a:t>
            </a:r>
            <a:r>
              <a:rPr lang="en-US" dirty="0" smtClean="0"/>
              <a:t>in the Physical View.</a:t>
            </a:r>
            <a:endParaRPr lang="en-US" dirty="0"/>
          </a:p>
        </p:txBody>
      </p:sp>
    </p:spTree>
    <p:extLst>
      <p:ext uri="{BB962C8B-B14F-4D97-AF65-F5344CB8AC3E}">
        <p14:creationId xmlns:p14="http://schemas.microsoft.com/office/powerpoint/2010/main" val="1584278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Why is it called the 4 + 1 instead of just 5?</a:t>
            </a:r>
            <a:endParaRPr lang="en-US" dirty="0"/>
          </a:p>
        </p:txBody>
      </p:sp>
      <p:sp>
        <p:nvSpPr>
          <p:cNvPr id="3" name="Content Placeholder 2"/>
          <p:cNvSpPr>
            <a:spLocks noGrp="1"/>
          </p:cNvSpPr>
          <p:nvPr>
            <p:ph idx="1"/>
          </p:nvPr>
        </p:nvSpPr>
        <p:spPr/>
        <p:txBody>
          <a:bodyPr/>
          <a:lstStyle/>
          <a:p>
            <a:r>
              <a:rPr lang="en-US" b="1" dirty="0" smtClean="0"/>
              <a:t>The Use-case View: </a:t>
            </a:r>
            <a:r>
              <a:rPr lang="en-US" dirty="0" smtClean="0"/>
              <a:t>The </a:t>
            </a:r>
            <a:r>
              <a:rPr lang="en-US" dirty="0"/>
              <a:t>use case view has a special significance. </a:t>
            </a:r>
            <a:endParaRPr lang="en-US" dirty="0" smtClean="0"/>
          </a:p>
          <a:p>
            <a:pPr marL="0" indent="0">
              <a:buNone/>
            </a:pPr>
            <a:r>
              <a:rPr lang="en-US" dirty="0" smtClean="0"/>
              <a:t>Views are effectively redundant </a:t>
            </a:r>
            <a:r>
              <a:rPr lang="en-US" dirty="0"/>
              <a:t>(i.e. Views are </a:t>
            </a:r>
            <a:r>
              <a:rPr lang="en-US" dirty="0" smtClean="0"/>
              <a:t>interconnected). </a:t>
            </a:r>
          </a:p>
          <a:p>
            <a:pPr>
              <a:buFont typeface="Wingdings" panose="05000000000000000000" pitchFamily="2" charset="2"/>
              <a:buChar char="Ø"/>
            </a:pPr>
            <a:r>
              <a:rPr lang="en-US" dirty="0" smtClean="0"/>
              <a:t>However</a:t>
            </a:r>
            <a:r>
              <a:rPr lang="en-US" dirty="0"/>
              <a:t>, all other views would not be possible without use case </a:t>
            </a:r>
            <a:r>
              <a:rPr lang="en-US" dirty="0" smtClean="0"/>
              <a:t>view. </a:t>
            </a:r>
          </a:p>
          <a:p>
            <a:pPr>
              <a:buFont typeface="Wingdings" panose="05000000000000000000" pitchFamily="2" charset="2"/>
              <a:buChar char="Ø"/>
            </a:pPr>
            <a:r>
              <a:rPr lang="en-US" dirty="0" smtClean="0"/>
              <a:t>It </a:t>
            </a:r>
            <a:r>
              <a:rPr lang="en-US" dirty="0"/>
              <a:t>details the high levels requirements of the system. </a:t>
            </a:r>
            <a:endParaRPr lang="en-US" dirty="0" smtClean="0"/>
          </a:p>
          <a:p>
            <a:pPr>
              <a:buFont typeface="Wingdings" panose="05000000000000000000" pitchFamily="2" charset="2"/>
              <a:buChar char="Ø"/>
            </a:pPr>
            <a:r>
              <a:rPr lang="en-US" dirty="0" smtClean="0"/>
              <a:t>The </a:t>
            </a:r>
            <a:r>
              <a:rPr lang="en-US" dirty="0"/>
              <a:t>other views detail how those requirements are realized</a:t>
            </a:r>
            <a:r>
              <a:rPr lang="en-US" dirty="0" smtClean="0"/>
              <a:t>.</a:t>
            </a:r>
          </a:p>
          <a:p>
            <a:endParaRPr lang="en-US" dirty="0"/>
          </a:p>
        </p:txBody>
      </p:sp>
    </p:spTree>
    <p:extLst>
      <p:ext uri="{BB962C8B-B14F-4D97-AF65-F5344CB8AC3E}">
        <p14:creationId xmlns:p14="http://schemas.microsoft.com/office/powerpoint/2010/main" val="634088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 between views</a:t>
            </a:r>
          </a:p>
        </p:txBody>
      </p:sp>
      <p:sp>
        <p:nvSpPr>
          <p:cNvPr id="3" name="Content Placeholder 2"/>
          <p:cNvSpPr>
            <a:spLocks noGrp="1"/>
          </p:cNvSpPr>
          <p:nvPr>
            <p:ph idx="1"/>
          </p:nvPr>
        </p:nvSpPr>
        <p:spPr>
          <a:xfrm>
            <a:off x="838200" y="1725609"/>
            <a:ext cx="10515600" cy="4832350"/>
          </a:xfrm>
        </p:spPr>
        <p:txBody>
          <a:bodyPr>
            <a:normAutofit fontScale="92500" lnSpcReduction="20000"/>
          </a:bodyPr>
          <a:lstStyle/>
          <a:p>
            <a:r>
              <a:rPr lang="en-US" dirty="0"/>
              <a:t>Views are interconnected. </a:t>
            </a:r>
            <a:endParaRPr lang="en-US" dirty="0" smtClean="0"/>
          </a:p>
          <a:p>
            <a:r>
              <a:rPr lang="en-US" dirty="0"/>
              <a:t>They are very close, but </a:t>
            </a:r>
            <a:r>
              <a:rPr lang="en-US" u="sng" dirty="0"/>
              <a:t>the larger the project, the greater the distance. </a:t>
            </a:r>
            <a:endParaRPr lang="en-US" dirty="0" smtClean="0"/>
          </a:p>
          <a:p>
            <a:r>
              <a:rPr lang="en-US" dirty="0" smtClean="0"/>
              <a:t>Start </a:t>
            </a:r>
            <a:r>
              <a:rPr lang="en-US" dirty="0"/>
              <a:t>with Logical view (Req. Doc) and Move to Development or Process view and then finally go to Physical view</a:t>
            </a:r>
            <a:r>
              <a:rPr lang="en-US" dirty="0" smtClean="0"/>
              <a:t>.</a:t>
            </a:r>
          </a:p>
          <a:p>
            <a:pPr marL="514350" indent="-514350">
              <a:buFont typeface="+mj-lt"/>
              <a:buAutoNum type="arabicPeriod"/>
            </a:pPr>
            <a:r>
              <a:rPr lang="en-US" dirty="0">
                <a:solidFill>
                  <a:srgbClr val="C00000"/>
                </a:solidFill>
              </a:rPr>
              <a:t>From logical to Process </a:t>
            </a:r>
            <a:r>
              <a:rPr lang="en-US" dirty="0" smtClean="0">
                <a:solidFill>
                  <a:srgbClr val="C00000"/>
                </a:solidFill>
              </a:rPr>
              <a:t>view</a:t>
            </a:r>
          </a:p>
          <a:p>
            <a:pPr lvl="1">
              <a:buFont typeface="Wingdings" panose="05000000000000000000" pitchFamily="2" charset="2"/>
              <a:buChar char="§"/>
            </a:pPr>
            <a:r>
              <a:rPr lang="en-US" sz="2800" dirty="0" smtClean="0">
                <a:solidFill>
                  <a:prstClr val="black"/>
                </a:solidFill>
              </a:rPr>
              <a:t>Two </a:t>
            </a:r>
            <a:r>
              <a:rPr lang="en-US" sz="2800" dirty="0">
                <a:solidFill>
                  <a:prstClr val="black"/>
                </a:solidFill>
              </a:rPr>
              <a:t>strategies to analyze level of concurrency: </a:t>
            </a:r>
          </a:p>
          <a:p>
            <a:pPr lvl="2">
              <a:buFont typeface="Wingdings" panose="05000000000000000000" pitchFamily="2" charset="2"/>
              <a:buChar char="§"/>
            </a:pPr>
            <a:r>
              <a:rPr lang="en-US" sz="2400" dirty="0">
                <a:solidFill>
                  <a:prstClr val="black"/>
                </a:solidFill>
              </a:rPr>
              <a:t>Inside-out: starting from Logical structure </a:t>
            </a:r>
          </a:p>
          <a:p>
            <a:pPr lvl="2">
              <a:buFont typeface="Wingdings" panose="05000000000000000000" pitchFamily="2" charset="2"/>
              <a:buChar char="§"/>
            </a:pPr>
            <a:r>
              <a:rPr lang="en-US" sz="2400" dirty="0">
                <a:solidFill>
                  <a:prstClr val="black"/>
                </a:solidFill>
              </a:rPr>
              <a:t>Outside-in: starting from physical </a:t>
            </a:r>
            <a:r>
              <a:rPr lang="en-US" sz="2400" dirty="0" smtClean="0">
                <a:solidFill>
                  <a:prstClr val="black"/>
                </a:solidFill>
              </a:rPr>
              <a:t>structure</a:t>
            </a:r>
          </a:p>
          <a:p>
            <a:pPr marL="514350" indent="-514350">
              <a:buFont typeface="+mj-lt"/>
              <a:buAutoNum type="arabicPeriod"/>
            </a:pPr>
            <a:r>
              <a:rPr lang="en-US" dirty="0">
                <a:solidFill>
                  <a:srgbClr val="C00000"/>
                </a:solidFill>
              </a:rPr>
              <a:t>From Logical to development </a:t>
            </a:r>
            <a:r>
              <a:rPr lang="en-US" dirty="0" smtClean="0">
                <a:solidFill>
                  <a:srgbClr val="C00000"/>
                </a:solidFill>
              </a:rPr>
              <a:t>view</a:t>
            </a:r>
          </a:p>
          <a:p>
            <a:pPr lvl="1">
              <a:buFont typeface="Wingdings" panose="05000000000000000000" pitchFamily="2" charset="2"/>
              <a:buChar char="§"/>
            </a:pPr>
            <a:r>
              <a:rPr lang="en-US" dirty="0"/>
              <a:t>Grouping to subsystems is based on: </a:t>
            </a:r>
          </a:p>
          <a:p>
            <a:pPr lvl="2">
              <a:buFont typeface="Wingdings" panose="05000000000000000000" pitchFamily="2" charset="2"/>
              <a:buChar char="§"/>
            </a:pPr>
            <a:r>
              <a:rPr lang="en-US" dirty="0"/>
              <a:t>Classes </a:t>
            </a:r>
          </a:p>
          <a:p>
            <a:pPr lvl="2">
              <a:buFont typeface="Wingdings" panose="05000000000000000000" pitchFamily="2" charset="2"/>
              <a:buChar char="§"/>
            </a:pPr>
            <a:r>
              <a:rPr lang="en-US" dirty="0"/>
              <a:t>Class packages </a:t>
            </a:r>
          </a:p>
          <a:p>
            <a:pPr lvl="2">
              <a:buFont typeface="Wingdings" panose="05000000000000000000" pitchFamily="2" charset="2"/>
              <a:buChar char="§"/>
            </a:pPr>
            <a:r>
              <a:rPr lang="en-US" dirty="0"/>
              <a:t>Line of codes </a:t>
            </a:r>
          </a:p>
          <a:p>
            <a:pPr lvl="2">
              <a:buFont typeface="Wingdings" panose="05000000000000000000" pitchFamily="2" charset="2"/>
              <a:buChar char="§"/>
            </a:pPr>
            <a:r>
              <a:rPr lang="en-US" dirty="0"/>
              <a:t>Team </a:t>
            </a:r>
            <a:r>
              <a:rPr lang="en-US" dirty="0" smtClean="0"/>
              <a:t>organization</a:t>
            </a:r>
            <a:endParaRPr lang="en-US" dirty="0">
              <a:solidFill>
                <a:srgbClr val="C00000"/>
              </a:solidFill>
            </a:endParaRPr>
          </a:p>
        </p:txBody>
      </p:sp>
      <p:pic>
        <p:nvPicPr>
          <p:cNvPr id="5" name="Picture 4"/>
          <p:cNvPicPr>
            <a:picLocks noChangeAspect="1"/>
          </p:cNvPicPr>
          <p:nvPr/>
        </p:nvPicPr>
        <p:blipFill>
          <a:blip r:embed="rId2"/>
          <a:stretch>
            <a:fillRect/>
          </a:stretch>
        </p:blipFill>
        <p:spPr>
          <a:xfrm>
            <a:off x="8181975" y="3724274"/>
            <a:ext cx="3171825" cy="2552700"/>
          </a:xfrm>
          <a:prstGeom prst="rect">
            <a:avLst/>
          </a:prstGeom>
        </p:spPr>
      </p:pic>
    </p:spTree>
    <p:extLst>
      <p:ext uri="{BB962C8B-B14F-4D97-AF65-F5344CB8AC3E}">
        <p14:creationId xmlns:p14="http://schemas.microsoft.com/office/powerpoint/2010/main" val="195144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Definition by IEEE</a:t>
            </a:r>
            <a:endParaRPr lang="en-US" dirty="0"/>
          </a:p>
        </p:txBody>
      </p:sp>
      <p:sp>
        <p:nvSpPr>
          <p:cNvPr id="3" name="Content Placeholder 2"/>
          <p:cNvSpPr>
            <a:spLocks noGrp="1"/>
          </p:cNvSpPr>
          <p:nvPr>
            <p:ph idx="1"/>
          </p:nvPr>
        </p:nvSpPr>
        <p:spPr/>
        <p:txBody>
          <a:bodyPr/>
          <a:lstStyle/>
          <a:p>
            <a:pPr marL="0" indent="0">
              <a:buNone/>
            </a:pPr>
            <a:r>
              <a:rPr lang="en-US" sz="3600" i="1" dirty="0" smtClean="0">
                <a:solidFill>
                  <a:srgbClr val="C00000"/>
                </a:solidFill>
              </a:rPr>
              <a:t>“Software Architecture is the fundamental organization of a system, embodied in its components, their relationships to each other and the environment, and the principles governing its design and evolution.”</a:t>
            </a:r>
          </a:p>
          <a:p>
            <a:endParaRPr lang="en-US" dirty="0" smtClean="0"/>
          </a:p>
          <a:p>
            <a:pPr marL="0" indent="0">
              <a:buNone/>
            </a:pPr>
            <a:r>
              <a:rPr lang="en-US" dirty="0" smtClean="0"/>
              <a:t>— The definition of Software Architecture as per IEEE Recommended Practice for Architectural Description of Software Intensive Systems (IEEE 1471-2000)</a:t>
            </a:r>
            <a:endParaRPr lang="en-US" dirty="0"/>
          </a:p>
        </p:txBody>
      </p:sp>
    </p:spTree>
    <p:extLst>
      <p:ext uri="{BB962C8B-B14F-4D97-AF65-F5344CB8AC3E}">
        <p14:creationId xmlns:p14="http://schemas.microsoft.com/office/powerpoint/2010/main" val="1112054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6375" y="365125"/>
            <a:ext cx="9239250" cy="5857875"/>
          </a:xfrm>
          <a:prstGeom prst="rect">
            <a:avLst/>
          </a:prstGeom>
        </p:spPr>
      </p:pic>
    </p:spTree>
    <p:extLst>
      <p:ext uri="{BB962C8B-B14F-4D97-AF65-F5344CB8AC3E}">
        <p14:creationId xmlns:p14="http://schemas.microsoft.com/office/powerpoint/2010/main" val="92586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a:t>
            </a:r>
          </a:p>
          <a:p>
            <a:r>
              <a:rPr lang="en-US" dirty="0" smtClean="0"/>
              <a:t>Solution </a:t>
            </a:r>
          </a:p>
          <a:p>
            <a:r>
              <a:rPr lang="en-US" dirty="0" smtClean="0"/>
              <a:t>4+1 view model </a:t>
            </a:r>
          </a:p>
          <a:p>
            <a:pPr lvl="1"/>
            <a:r>
              <a:rPr lang="en-US" dirty="0" smtClean="0"/>
              <a:t>Logical view </a:t>
            </a:r>
          </a:p>
          <a:p>
            <a:pPr lvl="1"/>
            <a:r>
              <a:rPr lang="en-US" dirty="0" smtClean="0"/>
              <a:t>Process view </a:t>
            </a:r>
          </a:p>
          <a:p>
            <a:pPr lvl="1"/>
            <a:r>
              <a:rPr lang="en-US" dirty="0" smtClean="0"/>
              <a:t>Development view </a:t>
            </a:r>
          </a:p>
          <a:p>
            <a:pPr lvl="1"/>
            <a:r>
              <a:rPr lang="en-US" dirty="0" smtClean="0"/>
              <a:t>Physical view  </a:t>
            </a:r>
          </a:p>
          <a:p>
            <a:pPr lvl="1"/>
            <a:r>
              <a:rPr lang="en-US" dirty="0" smtClean="0"/>
              <a:t>Use-case </a:t>
            </a:r>
            <a:r>
              <a:rPr lang="en-US" dirty="0" smtClean="0"/>
              <a:t>view</a:t>
            </a:r>
          </a:p>
          <a:p>
            <a:r>
              <a:rPr lang="en-US" dirty="0" smtClean="0"/>
              <a:t>The Notations</a:t>
            </a:r>
            <a:endParaRPr lang="en-US" dirty="0"/>
          </a:p>
        </p:txBody>
      </p:sp>
    </p:spTree>
    <p:extLst>
      <p:ext uri="{BB962C8B-B14F-4D97-AF65-F5344CB8AC3E}">
        <p14:creationId xmlns:p14="http://schemas.microsoft.com/office/powerpoint/2010/main" val="513877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5900" y="365125"/>
            <a:ext cx="9220200" cy="5829300"/>
          </a:xfrm>
          <a:prstGeom prst="rect">
            <a:avLst/>
          </a:prstGeom>
        </p:spPr>
      </p:pic>
    </p:spTree>
    <p:extLst>
      <p:ext uri="{BB962C8B-B14F-4D97-AF65-F5344CB8AC3E}">
        <p14:creationId xmlns:p14="http://schemas.microsoft.com/office/powerpoint/2010/main" val="2919746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6375" y="395288"/>
            <a:ext cx="9239250" cy="5781675"/>
          </a:xfrm>
          <a:prstGeom prst="rect">
            <a:avLst/>
          </a:prstGeom>
        </p:spPr>
      </p:pic>
    </p:spTree>
    <p:extLst>
      <p:ext uri="{BB962C8B-B14F-4D97-AF65-F5344CB8AC3E}">
        <p14:creationId xmlns:p14="http://schemas.microsoft.com/office/powerpoint/2010/main" val="314887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3950"/>
            <a:ext cx="10515600" cy="1325563"/>
          </a:xfrm>
        </p:spPr>
        <p:txBody>
          <a:bodyPr/>
          <a:lstStyle/>
          <a:p>
            <a:pPr algn="ctr"/>
            <a:r>
              <a:rPr lang="en-US" dirty="0" smtClean="0"/>
              <a:t>The Notations</a:t>
            </a:r>
            <a:endParaRPr lang="en-US" dirty="0"/>
          </a:p>
        </p:txBody>
      </p:sp>
    </p:spTree>
    <p:extLst>
      <p:ext uri="{BB962C8B-B14F-4D97-AF65-F5344CB8AC3E}">
        <p14:creationId xmlns:p14="http://schemas.microsoft.com/office/powerpoint/2010/main" val="2643139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086"/>
            <a:ext cx="10515600" cy="1325563"/>
          </a:xfrm>
        </p:spPr>
        <p:txBody>
          <a:bodyPr/>
          <a:lstStyle/>
          <a:p>
            <a:r>
              <a:rPr lang="en-US" b="1" dirty="0" smtClean="0"/>
              <a:t>Logical View – Notations  </a:t>
            </a:r>
            <a:r>
              <a:rPr lang="en-US" sz="3600" b="1" i="1" dirty="0" smtClean="0"/>
              <a:t>(functional requirements)</a:t>
            </a:r>
            <a:endParaRPr lang="en-US" b="1" i="1" dirty="0"/>
          </a:p>
        </p:txBody>
      </p:sp>
      <p:sp>
        <p:nvSpPr>
          <p:cNvPr id="3" name="Content Placeholder 2"/>
          <p:cNvSpPr>
            <a:spLocks noGrp="1"/>
          </p:cNvSpPr>
          <p:nvPr>
            <p:ph idx="1"/>
          </p:nvPr>
        </p:nvSpPr>
        <p:spPr>
          <a:xfrm>
            <a:off x="838200" y="1082670"/>
            <a:ext cx="10515600" cy="4351338"/>
          </a:xfrm>
        </p:spPr>
        <p:txBody>
          <a:bodyPr/>
          <a:lstStyle/>
          <a:p>
            <a:r>
              <a:rPr lang="en-US" dirty="0"/>
              <a:t>Class diagrams and class templates are usually used to illustrate </a:t>
            </a:r>
            <a:r>
              <a:rPr lang="en-US" dirty="0" smtClean="0"/>
              <a:t>the abstraction</a:t>
            </a:r>
            <a:r>
              <a:rPr lang="en-US" dirty="0"/>
              <a:t>. Common mechanisms or services are defined in</a:t>
            </a:r>
            <a:r>
              <a:rPr lang="en-US" i="1" dirty="0"/>
              <a:t> </a:t>
            </a:r>
            <a:r>
              <a:rPr lang="en-US" i="1" dirty="0">
                <a:solidFill>
                  <a:srgbClr val="C00000"/>
                </a:solidFill>
              </a:rPr>
              <a:t>class utilities</a:t>
            </a:r>
            <a:r>
              <a:rPr lang="en-US" dirty="0"/>
              <a:t>. </a:t>
            </a:r>
            <a:r>
              <a:rPr lang="en-US" dirty="0" smtClean="0"/>
              <a:t> </a:t>
            </a:r>
            <a:endParaRPr lang="en-US" dirty="0"/>
          </a:p>
        </p:txBody>
      </p:sp>
      <p:pic>
        <p:nvPicPr>
          <p:cNvPr id="2052" name="Picture 4" descr="http://proskurnia.in.ua/blog/wp-content/uploads/2013/01/Logi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309811"/>
            <a:ext cx="55721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483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View - Example</a:t>
            </a:r>
            <a:endParaRPr lang="en-US" b="1" dirty="0"/>
          </a:p>
        </p:txBody>
      </p:sp>
      <p:pic>
        <p:nvPicPr>
          <p:cNvPr id="4" name="Content Placeholder 3"/>
          <p:cNvPicPr>
            <a:picLocks noGrp="1" noChangeAspect="1"/>
          </p:cNvPicPr>
          <p:nvPr>
            <p:ph idx="1"/>
          </p:nvPr>
        </p:nvPicPr>
        <p:blipFill>
          <a:blip r:embed="rId2"/>
          <a:stretch>
            <a:fillRect/>
          </a:stretch>
        </p:blipFill>
        <p:spPr>
          <a:xfrm>
            <a:off x="1655286" y="1690688"/>
            <a:ext cx="8636928" cy="4838700"/>
          </a:xfrm>
          <a:prstGeom prst="rect">
            <a:avLst/>
          </a:prstGeom>
        </p:spPr>
      </p:pic>
    </p:spTree>
    <p:extLst>
      <p:ext uri="{BB962C8B-B14F-4D97-AF65-F5344CB8AC3E}">
        <p14:creationId xmlns:p14="http://schemas.microsoft.com/office/powerpoint/2010/main" val="3680525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View - Example</a:t>
            </a:r>
            <a:endParaRPr lang="en-US" b="1" dirty="0"/>
          </a:p>
        </p:txBody>
      </p:sp>
      <p:pic>
        <p:nvPicPr>
          <p:cNvPr id="4" name="Content Placeholder 3"/>
          <p:cNvPicPr>
            <a:picLocks noGrp="1" noChangeAspect="1"/>
          </p:cNvPicPr>
          <p:nvPr>
            <p:ph idx="1"/>
          </p:nvPr>
        </p:nvPicPr>
        <p:blipFill>
          <a:blip r:embed="rId2"/>
          <a:stretch>
            <a:fillRect/>
          </a:stretch>
        </p:blipFill>
        <p:spPr>
          <a:xfrm>
            <a:off x="2782925" y="1776416"/>
            <a:ext cx="6626150" cy="4728369"/>
          </a:xfrm>
          <a:prstGeom prst="rect">
            <a:avLst/>
          </a:prstGeom>
        </p:spPr>
      </p:pic>
    </p:spTree>
    <p:extLst>
      <p:ext uri="{BB962C8B-B14F-4D97-AF65-F5344CB8AC3E}">
        <p14:creationId xmlns:p14="http://schemas.microsoft.com/office/powerpoint/2010/main" val="3146439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653"/>
            <a:ext cx="10515600" cy="1325563"/>
          </a:xfrm>
        </p:spPr>
        <p:txBody>
          <a:bodyPr/>
          <a:lstStyle/>
          <a:p>
            <a:r>
              <a:rPr lang="en-US" b="1" dirty="0" smtClean="0"/>
              <a:t>Process View – Notations </a:t>
            </a:r>
            <a:r>
              <a:rPr lang="en-US" sz="2800" b="1" i="1" dirty="0" smtClean="0"/>
              <a:t>(Non-functional </a:t>
            </a:r>
            <a:r>
              <a:rPr lang="en-US" sz="2800" b="1" i="1" dirty="0"/>
              <a:t>requirements)</a:t>
            </a:r>
            <a:endParaRPr lang="en-US" b="1" dirty="0"/>
          </a:p>
        </p:txBody>
      </p:sp>
      <p:sp>
        <p:nvSpPr>
          <p:cNvPr id="5" name="Content Placeholder 4"/>
          <p:cNvSpPr>
            <a:spLocks noGrp="1"/>
          </p:cNvSpPr>
          <p:nvPr>
            <p:ph idx="1"/>
          </p:nvPr>
        </p:nvSpPr>
        <p:spPr>
          <a:xfrm>
            <a:off x="838200" y="1182678"/>
            <a:ext cx="10515600" cy="4351338"/>
          </a:xfrm>
        </p:spPr>
        <p:txBody>
          <a:bodyPr>
            <a:normAutofit/>
          </a:bodyPr>
          <a:lstStyle/>
          <a:p>
            <a:r>
              <a:rPr lang="en-US" sz="2400" dirty="0"/>
              <a:t>A process is a group of tasks that form an executable unit and which can be (a) tactically controlled, (b) replicated, (c) partitioned into a  set of independent tasks: major and minor (cyclic activities, buffering, time-outs).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423" y="2309513"/>
            <a:ext cx="7179154" cy="4491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30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View - Example</a:t>
            </a:r>
            <a:endParaRPr lang="en-US" dirty="0"/>
          </a:p>
        </p:txBody>
      </p:sp>
      <p:pic>
        <p:nvPicPr>
          <p:cNvPr id="4" name="Content Placeholder 3"/>
          <p:cNvPicPr>
            <a:picLocks noGrp="1" noChangeAspect="1"/>
          </p:cNvPicPr>
          <p:nvPr>
            <p:ph idx="1"/>
          </p:nvPr>
        </p:nvPicPr>
        <p:blipFill>
          <a:blip r:embed="rId2"/>
          <a:stretch>
            <a:fillRect/>
          </a:stretch>
        </p:blipFill>
        <p:spPr>
          <a:xfrm>
            <a:off x="2826543" y="1690688"/>
            <a:ext cx="6538913" cy="4662722"/>
          </a:xfrm>
          <a:prstGeom prst="rect">
            <a:avLst/>
          </a:prstGeom>
        </p:spPr>
      </p:pic>
    </p:spTree>
    <p:extLst>
      <p:ext uri="{BB962C8B-B14F-4D97-AF65-F5344CB8AC3E}">
        <p14:creationId xmlns:p14="http://schemas.microsoft.com/office/powerpoint/2010/main" val="3580401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View - Example</a:t>
            </a:r>
            <a:endParaRPr lang="en-US" dirty="0"/>
          </a:p>
        </p:txBody>
      </p:sp>
      <p:pic>
        <p:nvPicPr>
          <p:cNvPr id="4" name="Content Placeholder 3"/>
          <p:cNvPicPr>
            <a:picLocks noGrp="1" noChangeAspect="1"/>
          </p:cNvPicPr>
          <p:nvPr>
            <p:ph idx="1"/>
          </p:nvPr>
        </p:nvPicPr>
        <p:blipFill>
          <a:blip r:embed="rId2"/>
          <a:stretch>
            <a:fillRect/>
          </a:stretch>
        </p:blipFill>
        <p:spPr>
          <a:xfrm>
            <a:off x="3031331" y="1690688"/>
            <a:ext cx="6129338" cy="4521300"/>
          </a:xfrm>
          <a:prstGeom prst="rect">
            <a:avLst/>
          </a:prstGeom>
        </p:spPr>
      </p:pic>
    </p:spTree>
    <p:extLst>
      <p:ext uri="{BB962C8B-B14F-4D97-AF65-F5344CB8AC3E}">
        <p14:creationId xmlns:p14="http://schemas.microsoft.com/office/powerpoint/2010/main" val="2975022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18"/>
            <a:ext cx="10515600" cy="763588"/>
          </a:xfrm>
        </p:spPr>
        <p:txBody>
          <a:bodyPr/>
          <a:lstStyle/>
          <a:p>
            <a:r>
              <a:rPr lang="en-US" b="1" dirty="0" smtClean="0"/>
              <a:t>Development/Implementation View - Notation</a:t>
            </a:r>
            <a:endParaRPr lang="en-US" b="1" dirty="0"/>
          </a:p>
        </p:txBody>
      </p:sp>
      <p:sp>
        <p:nvSpPr>
          <p:cNvPr id="5" name="TextBox 4"/>
          <p:cNvSpPr txBox="1"/>
          <p:nvPr/>
        </p:nvSpPr>
        <p:spPr>
          <a:xfrm>
            <a:off x="1202483" y="900106"/>
            <a:ext cx="9551059" cy="1384995"/>
          </a:xfrm>
          <a:prstGeom prst="rect">
            <a:avLst/>
          </a:prstGeom>
          <a:noFill/>
        </p:spPr>
        <p:txBody>
          <a:bodyPr wrap="square" rtlCol="0">
            <a:spAutoFit/>
          </a:bodyPr>
          <a:lstStyle/>
          <a:p>
            <a:r>
              <a:rPr lang="en-US" sz="2800" dirty="0"/>
              <a:t> It consists of libraries and subsystems </a:t>
            </a:r>
            <a:r>
              <a:rPr lang="en-US" sz="2800" dirty="0" smtClean="0"/>
              <a:t>representation in dev environment. </a:t>
            </a:r>
            <a:r>
              <a:rPr lang="en-US" sz="2800" dirty="0"/>
              <a:t>The subsystems are organized into the hierarchy of layers with well-defined </a:t>
            </a:r>
            <a:r>
              <a:rPr lang="en-US" sz="2800" dirty="0" smtClean="0"/>
              <a:t>interfaces.</a:t>
            </a:r>
            <a:endParaRPr lang="en-US" sz="2800" dirty="0"/>
          </a:p>
        </p:txBody>
      </p:sp>
      <p:pic>
        <p:nvPicPr>
          <p:cNvPr id="3074" name="Picture 2" descr="http://proskurnia.in.ua/blog/wp-content/uploads/2013/01/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149" y="2432585"/>
            <a:ext cx="6113725" cy="411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63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r>
              <a:rPr lang="en-US" dirty="0" smtClean="0"/>
              <a:t>Arch. documents </a:t>
            </a:r>
            <a:r>
              <a:rPr lang="en-US" dirty="0" smtClean="0">
                <a:solidFill>
                  <a:srgbClr val="C00000"/>
                </a:solidFill>
              </a:rPr>
              <a:t>over-emphasize an aspect of development</a:t>
            </a:r>
            <a:r>
              <a:rPr lang="en-US" dirty="0" smtClean="0"/>
              <a:t> (i.e. team organization) or </a:t>
            </a:r>
            <a:r>
              <a:rPr lang="en-US" dirty="0" smtClean="0">
                <a:solidFill>
                  <a:srgbClr val="C00000"/>
                </a:solidFill>
              </a:rPr>
              <a:t>do not address the concerns of all stakeholders. </a:t>
            </a:r>
          </a:p>
          <a:p>
            <a:pPr marL="0" indent="0">
              <a:buNone/>
            </a:pPr>
            <a:r>
              <a:rPr lang="en-US" dirty="0" smtClean="0"/>
              <a:t> </a:t>
            </a:r>
          </a:p>
          <a:p>
            <a:r>
              <a:rPr lang="en-US" dirty="0" smtClean="0"/>
              <a:t>The stakeholders of software system: </a:t>
            </a:r>
          </a:p>
          <a:p>
            <a:pPr lvl="1"/>
            <a:r>
              <a:rPr lang="en-US" dirty="0" smtClean="0"/>
              <a:t>end-user, </a:t>
            </a:r>
          </a:p>
          <a:p>
            <a:pPr lvl="1"/>
            <a:r>
              <a:rPr lang="en-US" dirty="0" smtClean="0"/>
              <a:t>developers, </a:t>
            </a:r>
          </a:p>
          <a:p>
            <a:pPr lvl="1"/>
            <a:r>
              <a:rPr lang="en-US" dirty="0" smtClean="0"/>
              <a:t>system engineers, </a:t>
            </a:r>
          </a:p>
          <a:p>
            <a:pPr lvl="1"/>
            <a:r>
              <a:rPr lang="en-US" dirty="0" smtClean="0"/>
              <a:t>project managers </a:t>
            </a:r>
          </a:p>
          <a:p>
            <a:r>
              <a:rPr lang="en-US" dirty="0" smtClean="0"/>
              <a:t>Software engineers struggled to represent more on one blueprint, and so architecture documents contains complex diagrams </a:t>
            </a:r>
            <a:endParaRPr lang="en-US" dirty="0"/>
          </a:p>
        </p:txBody>
      </p:sp>
    </p:spTree>
    <p:extLst>
      <p:ext uri="{BB962C8B-B14F-4D97-AF65-F5344CB8AC3E}">
        <p14:creationId xmlns:p14="http://schemas.microsoft.com/office/powerpoint/2010/main" val="389751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Layer Model</a:t>
            </a:r>
            <a:endParaRPr lang="en-US" dirty="0"/>
          </a:p>
        </p:txBody>
      </p:sp>
      <p:pic>
        <p:nvPicPr>
          <p:cNvPr id="6146" name="Picture 2" descr="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3668" y="365125"/>
            <a:ext cx="5256967" cy="635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ross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270471"/>
            <a:ext cx="4273550" cy="245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371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View / Implementation </a:t>
            </a:r>
            <a:r>
              <a:rPr lang="en-US" dirty="0" smtClean="0"/>
              <a:t>View - Example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6887" y="1825625"/>
            <a:ext cx="8658225" cy="4876800"/>
          </a:xfrm>
          <a:prstGeom prst="rect">
            <a:avLst/>
          </a:prstGeom>
        </p:spPr>
      </p:pic>
    </p:spTree>
    <p:extLst>
      <p:ext uri="{BB962C8B-B14F-4D97-AF65-F5344CB8AC3E}">
        <p14:creationId xmlns:p14="http://schemas.microsoft.com/office/powerpoint/2010/main" val="363077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View / Implementation View - Example</a:t>
            </a:r>
          </a:p>
        </p:txBody>
      </p:sp>
      <p:pic>
        <p:nvPicPr>
          <p:cNvPr id="4" name="Content Placeholder 3"/>
          <p:cNvPicPr>
            <a:picLocks noGrp="1" noChangeAspect="1"/>
          </p:cNvPicPr>
          <p:nvPr>
            <p:ph idx="1"/>
          </p:nvPr>
        </p:nvPicPr>
        <p:blipFill>
          <a:blip r:embed="rId2"/>
          <a:stretch>
            <a:fillRect/>
          </a:stretch>
        </p:blipFill>
        <p:spPr>
          <a:xfrm>
            <a:off x="4135721" y="1690688"/>
            <a:ext cx="3920558" cy="4890696"/>
          </a:xfrm>
          <a:prstGeom prst="rect">
            <a:avLst/>
          </a:prstGeom>
        </p:spPr>
      </p:pic>
    </p:spTree>
    <p:extLst>
      <p:ext uri="{BB962C8B-B14F-4D97-AF65-F5344CB8AC3E}">
        <p14:creationId xmlns:p14="http://schemas.microsoft.com/office/powerpoint/2010/main" val="1403301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2"/>
            <a:ext cx="10515600" cy="692150"/>
          </a:xfrm>
        </p:spPr>
        <p:txBody>
          <a:bodyPr>
            <a:normAutofit fontScale="90000"/>
          </a:bodyPr>
          <a:lstStyle/>
          <a:p>
            <a:r>
              <a:rPr lang="en-US" dirty="0" smtClean="0"/>
              <a:t>Deployment/Physical View - Notations</a:t>
            </a:r>
            <a:endParaRPr lang="en-US" dirty="0"/>
          </a:p>
        </p:txBody>
      </p:sp>
      <p:sp>
        <p:nvSpPr>
          <p:cNvPr id="5" name="TextBox 4"/>
          <p:cNvSpPr txBox="1"/>
          <p:nvPr/>
        </p:nvSpPr>
        <p:spPr>
          <a:xfrm>
            <a:off x="1202483" y="900106"/>
            <a:ext cx="9551059" cy="1200329"/>
          </a:xfrm>
          <a:prstGeom prst="rect">
            <a:avLst/>
          </a:prstGeom>
          <a:noFill/>
        </p:spPr>
        <p:txBody>
          <a:bodyPr wrap="square" rtlCol="0">
            <a:spAutoFit/>
          </a:bodyPr>
          <a:lstStyle/>
          <a:p>
            <a:r>
              <a:rPr lang="en-US" sz="2400" dirty="0" smtClean="0"/>
              <a:t>Represents </a:t>
            </a:r>
            <a:r>
              <a:rPr lang="en-US" sz="2400" dirty="0"/>
              <a:t>non-functional requirements such as availability, reliability, scalability and performance. It shows how networks, processes, tasks and objects are mapped onto the various nodes.</a:t>
            </a:r>
          </a:p>
        </p:txBody>
      </p:sp>
      <p:pic>
        <p:nvPicPr>
          <p:cNvPr id="4098" name="Picture 2" descr="http://proskurnia.in.ua/blog/wp-content/uploads/2013/01/Physi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5" y="2611436"/>
            <a:ext cx="9252564" cy="371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Implementation</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descr="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136" y="2015331"/>
            <a:ext cx="7411728" cy="397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910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Deployment/Physical View - Example</a:t>
            </a:r>
          </a:p>
        </p:txBody>
      </p:sp>
      <p:pic>
        <p:nvPicPr>
          <p:cNvPr id="4" name="Content Placeholder 3"/>
          <p:cNvPicPr>
            <a:picLocks noGrp="1" noChangeAspect="1"/>
          </p:cNvPicPr>
          <p:nvPr>
            <p:ph idx="1"/>
          </p:nvPr>
        </p:nvPicPr>
        <p:blipFill>
          <a:blip r:embed="rId2"/>
          <a:stretch>
            <a:fillRect/>
          </a:stretch>
        </p:blipFill>
        <p:spPr>
          <a:xfrm>
            <a:off x="3920331" y="1825625"/>
            <a:ext cx="4351338" cy="4351338"/>
          </a:xfrm>
          <a:prstGeom prst="rect">
            <a:avLst/>
          </a:prstGeom>
        </p:spPr>
      </p:pic>
    </p:spTree>
    <p:extLst>
      <p:ext uri="{BB962C8B-B14F-4D97-AF65-F5344CB8AC3E}">
        <p14:creationId xmlns:p14="http://schemas.microsoft.com/office/powerpoint/2010/main" val="190249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Deployment/Physical View - Example</a:t>
            </a:r>
          </a:p>
        </p:txBody>
      </p:sp>
      <p:pic>
        <p:nvPicPr>
          <p:cNvPr id="4" name="Content Placeholder 3"/>
          <p:cNvPicPr>
            <a:picLocks noGrp="1" noChangeAspect="1"/>
          </p:cNvPicPr>
          <p:nvPr>
            <p:ph idx="1"/>
          </p:nvPr>
        </p:nvPicPr>
        <p:blipFill>
          <a:blip r:embed="rId2"/>
          <a:stretch>
            <a:fillRect/>
          </a:stretch>
        </p:blipFill>
        <p:spPr>
          <a:xfrm>
            <a:off x="3009900" y="2048669"/>
            <a:ext cx="6172200" cy="3905250"/>
          </a:xfrm>
          <a:prstGeom prst="rect">
            <a:avLst/>
          </a:prstGeom>
        </p:spPr>
      </p:pic>
    </p:spTree>
    <p:extLst>
      <p:ext uri="{BB962C8B-B14F-4D97-AF65-F5344CB8AC3E}">
        <p14:creationId xmlns:p14="http://schemas.microsoft.com/office/powerpoint/2010/main" val="955752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 Use Case Model (Small PABX)</a:t>
            </a:r>
            <a:endParaRPr lang="en-US" dirty="0"/>
          </a:p>
        </p:txBody>
      </p:sp>
      <p:pic>
        <p:nvPicPr>
          <p:cNvPr id="4" name="Content Placeholder 3"/>
          <p:cNvPicPr>
            <a:picLocks noGrp="1" noChangeAspect="1"/>
          </p:cNvPicPr>
          <p:nvPr>
            <p:ph idx="1"/>
          </p:nvPr>
        </p:nvPicPr>
        <p:blipFill>
          <a:blip r:embed="rId2"/>
          <a:stretch>
            <a:fillRect/>
          </a:stretch>
        </p:blipFill>
        <p:spPr>
          <a:xfrm>
            <a:off x="2239839" y="1690688"/>
            <a:ext cx="7112248" cy="4351338"/>
          </a:xfrm>
          <a:prstGeom prst="rect">
            <a:avLst/>
          </a:prstGeom>
        </p:spPr>
      </p:pic>
    </p:spTree>
    <p:extLst>
      <p:ext uri="{BB962C8B-B14F-4D97-AF65-F5344CB8AC3E}">
        <p14:creationId xmlns:p14="http://schemas.microsoft.com/office/powerpoint/2010/main" val="3134486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 Use Case Model (Small PABX)</a:t>
            </a:r>
          </a:p>
        </p:txBody>
      </p:sp>
      <p:pic>
        <p:nvPicPr>
          <p:cNvPr id="4" name="Content Placeholder 3"/>
          <p:cNvPicPr>
            <a:picLocks noGrp="1" noChangeAspect="1"/>
          </p:cNvPicPr>
          <p:nvPr>
            <p:ph idx="1"/>
          </p:nvPr>
        </p:nvPicPr>
        <p:blipFill>
          <a:blip r:embed="rId2"/>
          <a:stretch>
            <a:fillRect/>
          </a:stretch>
        </p:blipFill>
        <p:spPr>
          <a:xfrm>
            <a:off x="3925364" y="1690688"/>
            <a:ext cx="4341272" cy="4772525"/>
          </a:xfrm>
          <a:prstGeom prst="rect">
            <a:avLst/>
          </a:prstGeom>
        </p:spPr>
      </p:pic>
    </p:spTree>
    <p:extLst>
      <p:ext uri="{BB962C8B-B14F-4D97-AF65-F5344CB8AC3E}">
        <p14:creationId xmlns:p14="http://schemas.microsoft.com/office/powerpoint/2010/main" val="3758392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b="1" dirty="0"/>
          </a:p>
        </p:txBody>
      </p:sp>
      <p:pic>
        <p:nvPicPr>
          <p:cNvPr id="5122" name="Picture 2" descr="http://proskurnia.in.ua/blog/wp-content/uploads/2013/01/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539875"/>
            <a:ext cx="8105775" cy="4105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714500" y="5682456"/>
            <a:ext cx="9305925" cy="457200"/>
          </a:xfrm>
          <a:prstGeom prst="rect">
            <a:avLst/>
          </a:prstGeom>
        </p:spPr>
      </p:pic>
    </p:spTree>
    <p:extLst>
      <p:ext uri="{BB962C8B-B14F-4D97-AF65-F5344CB8AC3E}">
        <p14:creationId xmlns:p14="http://schemas.microsoft.com/office/powerpoint/2010/main" val="3149263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stakeholders – different prospective</a:t>
            </a:r>
            <a:endParaRPr lang="en-US" dirty="0"/>
          </a:p>
        </p:txBody>
      </p:sp>
      <p:sp>
        <p:nvSpPr>
          <p:cNvPr id="3" name="Content Placeholder 2"/>
          <p:cNvSpPr>
            <a:spLocks noGrp="1"/>
          </p:cNvSpPr>
          <p:nvPr>
            <p:ph idx="1"/>
          </p:nvPr>
        </p:nvSpPr>
        <p:spPr/>
        <p:txBody>
          <a:bodyPr/>
          <a:lstStyle/>
          <a:p>
            <a:r>
              <a:rPr lang="en-US" dirty="0" smtClean="0"/>
              <a:t>Architecture also means different things to different stakeholders. </a:t>
            </a:r>
          </a:p>
          <a:p>
            <a:r>
              <a:rPr lang="en-US" dirty="0" smtClean="0"/>
              <a:t>For example, </a:t>
            </a:r>
          </a:p>
          <a:p>
            <a:pPr lvl="1"/>
            <a:r>
              <a:rPr lang="en-US" dirty="0" smtClean="0"/>
              <a:t>a Network Engineer would only be interested in the hardware and network configuration of the system; </a:t>
            </a:r>
          </a:p>
          <a:p>
            <a:pPr lvl="1"/>
            <a:r>
              <a:rPr lang="en-US" dirty="0" smtClean="0"/>
              <a:t>a Project Manager in the key components to be developed and their timelines; </a:t>
            </a:r>
          </a:p>
          <a:p>
            <a:pPr lvl="1"/>
            <a:r>
              <a:rPr lang="en-US" dirty="0" smtClean="0"/>
              <a:t>a Developer in classes that make up a component; and </a:t>
            </a:r>
          </a:p>
          <a:p>
            <a:pPr lvl="1"/>
            <a:r>
              <a:rPr lang="en-US" dirty="0" smtClean="0"/>
              <a:t>a Tester in testable scenarios.</a:t>
            </a:r>
            <a:endParaRPr lang="en-US" dirty="0"/>
          </a:p>
        </p:txBody>
      </p:sp>
    </p:spTree>
    <p:extLst>
      <p:ext uri="{BB962C8B-B14F-4D97-AF65-F5344CB8AC3E}">
        <p14:creationId xmlns:p14="http://schemas.microsoft.com/office/powerpoint/2010/main" val="3988076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1238" y="0"/>
            <a:ext cx="7769524" cy="6653213"/>
          </a:xfrm>
          <a:prstGeom prst="rect">
            <a:avLst/>
          </a:prstGeom>
        </p:spPr>
      </p:pic>
    </p:spTree>
    <p:extLst>
      <p:ext uri="{BB962C8B-B14F-4D97-AF65-F5344CB8AC3E}">
        <p14:creationId xmlns:p14="http://schemas.microsoft.com/office/powerpoint/2010/main" val="1533887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999" y="365125"/>
            <a:ext cx="8165513" cy="6149975"/>
          </a:xfrm>
          <a:prstGeom prst="rect">
            <a:avLst/>
          </a:prstGeom>
        </p:spPr>
      </p:pic>
    </p:spTree>
    <p:extLst>
      <p:ext uri="{BB962C8B-B14F-4D97-AF65-F5344CB8AC3E}">
        <p14:creationId xmlns:p14="http://schemas.microsoft.com/office/powerpoint/2010/main" val="41334850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p:txBody>
          <a:bodyPr/>
          <a:lstStyle/>
          <a:p>
            <a:r>
              <a:rPr lang="en-US" dirty="0"/>
              <a:t>If Solution Architecture is analogy to </a:t>
            </a:r>
            <a:r>
              <a:rPr lang="en-US" dirty="0">
                <a:solidFill>
                  <a:srgbClr val="C00000"/>
                </a:solidFill>
              </a:rPr>
              <a:t>Building</a:t>
            </a:r>
            <a:r>
              <a:rPr lang="en-US" dirty="0"/>
              <a:t> Blueprint, then Enterprise Architecture will be analogy to </a:t>
            </a:r>
            <a:r>
              <a:rPr lang="en-US" dirty="0">
                <a:solidFill>
                  <a:srgbClr val="C00000"/>
                </a:solidFill>
              </a:rPr>
              <a:t>City</a:t>
            </a:r>
            <a:r>
              <a:rPr lang="en-US" dirty="0"/>
              <a:t> Blueprint.  </a:t>
            </a:r>
            <a:endParaRPr lang="en-US" dirty="0" smtClean="0"/>
          </a:p>
          <a:p>
            <a:r>
              <a:rPr lang="en-US" dirty="0" smtClean="0"/>
              <a:t>The </a:t>
            </a:r>
            <a:r>
              <a:rPr lang="en-US" dirty="0"/>
              <a:t>scope of Enterprise Architecture covers the entire enterprise rather than just 1 business unit.  </a:t>
            </a:r>
          </a:p>
        </p:txBody>
      </p:sp>
    </p:spTree>
    <p:extLst>
      <p:ext uri="{BB962C8B-B14F-4D97-AF65-F5344CB8AC3E}">
        <p14:creationId xmlns:p14="http://schemas.microsoft.com/office/powerpoint/2010/main" val="788995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Enterprise Architecture</a:t>
            </a:r>
            <a:endParaRPr lang="en-US" dirty="0"/>
          </a:p>
        </p:txBody>
      </p:sp>
      <p:sp>
        <p:nvSpPr>
          <p:cNvPr id="3" name="Content Placeholder 2"/>
          <p:cNvSpPr>
            <a:spLocks noGrp="1"/>
          </p:cNvSpPr>
          <p:nvPr>
            <p:ph idx="1"/>
          </p:nvPr>
        </p:nvSpPr>
        <p:spPr/>
        <p:txBody>
          <a:bodyPr/>
          <a:lstStyle/>
          <a:p>
            <a:r>
              <a:rPr lang="en-US" dirty="0"/>
              <a:t>The MIT Center for Information Systems Research (MIT CISR) in 2007 defined enterprise architecture as</a:t>
            </a:r>
            <a:r>
              <a:rPr lang="en-US" dirty="0" smtClean="0"/>
              <a:t>:</a:t>
            </a:r>
          </a:p>
          <a:p>
            <a:endParaRPr lang="en-US" dirty="0"/>
          </a:p>
          <a:p>
            <a:pPr marL="0" indent="0">
              <a:buNone/>
            </a:pPr>
            <a:r>
              <a:rPr lang="en-US" i="1" dirty="0" smtClean="0"/>
              <a:t>	“Enterprise </a:t>
            </a:r>
            <a:r>
              <a:rPr lang="en-US" i="1" dirty="0"/>
              <a:t>architecture is the organizing logic for business processes and IT infrastructure reflecting the integration and standardization requirements of the company’s operating model. The operating model is the desired state of business process integration and business process standardization for delivering goods and services to </a:t>
            </a:r>
            <a:r>
              <a:rPr lang="en-US" i="1" dirty="0" smtClean="0"/>
              <a:t>customers”.</a:t>
            </a:r>
            <a:endParaRPr lang="en-US" dirty="0"/>
          </a:p>
        </p:txBody>
      </p:sp>
    </p:spTree>
    <p:extLst>
      <p:ext uri="{BB962C8B-B14F-4D97-AF65-F5344CB8AC3E}">
        <p14:creationId xmlns:p14="http://schemas.microsoft.com/office/powerpoint/2010/main" val="483560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 Tone Cube </a:t>
            </a:r>
            <a:r>
              <a:rPr lang="en-US" dirty="0" smtClean="0"/>
              <a:t>Architecture </a:t>
            </a:r>
            <a:r>
              <a:rPr lang="en-US" sz="3600" dirty="0" smtClean="0"/>
              <a:t>(Partitioning)</a:t>
            </a:r>
            <a:endParaRPr lang="en-US" dirty="0"/>
          </a:p>
        </p:txBody>
      </p:sp>
      <p:sp>
        <p:nvSpPr>
          <p:cNvPr id="3" name="Content Placeholder 2"/>
          <p:cNvSpPr>
            <a:spLocks noGrp="1"/>
          </p:cNvSpPr>
          <p:nvPr>
            <p:ph idx="1"/>
          </p:nvPr>
        </p:nvSpPr>
        <p:spPr/>
        <p:txBody>
          <a:bodyPr>
            <a:normAutofit/>
          </a:bodyPr>
          <a:lstStyle/>
          <a:p>
            <a:r>
              <a:rPr lang="en-US" dirty="0" smtClean="0"/>
              <a:t>The Sun Tone cubic shows a 3 dimensional cube that represent 3 important aspect of technology architecture.</a:t>
            </a:r>
          </a:p>
          <a:p>
            <a:endParaRPr lang="en-US" dirty="0" smtClean="0"/>
          </a:p>
          <a:p>
            <a:endParaRPr lang="en-US" dirty="0"/>
          </a:p>
          <a:p>
            <a:pPr fontAlgn="base"/>
            <a:r>
              <a:rPr lang="en-US" dirty="0"/>
              <a:t>Tiers:  Represent the separation of concern</a:t>
            </a:r>
          </a:p>
          <a:p>
            <a:pPr fontAlgn="base"/>
            <a:r>
              <a:rPr lang="en-US" dirty="0"/>
              <a:t>Layers: Hardware and Software Stack</a:t>
            </a:r>
          </a:p>
          <a:p>
            <a:pPr fontAlgn="base"/>
            <a:r>
              <a:rPr lang="en-US" dirty="0"/>
              <a:t>Systemic Qualities: cross functional </a:t>
            </a:r>
            <a:endParaRPr lang="en-US" dirty="0" smtClean="0"/>
          </a:p>
          <a:p>
            <a:pPr marL="0" indent="0" fontAlgn="base">
              <a:buNone/>
            </a:pPr>
            <a:r>
              <a:rPr lang="en-US" dirty="0"/>
              <a:t> </a:t>
            </a:r>
            <a:r>
              <a:rPr lang="en-US" dirty="0" smtClean="0"/>
              <a:t>requirements of </a:t>
            </a:r>
            <a:r>
              <a:rPr lang="en-US" dirty="0"/>
              <a:t>the IT System.</a:t>
            </a:r>
          </a:p>
          <a:p>
            <a:endParaRPr lang="en-US" dirty="0"/>
          </a:p>
        </p:txBody>
      </p:sp>
      <p:pic>
        <p:nvPicPr>
          <p:cNvPr id="8194" name="Picture 2" descr="https://developsoftware.files.wordpress.com/2013/08/cub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074" y="2705100"/>
            <a:ext cx="3529726" cy="34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37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 One </a:t>
            </a:r>
            <a:r>
              <a:rPr lang="en-US" dirty="0"/>
              <a:t>Size Does Not Fit All</a:t>
            </a:r>
          </a:p>
        </p:txBody>
      </p:sp>
      <p:sp>
        <p:nvSpPr>
          <p:cNvPr id="3" name="Content Placeholder 2"/>
          <p:cNvSpPr>
            <a:spLocks noGrp="1"/>
          </p:cNvSpPr>
          <p:nvPr>
            <p:ph idx="1"/>
          </p:nvPr>
        </p:nvSpPr>
        <p:spPr/>
        <p:txBody>
          <a:bodyPr/>
          <a:lstStyle/>
          <a:p>
            <a:r>
              <a:rPr lang="en-US" dirty="0"/>
              <a:t>T</a:t>
            </a:r>
            <a:r>
              <a:rPr lang="en-US" dirty="0" smtClean="0"/>
              <a:t>he </a:t>
            </a:r>
            <a:r>
              <a:rPr lang="en-US" dirty="0"/>
              <a:t>architect community hasn’t agreed on a “Unified Architecture Method</a:t>
            </a:r>
            <a:r>
              <a:rPr lang="en-US" dirty="0" smtClean="0"/>
              <a:t>”. </a:t>
            </a:r>
            <a:endParaRPr lang="en-US" dirty="0"/>
          </a:p>
        </p:txBody>
      </p:sp>
    </p:spTree>
    <p:extLst>
      <p:ext uri="{BB962C8B-B14F-4D97-AF65-F5344CB8AC3E}">
        <p14:creationId xmlns:p14="http://schemas.microsoft.com/office/powerpoint/2010/main" val="42425283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HP Global Method for ITSA</a:t>
            </a:r>
          </a:p>
        </p:txBody>
      </p:sp>
      <p:sp>
        <p:nvSpPr>
          <p:cNvPr id="3" name="Content Placeholder 2"/>
          <p:cNvSpPr>
            <a:spLocks noGrp="1"/>
          </p:cNvSpPr>
          <p:nvPr>
            <p:ph idx="1"/>
          </p:nvPr>
        </p:nvSpPr>
        <p:spPr/>
        <p:txBody>
          <a:bodyPr/>
          <a:lstStyle/>
          <a:p>
            <a:endParaRPr lang="en-US" dirty="0"/>
          </a:p>
        </p:txBody>
      </p:sp>
      <p:pic>
        <p:nvPicPr>
          <p:cNvPr id="9218" name="Picture 2" descr="HP IT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49" y="1690688"/>
            <a:ext cx="8466401" cy="461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472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smtClean="0"/>
              <a:t>This </a:t>
            </a:r>
            <a:r>
              <a:rPr lang="en-US" dirty="0"/>
              <a:t>architecture method comprises of the following views:</a:t>
            </a:r>
          </a:p>
          <a:p>
            <a:pPr fontAlgn="base"/>
            <a:r>
              <a:rPr lang="en-US" b="1" i="1" dirty="0"/>
              <a:t>Business view</a:t>
            </a:r>
            <a:r>
              <a:rPr lang="en-US" dirty="0"/>
              <a:t> : The business view gives the business sponsor’s prospective on ‘why we are doing it?’  The drivers, goals, context and measurements.</a:t>
            </a:r>
          </a:p>
          <a:p>
            <a:pPr fontAlgn="base"/>
            <a:r>
              <a:rPr lang="en-US" b="1" i="1" dirty="0"/>
              <a:t>Functional view</a:t>
            </a:r>
            <a:r>
              <a:rPr lang="en-US" dirty="0"/>
              <a:t> : The functional view illustrates a system from a user’s perspective. It gives answers to the ‘What’ questions: What is the information, for which users, what are the services and at what qualities.</a:t>
            </a:r>
          </a:p>
          <a:p>
            <a:pPr fontAlgn="base"/>
            <a:r>
              <a:rPr lang="en-US" b="1" i="1" dirty="0"/>
              <a:t>Technical view</a:t>
            </a:r>
            <a:r>
              <a:rPr lang="en-US" dirty="0"/>
              <a:t> : The application view illustrates a system from a builder’s perspective and answer the ‘How’ questions:  how the system will be structured, how it will be constructed, how are the constraint handled?</a:t>
            </a:r>
          </a:p>
          <a:p>
            <a:pPr fontAlgn="base"/>
            <a:r>
              <a:rPr lang="en-US" b="1" i="1" dirty="0"/>
              <a:t>Implementation view</a:t>
            </a:r>
            <a:r>
              <a:rPr lang="en-US" dirty="0"/>
              <a:t> : The infrastructure view depicts the system from a </a:t>
            </a:r>
            <a:r>
              <a:rPr lang="en-US" dirty="0" err="1"/>
              <a:t>Deployer’s</a:t>
            </a:r>
            <a:r>
              <a:rPr lang="en-US" dirty="0"/>
              <a:t> point-of-view. It answers the ‘With’ questions:  With what product, with whom (people, governance), When/Where (rollout, deployment).</a:t>
            </a:r>
          </a:p>
          <a:p>
            <a:endParaRPr lang="en-US" dirty="0"/>
          </a:p>
        </p:txBody>
      </p:sp>
    </p:spTree>
    <p:extLst>
      <p:ext uri="{BB962C8B-B14F-4D97-AF65-F5344CB8AC3E}">
        <p14:creationId xmlns:p14="http://schemas.microsoft.com/office/powerpoint/2010/main" val="2427001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i="1" dirty="0" smtClean="0"/>
              <a:t>Each view defines Architecture </a:t>
            </a:r>
            <a:r>
              <a:rPr lang="en-US" i="1" dirty="0"/>
              <a:t>Principle, Architecture Model and Architecture </a:t>
            </a:r>
            <a:r>
              <a:rPr lang="en-US" i="1" dirty="0" smtClean="0"/>
              <a:t>Standards.</a:t>
            </a:r>
          </a:p>
          <a:p>
            <a:pPr fontAlgn="base"/>
            <a:r>
              <a:rPr lang="en-US" dirty="0"/>
              <a:t>1. Architecture Principle: Principles are general rules and guidelines, intended to be enduring and seldom amended, that inform the way in which an organization sets about fulfilling its mission.  For example, if a person’s </a:t>
            </a:r>
            <a:r>
              <a:rPr lang="en-US" i="1" dirty="0"/>
              <a:t>principle</a:t>
            </a:r>
            <a:r>
              <a:rPr lang="en-US" dirty="0"/>
              <a:t> is to “have integrity”.  That will guide his actions and decisions;  He would most likely have a behavior </a:t>
            </a:r>
            <a:r>
              <a:rPr lang="en-US" i="1" dirty="0"/>
              <a:t>standard</a:t>
            </a:r>
            <a:r>
              <a:rPr lang="en-US" dirty="0"/>
              <a:t> not to steal.  Therefore architecture principle provides the guidance to architecture standards that is actionable. (Standard may be more likely subjected to changed than Principle).   The format for Defining Principles is:</a:t>
            </a:r>
          </a:p>
          <a:p>
            <a:pPr fontAlgn="base"/>
            <a:r>
              <a:rPr lang="en-US" dirty="0"/>
              <a:t>Name:  Principle Name</a:t>
            </a:r>
          </a:p>
          <a:p>
            <a:pPr fontAlgn="base"/>
            <a:r>
              <a:rPr lang="en-US" dirty="0"/>
              <a:t>Statement: Unambiguous statement that communicate the fundamental rule.</a:t>
            </a:r>
          </a:p>
          <a:p>
            <a:pPr fontAlgn="base"/>
            <a:r>
              <a:rPr lang="en-US" dirty="0"/>
              <a:t>Rationale: Describe why the principle is established.</a:t>
            </a:r>
          </a:p>
          <a:p>
            <a:pPr fontAlgn="base"/>
            <a:r>
              <a:rPr lang="en-US" dirty="0"/>
              <a:t>Implications:  Describe the requirements, both business and IT, for carrying out the principle.</a:t>
            </a:r>
          </a:p>
          <a:p>
            <a:pPr fontAlgn="base"/>
            <a:r>
              <a:rPr lang="en-US" dirty="0"/>
              <a:t>2. Model:  Diagram that describe the architecture view.</a:t>
            </a:r>
          </a:p>
          <a:p>
            <a:pPr fontAlgn="base"/>
            <a:r>
              <a:rPr lang="en-US" dirty="0"/>
              <a:t>3. Architecture Standard: Standards are rules for how to define the structure throughout the architecture.  Taking the same example on ‘Integrity’ principle, the standard may be “When I found a wallet that does not belongs to me, I will return it to the police station.”  Notice that the standard is actionable and design directly take reference to this standard and must comply with the architecture standard</a:t>
            </a:r>
            <a:r>
              <a:rPr lang="en-US" dirty="0" smtClean="0"/>
              <a:t>.</a:t>
            </a:r>
            <a:endParaRPr lang="en-US" dirty="0"/>
          </a:p>
        </p:txBody>
      </p:sp>
    </p:spTree>
    <p:extLst>
      <p:ext uri="{BB962C8B-B14F-4D97-AF65-F5344CB8AC3E}">
        <p14:creationId xmlns:p14="http://schemas.microsoft.com/office/powerpoint/2010/main" val="3935954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dirty="0"/>
              <a:t>A</a:t>
            </a:r>
            <a:r>
              <a:rPr lang="en-US" dirty="0" smtClean="0"/>
              <a:t> </a:t>
            </a:r>
            <a:r>
              <a:rPr lang="en-US" dirty="0"/>
              <a:t>good architecture method should give guidance on how to address the coherence between architecture views.  The HP Global Method achieves views coherence through Architecture Principles.  Architect first defines the Business Architecture Principle, then derives the Functional Architecture Principle and followed by Technical and Implementation Architecture Principles.  These principles once finalized, forms the guiding principles for the definitions of model and standard in each of its respective view.</a:t>
            </a:r>
          </a:p>
          <a:p>
            <a:pPr marL="0" indent="0">
              <a:buNone/>
            </a:pPr>
            <a:r>
              <a:rPr lang="en-US" dirty="0"/>
              <a:t/>
            </a:r>
            <a:br>
              <a:rPr lang="en-US" dirty="0"/>
            </a:br>
            <a:endParaRPr lang="en-US" dirty="0"/>
          </a:p>
        </p:txBody>
      </p:sp>
    </p:spTree>
    <p:extLst>
      <p:ext uri="{BB962C8B-B14F-4D97-AF65-F5344CB8AC3E}">
        <p14:creationId xmlns:p14="http://schemas.microsoft.com/office/powerpoint/2010/main" val="30940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Solution came from “4+1” view model </a:t>
            </a:r>
          </a:p>
          <a:p>
            <a:pPr lvl="1"/>
            <a:r>
              <a:rPr lang="en-US" sz="3000" dirty="0" smtClean="0"/>
              <a:t>The </a:t>
            </a:r>
            <a:r>
              <a:rPr lang="en-US" sz="3000" dirty="0"/>
              <a:t>views are used to describe the system from the viewpoint of different stakeholders, such as end-users, developers and project managers</a:t>
            </a:r>
            <a:r>
              <a:rPr lang="en-US" sz="3000" dirty="0" smtClean="0"/>
              <a:t>.</a:t>
            </a:r>
          </a:p>
          <a:p>
            <a:pPr lvl="1"/>
            <a:endParaRPr lang="en-US" dirty="0" smtClean="0"/>
          </a:p>
          <a:p>
            <a:pPr lvl="1"/>
            <a:r>
              <a:rPr lang="en-US" dirty="0" smtClean="0"/>
              <a:t>Suitable for large and challenging architectures</a:t>
            </a:r>
          </a:p>
          <a:p>
            <a:pPr lvl="1"/>
            <a:endParaRPr lang="en-US" dirty="0"/>
          </a:p>
          <a:p>
            <a:pPr lvl="1"/>
            <a:r>
              <a:rPr lang="en-US" dirty="0" smtClean="0"/>
              <a:t>Describe different aspects of the system into different views.</a:t>
            </a:r>
            <a:endParaRPr lang="en-US" dirty="0"/>
          </a:p>
          <a:p>
            <a:pPr lvl="1"/>
            <a:r>
              <a:rPr lang="en-US" dirty="0" smtClean="0"/>
              <a:t>(Why?) Because different stakeholders have different aspects</a:t>
            </a:r>
          </a:p>
          <a:p>
            <a:pPr lvl="2"/>
            <a:r>
              <a:rPr lang="en-US" dirty="0"/>
              <a:t>DEVELOPERS – Aspects of Systems like </a:t>
            </a:r>
            <a:r>
              <a:rPr lang="en-US" dirty="0" smtClean="0"/>
              <a:t>classes</a:t>
            </a:r>
          </a:p>
          <a:p>
            <a:pPr lvl="2"/>
            <a:r>
              <a:rPr lang="en-US" dirty="0" smtClean="0"/>
              <a:t>SYSTEM </a:t>
            </a:r>
            <a:r>
              <a:rPr lang="en-US" dirty="0"/>
              <a:t>ADMINISTRATOR – Deployment, hardware and network </a:t>
            </a:r>
            <a:r>
              <a:rPr lang="en-US" dirty="0" smtClean="0"/>
              <a:t>configuration</a:t>
            </a:r>
          </a:p>
          <a:p>
            <a:pPr lvl="2"/>
            <a:r>
              <a:rPr lang="en-US" dirty="0" smtClean="0"/>
              <a:t>TESTER , PM, CUSTOMER -- ???</a:t>
            </a:r>
          </a:p>
          <a:p>
            <a:pPr lvl="1"/>
            <a:r>
              <a:rPr lang="en-US" dirty="0"/>
              <a:t>“4+1” view model </a:t>
            </a:r>
            <a:r>
              <a:rPr lang="en-US" dirty="0" smtClean="0"/>
              <a:t> provides a “</a:t>
            </a:r>
            <a:r>
              <a:rPr lang="en-US" i="1" dirty="0" smtClean="0"/>
              <a:t>better </a:t>
            </a:r>
            <a:r>
              <a:rPr lang="en-US" i="1" dirty="0"/>
              <a:t>organization with better separation of </a:t>
            </a:r>
            <a:r>
              <a:rPr lang="en-US" i="1" dirty="0" smtClean="0"/>
              <a:t>concern”</a:t>
            </a:r>
            <a:r>
              <a:rPr lang="en-US" dirty="0" smtClean="0"/>
              <a:t>.</a:t>
            </a:r>
            <a:endParaRPr lang="en-US" dirty="0"/>
          </a:p>
        </p:txBody>
      </p:sp>
    </p:spTree>
    <p:extLst>
      <p:ext uri="{BB962C8B-B14F-4D97-AF65-F5344CB8AC3E}">
        <p14:creationId xmlns:p14="http://schemas.microsoft.com/office/powerpoint/2010/main" val="3283203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8116" y="547685"/>
            <a:ext cx="8635767" cy="5572126"/>
          </a:xfrm>
          <a:prstGeom prst="rect">
            <a:avLst/>
          </a:prstGeom>
        </p:spPr>
      </p:pic>
    </p:spTree>
    <p:extLst>
      <p:ext uri="{BB962C8B-B14F-4D97-AF65-F5344CB8AC3E}">
        <p14:creationId xmlns:p14="http://schemas.microsoft.com/office/powerpoint/2010/main" val="24199535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52550" y="661988"/>
            <a:ext cx="9486900" cy="5514975"/>
          </a:xfrm>
          <a:prstGeom prst="rect">
            <a:avLst/>
          </a:prstGeom>
        </p:spPr>
      </p:pic>
    </p:spTree>
    <p:extLst>
      <p:ext uri="{BB962C8B-B14F-4D97-AF65-F5344CB8AC3E}">
        <p14:creationId xmlns:p14="http://schemas.microsoft.com/office/powerpoint/2010/main" val="4208080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Principles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395537" y="2457450"/>
            <a:ext cx="7723167" cy="3157538"/>
          </a:xfrm>
          <a:prstGeom prst="rect">
            <a:avLst/>
          </a:prstGeom>
        </p:spPr>
      </p:pic>
    </p:spTree>
    <p:extLst>
      <p:ext uri="{BB962C8B-B14F-4D97-AF65-F5344CB8AC3E}">
        <p14:creationId xmlns:p14="http://schemas.microsoft.com/office/powerpoint/2010/main" val="3082540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Smells</a:t>
            </a:r>
            <a:endParaRPr lang="en-US" dirty="0"/>
          </a:p>
        </p:txBody>
      </p:sp>
      <p:pic>
        <p:nvPicPr>
          <p:cNvPr id="4" name="Picture 3"/>
          <p:cNvPicPr>
            <a:picLocks noChangeAspect="1"/>
          </p:cNvPicPr>
          <p:nvPr/>
        </p:nvPicPr>
        <p:blipFill>
          <a:blip r:embed="rId2"/>
          <a:stretch>
            <a:fillRect/>
          </a:stretch>
        </p:blipFill>
        <p:spPr>
          <a:xfrm>
            <a:off x="2176940" y="1690688"/>
            <a:ext cx="7838119" cy="4943434"/>
          </a:xfrm>
          <a:prstGeom prst="rect">
            <a:avLst/>
          </a:prstGeom>
        </p:spPr>
      </p:pic>
    </p:spTree>
    <p:extLst>
      <p:ext uri="{BB962C8B-B14F-4D97-AF65-F5344CB8AC3E}">
        <p14:creationId xmlns:p14="http://schemas.microsoft.com/office/powerpoint/2010/main" val="3747198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69"/>
            <a:ext cx="10515600" cy="1325563"/>
          </a:xfrm>
        </p:spPr>
        <p:txBody>
          <a:bodyPr/>
          <a:lstStyle/>
          <a:p>
            <a:r>
              <a:rPr lang="en-US" dirty="0" smtClean="0"/>
              <a:t>7 </a:t>
            </a:r>
            <a:r>
              <a:rPr lang="en-US" smtClean="0"/>
              <a:t>Design Smells</a:t>
            </a:r>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179514"/>
            <a:ext cx="5629275" cy="2533650"/>
          </a:xfrm>
          <a:prstGeom prst="rect">
            <a:avLst/>
          </a:prstGeom>
        </p:spPr>
      </p:pic>
      <p:pic>
        <p:nvPicPr>
          <p:cNvPr id="5" name="Picture 4"/>
          <p:cNvPicPr>
            <a:picLocks noChangeAspect="1"/>
          </p:cNvPicPr>
          <p:nvPr/>
        </p:nvPicPr>
        <p:blipFill>
          <a:blip r:embed="rId3"/>
          <a:stretch>
            <a:fillRect/>
          </a:stretch>
        </p:blipFill>
        <p:spPr>
          <a:xfrm>
            <a:off x="838200" y="3713164"/>
            <a:ext cx="5629275" cy="2971800"/>
          </a:xfrm>
          <a:prstGeom prst="rect">
            <a:avLst/>
          </a:prstGeom>
        </p:spPr>
      </p:pic>
    </p:spTree>
    <p:extLst>
      <p:ext uri="{BB962C8B-B14F-4D97-AF65-F5344CB8AC3E}">
        <p14:creationId xmlns:p14="http://schemas.microsoft.com/office/powerpoint/2010/main" val="3637985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2722563"/>
            <a:ext cx="10515600" cy="1325563"/>
          </a:xfrm>
        </p:spPr>
        <p:txBody>
          <a:bodyPr/>
          <a:lstStyle/>
          <a:p>
            <a:pPr algn="ctr"/>
            <a:r>
              <a:rPr lang="en-US" dirty="0" smtClean="0"/>
              <a:t>The End</a:t>
            </a:r>
            <a:endParaRPr lang="en-US" dirty="0"/>
          </a:p>
        </p:txBody>
      </p:sp>
    </p:spTree>
    <p:extLst>
      <p:ext uri="{BB962C8B-B14F-4D97-AF65-F5344CB8AC3E}">
        <p14:creationId xmlns:p14="http://schemas.microsoft.com/office/powerpoint/2010/main" val="240921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7030" y="44244"/>
            <a:ext cx="10208650" cy="6255414"/>
          </a:xfrm>
          <a:prstGeom prst="rect">
            <a:avLst/>
          </a:prstGeom>
        </p:spPr>
      </p:pic>
    </p:spTree>
    <p:extLst>
      <p:ext uri="{BB962C8B-B14F-4D97-AF65-F5344CB8AC3E}">
        <p14:creationId xmlns:p14="http://schemas.microsoft.com/office/powerpoint/2010/main" val="1183097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view model architecture </a:t>
            </a:r>
            <a:br>
              <a:rPr lang="en-US" dirty="0" smtClean="0"/>
            </a:br>
            <a:r>
              <a:rPr lang="en-US" i="1" dirty="0" smtClean="0"/>
              <a:t>(</a:t>
            </a:r>
            <a:r>
              <a:rPr lang="en-US" i="1" dirty="0"/>
              <a:t>for distributed systems)</a:t>
            </a:r>
            <a:endParaRPr lang="en-US" dirty="0"/>
          </a:p>
        </p:txBody>
      </p:sp>
      <p:sp>
        <p:nvSpPr>
          <p:cNvPr id="3" name="Content Placeholder 2"/>
          <p:cNvSpPr>
            <a:spLocks noGrp="1"/>
          </p:cNvSpPr>
          <p:nvPr>
            <p:ph idx="1"/>
          </p:nvPr>
        </p:nvSpPr>
        <p:spPr/>
        <p:txBody>
          <a:bodyPr>
            <a:normAutofit/>
          </a:bodyPr>
          <a:lstStyle/>
          <a:p>
            <a:pPr marL="715518" lvl="1" indent="-514350">
              <a:buFont typeface="+mj-lt"/>
              <a:buAutoNum type="arabicPeriod"/>
            </a:pPr>
            <a:r>
              <a:rPr lang="en-US" sz="3200" b="1" dirty="0" smtClean="0">
                <a:effectLst>
                  <a:outerShdw blurRad="38100" dist="38100" dir="2700000" algn="tl">
                    <a:srgbClr val="000000">
                      <a:alpha val="43137"/>
                    </a:srgbClr>
                  </a:outerShdw>
                </a:effectLst>
              </a:rPr>
              <a:t>Logical </a:t>
            </a:r>
            <a:r>
              <a:rPr lang="en-US" sz="3200" b="1" dirty="0">
                <a:effectLst>
                  <a:outerShdw blurRad="38100" dist="38100" dir="2700000" algn="tl">
                    <a:srgbClr val="000000">
                      <a:alpha val="43137"/>
                    </a:srgbClr>
                  </a:outerShdw>
                </a:effectLst>
              </a:rPr>
              <a:t>View </a:t>
            </a:r>
            <a:r>
              <a:rPr lang="en-US" sz="3200" b="1" dirty="0" smtClean="0">
                <a:effectLst>
                  <a:outerShdw blurRad="38100" dist="38100" dir="2700000" algn="tl">
                    <a:srgbClr val="000000">
                      <a:alpha val="43137"/>
                    </a:srgbClr>
                  </a:outerShdw>
                </a:effectLst>
              </a:rPr>
              <a:t>(or Structural View)</a:t>
            </a:r>
            <a:r>
              <a:rPr lang="en-US" sz="3200" dirty="0" smtClean="0"/>
              <a:t> - </a:t>
            </a:r>
            <a:r>
              <a:rPr lang="en-US" sz="2800" i="1" dirty="0" smtClean="0"/>
              <a:t>an </a:t>
            </a:r>
            <a:r>
              <a:rPr lang="en-US" sz="2800" i="1" dirty="0"/>
              <a:t>object model of the </a:t>
            </a:r>
            <a:r>
              <a:rPr lang="en-US" sz="2800" i="1" dirty="0" smtClean="0"/>
              <a:t>design</a:t>
            </a:r>
          </a:p>
          <a:p>
            <a:pPr marL="715518" lvl="1" indent="-514350">
              <a:buFont typeface="+mj-lt"/>
              <a:buAutoNum type="arabicPeriod"/>
            </a:pPr>
            <a:r>
              <a:rPr lang="en-US" sz="3200" b="1" dirty="0">
                <a:effectLst>
                  <a:outerShdw blurRad="38100" dist="38100" dir="2700000" algn="tl">
                    <a:srgbClr val="000000">
                      <a:alpha val="43137"/>
                    </a:srgbClr>
                  </a:outerShdw>
                </a:effectLst>
              </a:rPr>
              <a:t>Process View  (or Behavioral View) </a:t>
            </a:r>
            <a:r>
              <a:rPr lang="en-US" sz="3200" dirty="0" smtClean="0"/>
              <a:t>- </a:t>
            </a:r>
            <a:r>
              <a:rPr lang="en-US" sz="2800" i="1" dirty="0" smtClean="0"/>
              <a:t>concurrency </a:t>
            </a:r>
            <a:r>
              <a:rPr lang="en-US" sz="2800" i="1" dirty="0"/>
              <a:t>and synchronization </a:t>
            </a:r>
            <a:r>
              <a:rPr lang="en-US" sz="2800" i="1" dirty="0" smtClean="0"/>
              <a:t>aspects</a:t>
            </a:r>
            <a:endParaRPr lang="en-US" sz="2800" dirty="0" smtClean="0"/>
          </a:p>
          <a:p>
            <a:pPr marL="715518" lvl="1" indent="-514350">
              <a:buFont typeface="+mj-lt"/>
              <a:buAutoNum type="arabicPeriod"/>
            </a:pPr>
            <a:r>
              <a:rPr lang="en-US" sz="3200" b="1" dirty="0">
                <a:effectLst>
                  <a:outerShdw blurRad="38100" dist="38100" dir="2700000" algn="tl">
                    <a:srgbClr val="000000">
                      <a:alpha val="43137"/>
                    </a:srgbClr>
                  </a:outerShdw>
                </a:effectLst>
              </a:rPr>
              <a:t>Development View (or Implementation View)</a:t>
            </a:r>
            <a:r>
              <a:rPr lang="en-US" sz="3200" dirty="0" smtClean="0"/>
              <a:t> - </a:t>
            </a:r>
            <a:r>
              <a:rPr lang="en-US" sz="2800" i="1" dirty="0" smtClean="0"/>
              <a:t>static organization (subset) </a:t>
            </a:r>
            <a:r>
              <a:rPr lang="en-US" sz="2800" i="1" dirty="0"/>
              <a:t>of the software</a:t>
            </a:r>
          </a:p>
          <a:p>
            <a:pPr marL="715518" lvl="1" indent="-514350">
              <a:buFont typeface="+mj-lt"/>
              <a:buAutoNum type="arabicPeriod"/>
            </a:pPr>
            <a:r>
              <a:rPr lang="en-US" sz="3200" b="1" dirty="0">
                <a:effectLst>
                  <a:outerShdw blurRad="38100" dist="38100" dir="2700000" algn="tl">
                    <a:srgbClr val="000000">
                      <a:alpha val="43137"/>
                    </a:srgbClr>
                  </a:outerShdw>
                </a:effectLst>
              </a:rPr>
              <a:t>Physical View (or Deployment View) </a:t>
            </a:r>
            <a:r>
              <a:rPr lang="en-US" sz="3200" dirty="0"/>
              <a:t>- </a:t>
            </a:r>
            <a:r>
              <a:rPr lang="en-US" sz="2800" i="1" dirty="0"/>
              <a:t>mapping of the software to the </a:t>
            </a:r>
            <a:r>
              <a:rPr lang="en-US" sz="2800" i="1" dirty="0" smtClean="0"/>
              <a:t>hardware</a:t>
            </a:r>
            <a:endParaRPr lang="en-US" sz="2800" i="1" dirty="0"/>
          </a:p>
          <a:p>
            <a:pPr marL="201168" lvl="1" indent="0">
              <a:buNone/>
            </a:pPr>
            <a:r>
              <a:rPr lang="en-US" sz="3200" b="1" dirty="0">
                <a:effectLst>
                  <a:outerShdw blurRad="38100" dist="38100" dir="2700000" algn="tl">
                    <a:srgbClr val="000000">
                      <a:alpha val="43137"/>
                    </a:srgbClr>
                  </a:outerShdw>
                </a:effectLst>
              </a:rPr>
              <a:t>+1. Use-cases View ( or Scenarios) </a:t>
            </a:r>
            <a:r>
              <a:rPr lang="en-US" sz="3200" dirty="0"/>
              <a:t>- </a:t>
            </a:r>
            <a:r>
              <a:rPr lang="en-US" sz="2800" i="1" dirty="0"/>
              <a:t>various usage </a:t>
            </a:r>
            <a:r>
              <a:rPr lang="en-US" sz="2800" i="1" dirty="0" smtClean="0"/>
              <a:t>scenarios</a:t>
            </a:r>
            <a:r>
              <a:rPr lang="en-US" sz="3200" dirty="0"/>
              <a:t> </a:t>
            </a:r>
          </a:p>
        </p:txBody>
      </p:sp>
    </p:spTree>
    <p:extLst>
      <p:ext uri="{BB962C8B-B14F-4D97-AF65-F5344CB8AC3E}">
        <p14:creationId xmlns:p14="http://schemas.microsoft.com/office/powerpoint/2010/main" val="710838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947"/>
            <a:ext cx="10515600" cy="1325563"/>
          </a:xfrm>
        </p:spPr>
        <p:txBody>
          <a:bodyPr>
            <a:normAutofit/>
          </a:bodyPr>
          <a:lstStyle/>
          <a:p>
            <a:pPr algn="ctr"/>
            <a:r>
              <a:rPr lang="en-US" sz="3200" b="1"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13 UML2.0 diagrams in ‘4+1 View Model’ Architecture</a:t>
            </a:r>
            <a:r>
              <a:rPr lang="en-US" sz="3600" b="1" dirty="0" smtClean="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600" b="1" dirty="0" smtClean="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3600" b="1" dirty="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666875" y="485774"/>
            <a:ext cx="8858250" cy="6343650"/>
          </a:xfrm>
          <a:prstGeom prst="rect">
            <a:avLst/>
          </a:prstGeom>
        </p:spPr>
      </p:pic>
    </p:spTree>
    <p:extLst>
      <p:ext uri="{BB962C8B-B14F-4D97-AF65-F5344CB8AC3E}">
        <p14:creationId xmlns:p14="http://schemas.microsoft.com/office/powerpoint/2010/main" val="27900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1250" y="207960"/>
            <a:ext cx="6829425" cy="6372225"/>
          </a:xfrm>
          <a:prstGeom prst="rect">
            <a:avLst/>
          </a:prstGeom>
        </p:spPr>
      </p:pic>
    </p:spTree>
    <p:extLst>
      <p:ext uri="{BB962C8B-B14F-4D97-AF65-F5344CB8AC3E}">
        <p14:creationId xmlns:p14="http://schemas.microsoft.com/office/powerpoint/2010/main" val="3161132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2859</TotalTime>
  <Words>1092</Words>
  <Application>Microsoft Office PowerPoint</Application>
  <PresentationFormat>Widescreen</PresentationFormat>
  <Paragraphs>174</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Wingdings</vt:lpstr>
      <vt:lpstr>Office Theme</vt:lpstr>
      <vt:lpstr>4+1 View Model of Software Architecture</vt:lpstr>
      <vt:lpstr>Outline</vt:lpstr>
      <vt:lpstr>The Problem</vt:lpstr>
      <vt:lpstr>Different stakeholders – different prospective</vt:lpstr>
      <vt:lpstr>Solution</vt:lpstr>
      <vt:lpstr>PowerPoint Presentation</vt:lpstr>
      <vt:lpstr>4+1 view model architecture  (for distributed systems)</vt:lpstr>
      <vt:lpstr>13 UML2.0 diagrams in ‘4+1 View Model’ Architecture </vt:lpstr>
      <vt:lpstr>PowerPoint Presentation</vt:lpstr>
      <vt:lpstr>1. Logical View = (The Object-oriented Decomposition)</vt:lpstr>
      <vt:lpstr>2. Process View = (The Process Decomposition)</vt:lpstr>
      <vt:lpstr>3. Development/Implementation View        = (The Subsystem Decomposition)</vt:lpstr>
      <vt:lpstr>4. Physical/Deployment View        = (Software to Hardware Mapping)</vt:lpstr>
      <vt:lpstr>5. Use-case View/Scenarios = (putting it altogether)</vt:lpstr>
      <vt:lpstr>Relationships between Views</vt:lpstr>
      <vt:lpstr>Why is it called the 4 + 1 instead of just 5?</vt:lpstr>
      <vt:lpstr>Correspondence between views</vt:lpstr>
      <vt:lpstr>Software Architecture Definition by IEEE</vt:lpstr>
      <vt:lpstr>PowerPoint Presentation</vt:lpstr>
      <vt:lpstr>PowerPoint Presentation</vt:lpstr>
      <vt:lpstr>PowerPoint Presentation</vt:lpstr>
      <vt:lpstr>The Notations</vt:lpstr>
      <vt:lpstr>Logical View – Notations  (functional requirements)</vt:lpstr>
      <vt:lpstr>Logical View - Example</vt:lpstr>
      <vt:lpstr>Logical View - Example</vt:lpstr>
      <vt:lpstr>Process View – Notations (Non-functional requirements)</vt:lpstr>
      <vt:lpstr>Process View - Example</vt:lpstr>
      <vt:lpstr>Process View - Example</vt:lpstr>
      <vt:lpstr>Development/Implementation View - Notation</vt:lpstr>
      <vt:lpstr>A Typical Layer Model</vt:lpstr>
      <vt:lpstr>Development View / Implementation View - Example</vt:lpstr>
      <vt:lpstr>Development View / Implementation View - Example</vt:lpstr>
      <vt:lpstr>Deployment/Physical View - Notations</vt:lpstr>
      <vt:lpstr>A typical Implementation Model</vt:lpstr>
      <vt:lpstr>Deployment/Physical View - Example</vt:lpstr>
      <vt:lpstr>Deployment/Physical View - Example</vt:lpstr>
      <vt:lpstr>Scenarios / Use Case Model (Small PABX)</vt:lpstr>
      <vt:lpstr>Scenarios / Use Case Model (Small PABX)</vt:lpstr>
      <vt:lpstr>Summary</vt:lpstr>
      <vt:lpstr>PowerPoint Presentation</vt:lpstr>
      <vt:lpstr>PowerPoint Presentation</vt:lpstr>
      <vt:lpstr>Enterprise Architecture</vt:lpstr>
      <vt:lpstr>Definition of Enterprise Architecture</vt:lpstr>
      <vt:lpstr>Sun Tone Cube Architecture (Partitioning)</vt:lpstr>
      <vt:lpstr>Still - One Size Does Not Fit All</vt:lpstr>
      <vt:lpstr>HP Global Method for ITSA</vt:lpstr>
      <vt:lpstr>PowerPoint Presentation</vt:lpstr>
      <vt:lpstr>PowerPoint Presentation</vt:lpstr>
      <vt:lpstr>PowerPoint Presentation</vt:lpstr>
      <vt:lpstr>PowerPoint Presentation</vt:lpstr>
      <vt:lpstr>PowerPoint Presentation</vt:lpstr>
      <vt:lpstr>Software Design Principles</vt:lpstr>
      <vt:lpstr>Design Smells</vt:lpstr>
      <vt:lpstr>7 Design Smells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 View Model of Software Architecture</dc:title>
  <dc:creator>Basharat Hussain</dc:creator>
  <cp:lastModifiedBy>Basharat Hussain</cp:lastModifiedBy>
  <cp:revision>177</cp:revision>
  <dcterms:created xsi:type="dcterms:W3CDTF">2016-11-22T12:59:21Z</dcterms:created>
  <dcterms:modified xsi:type="dcterms:W3CDTF">2016-12-17T04:58:12Z</dcterms:modified>
</cp:coreProperties>
</file>