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89" r:id="rId2"/>
    <p:sldMasterId id="2147483673" r:id="rId3"/>
  </p:sldMasterIdLst>
  <p:notesMasterIdLst>
    <p:notesMasterId r:id="rId24"/>
  </p:notesMasterIdLst>
  <p:sldIdLst>
    <p:sldId id="348" r:id="rId4"/>
    <p:sldId id="381" r:id="rId5"/>
    <p:sldId id="382" r:id="rId6"/>
    <p:sldId id="403" r:id="rId7"/>
    <p:sldId id="407" r:id="rId8"/>
    <p:sldId id="383" r:id="rId9"/>
    <p:sldId id="385" r:id="rId10"/>
    <p:sldId id="384" r:id="rId11"/>
    <p:sldId id="408" r:id="rId12"/>
    <p:sldId id="388" r:id="rId13"/>
    <p:sldId id="406" r:id="rId14"/>
    <p:sldId id="410" r:id="rId15"/>
    <p:sldId id="409" r:id="rId16"/>
    <p:sldId id="411" r:id="rId17"/>
    <p:sldId id="412" r:id="rId18"/>
    <p:sldId id="405" r:id="rId19"/>
    <p:sldId id="404" r:id="rId20"/>
    <p:sldId id="413" r:id="rId21"/>
    <p:sldId id="414" r:id="rId22"/>
    <p:sldId id="34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34" autoAdjust="0"/>
    <p:restoredTop sz="94660"/>
  </p:normalViewPr>
  <p:slideViewPr>
    <p:cSldViewPr snapToGrid="0" showGuides="1">
      <p:cViewPr varScale="1">
        <p:scale>
          <a:sx n="69" d="100"/>
          <a:sy n="69" d="100"/>
        </p:scale>
        <p:origin x="79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0456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845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6142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2670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2820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6271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2955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8572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72741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90" r:id="rId1"/>
    <p:sldLayoutId id="2147483686"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31665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5" r:id="rId4"/>
    <p:sldLayoutId id="2147483694" r:id="rId5"/>
    <p:sldLayoutId id="2147483696"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5"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altexsoft.com/blog/system-integration/" TargetMode="Externa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hyperlink" Target="https://redis.io/" TargetMode="External"/><Relationship Id="rId2" Type="http://schemas.openxmlformats.org/officeDocument/2006/relationships/hyperlink" Target="https://activemq.apache.org/" TargetMode="Externa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pulsar.apache.org/" TargetMode="External"/><Relationship Id="rId2" Type="http://schemas.openxmlformats.org/officeDocument/2006/relationships/hyperlink" Target="https://kafka.apache.org/"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hyperlink" Target="https://www.altexsoft.com/blog/engineering/using-microservices-for-legacy-system-modernization/" TargetMode="Externa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8" name="Rectangle 1147">
            <a:extLst>
              <a:ext uri="{FF2B5EF4-FFF2-40B4-BE49-F238E27FC236}">
                <a16:creationId xmlns:a16="http://schemas.microsoft.com/office/drawing/2014/main" id="{3DAD86CA-8235-409B-982B-5E7A033E2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0" name="Rectangle 1149">
            <a:extLst>
              <a:ext uri="{FF2B5EF4-FFF2-40B4-BE49-F238E27FC236}">
                <a16:creationId xmlns:a16="http://schemas.microsoft.com/office/drawing/2014/main" id="{9F234FBA-3501-47B4-AE0C-AA4AFBC8F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2" name="Rectangle 1151">
            <a:extLst>
              <a:ext uri="{FF2B5EF4-FFF2-40B4-BE49-F238E27FC236}">
                <a16:creationId xmlns:a16="http://schemas.microsoft.com/office/drawing/2014/main" id="{B5EF893B-0491-416E-9D33-BADE96007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4" name="Straight Connector 1153">
            <a:extLst>
              <a:ext uri="{FF2B5EF4-FFF2-40B4-BE49-F238E27FC236}">
                <a16:creationId xmlns:a16="http://schemas.microsoft.com/office/drawing/2014/main" id="{469F4FF8-F8B0-4630-BA1B-0D8B324CD5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032" name="Picture 8" descr="A Quick Guide to Understand the Event-driven Architecture">
            <a:extLst>
              <a:ext uri="{FF2B5EF4-FFF2-40B4-BE49-F238E27FC236}">
                <a16:creationId xmlns:a16="http://schemas.microsoft.com/office/drawing/2014/main" id="{7651A351-6B5F-897F-F46F-73867F605E8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31" b="81369"/>
          <a:stretch/>
        </p:blipFill>
        <p:spPr bwMode="auto">
          <a:xfrm>
            <a:off x="3485270" y="1107778"/>
            <a:ext cx="4916659" cy="939563"/>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What is Event-driven Architecture? | TIBCO Software">
            <a:extLst>
              <a:ext uri="{FF2B5EF4-FFF2-40B4-BE49-F238E27FC236}">
                <a16:creationId xmlns:a16="http://schemas.microsoft.com/office/drawing/2014/main" id="{AE37411D-52E9-9478-E47D-D64B95E770C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4" descr="What Is an Event-Driven Architecture? | Hazelcast">
            <a:extLst>
              <a:ext uri="{FF2B5EF4-FFF2-40B4-BE49-F238E27FC236}">
                <a16:creationId xmlns:a16="http://schemas.microsoft.com/office/drawing/2014/main" id="{B68558C8-686B-CA6C-E2D6-AE17A5680F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1723" y="2342328"/>
            <a:ext cx="744855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299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245713D0-9EDA-D3F6-B5B8-FD1FEC0C9C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0"/>
            <a:ext cx="109648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812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9639BA-0ABF-1B18-8144-4680008CECD7}"/>
              </a:ext>
            </a:extLst>
          </p:cNvPr>
          <p:cNvSpPr txBox="1"/>
          <p:nvPr/>
        </p:nvSpPr>
        <p:spPr>
          <a:xfrm>
            <a:off x="491836" y="1540915"/>
            <a:ext cx="11208327" cy="2677656"/>
          </a:xfrm>
          <a:prstGeom prst="rect">
            <a:avLst/>
          </a:prstGeom>
          <a:noFill/>
        </p:spPr>
        <p:txBody>
          <a:bodyPr wrap="square">
            <a:spAutoFit/>
          </a:bodyPr>
          <a:lstStyle/>
          <a:p>
            <a:pPr algn="l"/>
            <a:r>
              <a:rPr lang="en-US" sz="2800" b="1" i="0" dirty="0">
                <a:solidFill>
                  <a:srgbClr val="00B050"/>
                </a:solidFill>
                <a:effectLst/>
                <a:latin typeface="Segoe UI" panose="020B0502040204020203" pitchFamily="34" charset="0"/>
              </a:rPr>
              <a:t>When to use this architecture</a:t>
            </a:r>
          </a:p>
          <a:p>
            <a:pPr algn="l">
              <a:buFont typeface="Arial" panose="020B0604020202020204" pitchFamily="34" charset="0"/>
              <a:buChar char="•"/>
            </a:pPr>
            <a:r>
              <a:rPr lang="en-US" sz="2800" b="0" i="0" dirty="0">
                <a:solidFill>
                  <a:srgbClr val="171717"/>
                </a:solidFill>
                <a:effectLst/>
                <a:latin typeface="Segoe UI" panose="020B0502040204020203" pitchFamily="34" charset="0"/>
              </a:rPr>
              <a:t>Multiple subsystems must process the same events.</a:t>
            </a:r>
          </a:p>
          <a:p>
            <a:pPr algn="l">
              <a:buFont typeface="Arial" panose="020B0604020202020204" pitchFamily="34" charset="0"/>
              <a:buChar char="•"/>
            </a:pPr>
            <a:r>
              <a:rPr lang="en-US" sz="2800" b="0" i="0" dirty="0">
                <a:solidFill>
                  <a:srgbClr val="171717"/>
                </a:solidFill>
                <a:effectLst/>
                <a:latin typeface="Segoe UI" panose="020B0502040204020203" pitchFamily="34" charset="0"/>
              </a:rPr>
              <a:t>Real-time processing with minimum time lag.</a:t>
            </a:r>
          </a:p>
          <a:p>
            <a:pPr algn="l">
              <a:buFont typeface="Arial" panose="020B0604020202020204" pitchFamily="34" charset="0"/>
              <a:buChar char="•"/>
            </a:pPr>
            <a:r>
              <a:rPr lang="en-US" sz="2800" b="0" i="0" dirty="0">
                <a:solidFill>
                  <a:srgbClr val="171717"/>
                </a:solidFill>
                <a:effectLst/>
                <a:latin typeface="Segoe UI" panose="020B0502040204020203" pitchFamily="34" charset="0"/>
              </a:rPr>
              <a:t>Complex event processing, such as pattern matching or aggregation over time windows.</a:t>
            </a:r>
          </a:p>
          <a:p>
            <a:pPr algn="l">
              <a:buFont typeface="Arial" panose="020B0604020202020204" pitchFamily="34" charset="0"/>
              <a:buChar char="•"/>
            </a:pPr>
            <a:r>
              <a:rPr lang="en-US" sz="2800" b="0" i="0" dirty="0">
                <a:solidFill>
                  <a:srgbClr val="171717"/>
                </a:solidFill>
                <a:effectLst/>
                <a:latin typeface="Segoe UI" panose="020B0502040204020203" pitchFamily="34" charset="0"/>
              </a:rPr>
              <a:t>High volume and high velocity of data, such as IoT.</a:t>
            </a:r>
          </a:p>
        </p:txBody>
      </p:sp>
    </p:spTree>
    <p:extLst>
      <p:ext uri="{BB962C8B-B14F-4D97-AF65-F5344CB8AC3E}">
        <p14:creationId xmlns:p14="http://schemas.microsoft.com/office/powerpoint/2010/main" val="2635769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9639BA-0ABF-1B18-8144-4680008CECD7}"/>
              </a:ext>
            </a:extLst>
          </p:cNvPr>
          <p:cNvSpPr txBox="1"/>
          <p:nvPr/>
        </p:nvSpPr>
        <p:spPr>
          <a:xfrm>
            <a:off x="491836" y="1540915"/>
            <a:ext cx="11208327" cy="3970318"/>
          </a:xfrm>
          <a:prstGeom prst="rect">
            <a:avLst/>
          </a:prstGeom>
          <a:noFill/>
        </p:spPr>
        <p:txBody>
          <a:bodyPr wrap="square">
            <a:spAutoFit/>
          </a:bodyPr>
          <a:lstStyle/>
          <a:p>
            <a:pPr algn="l"/>
            <a:r>
              <a:rPr lang="en-US" sz="2800" b="1" i="0" dirty="0">
                <a:solidFill>
                  <a:srgbClr val="00B050"/>
                </a:solidFill>
                <a:effectLst/>
                <a:latin typeface="Segoe UI" panose="020B0502040204020203" pitchFamily="34" charset="0"/>
              </a:rPr>
              <a:t>Event </a:t>
            </a:r>
            <a:r>
              <a:rPr lang="en-US" sz="2800" b="1" dirty="0">
                <a:solidFill>
                  <a:srgbClr val="00B050"/>
                </a:solidFill>
                <a:latin typeface="Segoe UI" panose="020B0502040204020203" pitchFamily="34" charset="0"/>
              </a:rPr>
              <a:t>Based </a:t>
            </a:r>
            <a:r>
              <a:rPr lang="en-US" sz="2800" b="1" i="0" dirty="0">
                <a:solidFill>
                  <a:srgbClr val="00B050"/>
                </a:solidFill>
                <a:effectLst/>
                <a:latin typeface="Segoe UI" panose="020B0502040204020203" pitchFamily="34" charset="0"/>
              </a:rPr>
              <a:t>Architecture</a:t>
            </a:r>
          </a:p>
          <a:p>
            <a:pPr algn="l"/>
            <a:r>
              <a:rPr lang="en-US" sz="2800" b="0" i="0" dirty="0">
                <a:solidFill>
                  <a:srgbClr val="000000"/>
                </a:solidFill>
                <a:effectLst/>
                <a:latin typeface="Open Sans" panose="020B0606030504020204" pitchFamily="34" charset="0"/>
              </a:rPr>
              <a:t>Event-based architectures usually comprise three core components:</a:t>
            </a:r>
          </a:p>
          <a:p>
            <a:pPr algn="l">
              <a:buFont typeface="Arial" panose="020B0604020202020204" pitchFamily="34" charset="0"/>
              <a:buChar char="•"/>
            </a:pPr>
            <a:r>
              <a:rPr lang="en-US" sz="2800" b="1" i="0" dirty="0">
                <a:solidFill>
                  <a:srgbClr val="000000"/>
                </a:solidFill>
                <a:effectLst/>
                <a:latin typeface="Open Sans" panose="020B0606030504020204" pitchFamily="34" charset="0"/>
              </a:rPr>
              <a:t>event producers </a:t>
            </a:r>
            <a:r>
              <a:rPr lang="en-US" sz="2800" b="0" i="0" dirty="0">
                <a:solidFill>
                  <a:srgbClr val="000000"/>
                </a:solidFill>
                <a:effectLst/>
                <a:latin typeface="Open Sans" panose="020B0606030504020204" pitchFamily="34" charset="0"/>
              </a:rPr>
              <a:t>that generate or detect events and transmit them to event managers;</a:t>
            </a:r>
          </a:p>
          <a:p>
            <a:pPr algn="l">
              <a:buFont typeface="Arial" panose="020B0604020202020204" pitchFamily="34" charset="0"/>
              <a:buChar char="•"/>
            </a:pPr>
            <a:r>
              <a:rPr lang="en-US" sz="2800" b="1" i="0" dirty="0">
                <a:solidFill>
                  <a:srgbClr val="000000"/>
                </a:solidFill>
                <a:effectLst/>
                <a:latin typeface="Open Sans" panose="020B0606030504020204" pitchFamily="34" charset="0"/>
              </a:rPr>
              <a:t>event managers</a:t>
            </a:r>
            <a:r>
              <a:rPr lang="en-US" sz="2800" b="0" i="0" dirty="0">
                <a:solidFill>
                  <a:srgbClr val="000000"/>
                </a:solidFill>
                <a:effectLst/>
                <a:latin typeface="Open Sans" panose="020B0606030504020204" pitchFamily="34" charset="0"/>
              </a:rPr>
              <a:t> that act as middleware and are responsible for asynchronous filtering, processing, and routing of received events; and</a:t>
            </a:r>
          </a:p>
          <a:p>
            <a:pPr algn="l">
              <a:buFont typeface="Arial" panose="020B0604020202020204" pitchFamily="34" charset="0"/>
              <a:buChar char="•"/>
            </a:pPr>
            <a:r>
              <a:rPr lang="en-US" sz="2800" b="1" i="0" dirty="0">
                <a:solidFill>
                  <a:srgbClr val="000000"/>
                </a:solidFill>
                <a:effectLst/>
                <a:latin typeface="Open Sans" panose="020B0606030504020204" pitchFamily="34" charset="0"/>
              </a:rPr>
              <a:t>event consumers </a:t>
            </a:r>
            <a:r>
              <a:rPr lang="en-US" sz="2800" b="0" i="0" dirty="0">
                <a:solidFill>
                  <a:srgbClr val="000000"/>
                </a:solidFill>
                <a:effectLst/>
                <a:latin typeface="Open Sans" panose="020B0606030504020204" pitchFamily="34" charset="0"/>
              </a:rPr>
              <a:t>that receive events and act on them.</a:t>
            </a:r>
          </a:p>
        </p:txBody>
      </p:sp>
    </p:spTree>
    <p:extLst>
      <p:ext uri="{BB962C8B-B14F-4D97-AF65-F5344CB8AC3E}">
        <p14:creationId xmlns:p14="http://schemas.microsoft.com/office/powerpoint/2010/main" val="332122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8" name="Rectangle 1147">
            <a:extLst>
              <a:ext uri="{FF2B5EF4-FFF2-40B4-BE49-F238E27FC236}">
                <a16:creationId xmlns:a16="http://schemas.microsoft.com/office/drawing/2014/main" id="{3DAD86CA-8235-409B-982B-5E7A033E2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0" name="Rectangle 1149">
            <a:extLst>
              <a:ext uri="{FF2B5EF4-FFF2-40B4-BE49-F238E27FC236}">
                <a16:creationId xmlns:a16="http://schemas.microsoft.com/office/drawing/2014/main" id="{9F234FBA-3501-47B4-AE0C-AA4AFBC8F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2" name="Rectangle 1151">
            <a:extLst>
              <a:ext uri="{FF2B5EF4-FFF2-40B4-BE49-F238E27FC236}">
                <a16:creationId xmlns:a16="http://schemas.microsoft.com/office/drawing/2014/main" id="{B5EF893B-0491-416E-9D33-BADE96007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4" name="Straight Connector 1153">
            <a:extLst>
              <a:ext uri="{FF2B5EF4-FFF2-40B4-BE49-F238E27FC236}">
                <a16:creationId xmlns:a16="http://schemas.microsoft.com/office/drawing/2014/main" id="{469F4FF8-F8B0-4630-BA1B-0D8B324CD5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AutoShape 2" descr="What is Event-driven Architecture? | TIBCO Software">
            <a:extLst>
              <a:ext uri="{FF2B5EF4-FFF2-40B4-BE49-F238E27FC236}">
                <a16:creationId xmlns:a16="http://schemas.microsoft.com/office/drawing/2014/main" id="{AE37411D-52E9-9478-E47D-D64B95E770C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4" descr="What Is an Event-Driven Architecture? | Hazelcast">
            <a:extLst>
              <a:ext uri="{FF2B5EF4-FFF2-40B4-BE49-F238E27FC236}">
                <a16:creationId xmlns:a16="http://schemas.microsoft.com/office/drawing/2014/main" id="{B68558C8-686B-CA6C-E2D6-AE17A5680F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325" y="1243421"/>
            <a:ext cx="744855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131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9639BA-0ABF-1B18-8144-4680008CECD7}"/>
              </a:ext>
            </a:extLst>
          </p:cNvPr>
          <p:cNvSpPr txBox="1"/>
          <p:nvPr/>
        </p:nvSpPr>
        <p:spPr>
          <a:xfrm>
            <a:off x="394854" y="1012954"/>
            <a:ext cx="11208327" cy="4832092"/>
          </a:xfrm>
          <a:prstGeom prst="rect">
            <a:avLst/>
          </a:prstGeom>
          <a:noFill/>
        </p:spPr>
        <p:txBody>
          <a:bodyPr wrap="square">
            <a:spAutoFit/>
          </a:bodyPr>
          <a:lstStyle/>
          <a:p>
            <a:pPr algn="l"/>
            <a:r>
              <a:rPr lang="en-US" sz="2800" b="1" i="0" dirty="0">
                <a:solidFill>
                  <a:srgbClr val="00B050"/>
                </a:solidFill>
                <a:effectLst/>
                <a:latin typeface="Segoe UI" panose="020B0502040204020203" pitchFamily="34" charset="0"/>
              </a:rPr>
              <a:t>Principles of Event </a:t>
            </a:r>
            <a:r>
              <a:rPr lang="en-US" sz="2800" b="1" dirty="0">
                <a:solidFill>
                  <a:srgbClr val="00B050"/>
                </a:solidFill>
                <a:latin typeface="Segoe UI" panose="020B0502040204020203" pitchFamily="34" charset="0"/>
              </a:rPr>
              <a:t>Driven  </a:t>
            </a:r>
            <a:r>
              <a:rPr lang="en-US" sz="2800" b="1" i="0" dirty="0">
                <a:solidFill>
                  <a:srgbClr val="00B050"/>
                </a:solidFill>
                <a:effectLst/>
                <a:latin typeface="Segoe UI" panose="020B0502040204020203" pitchFamily="34" charset="0"/>
              </a:rPr>
              <a:t>Architecture</a:t>
            </a:r>
          </a:p>
          <a:p>
            <a:pPr algn="l"/>
            <a:r>
              <a:rPr lang="en-US" sz="2800" b="1" i="0" dirty="0">
                <a:solidFill>
                  <a:srgbClr val="000000"/>
                </a:solidFill>
                <a:effectLst/>
                <a:latin typeface="Open Sans" panose="020B0606030504020204" pitchFamily="34" charset="0"/>
              </a:rPr>
              <a:t>Scalability. </a:t>
            </a:r>
            <a:r>
              <a:rPr lang="en-US" sz="2800" b="0" i="0" dirty="0">
                <a:solidFill>
                  <a:srgbClr val="000000"/>
                </a:solidFill>
                <a:effectLst/>
                <a:latin typeface="Open Sans" panose="020B0606030504020204" pitchFamily="34" charset="0"/>
              </a:rPr>
              <a:t>EDAs allow for great horizontal scalability as one event may trigger responses from multiple systems with different needs and providing different results.</a:t>
            </a:r>
          </a:p>
          <a:p>
            <a:pPr algn="l"/>
            <a:r>
              <a:rPr lang="en-US" sz="2800" b="1" i="0" dirty="0">
                <a:solidFill>
                  <a:srgbClr val="000000"/>
                </a:solidFill>
                <a:effectLst/>
                <a:latin typeface="Open Sans" panose="020B0606030504020204" pitchFamily="34" charset="0"/>
              </a:rPr>
              <a:t>Loose coupling.</a:t>
            </a:r>
            <a:r>
              <a:rPr lang="en-US" sz="2800" b="0" i="0" dirty="0">
                <a:solidFill>
                  <a:srgbClr val="000000"/>
                </a:solidFill>
                <a:effectLst/>
                <a:latin typeface="Open Sans" panose="020B0606030504020204" pitchFamily="34" charset="0"/>
              </a:rPr>
              <a:t> Producers and consumers are unaware of each other. There is an intermediary that receives events, processes them, and sends them to the systems interested in specific events. This allows for loose coupling of services and facilitates their modifying, testing, and deployment. And unlike point-to-point </a:t>
            </a:r>
            <a:r>
              <a:rPr lang="en-US" sz="2800" b="0" i="0" u="none" strike="noStrike" dirty="0">
                <a:solidFill>
                  <a:srgbClr val="00C0EB"/>
                </a:solidFill>
                <a:effectLst/>
                <a:latin typeface="Open Sans" panose="020B0606030504020204" pitchFamily="34" charset="0"/>
                <a:hlinkClick r:id="rId2"/>
              </a:rPr>
              <a:t>system integrations</a:t>
            </a:r>
            <a:r>
              <a:rPr lang="en-US" sz="2800" b="0" i="0" dirty="0">
                <a:solidFill>
                  <a:srgbClr val="000000"/>
                </a:solidFill>
                <a:effectLst/>
                <a:latin typeface="Open Sans" panose="020B0606030504020204" pitchFamily="34" charset="0"/>
              </a:rPr>
              <a:t>, components can be easily added to or removed from a system.</a:t>
            </a:r>
          </a:p>
        </p:txBody>
      </p:sp>
    </p:spTree>
    <p:extLst>
      <p:ext uri="{BB962C8B-B14F-4D97-AF65-F5344CB8AC3E}">
        <p14:creationId xmlns:p14="http://schemas.microsoft.com/office/powerpoint/2010/main" val="3432194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9639BA-0ABF-1B18-8144-4680008CECD7}"/>
              </a:ext>
            </a:extLst>
          </p:cNvPr>
          <p:cNvSpPr txBox="1"/>
          <p:nvPr/>
        </p:nvSpPr>
        <p:spPr>
          <a:xfrm>
            <a:off x="394854" y="1012954"/>
            <a:ext cx="11208327" cy="3970318"/>
          </a:xfrm>
          <a:prstGeom prst="rect">
            <a:avLst/>
          </a:prstGeom>
          <a:noFill/>
        </p:spPr>
        <p:txBody>
          <a:bodyPr wrap="square">
            <a:spAutoFit/>
          </a:bodyPr>
          <a:lstStyle/>
          <a:p>
            <a:pPr algn="l"/>
            <a:r>
              <a:rPr lang="en-US" sz="2800" b="1" i="0" dirty="0">
                <a:solidFill>
                  <a:srgbClr val="00B050"/>
                </a:solidFill>
                <a:effectLst/>
                <a:latin typeface="Segoe UI" panose="020B0502040204020203" pitchFamily="34" charset="0"/>
              </a:rPr>
              <a:t>Principles of Event </a:t>
            </a:r>
            <a:r>
              <a:rPr lang="en-US" sz="2800" b="1" dirty="0">
                <a:solidFill>
                  <a:srgbClr val="00B050"/>
                </a:solidFill>
                <a:latin typeface="Segoe UI" panose="020B0502040204020203" pitchFamily="34" charset="0"/>
              </a:rPr>
              <a:t>Driven  </a:t>
            </a:r>
            <a:r>
              <a:rPr lang="en-US" sz="2800" b="1" i="0" dirty="0">
                <a:solidFill>
                  <a:srgbClr val="00B050"/>
                </a:solidFill>
                <a:effectLst/>
                <a:latin typeface="Segoe UI" panose="020B0502040204020203" pitchFamily="34" charset="0"/>
              </a:rPr>
              <a:t>Architecture</a:t>
            </a:r>
          </a:p>
          <a:p>
            <a:pPr algn="l"/>
            <a:endParaRPr lang="en-US" sz="2800" b="1" i="0" dirty="0">
              <a:solidFill>
                <a:srgbClr val="00B050"/>
              </a:solidFill>
              <a:effectLst/>
              <a:latin typeface="Segoe UI" panose="020B0502040204020203" pitchFamily="34" charset="0"/>
            </a:endParaRPr>
          </a:p>
          <a:p>
            <a:pPr algn="l"/>
            <a:r>
              <a:rPr lang="en-US" sz="2800" b="1" i="0" dirty="0">
                <a:solidFill>
                  <a:srgbClr val="000000"/>
                </a:solidFill>
                <a:effectLst/>
                <a:latin typeface="Open Sans" panose="020B0606030504020204" pitchFamily="34" charset="0"/>
              </a:rPr>
              <a:t>Asynchronous </a:t>
            </a:r>
            <a:r>
              <a:rPr lang="en-US" sz="2800" b="1" i="0" dirty="0" err="1">
                <a:solidFill>
                  <a:srgbClr val="000000"/>
                </a:solidFill>
                <a:effectLst/>
                <a:latin typeface="Open Sans" panose="020B0606030504020204" pitchFamily="34" charset="0"/>
              </a:rPr>
              <a:t>eventing</a:t>
            </a:r>
            <a:r>
              <a:rPr lang="en-US" sz="2800" b="1" i="0" dirty="0">
                <a:solidFill>
                  <a:srgbClr val="000000"/>
                </a:solidFill>
                <a:effectLst/>
                <a:latin typeface="Open Sans" panose="020B0606030504020204" pitchFamily="34" charset="0"/>
              </a:rPr>
              <a:t>.</a:t>
            </a:r>
            <a:r>
              <a:rPr lang="en-US" sz="2800" b="0" i="0" dirty="0">
                <a:solidFill>
                  <a:srgbClr val="000000"/>
                </a:solidFill>
                <a:effectLst/>
                <a:latin typeface="Open Sans" panose="020B0606030504020204" pitchFamily="34" charset="0"/>
              </a:rPr>
              <a:t> Event notifications are broadcast asynchronously, meaning events are published as they happen. A service can consume or process a published event later if it’s unavailable. And it doesn’t affect or block a producing service.</a:t>
            </a:r>
          </a:p>
          <a:p>
            <a:pPr algn="l"/>
            <a:r>
              <a:rPr lang="en-US" sz="2800" b="1" i="0" dirty="0">
                <a:solidFill>
                  <a:srgbClr val="000000"/>
                </a:solidFill>
                <a:effectLst/>
                <a:latin typeface="Open Sans" panose="020B0606030504020204" pitchFamily="34" charset="0"/>
              </a:rPr>
              <a:t>Fault tolerance.</a:t>
            </a:r>
            <a:r>
              <a:rPr lang="en-US" sz="2800" b="0" i="0" dirty="0">
                <a:solidFill>
                  <a:srgbClr val="000000"/>
                </a:solidFill>
                <a:effectLst/>
                <a:latin typeface="Open Sans" panose="020B0606030504020204" pitchFamily="34" charset="0"/>
              </a:rPr>
              <a:t> Owing to systems being loosely coupled, the failure of one won’t make any difference to the working of other systems.</a:t>
            </a:r>
          </a:p>
        </p:txBody>
      </p:sp>
    </p:spTree>
    <p:extLst>
      <p:ext uri="{BB962C8B-B14F-4D97-AF65-F5344CB8AC3E}">
        <p14:creationId xmlns:p14="http://schemas.microsoft.com/office/powerpoint/2010/main" val="1049279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9639BA-0ABF-1B18-8144-4680008CECD7}"/>
              </a:ext>
            </a:extLst>
          </p:cNvPr>
          <p:cNvSpPr txBox="1"/>
          <p:nvPr/>
        </p:nvSpPr>
        <p:spPr>
          <a:xfrm>
            <a:off x="374073" y="1734879"/>
            <a:ext cx="11208327" cy="3108543"/>
          </a:xfrm>
          <a:prstGeom prst="rect">
            <a:avLst/>
          </a:prstGeom>
          <a:noFill/>
        </p:spPr>
        <p:txBody>
          <a:bodyPr wrap="square">
            <a:spAutoFit/>
          </a:bodyPr>
          <a:lstStyle/>
          <a:p>
            <a:pPr algn="l"/>
            <a:r>
              <a:rPr lang="en-US" sz="2800" b="1" i="0" dirty="0">
                <a:solidFill>
                  <a:srgbClr val="00B050"/>
                </a:solidFill>
                <a:effectLst/>
                <a:latin typeface="Segoe UI" panose="020B0502040204020203" pitchFamily="34" charset="0"/>
              </a:rPr>
              <a:t>Benefits of this Architecture</a:t>
            </a:r>
          </a:p>
          <a:p>
            <a:pPr algn="l">
              <a:buFont typeface="Arial" panose="020B0604020202020204" pitchFamily="34" charset="0"/>
              <a:buChar char="•"/>
            </a:pPr>
            <a:r>
              <a:rPr lang="en-US" sz="2800" b="0" i="0" dirty="0">
                <a:solidFill>
                  <a:srgbClr val="171717"/>
                </a:solidFill>
                <a:effectLst/>
                <a:latin typeface="Segoe UI" panose="020B0502040204020203" pitchFamily="34" charset="0"/>
              </a:rPr>
              <a:t>Producers and consumers are decoupled.</a:t>
            </a:r>
          </a:p>
          <a:p>
            <a:pPr algn="l">
              <a:buFont typeface="Arial" panose="020B0604020202020204" pitchFamily="34" charset="0"/>
              <a:buChar char="•"/>
            </a:pPr>
            <a:r>
              <a:rPr lang="en-US" sz="2800" b="0" i="0" dirty="0">
                <a:solidFill>
                  <a:srgbClr val="171717"/>
                </a:solidFill>
                <a:effectLst/>
                <a:latin typeface="Segoe UI" panose="020B0502040204020203" pitchFamily="34" charset="0"/>
              </a:rPr>
              <a:t>No point-to-point integrations. It's easy to add new consumers to the system.</a:t>
            </a:r>
          </a:p>
          <a:p>
            <a:pPr algn="l">
              <a:buFont typeface="Arial" panose="020B0604020202020204" pitchFamily="34" charset="0"/>
              <a:buChar char="•"/>
            </a:pPr>
            <a:r>
              <a:rPr lang="en-US" sz="2800" b="0" i="0" dirty="0">
                <a:solidFill>
                  <a:srgbClr val="171717"/>
                </a:solidFill>
                <a:effectLst/>
                <a:latin typeface="Segoe UI" panose="020B0502040204020203" pitchFamily="34" charset="0"/>
              </a:rPr>
              <a:t>Consumers can respond to events immediately as they arrive.</a:t>
            </a:r>
          </a:p>
          <a:p>
            <a:pPr algn="l">
              <a:buFont typeface="Arial" panose="020B0604020202020204" pitchFamily="34" charset="0"/>
              <a:buChar char="•"/>
            </a:pPr>
            <a:r>
              <a:rPr lang="en-US" sz="2800" b="0" i="0" dirty="0">
                <a:solidFill>
                  <a:srgbClr val="171717"/>
                </a:solidFill>
                <a:effectLst/>
                <a:latin typeface="Segoe UI" panose="020B0502040204020203" pitchFamily="34" charset="0"/>
              </a:rPr>
              <a:t>Highly scalable and distributed.</a:t>
            </a:r>
          </a:p>
          <a:p>
            <a:pPr algn="l">
              <a:buFont typeface="Arial" panose="020B0604020202020204" pitchFamily="34" charset="0"/>
              <a:buChar char="•"/>
            </a:pPr>
            <a:r>
              <a:rPr lang="en-US" sz="2800" b="0" i="0" dirty="0">
                <a:solidFill>
                  <a:srgbClr val="171717"/>
                </a:solidFill>
                <a:effectLst/>
                <a:latin typeface="Segoe UI" panose="020B0502040204020203" pitchFamily="34" charset="0"/>
              </a:rPr>
              <a:t>Subsystems have independent views of the event stream.</a:t>
            </a:r>
          </a:p>
        </p:txBody>
      </p:sp>
    </p:spTree>
    <p:extLst>
      <p:ext uri="{BB962C8B-B14F-4D97-AF65-F5344CB8AC3E}">
        <p14:creationId xmlns:p14="http://schemas.microsoft.com/office/powerpoint/2010/main" val="799905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9639BA-0ABF-1B18-8144-4680008CECD7}"/>
              </a:ext>
            </a:extLst>
          </p:cNvPr>
          <p:cNvSpPr txBox="1"/>
          <p:nvPr/>
        </p:nvSpPr>
        <p:spPr>
          <a:xfrm>
            <a:off x="609600" y="1166842"/>
            <a:ext cx="11208327" cy="3108543"/>
          </a:xfrm>
          <a:prstGeom prst="rect">
            <a:avLst/>
          </a:prstGeom>
          <a:noFill/>
        </p:spPr>
        <p:txBody>
          <a:bodyPr wrap="square">
            <a:spAutoFit/>
          </a:bodyPr>
          <a:lstStyle/>
          <a:p>
            <a:pPr algn="l"/>
            <a:r>
              <a:rPr lang="en-US" sz="2800" b="1" i="0" dirty="0">
                <a:solidFill>
                  <a:srgbClr val="00B050"/>
                </a:solidFill>
                <a:effectLst/>
                <a:latin typeface="Segoe UI" panose="020B0502040204020203" pitchFamily="34" charset="0"/>
              </a:rPr>
              <a:t>Challenges of EDA</a:t>
            </a:r>
          </a:p>
          <a:p>
            <a:pPr algn="l">
              <a:buFont typeface="Arial" panose="020B0604020202020204" pitchFamily="34" charset="0"/>
              <a:buChar char="•"/>
            </a:pPr>
            <a:r>
              <a:rPr lang="en-US" sz="2800" b="0" i="0" dirty="0">
                <a:solidFill>
                  <a:srgbClr val="171717"/>
                </a:solidFill>
                <a:effectLst/>
                <a:latin typeface="Segoe UI" panose="020B0502040204020203" pitchFamily="34" charset="0"/>
              </a:rPr>
              <a:t>Guaranteed delivery. In some systems, especially in IoT scenarios, it's crucial to guarantee that events are delivered.</a:t>
            </a:r>
          </a:p>
          <a:p>
            <a:pPr algn="l">
              <a:buFont typeface="Arial" panose="020B0604020202020204" pitchFamily="34" charset="0"/>
              <a:buChar char="•"/>
            </a:pPr>
            <a:r>
              <a:rPr lang="en-US" sz="2800" b="0" i="0" dirty="0">
                <a:solidFill>
                  <a:srgbClr val="171717"/>
                </a:solidFill>
                <a:effectLst/>
                <a:latin typeface="Segoe UI" panose="020B0502040204020203" pitchFamily="34" charset="0"/>
              </a:rPr>
              <a:t>Processing events in order or exactly once. Each consumer type typically runs in multiple instances, for resiliency and scalability. This can create a challenge if the events must be processed in order (within a consumer type), or if the processing logic is not idempotent.</a:t>
            </a:r>
          </a:p>
        </p:txBody>
      </p:sp>
    </p:spTree>
    <p:extLst>
      <p:ext uri="{BB962C8B-B14F-4D97-AF65-F5344CB8AC3E}">
        <p14:creationId xmlns:p14="http://schemas.microsoft.com/office/powerpoint/2010/main" val="1722548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9639BA-0ABF-1B18-8144-4680008CECD7}"/>
              </a:ext>
            </a:extLst>
          </p:cNvPr>
          <p:cNvSpPr txBox="1"/>
          <p:nvPr/>
        </p:nvSpPr>
        <p:spPr>
          <a:xfrm>
            <a:off x="609600" y="1166842"/>
            <a:ext cx="11208327" cy="3970318"/>
          </a:xfrm>
          <a:prstGeom prst="rect">
            <a:avLst/>
          </a:prstGeom>
          <a:noFill/>
        </p:spPr>
        <p:txBody>
          <a:bodyPr wrap="square">
            <a:spAutoFit/>
          </a:bodyPr>
          <a:lstStyle/>
          <a:p>
            <a:pPr algn="l"/>
            <a:r>
              <a:rPr lang="en-US" sz="2800" b="1" i="0" dirty="0">
                <a:solidFill>
                  <a:srgbClr val="00B050"/>
                </a:solidFill>
                <a:effectLst/>
                <a:latin typeface="Segoe UI" panose="020B0502040204020203" pitchFamily="34" charset="0"/>
              </a:rPr>
              <a:t>Tools used for EDA</a:t>
            </a:r>
          </a:p>
          <a:p>
            <a:pPr algn="l"/>
            <a:r>
              <a:rPr lang="en-US" sz="2800" b="1" i="0" u="none" strike="noStrike" dirty="0">
                <a:solidFill>
                  <a:srgbClr val="008AA9"/>
                </a:solidFill>
                <a:effectLst/>
                <a:latin typeface="Open Sans" panose="020B0606030504020204" pitchFamily="34" charset="0"/>
                <a:hlinkClick r:id="rId2"/>
              </a:rPr>
              <a:t>ActiveMQ</a:t>
            </a:r>
            <a:r>
              <a:rPr lang="en-US" sz="2800" b="0" i="0" dirty="0">
                <a:solidFill>
                  <a:srgbClr val="000000"/>
                </a:solidFill>
                <a:effectLst/>
                <a:latin typeface="Open Sans" panose="020B0606030504020204" pitchFamily="34" charset="0"/>
              </a:rPr>
              <a:t> is a flexible, open-source message broker presented by Apache Software Foundation. It provides the functionality of the pub/sub messaging through topics between multiple producers and consumers. ActiveMQ is relatively easy to deploy in complex structures; the system shows high throughput and great reliability.</a:t>
            </a:r>
          </a:p>
          <a:p>
            <a:pPr algn="l"/>
            <a:r>
              <a:rPr lang="en-US" sz="2800" b="1" i="0" u="none" strike="noStrike" dirty="0">
                <a:solidFill>
                  <a:srgbClr val="00C0EB"/>
                </a:solidFill>
                <a:effectLst/>
                <a:latin typeface="Open Sans" panose="020B0606030504020204" pitchFamily="34" charset="0"/>
                <a:hlinkClick r:id="rId3"/>
              </a:rPr>
              <a:t>Redis</a:t>
            </a:r>
            <a:r>
              <a:rPr lang="en-US" sz="2800" b="0" i="0" dirty="0">
                <a:solidFill>
                  <a:srgbClr val="000000"/>
                </a:solidFill>
                <a:effectLst/>
                <a:latin typeface="Open Sans" panose="020B0606030504020204" pitchFamily="34" charset="0"/>
              </a:rPr>
              <a:t> is an open-source, in-memory data structure store used as a message broker and a database. Redis is also a popular choice for pub/sub applications, enabling processing millions of requests.</a:t>
            </a:r>
          </a:p>
        </p:txBody>
      </p:sp>
    </p:spTree>
    <p:extLst>
      <p:ext uri="{BB962C8B-B14F-4D97-AF65-F5344CB8AC3E}">
        <p14:creationId xmlns:p14="http://schemas.microsoft.com/office/powerpoint/2010/main" val="1477326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9639BA-0ABF-1B18-8144-4680008CECD7}"/>
              </a:ext>
            </a:extLst>
          </p:cNvPr>
          <p:cNvSpPr txBox="1"/>
          <p:nvPr/>
        </p:nvSpPr>
        <p:spPr>
          <a:xfrm>
            <a:off x="387927" y="1166842"/>
            <a:ext cx="11208327" cy="4893647"/>
          </a:xfrm>
          <a:prstGeom prst="rect">
            <a:avLst/>
          </a:prstGeom>
          <a:noFill/>
        </p:spPr>
        <p:txBody>
          <a:bodyPr wrap="square">
            <a:spAutoFit/>
          </a:bodyPr>
          <a:lstStyle/>
          <a:p>
            <a:pPr algn="l"/>
            <a:r>
              <a:rPr lang="en-US" sz="2400" b="1" i="0" dirty="0">
                <a:solidFill>
                  <a:srgbClr val="00B050"/>
                </a:solidFill>
                <a:effectLst/>
                <a:latin typeface="Segoe UI" panose="020B0502040204020203" pitchFamily="34" charset="0"/>
              </a:rPr>
              <a:t>Tools used for EDA</a:t>
            </a:r>
          </a:p>
          <a:p>
            <a:pPr algn="l"/>
            <a:r>
              <a:rPr lang="en-US" sz="2400" b="1" i="0" u="none" strike="noStrike" dirty="0">
                <a:solidFill>
                  <a:srgbClr val="00C0EB"/>
                </a:solidFill>
                <a:effectLst/>
                <a:latin typeface="Open Sans" panose="020B0606030504020204" pitchFamily="34" charset="0"/>
                <a:hlinkClick r:id="rId2"/>
              </a:rPr>
              <a:t>Apache Kafka</a:t>
            </a:r>
            <a:r>
              <a:rPr lang="en-US" sz="2400" b="0" i="0" dirty="0">
                <a:solidFill>
                  <a:srgbClr val="000000"/>
                </a:solidFill>
                <a:effectLst/>
                <a:latin typeface="Open Sans" panose="020B0606030504020204" pitchFamily="34" charset="0"/>
              </a:rPr>
              <a:t> is the heavyweight in the world of distributed data streaming. The open-source platform allows for publishing, storing, processing, and getting subscribed to the streams of events in real time. Kafka provides its pub/sub functionality in a highly scalable, fault-tolerant, and secure fashion, allowing for handling trillions of events a day. Besides, it can be deployed on-premises and in the cloud.</a:t>
            </a:r>
          </a:p>
          <a:p>
            <a:pPr algn="l"/>
            <a:endParaRPr lang="en-US" sz="2400" b="0" i="0" dirty="0">
              <a:solidFill>
                <a:srgbClr val="000000"/>
              </a:solidFill>
              <a:effectLst/>
              <a:latin typeface="Open Sans" panose="020B0606030504020204" pitchFamily="34" charset="0"/>
            </a:endParaRPr>
          </a:p>
          <a:p>
            <a:pPr algn="l"/>
            <a:r>
              <a:rPr lang="en-US" sz="2400" b="1" i="0" u="none" strike="noStrike" dirty="0">
                <a:solidFill>
                  <a:srgbClr val="00C0EB"/>
                </a:solidFill>
                <a:effectLst/>
                <a:latin typeface="Open Sans" panose="020B0606030504020204" pitchFamily="34" charset="0"/>
                <a:hlinkClick r:id="rId3"/>
              </a:rPr>
              <a:t>Pulsar</a:t>
            </a:r>
            <a:r>
              <a:rPr lang="en-US" sz="2400" b="0" i="0" dirty="0">
                <a:solidFill>
                  <a:srgbClr val="000000"/>
                </a:solidFill>
                <a:effectLst/>
                <a:latin typeface="Open Sans" panose="020B0606030504020204" pitchFamily="34" charset="0"/>
              </a:rPr>
              <a:t> is another Apache family system for distributed publish/subscribe messaging. Initially designed as a message queuing system, Pulsar has added event streaming functionality in recent releases. Highly scalable, the system isolates producing and consuming operations and allows for flexible messaging models.</a:t>
            </a:r>
          </a:p>
        </p:txBody>
      </p:sp>
    </p:spTree>
    <p:extLst>
      <p:ext uri="{BB962C8B-B14F-4D97-AF65-F5344CB8AC3E}">
        <p14:creationId xmlns:p14="http://schemas.microsoft.com/office/powerpoint/2010/main" val="1424132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DFEB04-1085-0423-1684-1AEE3EA42C49}"/>
              </a:ext>
            </a:extLst>
          </p:cNvPr>
          <p:cNvSpPr txBox="1"/>
          <p:nvPr/>
        </p:nvSpPr>
        <p:spPr>
          <a:xfrm>
            <a:off x="96982" y="797510"/>
            <a:ext cx="11748653" cy="5262979"/>
          </a:xfrm>
          <a:prstGeom prst="rect">
            <a:avLst/>
          </a:prstGeom>
          <a:noFill/>
        </p:spPr>
        <p:txBody>
          <a:bodyPr wrap="square">
            <a:spAutoFit/>
          </a:bodyPr>
          <a:lstStyle/>
          <a:p>
            <a:pPr algn="l"/>
            <a:r>
              <a:rPr lang="en-US" sz="2400" b="1" i="0" dirty="0">
                <a:solidFill>
                  <a:srgbClr val="00B050"/>
                </a:solidFill>
                <a:effectLst/>
                <a:latin typeface="Open Sans" panose="020B0606030504020204" pitchFamily="34" charset="0"/>
              </a:rPr>
              <a:t>What is Software Architecture?</a:t>
            </a:r>
          </a:p>
          <a:p>
            <a:pPr algn="just"/>
            <a:endParaRPr lang="en-US" sz="2400" b="0" i="0" dirty="0">
              <a:solidFill>
                <a:srgbClr val="000000"/>
              </a:solidFill>
              <a:effectLst/>
              <a:latin typeface="Nunito" pitchFamily="2" charset="0"/>
            </a:endParaRPr>
          </a:p>
          <a:p>
            <a:pPr algn="just"/>
            <a:r>
              <a:rPr lang="en-US" sz="2400" b="0" i="0" dirty="0">
                <a:solidFill>
                  <a:srgbClr val="000000"/>
                </a:solidFill>
                <a:effectLst/>
                <a:latin typeface="Nunito" pitchFamily="2" charset="0"/>
              </a:rPr>
              <a:t>Architecture serves as a </a:t>
            </a:r>
            <a:r>
              <a:rPr lang="en-US" sz="2400" b="1" i="0" dirty="0">
                <a:solidFill>
                  <a:srgbClr val="000000"/>
                </a:solidFill>
                <a:effectLst/>
                <a:latin typeface="Nunito" pitchFamily="2" charset="0"/>
              </a:rPr>
              <a:t>blueprint for a system</a:t>
            </a:r>
            <a:r>
              <a:rPr lang="en-US" sz="2400" b="0" i="0" dirty="0">
                <a:solidFill>
                  <a:srgbClr val="000000"/>
                </a:solidFill>
                <a:effectLst/>
                <a:latin typeface="Nunito" pitchFamily="2" charset="0"/>
              </a:rPr>
              <a:t>. It provides an abstraction to manage the system complexity and establish a communication and coordination mechanism among components.</a:t>
            </a:r>
          </a:p>
          <a:p>
            <a:pPr algn="just">
              <a:buFont typeface="Arial" panose="020B0604020202020204" pitchFamily="34" charset="0"/>
              <a:buChar char="•"/>
            </a:pPr>
            <a:r>
              <a:rPr lang="en-US" sz="2400" b="0" i="0" dirty="0">
                <a:solidFill>
                  <a:srgbClr val="000000"/>
                </a:solidFill>
                <a:effectLst/>
                <a:latin typeface="Nunito" pitchFamily="2" charset="0"/>
              </a:rPr>
              <a:t>It defines a </a:t>
            </a:r>
            <a:r>
              <a:rPr lang="en-US" sz="2400" b="1" i="0" dirty="0">
                <a:solidFill>
                  <a:srgbClr val="000000"/>
                </a:solidFill>
                <a:effectLst/>
                <a:latin typeface="Nunito" pitchFamily="2" charset="0"/>
              </a:rPr>
              <a:t>structured solution</a:t>
            </a:r>
            <a:r>
              <a:rPr lang="en-US" sz="2400" b="0" i="0" dirty="0">
                <a:solidFill>
                  <a:srgbClr val="000000"/>
                </a:solidFill>
                <a:effectLst/>
                <a:latin typeface="Nunito" pitchFamily="2" charset="0"/>
              </a:rPr>
              <a:t> to meet all the technical and operational requirements, while optimizing the common quality attributes like performance and security.</a:t>
            </a:r>
          </a:p>
          <a:p>
            <a:pPr algn="just"/>
            <a:r>
              <a:rPr lang="en-US" sz="2400" b="0" i="0" dirty="0">
                <a:solidFill>
                  <a:srgbClr val="000000"/>
                </a:solidFill>
                <a:effectLst/>
                <a:latin typeface="Nunito" pitchFamily="2" charset="0"/>
              </a:rPr>
              <a:t> These Architecture decisions includes −</a:t>
            </a:r>
          </a:p>
          <a:p>
            <a:pPr marL="742950" lvl="1" indent="-285750" algn="just">
              <a:buFont typeface="Arial" panose="020B0604020202020204" pitchFamily="34" charset="0"/>
              <a:buChar char="•"/>
            </a:pPr>
            <a:r>
              <a:rPr lang="en-US" sz="2400" b="0" i="0" dirty="0">
                <a:solidFill>
                  <a:srgbClr val="000000"/>
                </a:solidFill>
                <a:effectLst/>
                <a:latin typeface="Nunito" pitchFamily="2" charset="0"/>
              </a:rPr>
              <a:t>Selection of structural elements and their interfaces by which the system is composed.</a:t>
            </a:r>
          </a:p>
          <a:p>
            <a:pPr marL="742950" lvl="1" indent="-285750" algn="just">
              <a:buFont typeface="Arial" panose="020B0604020202020204" pitchFamily="34" charset="0"/>
              <a:buChar char="•"/>
            </a:pPr>
            <a:r>
              <a:rPr lang="en-US" sz="2400" b="0" i="0" dirty="0">
                <a:solidFill>
                  <a:srgbClr val="000000"/>
                </a:solidFill>
                <a:effectLst/>
                <a:latin typeface="Nunito" pitchFamily="2" charset="0"/>
              </a:rPr>
              <a:t>Behavior as specified in collaborations among those elements.</a:t>
            </a:r>
          </a:p>
          <a:p>
            <a:pPr marL="742950" lvl="1" indent="-285750" algn="just">
              <a:buFont typeface="Arial" panose="020B0604020202020204" pitchFamily="34" charset="0"/>
              <a:buChar char="•"/>
            </a:pPr>
            <a:r>
              <a:rPr lang="en-US" sz="2400" b="0" i="0" dirty="0">
                <a:solidFill>
                  <a:srgbClr val="000000"/>
                </a:solidFill>
                <a:effectLst/>
                <a:latin typeface="Nunito" pitchFamily="2" charset="0"/>
              </a:rPr>
              <a:t>Composition of these structural and behavioral elements into large subsystem.</a:t>
            </a:r>
          </a:p>
          <a:p>
            <a:pPr marL="742950" lvl="1" indent="-285750" algn="just">
              <a:buFont typeface="Arial" panose="020B0604020202020204" pitchFamily="34" charset="0"/>
              <a:buChar char="•"/>
            </a:pPr>
            <a:r>
              <a:rPr lang="en-US" sz="2400" b="0" i="0" dirty="0">
                <a:solidFill>
                  <a:srgbClr val="000000"/>
                </a:solidFill>
                <a:effectLst/>
                <a:latin typeface="Nunito" pitchFamily="2" charset="0"/>
              </a:rPr>
              <a:t>Architectural decisions align with business objectives.</a:t>
            </a:r>
          </a:p>
        </p:txBody>
      </p:sp>
    </p:spTree>
    <p:extLst>
      <p:ext uri="{BB962C8B-B14F-4D97-AF65-F5344CB8AC3E}">
        <p14:creationId xmlns:p14="http://schemas.microsoft.com/office/powerpoint/2010/main" val="2634815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4583859"/>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5" name="TextBox 4">
            <a:extLst>
              <a:ext uri="{FF2B5EF4-FFF2-40B4-BE49-F238E27FC236}">
                <a16:creationId xmlns:a16="http://schemas.microsoft.com/office/drawing/2014/main" id="{BADEB2CA-D11F-4CA5-BC5A-6C38FF4BF392}"/>
              </a:ext>
            </a:extLst>
          </p:cNvPr>
          <p:cNvSpPr txBox="1"/>
          <p:nvPr/>
        </p:nvSpPr>
        <p:spPr>
          <a:xfrm>
            <a:off x="51" y="5523190"/>
            <a:ext cx="12191852" cy="379656"/>
          </a:xfrm>
          <a:prstGeom prst="rect">
            <a:avLst/>
          </a:prstGeom>
          <a:noFill/>
        </p:spPr>
        <p:txBody>
          <a:bodyPr wrap="square" rtlCol="0" anchor="ctr">
            <a:spAutoFit/>
          </a:bodyPr>
          <a:lstStyle/>
          <a:p>
            <a:pPr algn="ctr"/>
            <a:r>
              <a:rPr lang="en-US" altLang="ko-KR" sz="1867" dirty="0">
                <a:solidFill>
                  <a:schemeClr val="bg1"/>
                </a:solidFill>
                <a:cs typeface="Arial" pitchFamily="34" charset="0"/>
              </a:rPr>
              <a:t>Like the Video and Subscribe the Channel</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DFEB04-1085-0423-1684-1AEE3EA42C49}"/>
              </a:ext>
            </a:extLst>
          </p:cNvPr>
          <p:cNvSpPr txBox="1"/>
          <p:nvPr/>
        </p:nvSpPr>
        <p:spPr>
          <a:xfrm>
            <a:off x="96982" y="428178"/>
            <a:ext cx="11748653" cy="5693866"/>
          </a:xfrm>
          <a:prstGeom prst="rect">
            <a:avLst/>
          </a:prstGeom>
          <a:noFill/>
        </p:spPr>
        <p:txBody>
          <a:bodyPr wrap="square">
            <a:spAutoFit/>
          </a:bodyPr>
          <a:lstStyle/>
          <a:p>
            <a:pPr algn="l"/>
            <a:r>
              <a:rPr lang="en-US" sz="2800" b="1" i="0" dirty="0">
                <a:solidFill>
                  <a:srgbClr val="00B050"/>
                </a:solidFill>
                <a:effectLst/>
                <a:latin typeface="Open Sans" panose="020B0606030504020204" pitchFamily="34" charset="0"/>
              </a:rPr>
              <a:t>Event Driven Architecture</a:t>
            </a:r>
          </a:p>
          <a:p>
            <a:pPr algn="just"/>
            <a:endParaRPr lang="en-US" sz="2400" b="0" i="0" dirty="0">
              <a:solidFill>
                <a:srgbClr val="002060"/>
              </a:solidFill>
              <a:effectLst/>
              <a:latin typeface="Nunito" pitchFamily="2" charset="0"/>
            </a:endParaRPr>
          </a:p>
          <a:p>
            <a:pPr algn="l"/>
            <a:r>
              <a:rPr lang="en-US" sz="2400" b="0" i="0" dirty="0">
                <a:solidFill>
                  <a:srgbClr val="002060"/>
                </a:solidFill>
                <a:effectLst/>
                <a:latin typeface="Segoe UI" panose="020B0502040204020203" pitchFamily="34" charset="0"/>
              </a:rPr>
              <a:t>An event-driven architecture consists of </a:t>
            </a:r>
            <a:r>
              <a:rPr lang="en-US" sz="2400" b="1" i="0" dirty="0">
                <a:solidFill>
                  <a:srgbClr val="002060"/>
                </a:solidFill>
                <a:effectLst/>
                <a:latin typeface="Segoe UI" panose="020B0502040204020203" pitchFamily="34" charset="0"/>
              </a:rPr>
              <a:t>event producers</a:t>
            </a:r>
            <a:r>
              <a:rPr lang="en-US" sz="2400" b="0" i="0" dirty="0">
                <a:solidFill>
                  <a:srgbClr val="002060"/>
                </a:solidFill>
                <a:effectLst/>
                <a:latin typeface="Segoe UI" panose="020B0502040204020203" pitchFamily="34" charset="0"/>
              </a:rPr>
              <a:t> that generate a stream of events, and </a:t>
            </a:r>
            <a:r>
              <a:rPr lang="en-US" sz="2400" b="1" i="0" dirty="0">
                <a:solidFill>
                  <a:srgbClr val="002060"/>
                </a:solidFill>
                <a:effectLst/>
                <a:latin typeface="Segoe UI" panose="020B0502040204020203" pitchFamily="34" charset="0"/>
              </a:rPr>
              <a:t>event consumers</a:t>
            </a:r>
            <a:r>
              <a:rPr lang="en-US" sz="2400" b="0" i="0" dirty="0">
                <a:solidFill>
                  <a:srgbClr val="002060"/>
                </a:solidFill>
                <a:effectLst/>
                <a:latin typeface="Segoe UI" panose="020B0502040204020203" pitchFamily="34" charset="0"/>
              </a:rPr>
              <a:t> that listen for the events.</a:t>
            </a:r>
          </a:p>
          <a:p>
            <a:pPr algn="l"/>
            <a:r>
              <a:rPr lang="en-US" sz="2400" b="0" i="0" dirty="0">
                <a:solidFill>
                  <a:srgbClr val="002060"/>
                </a:solidFill>
                <a:effectLst/>
                <a:latin typeface="PT Serif" panose="020A0603040505020204" pitchFamily="18" charset="0"/>
              </a:rPr>
              <a:t>The event-driven architecture helps manage this by building a central unit that accepts all data and then delegates it to the separate modules that handle the particular type. This handoff is said to generate an “event,” and it is delegated to the code assigned to that type.</a:t>
            </a:r>
          </a:p>
          <a:p>
            <a:pPr algn="l"/>
            <a:endParaRPr lang="en-US" sz="2400" b="0" i="0" dirty="0">
              <a:solidFill>
                <a:srgbClr val="002060"/>
              </a:solidFill>
              <a:effectLst/>
              <a:latin typeface="PT Serif" panose="020A0603040505020204" pitchFamily="18" charset="0"/>
            </a:endParaRPr>
          </a:p>
          <a:p>
            <a:pPr algn="l"/>
            <a:r>
              <a:rPr lang="en-US" sz="2400" b="1" i="0" dirty="0">
                <a:solidFill>
                  <a:srgbClr val="002060"/>
                </a:solidFill>
                <a:effectLst/>
                <a:latin typeface="PT Serif" panose="020A0603040505020204" pitchFamily="18" charset="0"/>
              </a:rPr>
              <a:t>Suitable for Use case:</a:t>
            </a:r>
            <a:endParaRPr lang="en-US" sz="2400" b="0" i="0" dirty="0">
              <a:solidFill>
                <a:srgbClr val="002060"/>
              </a:solidFill>
              <a:effectLst/>
              <a:latin typeface="PT Serif" panose="020A0603040505020204" pitchFamily="18" charset="0"/>
            </a:endParaRPr>
          </a:p>
          <a:p>
            <a:pPr algn="l">
              <a:buFont typeface="Arial" panose="020B0604020202020204" pitchFamily="34" charset="0"/>
              <a:buChar char="•"/>
            </a:pPr>
            <a:r>
              <a:rPr lang="en-US" sz="2400" b="0" i="0" dirty="0">
                <a:solidFill>
                  <a:srgbClr val="002060"/>
                </a:solidFill>
                <a:effectLst/>
                <a:latin typeface="PT Serif" panose="020A0603040505020204" pitchFamily="18" charset="0"/>
              </a:rPr>
              <a:t>Asynchronous systems with asynchronous data flow</a:t>
            </a:r>
          </a:p>
          <a:p>
            <a:pPr algn="l">
              <a:buFont typeface="Arial" panose="020B0604020202020204" pitchFamily="34" charset="0"/>
              <a:buChar char="•"/>
            </a:pPr>
            <a:r>
              <a:rPr lang="en-US" sz="2400" b="0" i="0" dirty="0">
                <a:solidFill>
                  <a:srgbClr val="002060"/>
                </a:solidFill>
                <a:effectLst/>
                <a:latin typeface="PT Serif" panose="020A0603040505020204" pitchFamily="18" charset="0"/>
              </a:rPr>
              <a:t>IOT applications</a:t>
            </a:r>
          </a:p>
          <a:p>
            <a:pPr algn="l">
              <a:buFont typeface="Arial" panose="020B0604020202020204" pitchFamily="34" charset="0"/>
              <a:buChar char="•"/>
            </a:pPr>
            <a:r>
              <a:rPr lang="en-US" sz="2400" b="0" i="0" dirty="0">
                <a:solidFill>
                  <a:srgbClr val="002060"/>
                </a:solidFill>
                <a:effectLst/>
                <a:latin typeface="PT Serif" panose="020A0603040505020204" pitchFamily="18" charset="0"/>
              </a:rPr>
              <a:t>Healthcare</a:t>
            </a:r>
          </a:p>
          <a:p>
            <a:pPr algn="l">
              <a:buFont typeface="Arial" panose="020B0604020202020204" pitchFamily="34" charset="0"/>
              <a:buChar char="•"/>
            </a:pPr>
            <a:r>
              <a:rPr lang="en-US" sz="2400" dirty="0">
                <a:solidFill>
                  <a:srgbClr val="002060"/>
                </a:solidFill>
                <a:latin typeface="PT Serif" panose="020A0603040505020204" pitchFamily="18" charset="0"/>
              </a:rPr>
              <a:t>Online Banking</a:t>
            </a:r>
            <a:endParaRPr lang="en-US" sz="2400" b="0" i="0" dirty="0">
              <a:solidFill>
                <a:srgbClr val="002060"/>
              </a:solidFill>
              <a:effectLst/>
              <a:latin typeface="PT Serif" panose="020A0603040505020204" pitchFamily="18" charset="0"/>
            </a:endParaRPr>
          </a:p>
          <a:p>
            <a:pPr algn="l"/>
            <a:endParaRPr lang="en-US" sz="2400" b="0" i="0" dirty="0">
              <a:solidFill>
                <a:srgbClr val="454545"/>
              </a:solidFill>
              <a:effectLst/>
              <a:latin typeface="PT Serif" panose="020A0603040505020204" pitchFamily="18" charset="0"/>
            </a:endParaRPr>
          </a:p>
        </p:txBody>
      </p:sp>
    </p:spTree>
    <p:extLst>
      <p:ext uri="{BB962C8B-B14F-4D97-AF65-F5344CB8AC3E}">
        <p14:creationId xmlns:p14="http://schemas.microsoft.com/office/powerpoint/2010/main" val="2391148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AutoShape 4" descr="Diagram of an event-driven architecture style">
            <a:extLst>
              <a:ext uri="{FF2B5EF4-FFF2-40B4-BE49-F238E27FC236}">
                <a16:creationId xmlns:a16="http://schemas.microsoft.com/office/drawing/2014/main" id="{68D97ACC-57D0-723A-AE5C-3B44D6F87793}"/>
              </a:ext>
            </a:extLst>
          </p:cNvPr>
          <p:cNvSpPr>
            <a:spLocks noChangeAspect="1" noChangeArrowheads="1"/>
          </p:cNvSpPr>
          <p:nvPr/>
        </p:nvSpPr>
        <p:spPr bwMode="auto">
          <a:xfrm>
            <a:off x="1745673" y="-921327"/>
            <a:ext cx="4502727" cy="45027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7071582D-019F-C43C-A353-6D82B2BFF5D8}"/>
              </a:ext>
            </a:extLst>
          </p:cNvPr>
          <p:cNvPicPr>
            <a:picLocks noChangeAspect="1"/>
          </p:cNvPicPr>
          <p:nvPr/>
        </p:nvPicPr>
        <p:blipFill rotWithShape="1">
          <a:blip r:embed="rId2"/>
          <a:srcRect l="23423" t="32401" r="25230" b="39893"/>
          <a:stretch/>
        </p:blipFill>
        <p:spPr>
          <a:xfrm>
            <a:off x="772445" y="939018"/>
            <a:ext cx="10411370" cy="4979964"/>
          </a:xfrm>
          <a:prstGeom prst="rect">
            <a:avLst/>
          </a:prstGeom>
        </p:spPr>
      </p:pic>
    </p:spTree>
    <p:extLst>
      <p:ext uri="{BB962C8B-B14F-4D97-AF65-F5344CB8AC3E}">
        <p14:creationId xmlns:p14="http://schemas.microsoft.com/office/powerpoint/2010/main" val="479384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DFEB04-1085-0423-1684-1AEE3EA42C49}"/>
              </a:ext>
            </a:extLst>
          </p:cNvPr>
          <p:cNvSpPr txBox="1"/>
          <p:nvPr/>
        </p:nvSpPr>
        <p:spPr>
          <a:xfrm>
            <a:off x="0" y="1411851"/>
            <a:ext cx="11748653" cy="3477875"/>
          </a:xfrm>
          <a:prstGeom prst="rect">
            <a:avLst/>
          </a:prstGeom>
          <a:noFill/>
        </p:spPr>
        <p:txBody>
          <a:bodyPr wrap="square">
            <a:spAutoFit/>
          </a:bodyPr>
          <a:lstStyle/>
          <a:p>
            <a:pPr algn="l"/>
            <a:r>
              <a:rPr lang="en-US" sz="2800" b="1" i="0" dirty="0">
                <a:solidFill>
                  <a:srgbClr val="00B050"/>
                </a:solidFill>
                <a:effectLst/>
                <a:latin typeface="Open Sans" panose="020B0606030504020204" pitchFamily="34" charset="0"/>
              </a:rPr>
              <a:t>Event Driven Architecture</a:t>
            </a:r>
          </a:p>
          <a:p>
            <a:pPr algn="just"/>
            <a:endParaRPr lang="en-US" sz="2400" b="0" i="0" dirty="0">
              <a:solidFill>
                <a:srgbClr val="002060"/>
              </a:solidFill>
              <a:effectLst/>
              <a:latin typeface="Nunito" pitchFamily="2" charset="0"/>
            </a:endParaRPr>
          </a:p>
          <a:p>
            <a:pPr algn="l"/>
            <a:r>
              <a:rPr lang="en-US" sz="2400" b="1" i="0" dirty="0">
                <a:solidFill>
                  <a:srgbClr val="000000"/>
                </a:solidFill>
                <a:effectLst/>
                <a:latin typeface="Open Sans" panose="020B0606030504020204" pitchFamily="34" charset="0"/>
              </a:rPr>
              <a:t>Event-driven architecture</a:t>
            </a:r>
            <a:r>
              <a:rPr lang="en-US" sz="2400" b="0" i="0" dirty="0">
                <a:solidFill>
                  <a:srgbClr val="000000"/>
                </a:solidFill>
                <a:effectLst/>
                <a:latin typeface="Open Sans" panose="020B0606030504020204" pitchFamily="34" charset="0"/>
              </a:rPr>
              <a:t> is a design model that connects distributed software systems and allows for efficient communication. EDA makes it possible to exchange information in real time or near real time. It is common in designing apps that rely on </a:t>
            </a:r>
            <a:r>
              <a:rPr lang="en-US" sz="2400" b="0" i="0" u="none" strike="noStrike" dirty="0">
                <a:solidFill>
                  <a:srgbClr val="00C0EB"/>
                </a:solidFill>
                <a:effectLst/>
                <a:latin typeface="Open Sans" panose="020B0606030504020204" pitchFamily="34" charset="0"/>
                <a:hlinkClick r:id="rId2"/>
              </a:rPr>
              <a:t>microservices</a:t>
            </a:r>
            <a:r>
              <a:rPr lang="en-US" sz="2400" b="0" i="0" dirty="0">
                <a:solidFill>
                  <a:srgbClr val="000000"/>
                </a:solidFill>
                <a:effectLst/>
                <a:latin typeface="Open Sans" panose="020B0606030504020204" pitchFamily="34" charset="0"/>
              </a:rPr>
              <a:t> (when every service runs its own process.).</a:t>
            </a:r>
          </a:p>
          <a:p>
            <a:pPr algn="l"/>
            <a:endParaRPr lang="en-US" sz="2400" b="0" i="0" dirty="0">
              <a:solidFill>
                <a:srgbClr val="000000"/>
              </a:solidFill>
              <a:effectLst/>
              <a:latin typeface="Open Sans" panose="020B0606030504020204" pitchFamily="34" charset="0"/>
            </a:endParaRPr>
          </a:p>
          <a:p>
            <a:pPr algn="l"/>
            <a:r>
              <a:rPr lang="en-US" sz="2400" b="1" i="0" dirty="0">
                <a:solidFill>
                  <a:srgbClr val="000000"/>
                </a:solidFill>
                <a:effectLst/>
                <a:latin typeface="Open Sans" panose="020B0606030504020204" pitchFamily="34" charset="0"/>
              </a:rPr>
              <a:t>Publish/subscribe </a:t>
            </a:r>
            <a:r>
              <a:rPr lang="en-US" sz="2400" b="0" i="0" dirty="0">
                <a:solidFill>
                  <a:srgbClr val="000000"/>
                </a:solidFill>
                <a:effectLst/>
                <a:latin typeface="Open Sans" panose="020B0606030504020204" pitchFamily="34" charset="0"/>
              </a:rPr>
              <a:t>is a flexible messaging pattern that allows disparate system components to interact with one another asynchronously.</a:t>
            </a:r>
            <a:endParaRPr lang="en-US" sz="2400" b="0" i="0" dirty="0">
              <a:solidFill>
                <a:srgbClr val="454545"/>
              </a:solidFill>
              <a:effectLst/>
              <a:latin typeface="PT Serif" panose="020A0603040505020204" pitchFamily="18" charset="0"/>
            </a:endParaRPr>
          </a:p>
        </p:txBody>
      </p:sp>
    </p:spTree>
    <p:extLst>
      <p:ext uri="{BB962C8B-B14F-4D97-AF65-F5344CB8AC3E}">
        <p14:creationId xmlns:p14="http://schemas.microsoft.com/office/powerpoint/2010/main" val="1808861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2050" name="Picture 2" descr="Event-Driven Architecture and Pub/Sub Pattern Explained | AltexSoft">
            <a:extLst>
              <a:ext uri="{FF2B5EF4-FFF2-40B4-BE49-F238E27FC236}">
                <a16:creationId xmlns:a16="http://schemas.microsoft.com/office/drawing/2014/main" id="{33D70967-648B-612A-D7B9-14F9D84BE3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166" y="534572"/>
            <a:ext cx="11479237" cy="5880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512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9639BA-0ABF-1B18-8144-4680008CECD7}"/>
              </a:ext>
            </a:extLst>
          </p:cNvPr>
          <p:cNvSpPr txBox="1"/>
          <p:nvPr/>
        </p:nvSpPr>
        <p:spPr>
          <a:xfrm>
            <a:off x="491836" y="1012954"/>
            <a:ext cx="11208327" cy="4832092"/>
          </a:xfrm>
          <a:prstGeom prst="rect">
            <a:avLst/>
          </a:prstGeom>
          <a:noFill/>
        </p:spPr>
        <p:txBody>
          <a:bodyPr wrap="square">
            <a:spAutoFit/>
          </a:bodyPr>
          <a:lstStyle/>
          <a:p>
            <a:pPr algn="l"/>
            <a:r>
              <a:rPr lang="en-US" sz="2800" b="0" i="0" dirty="0">
                <a:solidFill>
                  <a:srgbClr val="171717"/>
                </a:solidFill>
                <a:effectLst/>
                <a:latin typeface="Segoe UI" panose="020B0502040204020203" pitchFamily="34" charset="0"/>
              </a:rPr>
              <a:t>An event driven architecture can use  </a:t>
            </a:r>
            <a:r>
              <a:rPr lang="en-US" sz="2800" b="0" i="0" u="none" strike="noStrike" dirty="0">
                <a:solidFill>
                  <a:srgbClr val="171717"/>
                </a:solidFill>
                <a:effectLst/>
                <a:latin typeface="Segoe UI" panose="020B0502040204020203" pitchFamily="34" charset="0"/>
              </a:rPr>
              <a:t>-</a:t>
            </a:r>
            <a:endParaRPr lang="en-US" sz="2800" b="0" i="0" dirty="0">
              <a:solidFill>
                <a:srgbClr val="171717"/>
              </a:solidFill>
              <a:effectLst/>
              <a:latin typeface="Segoe UI" panose="020B0502040204020203" pitchFamily="34" charset="0"/>
            </a:endParaRPr>
          </a:p>
          <a:p>
            <a:pPr algn="l">
              <a:buFont typeface="Arial" panose="020B0604020202020204" pitchFamily="34" charset="0"/>
              <a:buChar char="•"/>
            </a:pPr>
            <a:r>
              <a:rPr lang="en-US" sz="2800" b="1" i="0" dirty="0">
                <a:solidFill>
                  <a:srgbClr val="00B050"/>
                </a:solidFill>
                <a:effectLst/>
                <a:latin typeface="Segoe UI" panose="020B0502040204020203" pitchFamily="34" charset="0"/>
              </a:rPr>
              <a:t>Pub/</a:t>
            </a:r>
            <a:r>
              <a:rPr lang="en-US" sz="2800" b="1" dirty="0">
                <a:solidFill>
                  <a:srgbClr val="00B050"/>
                </a:solidFill>
                <a:latin typeface="Segoe UI" panose="020B0502040204020203" pitchFamily="34" charset="0"/>
              </a:rPr>
              <a:t>S</a:t>
            </a:r>
            <a:r>
              <a:rPr lang="en-US" sz="2800" b="1" i="0" dirty="0">
                <a:solidFill>
                  <a:srgbClr val="00B050"/>
                </a:solidFill>
                <a:effectLst/>
                <a:latin typeface="Segoe UI" panose="020B0502040204020203" pitchFamily="34" charset="0"/>
              </a:rPr>
              <a:t>ub Model</a:t>
            </a:r>
            <a:r>
              <a:rPr lang="en-US" sz="2800" b="0" i="0" dirty="0">
                <a:solidFill>
                  <a:srgbClr val="00B050"/>
                </a:solidFill>
                <a:effectLst/>
                <a:latin typeface="Segoe UI" panose="020B0502040204020203" pitchFamily="34" charset="0"/>
              </a:rPr>
              <a:t>: </a:t>
            </a:r>
            <a:r>
              <a:rPr lang="en-US" sz="2800" b="0" i="0" dirty="0">
                <a:solidFill>
                  <a:srgbClr val="171717"/>
                </a:solidFill>
                <a:effectLst/>
                <a:latin typeface="Segoe UI" panose="020B0502040204020203" pitchFamily="34" charset="0"/>
              </a:rPr>
              <a:t>The messaging infrastructure keeps track of subscriptions. When an event is published, it sends the event to each subscriber. After an event is received, it cannot be replayed, and new subscribers do not see the event.</a:t>
            </a:r>
          </a:p>
          <a:p>
            <a:pPr algn="l">
              <a:buFont typeface="Arial" panose="020B0604020202020204" pitchFamily="34" charset="0"/>
              <a:buChar char="•"/>
            </a:pPr>
            <a:r>
              <a:rPr lang="en-US" sz="2800" b="1" i="0" dirty="0">
                <a:solidFill>
                  <a:srgbClr val="00B050"/>
                </a:solidFill>
                <a:effectLst/>
                <a:latin typeface="Segoe UI" panose="020B0502040204020203" pitchFamily="34" charset="0"/>
              </a:rPr>
              <a:t>Event streaming Model</a:t>
            </a:r>
            <a:r>
              <a:rPr lang="en-US" sz="2800" b="0" i="0" dirty="0">
                <a:solidFill>
                  <a:srgbClr val="171717"/>
                </a:solidFill>
                <a:effectLst/>
                <a:latin typeface="Segoe UI" panose="020B0502040204020203" pitchFamily="34" charset="0"/>
              </a:rPr>
              <a:t>: Events are written to a log. Events are strictly ordered (within a partition) and durable. Clients don't subscribe to the stream, instead a client can read from any part of the stream. The client is responsible for advancing its position in the stream. That means a client can join at any time, and can replay events.</a:t>
            </a:r>
          </a:p>
        </p:txBody>
      </p:sp>
    </p:spTree>
    <p:extLst>
      <p:ext uri="{BB962C8B-B14F-4D97-AF65-F5344CB8AC3E}">
        <p14:creationId xmlns:p14="http://schemas.microsoft.com/office/powerpoint/2010/main" val="4027628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3080" name="Picture 8" descr="How to augment API elements from event-driven architecture | MuleSoft Blog">
            <a:extLst>
              <a:ext uri="{FF2B5EF4-FFF2-40B4-BE49-F238E27FC236}">
                <a16:creationId xmlns:a16="http://schemas.microsoft.com/office/drawing/2014/main" id="{E559A098-89AF-F47C-FA66-279AB7FC56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977" y="857250"/>
            <a:ext cx="10775853"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5970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DFEB04-1085-0423-1684-1AEE3EA42C49}"/>
              </a:ext>
            </a:extLst>
          </p:cNvPr>
          <p:cNvSpPr txBox="1"/>
          <p:nvPr/>
        </p:nvSpPr>
        <p:spPr>
          <a:xfrm>
            <a:off x="0" y="1411851"/>
            <a:ext cx="11748653" cy="2369880"/>
          </a:xfrm>
          <a:prstGeom prst="rect">
            <a:avLst/>
          </a:prstGeom>
          <a:noFill/>
        </p:spPr>
        <p:txBody>
          <a:bodyPr wrap="square">
            <a:spAutoFit/>
          </a:bodyPr>
          <a:lstStyle/>
          <a:p>
            <a:pPr algn="l"/>
            <a:r>
              <a:rPr lang="en-US" sz="2800" b="1" i="0" dirty="0">
                <a:solidFill>
                  <a:srgbClr val="00B050"/>
                </a:solidFill>
                <a:effectLst/>
                <a:latin typeface="Open Sans" panose="020B0606030504020204" pitchFamily="34" charset="0"/>
              </a:rPr>
              <a:t>Event Driven Architecture</a:t>
            </a:r>
          </a:p>
          <a:p>
            <a:pPr algn="just"/>
            <a:endParaRPr lang="en-US" sz="2400" b="0" i="0" dirty="0">
              <a:solidFill>
                <a:srgbClr val="002060"/>
              </a:solidFill>
              <a:effectLst/>
              <a:latin typeface="Nunito" pitchFamily="2" charset="0"/>
            </a:endParaRPr>
          </a:p>
          <a:p>
            <a:pPr algn="l"/>
            <a:r>
              <a:rPr lang="en-US" sz="2400" b="0" i="0" dirty="0">
                <a:solidFill>
                  <a:srgbClr val="000000"/>
                </a:solidFill>
                <a:effectLst/>
                <a:latin typeface="Open Sans" panose="020B0606030504020204" pitchFamily="34" charset="0"/>
              </a:rPr>
              <a:t>An </a:t>
            </a:r>
            <a:r>
              <a:rPr lang="en-US" sz="2400" b="1" i="0" dirty="0">
                <a:solidFill>
                  <a:srgbClr val="000000"/>
                </a:solidFill>
                <a:effectLst/>
                <a:latin typeface="Open Sans" panose="020B0606030504020204" pitchFamily="34" charset="0"/>
              </a:rPr>
              <a:t>event</a:t>
            </a:r>
            <a:r>
              <a:rPr lang="en-US" sz="2400" b="0" i="0" dirty="0">
                <a:solidFill>
                  <a:srgbClr val="000000"/>
                </a:solidFill>
                <a:effectLst/>
                <a:latin typeface="Open Sans" panose="020B0606030504020204" pitchFamily="34" charset="0"/>
              </a:rPr>
              <a:t> is a state change or an update within the system that triggers the action of other systems. It can be anything from a transaction and sensor input to a mouse click and a photo upload, etc. Events may vary in complexity and size and originate from both internal and external sources.</a:t>
            </a:r>
          </a:p>
        </p:txBody>
      </p:sp>
    </p:spTree>
    <p:extLst>
      <p:ext uri="{BB962C8B-B14F-4D97-AF65-F5344CB8AC3E}">
        <p14:creationId xmlns:p14="http://schemas.microsoft.com/office/powerpoint/2010/main" val="1320213255"/>
      </p:ext>
    </p:extLst>
  </p:cSld>
  <p:clrMapOvr>
    <a:masterClrMapping/>
  </p:clrMapOvr>
</p:sld>
</file>

<file path=ppt/theme/theme1.xml><?xml version="1.0" encoding="utf-8"?>
<a:theme xmlns:a="http://schemas.openxmlformats.org/drawingml/2006/main" name="Cover and End Slide Master">
  <a:themeElements>
    <a:clrScheme name="ALLPPT-402">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ontents Slide Master">
  <a:themeElements>
    <a:clrScheme name="ALLPPT-402">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01">
      <a:dk1>
        <a:sysClr val="windowText" lastClr="000000"/>
      </a:dk1>
      <a:lt1>
        <a:sysClr val="window" lastClr="FFFFFF"/>
      </a:lt1>
      <a:dk2>
        <a:srgbClr val="44546A"/>
      </a:dk2>
      <a:lt2>
        <a:srgbClr val="E7E6E6"/>
      </a:lt2>
      <a:accent1>
        <a:srgbClr val="8AC7D3"/>
      </a:accent1>
      <a:accent2>
        <a:srgbClr val="307689"/>
      </a:accent2>
      <a:accent3>
        <a:srgbClr val="F7C76A"/>
      </a:accent3>
      <a:accent4>
        <a:srgbClr val="E93A0F"/>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3942</TotalTime>
  <Words>1077</Words>
  <Application>Microsoft Office PowerPoint</Application>
  <PresentationFormat>Widescreen</PresentationFormat>
  <Paragraphs>65</Paragraphs>
  <Slides>20</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20</vt:i4>
      </vt:variant>
    </vt:vector>
  </HeadingPairs>
  <TitlesOfParts>
    <vt:vector size="29" baseType="lpstr">
      <vt:lpstr>Arial</vt:lpstr>
      <vt:lpstr>Calibri</vt:lpstr>
      <vt:lpstr>Nunito</vt:lpstr>
      <vt:lpstr>Open Sans</vt:lpstr>
      <vt:lpstr>PT Serif</vt:lpstr>
      <vt:lpstr>Segoe UI</vt:lpstr>
      <vt:lpstr>Cover and End Slide Master</vt:lpstr>
      <vt:lpstr>1_Contents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Jeetendra Kumar Mandal</cp:lastModifiedBy>
  <cp:revision>136</cp:revision>
  <dcterms:created xsi:type="dcterms:W3CDTF">2020-01-20T05:08:25Z</dcterms:created>
  <dcterms:modified xsi:type="dcterms:W3CDTF">2022-12-14T15:55:16Z</dcterms:modified>
</cp:coreProperties>
</file>