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embeddedFontLst>
    <p:embeddedFont>
      <p:font typeface="Lora"/>
      <p:regular r:id="rId12"/>
    </p:embeddedFont>
    <p:embeddedFont>
      <p:font typeface="Lora"/>
      <p:regular r:id="rId13"/>
    </p:embeddedFont>
    <p:embeddedFont>
      <p:font typeface="Lora"/>
      <p:regular r:id="rId14"/>
    </p:embeddedFont>
    <p:embeddedFont>
      <p:font typeface="Lora"/>
      <p:regular r:id="rId1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font" Target="fonts/font1.fntdata"/><Relationship Id="rId13" Type="http://schemas.openxmlformats.org/officeDocument/2006/relationships/font" Target="fonts/font2.fntdata"/><Relationship Id="rId14" Type="http://schemas.openxmlformats.org/officeDocument/2006/relationships/font" Target="fonts/font3.fntdata"/><Relationship Id="rId1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712476"/>
            <a:ext cx="7772757" cy="9715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7650"/>
              </a:lnSpc>
              <a:buNone/>
            </a:pPr>
            <a:r>
              <a:rPr lang="en-US" sz="61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Vibe Coding 2025</a:t>
            </a:r>
            <a:endParaRPr lang="en-US" sz="6100" dirty="0"/>
          </a:p>
        </p:txBody>
      </p:sp>
      <p:sp>
        <p:nvSpPr>
          <p:cNvPr id="3" name="Text 1"/>
          <p:cNvSpPr/>
          <p:nvPr/>
        </p:nvSpPr>
        <p:spPr>
          <a:xfrm>
            <a:off x="837724" y="3042999"/>
            <a:ext cx="12702302" cy="4223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We are AI-vengers, a passionate team ready to present our innovative solution.</a:t>
            </a:r>
            <a:endParaRPr lang="en-US" sz="2650" dirty="0"/>
          </a:p>
        </p:txBody>
      </p:sp>
      <p:sp>
        <p:nvSpPr>
          <p:cNvPr id="4" name="Shape 2"/>
          <p:cNvSpPr/>
          <p:nvPr/>
        </p:nvSpPr>
        <p:spPr>
          <a:xfrm>
            <a:off x="837724" y="3824288"/>
            <a:ext cx="12954952" cy="2040493"/>
          </a:xfrm>
          <a:prstGeom prst="roundRect">
            <a:avLst>
              <a:gd name="adj" fmla="val 176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45344" y="3831908"/>
            <a:ext cx="12939713" cy="65436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4"/>
          <p:cNvSpPr/>
          <p:nvPr/>
        </p:nvSpPr>
        <p:spPr>
          <a:xfrm>
            <a:off x="1084659" y="398311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Name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4970383" y="398311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Branch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0146268" y="398311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Year</a:t>
            </a:r>
            <a:endParaRPr lang="en-US" sz="2200" dirty="0"/>
          </a:p>
        </p:txBody>
      </p:sp>
      <p:sp>
        <p:nvSpPr>
          <p:cNvPr id="9" name="Shape 7"/>
          <p:cNvSpPr/>
          <p:nvPr/>
        </p:nvSpPr>
        <p:spPr>
          <a:xfrm>
            <a:off x="845344" y="4486275"/>
            <a:ext cx="12939713" cy="68544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1084659" y="4637484"/>
            <a:ext cx="339947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Vishwas Sonker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4970383" y="4637484"/>
            <a:ext cx="4689634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Artificial Intelligence And Data Science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10146268" y="4637484"/>
            <a:ext cx="339947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3rd Year</a:t>
            </a:r>
            <a:endParaRPr lang="en-US" sz="1850" dirty="0"/>
          </a:p>
        </p:txBody>
      </p:sp>
      <p:sp>
        <p:nvSpPr>
          <p:cNvPr id="13" name="Shape 11"/>
          <p:cNvSpPr/>
          <p:nvPr/>
        </p:nvSpPr>
        <p:spPr>
          <a:xfrm>
            <a:off x="845344" y="5171718"/>
            <a:ext cx="12939713" cy="68544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1084659" y="5322927"/>
            <a:ext cx="339947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Tarun Asati</a:t>
            </a:r>
            <a:endParaRPr lang="en-US" sz="1850" dirty="0"/>
          </a:p>
        </p:txBody>
      </p:sp>
      <p:sp>
        <p:nvSpPr>
          <p:cNvPr id="15" name="Text 13"/>
          <p:cNvSpPr/>
          <p:nvPr/>
        </p:nvSpPr>
        <p:spPr>
          <a:xfrm>
            <a:off x="4970383" y="5322927"/>
            <a:ext cx="4689634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Artificial Intelligence And Data Science</a:t>
            </a:r>
            <a:endParaRPr lang="en-US" sz="1850" dirty="0"/>
          </a:p>
        </p:txBody>
      </p:sp>
      <p:sp>
        <p:nvSpPr>
          <p:cNvPr id="16" name="Text 14"/>
          <p:cNvSpPr/>
          <p:nvPr/>
        </p:nvSpPr>
        <p:spPr>
          <a:xfrm>
            <a:off x="10146268" y="5322927"/>
            <a:ext cx="339947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3rd Year</a:t>
            </a:r>
            <a:endParaRPr lang="en-US" sz="1850" dirty="0"/>
          </a:p>
        </p:txBody>
      </p:sp>
      <p:sp>
        <p:nvSpPr>
          <p:cNvPr id="17" name="Text 15"/>
          <p:cNvSpPr/>
          <p:nvPr/>
        </p:nvSpPr>
        <p:spPr>
          <a:xfrm>
            <a:off x="837724" y="6133981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94824" y="389215"/>
            <a:ext cx="4546878" cy="4157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50"/>
              </a:lnSpc>
              <a:buNone/>
            </a:pPr>
            <a:r>
              <a:rPr lang="en-US" sz="26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Problem &amp; Solution Overview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494824" y="1158359"/>
            <a:ext cx="1663303" cy="2078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3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Problem</a:t>
            </a:r>
            <a:endParaRPr lang="en-US" sz="1300" dirty="0"/>
          </a:p>
        </p:txBody>
      </p:sp>
      <p:sp>
        <p:nvSpPr>
          <p:cNvPr id="4" name="Text 2"/>
          <p:cNvSpPr/>
          <p:nvPr/>
        </p:nvSpPr>
        <p:spPr>
          <a:xfrm>
            <a:off x="494824" y="1507569"/>
            <a:ext cx="6647974" cy="226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50"/>
              </a:lnSpc>
              <a:buSzPct val="100000"/>
              <a:buFont typeface="+mj-lt"/>
              <a:buAutoNum type="arabicPeriod" startAt="1"/>
            </a:pPr>
            <a:r>
              <a:rPr lang="en-US" sz="11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Al-Powered Mental Health Companion</a:t>
            </a:r>
            <a:endParaRPr lang="en-US" sz="1100" dirty="0"/>
          </a:p>
        </p:txBody>
      </p:sp>
      <p:sp>
        <p:nvSpPr>
          <p:cNvPr id="5" name="Text 3"/>
          <p:cNvSpPr/>
          <p:nvPr/>
        </p:nvSpPr>
        <p:spPr>
          <a:xfrm>
            <a:off x="494824" y="1860947"/>
            <a:ext cx="6647974" cy="6786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Problem Statement: Rising stress, anxiety, and burnout levels make it necessary to have early-stage mental health support accessible, anonymous, and affordable. Many hesitate to seek help due to stigma or cost, creating a gap in mental health assistance.</a:t>
            </a:r>
            <a:endParaRPr lang="en-US" sz="1100" dirty="0"/>
          </a:p>
        </p:txBody>
      </p:sp>
      <p:sp>
        <p:nvSpPr>
          <p:cNvPr id="6" name="Text 4"/>
          <p:cNvSpPr/>
          <p:nvPr/>
        </p:nvSpPr>
        <p:spPr>
          <a:xfrm>
            <a:off x="494824" y="2666762"/>
            <a:ext cx="6647974" cy="4524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Goal: Build an Al-Powered Mental Health Companion that acts as a 24/7 empathetic chatbot providing emotional support, coping tips, and mental health resources while ensuring user privacy.</a:t>
            </a:r>
            <a:endParaRPr lang="en-US" sz="1100" dirty="0"/>
          </a:p>
        </p:txBody>
      </p:sp>
      <p:sp>
        <p:nvSpPr>
          <p:cNvPr id="7" name="Text 5"/>
          <p:cNvSpPr/>
          <p:nvPr/>
        </p:nvSpPr>
        <p:spPr>
          <a:xfrm>
            <a:off x="494824" y="3246358"/>
            <a:ext cx="6647974" cy="226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Key Features: </a:t>
            </a:r>
            <a:endParaRPr lang="en-US" sz="1100" dirty="0"/>
          </a:p>
        </p:txBody>
      </p:sp>
      <p:sp>
        <p:nvSpPr>
          <p:cNvPr id="8" name="Text 6"/>
          <p:cNvSpPr/>
          <p:nvPr/>
        </p:nvSpPr>
        <p:spPr>
          <a:xfrm>
            <a:off x="494824" y="3599736"/>
            <a:ext cx="6647974" cy="226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Anonymous Chat Interface - No account required. </a:t>
            </a:r>
            <a:endParaRPr lang="en-US" sz="1100" dirty="0"/>
          </a:p>
        </p:txBody>
      </p:sp>
      <p:sp>
        <p:nvSpPr>
          <p:cNvPr id="9" name="Text 7"/>
          <p:cNvSpPr/>
          <p:nvPr/>
        </p:nvSpPr>
        <p:spPr>
          <a:xfrm>
            <a:off x="494824" y="3953113"/>
            <a:ext cx="6647974" cy="226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Sentiment Detection - Identify emotional states (e.g., sadness, anger ). </a:t>
            </a:r>
            <a:endParaRPr lang="en-US" sz="1100" dirty="0"/>
          </a:p>
        </p:txBody>
      </p:sp>
      <p:sp>
        <p:nvSpPr>
          <p:cNvPr id="10" name="Text 8"/>
          <p:cNvSpPr/>
          <p:nvPr/>
        </p:nvSpPr>
        <p:spPr>
          <a:xfrm>
            <a:off x="494824" y="4306491"/>
            <a:ext cx="6647974" cy="226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Coping Strategies - Provide exercises, music, or journaling prompts. </a:t>
            </a:r>
            <a:endParaRPr lang="en-US" sz="1100" dirty="0"/>
          </a:p>
        </p:txBody>
      </p:sp>
      <p:sp>
        <p:nvSpPr>
          <p:cNvPr id="11" name="Text 9"/>
          <p:cNvSpPr/>
          <p:nvPr/>
        </p:nvSpPr>
        <p:spPr>
          <a:xfrm>
            <a:off x="494824" y="4659868"/>
            <a:ext cx="6647974" cy="226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Mood Tracker - Visualize emotional trends over time. </a:t>
            </a:r>
            <a:endParaRPr lang="en-US" sz="1100" dirty="0"/>
          </a:p>
        </p:txBody>
      </p:sp>
      <p:sp>
        <p:nvSpPr>
          <p:cNvPr id="12" name="Text 10"/>
          <p:cNvSpPr/>
          <p:nvPr/>
        </p:nvSpPr>
        <p:spPr>
          <a:xfrm>
            <a:off x="494824" y="5013246"/>
            <a:ext cx="6647974" cy="226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Crisis Support Alerts - Suggest professional help in critical cases. </a:t>
            </a:r>
            <a:endParaRPr lang="en-US" sz="1100" dirty="0"/>
          </a:p>
        </p:txBody>
      </p:sp>
      <p:sp>
        <p:nvSpPr>
          <p:cNvPr id="13" name="Text 11"/>
          <p:cNvSpPr/>
          <p:nvPr/>
        </p:nvSpPr>
        <p:spPr>
          <a:xfrm>
            <a:off x="494824" y="5366623"/>
            <a:ext cx="6647974" cy="226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Privacy &amp; Encryption - Ensure complete confidentiality.</a:t>
            </a:r>
            <a:endParaRPr lang="en-US" sz="1100" dirty="0"/>
          </a:p>
        </p:txBody>
      </p:sp>
      <p:sp>
        <p:nvSpPr>
          <p:cNvPr id="14" name="Text 12"/>
          <p:cNvSpPr/>
          <p:nvPr/>
        </p:nvSpPr>
        <p:spPr>
          <a:xfrm>
            <a:off x="494824" y="5720001"/>
            <a:ext cx="6647974" cy="226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Deliverables:</a:t>
            </a:r>
            <a:endParaRPr lang="en-US" sz="1100" dirty="0"/>
          </a:p>
        </p:txBody>
      </p:sp>
      <p:sp>
        <p:nvSpPr>
          <p:cNvPr id="15" name="Text 13"/>
          <p:cNvSpPr/>
          <p:nvPr/>
        </p:nvSpPr>
        <p:spPr>
          <a:xfrm>
            <a:off x="494824" y="6073378"/>
            <a:ext cx="6647974" cy="226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 chatbot application (web or mobile). </a:t>
            </a:r>
            <a:endParaRPr lang="en-US" sz="1100" dirty="0"/>
          </a:p>
        </p:txBody>
      </p:sp>
      <p:sp>
        <p:nvSpPr>
          <p:cNvPr id="16" name="Text 14"/>
          <p:cNvSpPr/>
          <p:nvPr/>
        </p:nvSpPr>
        <p:spPr>
          <a:xfrm>
            <a:off x="494824" y="6426756"/>
            <a:ext cx="6647974" cy="226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Mood tracking dashboard with charts. </a:t>
            </a:r>
            <a:endParaRPr lang="en-US" sz="1100" dirty="0"/>
          </a:p>
        </p:txBody>
      </p:sp>
      <p:sp>
        <p:nvSpPr>
          <p:cNvPr id="17" name="Text 15"/>
          <p:cNvSpPr/>
          <p:nvPr/>
        </p:nvSpPr>
        <p:spPr>
          <a:xfrm>
            <a:off x="494824" y="6780133"/>
            <a:ext cx="6647974" cy="226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Resource library of self-help content. </a:t>
            </a:r>
            <a:endParaRPr lang="en-US" sz="1100" dirty="0"/>
          </a:p>
        </p:txBody>
      </p:sp>
      <p:sp>
        <p:nvSpPr>
          <p:cNvPr id="18" name="Text 16"/>
          <p:cNvSpPr/>
          <p:nvPr/>
        </p:nvSpPr>
        <p:spPr>
          <a:xfrm>
            <a:off x="494824" y="7133511"/>
            <a:ext cx="6647974" cy="226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Security features for encrypted communication. </a:t>
            </a:r>
            <a:endParaRPr lang="en-US" sz="1100" dirty="0"/>
          </a:p>
        </p:txBody>
      </p:sp>
      <p:sp>
        <p:nvSpPr>
          <p:cNvPr id="19" name="Text 17"/>
          <p:cNvSpPr/>
          <p:nvPr/>
        </p:nvSpPr>
        <p:spPr>
          <a:xfrm>
            <a:off x="494824" y="7486888"/>
            <a:ext cx="6647974" cy="226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Documentation for deployment and ethical guidelines.</a:t>
            </a:r>
            <a:endParaRPr lang="en-US" sz="1100" dirty="0"/>
          </a:p>
        </p:txBody>
      </p:sp>
      <p:sp>
        <p:nvSpPr>
          <p:cNvPr id="20" name="Text 18"/>
          <p:cNvSpPr/>
          <p:nvPr/>
        </p:nvSpPr>
        <p:spPr>
          <a:xfrm>
            <a:off x="7495223" y="1158359"/>
            <a:ext cx="1663303" cy="2078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3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Our Solution</a:t>
            </a:r>
            <a:endParaRPr lang="en-US" sz="1300" dirty="0"/>
          </a:p>
        </p:txBody>
      </p:sp>
      <p:sp>
        <p:nvSpPr>
          <p:cNvPr id="21" name="Text 19"/>
          <p:cNvSpPr/>
          <p:nvPr/>
        </p:nvSpPr>
        <p:spPr>
          <a:xfrm>
            <a:off x="7495223" y="1507569"/>
            <a:ext cx="6647974" cy="4524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HealthAI is a lightweight, AI-powered mental wellness tool designed to enhance emotional well-being through intelligent insights and real-time support:</a:t>
            </a:r>
            <a:endParaRPr lang="en-US" sz="1100" dirty="0"/>
          </a:p>
        </p:txBody>
      </p:sp>
      <p:sp>
        <p:nvSpPr>
          <p:cNvPr id="22" name="Shape 20"/>
          <p:cNvSpPr/>
          <p:nvPr/>
        </p:nvSpPr>
        <p:spPr>
          <a:xfrm>
            <a:off x="7495223" y="2118955"/>
            <a:ext cx="6647974" cy="1114782"/>
          </a:xfrm>
          <a:prstGeom prst="roundRect">
            <a:avLst>
              <a:gd name="adj" fmla="val 6562"/>
            </a:avLst>
          </a:prstGeom>
          <a:solidFill>
            <a:srgbClr val="252833"/>
          </a:solidFill>
          <a:ln w="15240">
            <a:solidFill>
              <a:srgbClr val="5D606B"/>
            </a:solidFill>
            <a:prstDash val="solid"/>
          </a:ln>
        </p:spPr>
      </p:sp>
      <p:pic>
        <p:nvPicPr>
          <p:cNvPr id="2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9983" y="2118955"/>
            <a:ext cx="60960" cy="1114782"/>
          </a:xfrm>
          <a:prstGeom prst="rect">
            <a:avLst/>
          </a:prstGeom>
        </p:spPr>
      </p:pic>
      <p:sp>
        <p:nvSpPr>
          <p:cNvPr id="24" name="Text 21"/>
          <p:cNvSpPr/>
          <p:nvPr/>
        </p:nvSpPr>
        <p:spPr>
          <a:xfrm>
            <a:off x="7697510" y="2275523"/>
            <a:ext cx="1742242" cy="2078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3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Mood Score Predictor:</a:t>
            </a:r>
            <a:endParaRPr lang="en-US" sz="1300" dirty="0"/>
          </a:p>
        </p:txBody>
      </p:sp>
      <p:sp>
        <p:nvSpPr>
          <p:cNvPr id="25" name="Text 22"/>
          <p:cNvSpPr/>
          <p:nvPr/>
        </p:nvSpPr>
        <p:spPr>
          <a:xfrm>
            <a:off x="7697510" y="2624733"/>
            <a:ext cx="6289119" cy="4524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custom-built ML model that predicts your mood score based on lifestyle habits like sleep, screen time, and exercise, helping users take proactive steps toward better mental health.</a:t>
            </a:r>
            <a:endParaRPr lang="en-US" sz="1100" dirty="0"/>
          </a:p>
        </p:txBody>
      </p:sp>
      <p:sp>
        <p:nvSpPr>
          <p:cNvPr id="26" name="Shape 23"/>
          <p:cNvSpPr/>
          <p:nvPr/>
        </p:nvSpPr>
        <p:spPr>
          <a:xfrm>
            <a:off x="7495223" y="3375065"/>
            <a:ext cx="6647974" cy="1114782"/>
          </a:xfrm>
          <a:prstGeom prst="roundRect">
            <a:avLst>
              <a:gd name="adj" fmla="val 6562"/>
            </a:avLst>
          </a:prstGeom>
          <a:solidFill>
            <a:srgbClr val="252833"/>
          </a:solidFill>
          <a:ln w="15240">
            <a:solidFill>
              <a:srgbClr val="5D606B"/>
            </a:solidFill>
            <a:prstDash val="solid"/>
          </a:ln>
        </p:spPr>
      </p:sp>
      <p:pic>
        <p:nvPicPr>
          <p:cNvPr id="2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983" y="3375065"/>
            <a:ext cx="60960" cy="1114782"/>
          </a:xfrm>
          <a:prstGeom prst="rect">
            <a:avLst/>
          </a:prstGeom>
        </p:spPr>
      </p:pic>
      <p:sp>
        <p:nvSpPr>
          <p:cNvPr id="28" name="Text 24"/>
          <p:cNvSpPr/>
          <p:nvPr/>
        </p:nvSpPr>
        <p:spPr>
          <a:xfrm>
            <a:off x="7697510" y="3531632"/>
            <a:ext cx="2276118" cy="2078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3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AI Chatbot: Interactive Query</a:t>
            </a:r>
            <a:endParaRPr lang="en-US" sz="1300" dirty="0"/>
          </a:p>
        </p:txBody>
      </p:sp>
      <p:sp>
        <p:nvSpPr>
          <p:cNvPr id="29" name="Text 25"/>
          <p:cNvSpPr/>
          <p:nvPr/>
        </p:nvSpPr>
        <p:spPr>
          <a:xfrm>
            <a:off x="7697510" y="3880842"/>
            <a:ext cx="6289119" cy="4524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24/7 empathetic chatbot trained to simulate supportive conversations, provide mental wellness tips, and reduce the burden on real-world support systems.</a:t>
            </a:r>
            <a:endParaRPr lang="en-US" sz="1100" dirty="0"/>
          </a:p>
        </p:txBody>
      </p:sp>
      <p:sp>
        <p:nvSpPr>
          <p:cNvPr id="30" name="Shape 26"/>
          <p:cNvSpPr/>
          <p:nvPr/>
        </p:nvSpPr>
        <p:spPr>
          <a:xfrm>
            <a:off x="7495223" y="4631174"/>
            <a:ext cx="6647974" cy="1114782"/>
          </a:xfrm>
          <a:prstGeom prst="roundRect">
            <a:avLst>
              <a:gd name="adj" fmla="val 6562"/>
            </a:avLst>
          </a:prstGeom>
          <a:solidFill>
            <a:srgbClr val="252833"/>
          </a:solidFill>
          <a:ln w="15240">
            <a:solidFill>
              <a:srgbClr val="5D606B"/>
            </a:solidFill>
            <a:prstDash val="solid"/>
          </a:ln>
        </p:spPr>
      </p:sp>
      <p:pic>
        <p:nvPicPr>
          <p:cNvPr id="3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983" y="4631174"/>
            <a:ext cx="60960" cy="1114782"/>
          </a:xfrm>
          <a:prstGeom prst="rect">
            <a:avLst/>
          </a:prstGeom>
        </p:spPr>
      </p:pic>
      <p:sp>
        <p:nvSpPr>
          <p:cNvPr id="32" name="Text 27"/>
          <p:cNvSpPr/>
          <p:nvPr/>
        </p:nvSpPr>
        <p:spPr>
          <a:xfrm>
            <a:off x="7697510" y="4787741"/>
            <a:ext cx="2304574" cy="2078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3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Analytics: Visual Insights</a:t>
            </a:r>
            <a:endParaRPr lang="en-US" sz="1300" dirty="0"/>
          </a:p>
        </p:txBody>
      </p:sp>
      <p:sp>
        <p:nvSpPr>
          <p:cNvPr id="33" name="Text 28"/>
          <p:cNvSpPr/>
          <p:nvPr/>
        </p:nvSpPr>
        <p:spPr>
          <a:xfrm>
            <a:off x="7697510" y="5136952"/>
            <a:ext cx="6289119" cy="4524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Interactive visual dashboards that show how daily habits impact mood over time, encouraging healthier behavioral patterns.</a:t>
            </a:r>
            <a:endParaRPr lang="en-US" sz="1100" dirty="0"/>
          </a:p>
        </p:txBody>
      </p:sp>
      <p:sp>
        <p:nvSpPr>
          <p:cNvPr id="34" name="Text 29"/>
          <p:cNvSpPr/>
          <p:nvPr/>
        </p:nvSpPr>
        <p:spPr>
          <a:xfrm>
            <a:off x="7495223" y="5904905"/>
            <a:ext cx="6647974" cy="4524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Together, these features form a personal mental health companion that empowers individuals to track, understand, and improve their emotional well-being.</a:t>
            </a: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5076" y="475417"/>
            <a:ext cx="4068128" cy="5085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000"/>
              </a:lnSpc>
              <a:buNone/>
            </a:pPr>
            <a:r>
              <a:rPr lang="en-US" sz="3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Impact of Our App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605076" y="1329690"/>
            <a:ext cx="13420249" cy="5531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HealthAI</a:t>
            </a:r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aims to make mental health care </a:t>
            </a:r>
            <a:pPr algn="l" indent="0" marL="0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more accessible, proactive, and stigma-free</a:t>
            </a:r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 By blending machine learning, real-time analytics, and empathetic conversations, it empowers individuals to:</a:t>
            </a:r>
            <a:endParaRPr lang="en-US" sz="1350" dirty="0"/>
          </a:p>
        </p:txBody>
      </p:sp>
      <p:sp>
        <p:nvSpPr>
          <p:cNvPr id="4" name="Text 2"/>
          <p:cNvSpPr/>
          <p:nvPr/>
        </p:nvSpPr>
        <p:spPr>
          <a:xfrm>
            <a:off x="605076" y="2077283"/>
            <a:ext cx="13420249" cy="276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50"/>
              </a:lnSpc>
              <a:buSzPct val="100000"/>
              <a:buChar char="•"/>
            </a:pPr>
            <a:r>
              <a:rPr lang="en-US" sz="13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Recognize early warning signs</a:t>
            </a:r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of emotional distress.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605076" y="2414349"/>
            <a:ext cx="13420249" cy="276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50"/>
              </a:lnSpc>
              <a:buSzPct val="100000"/>
              <a:buChar char="•"/>
            </a:pPr>
            <a:r>
              <a:rPr lang="en-US" sz="13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Make data-driven lifestyle improvements</a:t>
            </a:r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to boost mental well-being.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605076" y="2751415"/>
            <a:ext cx="13420249" cy="276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50"/>
              </a:lnSpc>
              <a:buSzPct val="100000"/>
              <a:buChar char="•"/>
            </a:pPr>
            <a:r>
              <a:rPr lang="en-US" sz="13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Seek help without fear</a:t>
            </a:r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through anonymous, judgment-free interaction.</a:t>
            </a:r>
            <a:endParaRPr lang="en-US" sz="1350" dirty="0"/>
          </a:p>
        </p:txBody>
      </p:sp>
      <p:sp>
        <p:nvSpPr>
          <p:cNvPr id="7" name="Text 5"/>
          <p:cNvSpPr/>
          <p:nvPr/>
        </p:nvSpPr>
        <p:spPr>
          <a:xfrm>
            <a:off x="605076" y="3088481"/>
            <a:ext cx="13420249" cy="276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50"/>
              </a:lnSpc>
              <a:buSzPct val="100000"/>
              <a:buChar char="•"/>
            </a:pPr>
            <a:r>
              <a:rPr lang="en-US" sz="13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Build sustainable self-care habits</a:t>
            </a:r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supported by AI-driven insights.</a:t>
            </a:r>
            <a:endParaRPr lang="en-US" sz="1350" dirty="0"/>
          </a:p>
        </p:txBody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076" y="3559493"/>
            <a:ext cx="518636" cy="518636"/>
          </a:xfrm>
          <a:prstGeom prst="rect">
            <a:avLst/>
          </a:prstGeom>
        </p:spPr>
      </p:pic>
      <p:sp>
        <p:nvSpPr>
          <p:cNvPr id="9" name="Text 6"/>
          <p:cNvSpPr/>
          <p:nvPr/>
        </p:nvSpPr>
        <p:spPr>
          <a:xfrm>
            <a:off x="605076" y="4294227"/>
            <a:ext cx="2972157" cy="2541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Behavioral Analytics Dashboard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605076" y="4652129"/>
            <a:ext cx="6602016" cy="5531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Visual tools that track mood trends over time and show correlations between habits and mental well-being.</a:t>
            </a:r>
            <a:endParaRPr lang="en-US" sz="1350" dirty="0"/>
          </a:p>
        </p:txBody>
      </p:sp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190" y="3559493"/>
            <a:ext cx="518636" cy="518636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7423190" y="4294227"/>
            <a:ext cx="2463165" cy="2541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Privacy-First Architecture</a:t>
            </a:r>
            <a:endParaRPr lang="en-US" sz="1600" dirty="0"/>
          </a:p>
        </p:txBody>
      </p:sp>
      <p:sp>
        <p:nvSpPr>
          <p:cNvPr id="13" name="Text 9"/>
          <p:cNvSpPr/>
          <p:nvPr/>
        </p:nvSpPr>
        <p:spPr>
          <a:xfrm>
            <a:off x="7423190" y="4652129"/>
            <a:ext cx="6602135" cy="5531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 account required, end-to-end encrypted interactions, ensuring complete user anonymity and confidentiality.</a:t>
            </a:r>
            <a:endParaRPr lang="en-US" sz="1350" dirty="0"/>
          </a:p>
        </p:txBody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76" y="5637490"/>
            <a:ext cx="518636" cy="518636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605076" y="6372225"/>
            <a:ext cx="2034064" cy="2541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AI-Powered Chatbot</a:t>
            </a:r>
            <a:endParaRPr lang="en-US" sz="1600" dirty="0"/>
          </a:p>
        </p:txBody>
      </p:sp>
      <p:sp>
        <p:nvSpPr>
          <p:cNvPr id="16" name="Text 11"/>
          <p:cNvSpPr/>
          <p:nvPr/>
        </p:nvSpPr>
        <p:spPr>
          <a:xfrm>
            <a:off x="605076" y="6730127"/>
            <a:ext cx="6602016" cy="5531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Always-on empathetic assistant offering emotional support, wellness tips, and intelligent conversation—no human intervention needed.</a:t>
            </a:r>
            <a:endParaRPr lang="en-US" sz="1350" dirty="0"/>
          </a:p>
        </p:txBody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3190" y="5637490"/>
            <a:ext cx="518636" cy="518636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7423190" y="6372225"/>
            <a:ext cx="2080855" cy="2541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Mood Score Predictor</a:t>
            </a:r>
            <a:endParaRPr lang="en-US" sz="1600" dirty="0"/>
          </a:p>
        </p:txBody>
      </p:sp>
      <p:sp>
        <p:nvSpPr>
          <p:cNvPr id="19" name="Text 13"/>
          <p:cNvSpPr/>
          <p:nvPr/>
        </p:nvSpPr>
        <p:spPr>
          <a:xfrm>
            <a:off x="7423190" y="6730127"/>
            <a:ext cx="6602135" cy="5531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ML model that analyzes lifestyle inputs (sleep, exercise, screen time) to generate a personalized mood score daily.</a:t>
            </a:r>
            <a:endParaRPr lang="en-US" sz="1350" dirty="0"/>
          </a:p>
        </p:txBody>
      </p:sp>
      <p:sp>
        <p:nvSpPr>
          <p:cNvPr id="20" name="Text 14"/>
          <p:cNvSpPr/>
          <p:nvPr/>
        </p:nvSpPr>
        <p:spPr>
          <a:xfrm>
            <a:off x="605076" y="7477720"/>
            <a:ext cx="13420249" cy="276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can help reduce dependence on overburdened mental health systems while enabling scalable, 24/7 support for users who might otherwise go unheard.</a:t>
            </a:r>
            <a:endParaRPr lang="en-US" sz="13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1288" y="614243"/>
            <a:ext cx="6971824" cy="656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150"/>
              </a:lnSpc>
              <a:buNone/>
            </a:pPr>
            <a:r>
              <a:rPr lang="en-US" sz="41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Technologies &amp; Architecture</a:t>
            </a:r>
            <a:endParaRPr lang="en-US" sz="4100" dirty="0"/>
          </a:p>
        </p:txBody>
      </p:sp>
      <p:sp>
        <p:nvSpPr>
          <p:cNvPr id="3" name="Text 1"/>
          <p:cNvSpPr/>
          <p:nvPr/>
        </p:nvSpPr>
        <p:spPr>
          <a:xfrm>
            <a:off x="781288" y="1828919"/>
            <a:ext cx="2626519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Tech Stack Used</a:t>
            </a:r>
            <a:endParaRPr lang="en-US" sz="2050" dirty="0"/>
          </a:p>
        </p:txBody>
      </p:sp>
      <p:sp>
        <p:nvSpPr>
          <p:cNvPr id="4" name="Text 2"/>
          <p:cNvSpPr/>
          <p:nvPr/>
        </p:nvSpPr>
        <p:spPr>
          <a:xfrm>
            <a:off x="781288" y="2380417"/>
            <a:ext cx="6261616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Programming: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Python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81288" y="2815709"/>
            <a:ext cx="6261616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Framework: 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Streamlit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81288" y="3251002"/>
            <a:ext cx="6261616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ML Libraries: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Scikit-learn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81288" y="3686294"/>
            <a:ext cx="6261616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Handling: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Pandas, Numpy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81288" y="4121587"/>
            <a:ext cx="6261616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Analysis Visualization: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Matplotlib, Seaborn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81288" y="4556879"/>
            <a:ext cx="6261616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Animation: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LottieFiles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81288" y="4992172"/>
            <a:ext cx="6261616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Chatbot LLM :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Llama3-70b-8192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5116" y="1828919"/>
            <a:ext cx="2769037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Architecture Overview</a:t>
            </a:r>
            <a:endParaRPr lang="en-US" sz="2050" dirty="0"/>
          </a:p>
        </p:txBody>
      </p:sp>
      <p:sp>
        <p:nvSpPr>
          <p:cNvPr id="12" name="Text 10"/>
          <p:cNvSpPr/>
          <p:nvPr/>
        </p:nvSpPr>
        <p:spPr>
          <a:xfrm>
            <a:off x="7595116" y="2380417"/>
            <a:ext cx="6261616" cy="1071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Our modular architecture ensures clear separation of concerns for each component. Data flows from raw input, through the ML pipeline, to the chatbot and analytics layers.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5116" y="3652838"/>
            <a:ext cx="6261616" cy="714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Frontend: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User-facing interface to chat with the bot, enter data, and view dashboards.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5116" y="4445318"/>
            <a:ext cx="6261616" cy="714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Backend: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Hosts the ML model, chatbot engine, and sentiment analysis tools.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95116" y="5237798"/>
            <a:ext cx="6261616" cy="714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ML Layer: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Predicts mood score using lifestyle data via a trained model.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595116" y="6030278"/>
            <a:ext cx="6261616" cy="714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Database (optional or local):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Stores user input securely (or remains session-based if anonymous).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595116" y="6822758"/>
            <a:ext cx="6261616" cy="714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Analytics:</a:t>
            </a:r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Provides visual feedback on trends to guide habit changes.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739509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Thank You!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802499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extend our sincere gratitude to the judges, organizers, and everyone who supported us during this hackathon.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37724" y="4454723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Have questions ? Feel free to reach out!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5106948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— Team AI-vengers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2025-07-25T10:26:35Z</dcterms:created>
  <dcterms:modified xsi:type="dcterms:W3CDTF">2025-07-25T10:26:35Z</dcterms:modified>
</cp:coreProperties>
</file>